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DE6D2-0745-48D0-B667-3837C93958B7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C5C826-E418-4B13-AF96-C53A3410546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b="1" dirty="0" smtClean="0">
              <a:solidFill>
                <a:srgbClr val="FFFFFF"/>
              </a:solidFill>
              <a:latin typeface="+mj-lt"/>
            </a:rPr>
            <a:t>Sample prep.</a:t>
          </a:r>
          <a:endParaRPr lang="en-GB" sz="2000" b="1" dirty="0">
            <a:solidFill>
              <a:srgbClr val="FFFFFF"/>
            </a:solidFill>
            <a:latin typeface="+mj-lt"/>
          </a:endParaRPr>
        </a:p>
      </dgm:t>
    </dgm:pt>
    <dgm:pt modelId="{25EBAB51-E2A6-42C9-943A-F3A03502EAE1}" type="parTrans" cxnId="{B6CB236C-72A9-43C6-8098-37DF2B5A07DB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68A8D58D-B367-45E6-B1E6-50641C316E14}" type="sibTrans" cxnId="{B6CB236C-72A9-43C6-8098-37DF2B5A07DB}">
      <dgm:prSet/>
      <dgm:spPr>
        <a:solidFill>
          <a:srgbClr val="FFFFFF"/>
        </a:solidFill>
      </dgm:spPr>
      <dgm:t>
        <a:bodyPr/>
        <a:lstStyle/>
        <a:p>
          <a:endParaRPr lang="en-GB" b="1">
            <a:latin typeface="+mj-lt"/>
          </a:endParaRPr>
        </a:p>
      </dgm:t>
    </dgm:pt>
    <dgm:pt modelId="{70854BB8-DB75-4A96-8DC4-B97176311E7D}">
      <dgm:prSet phldrT="[Text]"/>
      <dgm:spPr>
        <a:solidFill>
          <a:srgbClr val="7030A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Immunoaffinity depletion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5BCF0357-7019-4F46-A361-723F18C5E5B9}" type="parTrans" cxnId="{E1C2B12A-9A50-42FA-8AFD-2BECCC982F8A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18ACD911-C88E-491B-9F78-25C9CB8154C8}" type="sibTrans" cxnId="{E1C2B12A-9A50-42FA-8AFD-2BECCC982F8A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A807C42-1971-46F4-A362-873FBB4CA51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  <a:latin typeface="+mj-lt"/>
            </a:rPr>
            <a:t>Sample analysis</a:t>
          </a:r>
          <a:endParaRPr lang="en-GB" sz="2000" b="1" dirty="0">
            <a:solidFill>
              <a:schemeClr val="bg1"/>
            </a:solidFill>
            <a:latin typeface="+mj-lt"/>
          </a:endParaRPr>
        </a:p>
      </dgm:t>
    </dgm:pt>
    <dgm:pt modelId="{980E2F8E-5B42-44BC-9C3C-88FA3ACC36CC}" type="parTrans" cxnId="{DABAF100-2AF7-49E2-9567-5E4E661C631A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C18FF2A7-7D7C-4C69-AD00-8FA814E3730E}" type="sibTrans" cxnId="{DABAF100-2AF7-49E2-9567-5E4E661C631A}">
      <dgm:prSet/>
      <dgm:spPr>
        <a:solidFill>
          <a:srgbClr val="FFFFFF"/>
        </a:solidFill>
      </dgm:spPr>
      <dgm:t>
        <a:bodyPr/>
        <a:lstStyle/>
        <a:p>
          <a:endParaRPr lang="en-GB" b="1">
            <a:latin typeface="+mj-lt"/>
          </a:endParaRPr>
        </a:p>
      </dgm:t>
    </dgm:pt>
    <dgm:pt modelId="{FF0BBC2A-457B-4B15-A6E1-72A944613FF9}">
      <dgm:prSet phldrT="[Text]"/>
      <dgm:spPr>
        <a:solidFill>
          <a:srgbClr val="00B05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Spiking with internal standard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843AC0D9-C635-4802-9194-9D5B913513BA}" type="parTrans" cxnId="{3D863B63-3821-4F07-B808-2257381E1B6A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903EC85-69A4-46F7-BD90-1BAEAED5A93C}" type="sibTrans" cxnId="{3D863B63-3821-4F07-B808-2257381E1B6A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62443CE6-2723-4EBE-8734-C01E76E0FC7F}">
      <dgm:prSet phldrT="[Text]" custT="1"/>
      <dgm:spPr>
        <a:solidFill>
          <a:srgbClr val="C00000"/>
        </a:solidFill>
      </dgm:spPr>
      <dgm:t>
        <a:bodyPr/>
        <a:lstStyle/>
        <a:p>
          <a:pPr algn="l"/>
          <a:r>
            <a:rPr lang="en-GB" sz="2000" b="1" dirty="0" smtClean="0">
              <a:latin typeface="+mj-lt"/>
            </a:rPr>
            <a:t>Bioinformatics</a:t>
          </a:r>
          <a:endParaRPr lang="en-GB" sz="2000" b="1" dirty="0">
            <a:latin typeface="+mj-lt"/>
          </a:endParaRPr>
        </a:p>
      </dgm:t>
    </dgm:pt>
    <dgm:pt modelId="{E7B84589-CB4E-4D0F-80C1-6DE399BBC927}" type="parTrans" cxnId="{C50984A7-2314-4317-91B8-39690A21CB7D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26F6E803-09CF-4DA3-A966-BBF4A85214E4}" type="sibTrans" cxnId="{C50984A7-2314-4317-91B8-39690A21CB7D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05A44650-0697-4FB7-B8C3-5CE67C691A5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>
              <a:solidFill>
                <a:srgbClr val="FFFF00"/>
              </a:solidFill>
              <a:latin typeface="+mj-lt"/>
            </a:rPr>
            <a:t>Identification &amp; quantification using</a:t>
          </a:r>
          <a:endParaRPr lang="en-GB" sz="1200" b="1" dirty="0">
            <a:solidFill>
              <a:srgbClr val="FFFF00"/>
            </a:solidFill>
            <a:latin typeface="+mj-lt"/>
          </a:endParaRPr>
        </a:p>
      </dgm:t>
    </dgm:pt>
    <dgm:pt modelId="{E936B135-C279-45C8-B9A0-E04398FCF8AE}" type="parTrans" cxnId="{E1BBD9D5-721B-4594-9A4B-82DFBA32DE7E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41486CF7-505A-41A2-8F0E-403A6F1F5CE7}" type="sibTrans" cxnId="{E1BBD9D5-721B-4594-9A4B-82DFBA32DE7E}">
      <dgm:prSet/>
      <dgm:spPr/>
      <dgm:t>
        <a:bodyPr/>
        <a:lstStyle/>
        <a:p>
          <a:endParaRPr lang="en-GB" b="1">
            <a:latin typeface="+mj-lt"/>
          </a:endParaRPr>
        </a:p>
      </dgm:t>
    </dgm:pt>
    <dgm:pt modelId="{32BD189B-B2CE-427F-BDE2-74BEBACAEF57}">
      <dgm:prSet phldrT="[Text]"/>
      <dgm:spPr>
        <a:solidFill>
          <a:srgbClr val="7030A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Digestion of proteins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86E3305D-94E0-4857-9E73-2C9001AB2A95}" type="parTrans" cxnId="{D46F0A76-52CB-4CD4-BEB4-6F996BD2B0CF}">
      <dgm:prSet/>
      <dgm:spPr/>
      <dgm:t>
        <a:bodyPr/>
        <a:lstStyle/>
        <a:p>
          <a:endParaRPr lang="en-GB" b="1"/>
        </a:p>
      </dgm:t>
    </dgm:pt>
    <dgm:pt modelId="{A3FCD360-6BC8-4477-91B8-1A1DDEA1D023}" type="sibTrans" cxnId="{D46F0A76-52CB-4CD4-BEB4-6F996BD2B0CF}">
      <dgm:prSet/>
      <dgm:spPr/>
      <dgm:t>
        <a:bodyPr/>
        <a:lstStyle/>
        <a:p>
          <a:endParaRPr lang="en-GB" b="1"/>
        </a:p>
      </dgm:t>
    </dgm:pt>
    <dgm:pt modelId="{4CB089C0-117E-4FAD-9271-632481B89AC1}">
      <dgm:prSet phldrT="[Text]"/>
      <dgm:spPr>
        <a:solidFill>
          <a:srgbClr val="00B05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Blind run for protein loading estimation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6CA86353-9B30-49EE-BE88-FADCA6A15F82}" type="parTrans" cxnId="{E03E5423-C35A-4A43-B221-677E0ADD6672}">
      <dgm:prSet/>
      <dgm:spPr/>
      <dgm:t>
        <a:bodyPr/>
        <a:lstStyle/>
        <a:p>
          <a:endParaRPr lang="en-GB" b="1"/>
        </a:p>
      </dgm:t>
    </dgm:pt>
    <dgm:pt modelId="{B746F6A1-9BEA-493B-B9F3-0735E2F7861B}" type="sibTrans" cxnId="{E03E5423-C35A-4A43-B221-677E0ADD6672}">
      <dgm:prSet/>
      <dgm:spPr/>
      <dgm:t>
        <a:bodyPr/>
        <a:lstStyle/>
        <a:p>
          <a:endParaRPr lang="en-GB" b="1"/>
        </a:p>
      </dgm:t>
    </dgm:pt>
    <dgm:pt modelId="{3DBFFE0E-64FA-4B15-B96B-590C3BC9F71A}">
      <dgm:prSet phldrT="[Text]"/>
      <dgm:spPr>
        <a:solidFill>
          <a:srgbClr val="00B05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Analysing samples in triplicate 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719E1D8A-C2D7-46CA-8E8F-EAFE161C5FEB}" type="parTrans" cxnId="{165226EA-47F5-4981-AF74-C2CC418805DB}">
      <dgm:prSet/>
      <dgm:spPr/>
      <dgm:t>
        <a:bodyPr/>
        <a:lstStyle/>
        <a:p>
          <a:endParaRPr lang="en-GB" b="1"/>
        </a:p>
      </dgm:t>
    </dgm:pt>
    <dgm:pt modelId="{BA90F070-0802-4300-82ED-E8BB5276B308}" type="sibTrans" cxnId="{165226EA-47F5-4981-AF74-C2CC418805DB}">
      <dgm:prSet/>
      <dgm:spPr/>
      <dgm:t>
        <a:bodyPr/>
        <a:lstStyle/>
        <a:p>
          <a:endParaRPr lang="en-GB" b="1"/>
        </a:p>
      </dgm:t>
    </dgm:pt>
    <dgm:pt modelId="{86ED4005-41E8-4B0C-BE79-8F162F7DA338}">
      <dgm:prSet phldrT="[Text]"/>
      <dgm:spPr>
        <a:solidFill>
          <a:srgbClr val="7030A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BCA  protein assay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9605A49D-0A47-4A0F-BB99-708CD792F342}" type="parTrans" cxnId="{E06D1EE2-7610-42B2-9C94-263AB39BD606}">
      <dgm:prSet/>
      <dgm:spPr/>
      <dgm:t>
        <a:bodyPr/>
        <a:lstStyle/>
        <a:p>
          <a:endParaRPr lang="en-GB"/>
        </a:p>
      </dgm:t>
    </dgm:pt>
    <dgm:pt modelId="{6760DAF4-A3FC-4BD9-B446-F5B49F9EEE12}" type="sibTrans" cxnId="{E06D1EE2-7610-42B2-9C94-263AB39BD606}">
      <dgm:prSet/>
      <dgm:spPr/>
      <dgm:t>
        <a:bodyPr/>
        <a:lstStyle/>
        <a:p>
          <a:endParaRPr lang="en-GB"/>
        </a:p>
      </dgm:t>
    </dgm:pt>
    <dgm:pt modelId="{D1BE53B6-C3DE-47B6-AF6C-0759AF550ED5}">
      <dgm:prSet phldrT="[Text]"/>
      <dgm:spPr>
        <a:solidFill>
          <a:srgbClr val="7030A0"/>
        </a:solidFill>
      </dgm:spPr>
      <dgm:t>
        <a:bodyPr/>
        <a:lstStyle/>
        <a:p>
          <a:r>
            <a:rPr lang="en-GB" sz="1300" b="1" dirty="0" smtClean="0">
              <a:solidFill>
                <a:srgbClr val="FFFF00"/>
              </a:solidFill>
              <a:latin typeface="+mj-lt"/>
            </a:rPr>
            <a:t>Concentration</a:t>
          </a:r>
          <a:endParaRPr lang="en-GB" sz="1300" b="1" dirty="0">
            <a:solidFill>
              <a:srgbClr val="FFFF00"/>
            </a:solidFill>
            <a:latin typeface="+mj-lt"/>
          </a:endParaRPr>
        </a:p>
      </dgm:t>
    </dgm:pt>
    <dgm:pt modelId="{138D8BE4-959F-4240-A03A-A5E172924A4E}" type="parTrans" cxnId="{3CEC513E-367B-4F69-8C97-871E54A088FC}">
      <dgm:prSet/>
      <dgm:spPr/>
      <dgm:t>
        <a:bodyPr/>
        <a:lstStyle/>
        <a:p>
          <a:endParaRPr lang="en-GB"/>
        </a:p>
      </dgm:t>
    </dgm:pt>
    <dgm:pt modelId="{7853EB46-C9C9-488A-BEDF-C50F2BBFC142}" type="sibTrans" cxnId="{3CEC513E-367B-4F69-8C97-871E54A088FC}">
      <dgm:prSet/>
      <dgm:spPr/>
      <dgm:t>
        <a:bodyPr/>
        <a:lstStyle/>
        <a:p>
          <a:endParaRPr lang="en-GB"/>
        </a:p>
      </dgm:t>
    </dgm:pt>
    <dgm:pt modelId="{E47436A2-697D-4707-A065-66ABF5A371B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 smtClean="0">
              <a:solidFill>
                <a:srgbClr val="FFFF00"/>
              </a:solidFill>
              <a:latin typeface="+mj-lt"/>
            </a:rPr>
            <a:t>Expression analysis </a:t>
          </a:r>
          <a:endParaRPr lang="en-GB" sz="1200" b="1" dirty="0">
            <a:solidFill>
              <a:srgbClr val="FFFF00"/>
            </a:solidFill>
            <a:latin typeface="+mj-lt"/>
          </a:endParaRPr>
        </a:p>
      </dgm:t>
    </dgm:pt>
    <dgm:pt modelId="{70699178-2095-455B-8B23-647D00D219F8}" type="sibTrans" cxnId="{E9765751-0663-4113-8E0F-7A0AA2B13D1F}">
      <dgm:prSet/>
      <dgm:spPr/>
      <dgm:t>
        <a:bodyPr/>
        <a:lstStyle/>
        <a:p>
          <a:endParaRPr lang="en-GB"/>
        </a:p>
      </dgm:t>
    </dgm:pt>
    <dgm:pt modelId="{2D847163-81AF-4345-9E61-D36553B66768}" type="parTrans" cxnId="{E9765751-0663-4113-8E0F-7A0AA2B13D1F}">
      <dgm:prSet/>
      <dgm:spPr/>
      <dgm:t>
        <a:bodyPr/>
        <a:lstStyle/>
        <a:p>
          <a:endParaRPr lang="en-GB"/>
        </a:p>
      </dgm:t>
    </dgm:pt>
    <dgm:pt modelId="{20843179-425C-4F75-AD95-47C99745A096}" type="pres">
      <dgm:prSet presAssocID="{AE6DE6D2-0745-48D0-B667-3837C93958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801D31-AE82-491C-A330-AA4DACAD8360}" type="pres">
      <dgm:prSet presAssocID="{DDC5C826-E418-4B13-AF96-C53A34105462}" presName="composite" presStyleCnt="0"/>
      <dgm:spPr/>
    </dgm:pt>
    <dgm:pt modelId="{E4E3AFCA-E4C4-44BE-A4E8-32598B19548E}" type="pres">
      <dgm:prSet presAssocID="{DDC5C826-E418-4B13-AF96-C53A34105462}" presName="imagSh" presStyleLbl="bgImgPlace1" presStyleIdx="0" presStyleCnt="3" custScaleX="104566" custScaleY="105203" custLinFactNeighborX="10956" custLinFactNeighborY="9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B25D79F-ED80-4F90-806F-1422EBAC768B}" type="pres">
      <dgm:prSet presAssocID="{DDC5C826-E418-4B13-AF96-C53A34105462}" presName="txNode" presStyleLbl="node1" presStyleIdx="0" presStyleCnt="3" custScaleX="105346" custScaleY="96184" custLinFactNeighborX="10477" custLinFactNeighborY="253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980F86-18FC-4591-8B42-0385AC89FDCF}" type="pres">
      <dgm:prSet presAssocID="{68A8D58D-B367-45E6-B1E6-50641C316E14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2CB52D5-31C8-4A61-A8A8-85C3D218195D}" type="pres">
      <dgm:prSet presAssocID="{68A8D58D-B367-45E6-B1E6-50641C316E14}" presName="connTx" presStyleLbl="sibTrans2D1" presStyleIdx="0" presStyleCnt="2"/>
      <dgm:spPr/>
      <dgm:t>
        <a:bodyPr/>
        <a:lstStyle/>
        <a:p>
          <a:endParaRPr lang="en-GB"/>
        </a:p>
      </dgm:t>
    </dgm:pt>
    <dgm:pt modelId="{896240C5-31CA-4923-B3D3-CBFD108C87B2}" type="pres">
      <dgm:prSet presAssocID="{0A807C42-1971-46F4-A362-873FBB4CA512}" presName="composite" presStyleCnt="0"/>
      <dgm:spPr/>
    </dgm:pt>
    <dgm:pt modelId="{91CF8E8E-5FB3-456A-8DDC-262065A4DA3F}" type="pres">
      <dgm:prSet presAssocID="{0A807C42-1971-46F4-A362-873FBB4CA512}" presName="imagSh" presStyleLbl="bgImgPlace1" presStyleIdx="1" presStyleCnt="3" custScaleY="100733" custLinFactNeighborX="1167" custLinFactNeighborY="1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EC6807D-1CF8-4316-A5DA-0E5C4387232D}" type="pres">
      <dgm:prSet presAssocID="{0A807C42-1971-46F4-A362-873FBB4CA512}" presName="txNode" presStyleLbl="node1" presStyleIdx="1" presStyleCnt="3" custScaleX="104920" custScaleY="94311" custLinFactNeighborX="9236" custLinFactNeighborY="250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9FD04B-BE63-40D7-ADE4-BA9BBD3646BA}" type="pres">
      <dgm:prSet presAssocID="{C18FF2A7-7D7C-4C69-AD00-8FA814E3730E}" presName="sibTrans" presStyleLbl="sibTrans2D1" presStyleIdx="1" presStyleCnt="2"/>
      <dgm:spPr/>
      <dgm:t>
        <a:bodyPr/>
        <a:lstStyle/>
        <a:p>
          <a:endParaRPr lang="en-GB"/>
        </a:p>
      </dgm:t>
    </dgm:pt>
    <dgm:pt modelId="{B5E7870A-9A47-4029-8B9F-0F1C04861708}" type="pres">
      <dgm:prSet presAssocID="{C18FF2A7-7D7C-4C69-AD00-8FA814E3730E}" presName="connTx" presStyleLbl="sibTrans2D1" presStyleIdx="1" presStyleCnt="2"/>
      <dgm:spPr/>
      <dgm:t>
        <a:bodyPr/>
        <a:lstStyle/>
        <a:p>
          <a:endParaRPr lang="en-GB"/>
        </a:p>
      </dgm:t>
    </dgm:pt>
    <dgm:pt modelId="{7CECF728-0199-4D92-8C81-354E35089AB2}" type="pres">
      <dgm:prSet presAssocID="{62443CE6-2723-4EBE-8734-C01E76E0FC7F}" presName="composite" presStyleCnt="0"/>
      <dgm:spPr/>
    </dgm:pt>
    <dgm:pt modelId="{593FDF5E-DB15-448B-A219-8580DE222E61}" type="pres">
      <dgm:prSet presAssocID="{62443CE6-2723-4EBE-8734-C01E76E0FC7F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CCB9945-1C5C-421C-9C09-439FB8562C21}" type="pres">
      <dgm:prSet presAssocID="{62443CE6-2723-4EBE-8734-C01E76E0FC7F}" presName="txNode" presStyleLbl="node1" presStyleIdx="2" presStyleCnt="3" custScaleX="103463" custScaleY="93278" custLinFactNeighborX="-235" custLinFactNeighborY="26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49EF6A-6CE0-458C-899C-910CEE79EC84}" type="presOf" srcId="{62443CE6-2723-4EBE-8734-C01E76E0FC7F}" destId="{4CCB9945-1C5C-421C-9C09-439FB8562C21}" srcOrd="0" destOrd="0" presId="urn:microsoft.com/office/officeart/2005/8/layout/hProcess10#1"/>
    <dgm:cxn modelId="{50F92CB8-7565-4BBE-99BB-B99BC7E7BDB9}" type="presOf" srcId="{68A8D58D-B367-45E6-B1E6-50641C316E14}" destId="{8A980F86-18FC-4591-8B42-0385AC89FDCF}" srcOrd="0" destOrd="0" presId="urn:microsoft.com/office/officeart/2005/8/layout/hProcess10#1"/>
    <dgm:cxn modelId="{E1BBD9D5-721B-4594-9A4B-82DFBA32DE7E}" srcId="{62443CE6-2723-4EBE-8734-C01E76E0FC7F}" destId="{05A44650-0697-4FB7-B8C3-5CE67C691A54}" srcOrd="0" destOrd="0" parTransId="{E936B135-C279-45C8-B9A0-E04398FCF8AE}" sibTransId="{41486CF7-505A-41A2-8F0E-403A6F1F5CE7}"/>
    <dgm:cxn modelId="{E9765751-0663-4113-8E0F-7A0AA2B13D1F}" srcId="{62443CE6-2723-4EBE-8734-C01E76E0FC7F}" destId="{E47436A2-697D-4707-A065-66ABF5A371B0}" srcOrd="1" destOrd="0" parTransId="{2D847163-81AF-4345-9E61-D36553B66768}" sibTransId="{70699178-2095-455B-8B23-647D00D219F8}"/>
    <dgm:cxn modelId="{66C3DF71-60F0-4F72-9D1A-0E746E137D5D}" type="presOf" srcId="{D1BE53B6-C3DE-47B6-AF6C-0759AF550ED5}" destId="{BB25D79F-ED80-4F90-806F-1422EBAC768B}" srcOrd="0" destOrd="4" presId="urn:microsoft.com/office/officeart/2005/8/layout/hProcess10#1"/>
    <dgm:cxn modelId="{BC3A5919-C1FD-40D7-AB47-A5BC84B571C4}" type="presOf" srcId="{3DBFFE0E-64FA-4B15-B96B-590C3BC9F71A}" destId="{CEC6807D-1CF8-4316-A5DA-0E5C4387232D}" srcOrd="0" destOrd="3" presId="urn:microsoft.com/office/officeart/2005/8/layout/hProcess10#1"/>
    <dgm:cxn modelId="{DF1FAD4D-DEB4-4CBD-AB02-18D5D903B968}" type="presOf" srcId="{C18FF2A7-7D7C-4C69-AD00-8FA814E3730E}" destId="{659FD04B-BE63-40D7-ADE4-BA9BBD3646BA}" srcOrd="0" destOrd="0" presId="urn:microsoft.com/office/officeart/2005/8/layout/hProcess10#1"/>
    <dgm:cxn modelId="{C187F40F-0C17-4885-98D0-B90DCB5D5973}" type="presOf" srcId="{E47436A2-697D-4707-A065-66ABF5A371B0}" destId="{4CCB9945-1C5C-421C-9C09-439FB8562C21}" srcOrd="0" destOrd="2" presId="urn:microsoft.com/office/officeart/2005/8/layout/hProcess10#1"/>
    <dgm:cxn modelId="{FABD1711-C035-4B3F-B2EE-A7562C7AF9BF}" type="presOf" srcId="{70854BB8-DB75-4A96-8DC4-B97176311E7D}" destId="{BB25D79F-ED80-4F90-806F-1422EBAC768B}" srcOrd="0" destOrd="1" presId="urn:microsoft.com/office/officeart/2005/8/layout/hProcess10#1"/>
    <dgm:cxn modelId="{23799C14-625A-4983-8DC6-7B5BF61059D9}" type="presOf" srcId="{C18FF2A7-7D7C-4C69-AD00-8FA814E3730E}" destId="{B5E7870A-9A47-4029-8B9F-0F1C04861708}" srcOrd="1" destOrd="0" presId="urn:microsoft.com/office/officeart/2005/8/layout/hProcess10#1"/>
    <dgm:cxn modelId="{F7CFD236-93DF-4FE4-9D43-8992FE7FAA69}" type="presOf" srcId="{05A44650-0697-4FB7-B8C3-5CE67C691A54}" destId="{4CCB9945-1C5C-421C-9C09-439FB8562C21}" srcOrd="0" destOrd="1" presId="urn:microsoft.com/office/officeart/2005/8/layout/hProcess10#1"/>
    <dgm:cxn modelId="{62D1BF45-90C3-4642-9902-592457AE1CA3}" type="presOf" srcId="{32BD189B-B2CE-427F-BDE2-74BEBACAEF57}" destId="{BB25D79F-ED80-4F90-806F-1422EBAC768B}" srcOrd="0" destOrd="3" presId="urn:microsoft.com/office/officeart/2005/8/layout/hProcess10#1"/>
    <dgm:cxn modelId="{79964E97-7382-41C7-9A79-6B0EF0AA2A89}" type="presOf" srcId="{AE6DE6D2-0745-48D0-B667-3837C93958B7}" destId="{20843179-425C-4F75-AD95-47C99745A096}" srcOrd="0" destOrd="0" presId="urn:microsoft.com/office/officeart/2005/8/layout/hProcess10#1"/>
    <dgm:cxn modelId="{D46F0A76-52CB-4CD4-BEB4-6F996BD2B0CF}" srcId="{DDC5C826-E418-4B13-AF96-C53A34105462}" destId="{32BD189B-B2CE-427F-BDE2-74BEBACAEF57}" srcOrd="2" destOrd="0" parTransId="{86E3305D-94E0-4857-9E73-2C9001AB2A95}" sibTransId="{A3FCD360-6BC8-4477-91B8-1A1DDEA1D023}"/>
    <dgm:cxn modelId="{C50984A7-2314-4317-91B8-39690A21CB7D}" srcId="{AE6DE6D2-0745-48D0-B667-3837C93958B7}" destId="{62443CE6-2723-4EBE-8734-C01E76E0FC7F}" srcOrd="2" destOrd="0" parTransId="{E7B84589-CB4E-4D0F-80C1-6DE399BBC927}" sibTransId="{26F6E803-09CF-4DA3-A966-BBF4A85214E4}"/>
    <dgm:cxn modelId="{3D863B63-3821-4F07-B808-2257381E1B6A}" srcId="{0A807C42-1971-46F4-A362-873FBB4CA512}" destId="{FF0BBC2A-457B-4B15-A6E1-72A944613FF9}" srcOrd="0" destOrd="0" parTransId="{843AC0D9-C635-4802-9194-9D5B913513BA}" sibTransId="{3903EC85-69A4-46F7-BD90-1BAEAED5A93C}"/>
    <dgm:cxn modelId="{18C11BFB-2C6E-425C-9F75-4B9BC079AAC1}" type="presOf" srcId="{FF0BBC2A-457B-4B15-A6E1-72A944613FF9}" destId="{CEC6807D-1CF8-4316-A5DA-0E5C4387232D}" srcOrd="0" destOrd="1" presId="urn:microsoft.com/office/officeart/2005/8/layout/hProcess10#1"/>
    <dgm:cxn modelId="{67C7ED6F-7D05-40F9-89AC-FCE36023E298}" type="presOf" srcId="{4CB089C0-117E-4FAD-9271-632481B89AC1}" destId="{CEC6807D-1CF8-4316-A5DA-0E5C4387232D}" srcOrd="0" destOrd="2" presId="urn:microsoft.com/office/officeart/2005/8/layout/hProcess10#1"/>
    <dgm:cxn modelId="{6B1EF958-BC5C-409B-A8FD-A832EC37E9D6}" type="presOf" srcId="{0A807C42-1971-46F4-A362-873FBB4CA512}" destId="{CEC6807D-1CF8-4316-A5DA-0E5C4387232D}" srcOrd="0" destOrd="0" presId="urn:microsoft.com/office/officeart/2005/8/layout/hProcess10#1"/>
    <dgm:cxn modelId="{D1C041B3-EEB0-4A82-9CEF-08274ED5668C}" type="presOf" srcId="{86ED4005-41E8-4B0C-BE79-8F162F7DA338}" destId="{BB25D79F-ED80-4F90-806F-1422EBAC768B}" srcOrd="0" destOrd="2" presId="urn:microsoft.com/office/officeart/2005/8/layout/hProcess10#1"/>
    <dgm:cxn modelId="{165226EA-47F5-4981-AF74-C2CC418805DB}" srcId="{0A807C42-1971-46F4-A362-873FBB4CA512}" destId="{3DBFFE0E-64FA-4B15-B96B-590C3BC9F71A}" srcOrd="2" destOrd="0" parTransId="{719E1D8A-C2D7-46CA-8E8F-EAFE161C5FEB}" sibTransId="{BA90F070-0802-4300-82ED-E8BB5276B308}"/>
    <dgm:cxn modelId="{E1C2B12A-9A50-42FA-8AFD-2BECCC982F8A}" srcId="{DDC5C826-E418-4B13-AF96-C53A34105462}" destId="{70854BB8-DB75-4A96-8DC4-B97176311E7D}" srcOrd="0" destOrd="0" parTransId="{5BCF0357-7019-4F46-A361-723F18C5E5B9}" sibTransId="{18ACD911-C88E-491B-9F78-25C9CB8154C8}"/>
    <dgm:cxn modelId="{8051B367-85D8-46C9-97A1-AD48D7D43CDD}" type="presOf" srcId="{68A8D58D-B367-45E6-B1E6-50641C316E14}" destId="{42CB52D5-31C8-4A61-A8A8-85C3D218195D}" srcOrd="1" destOrd="0" presId="urn:microsoft.com/office/officeart/2005/8/layout/hProcess10#1"/>
    <dgm:cxn modelId="{DABAF100-2AF7-49E2-9567-5E4E661C631A}" srcId="{AE6DE6D2-0745-48D0-B667-3837C93958B7}" destId="{0A807C42-1971-46F4-A362-873FBB4CA512}" srcOrd="1" destOrd="0" parTransId="{980E2F8E-5B42-44BC-9C3C-88FA3ACC36CC}" sibTransId="{C18FF2A7-7D7C-4C69-AD00-8FA814E3730E}"/>
    <dgm:cxn modelId="{4DF960ED-A5ED-4858-B728-C56CBEAEE556}" type="presOf" srcId="{DDC5C826-E418-4B13-AF96-C53A34105462}" destId="{BB25D79F-ED80-4F90-806F-1422EBAC768B}" srcOrd="0" destOrd="0" presId="urn:microsoft.com/office/officeart/2005/8/layout/hProcess10#1"/>
    <dgm:cxn modelId="{3CEC513E-367B-4F69-8C97-871E54A088FC}" srcId="{DDC5C826-E418-4B13-AF96-C53A34105462}" destId="{D1BE53B6-C3DE-47B6-AF6C-0759AF550ED5}" srcOrd="3" destOrd="0" parTransId="{138D8BE4-959F-4240-A03A-A5E172924A4E}" sibTransId="{7853EB46-C9C9-488A-BEDF-C50F2BBFC142}"/>
    <dgm:cxn modelId="{E06D1EE2-7610-42B2-9C94-263AB39BD606}" srcId="{DDC5C826-E418-4B13-AF96-C53A34105462}" destId="{86ED4005-41E8-4B0C-BE79-8F162F7DA338}" srcOrd="1" destOrd="0" parTransId="{9605A49D-0A47-4A0F-BB99-708CD792F342}" sibTransId="{6760DAF4-A3FC-4BD9-B446-F5B49F9EEE12}"/>
    <dgm:cxn modelId="{E03E5423-C35A-4A43-B221-677E0ADD6672}" srcId="{0A807C42-1971-46F4-A362-873FBB4CA512}" destId="{4CB089C0-117E-4FAD-9271-632481B89AC1}" srcOrd="1" destOrd="0" parTransId="{6CA86353-9B30-49EE-BE88-FADCA6A15F82}" sibTransId="{B746F6A1-9BEA-493B-B9F3-0735E2F7861B}"/>
    <dgm:cxn modelId="{B6CB236C-72A9-43C6-8098-37DF2B5A07DB}" srcId="{AE6DE6D2-0745-48D0-B667-3837C93958B7}" destId="{DDC5C826-E418-4B13-AF96-C53A34105462}" srcOrd="0" destOrd="0" parTransId="{25EBAB51-E2A6-42C9-943A-F3A03502EAE1}" sibTransId="{68A8D58D-B367-45E6-B1E6-50641C316E14}"/>
    <dgm:cxn modelId="{11448A21-95DD-47AA-ABCB-9CB4B0DDC6CA}" type="presParOf" srcId="{20843179-425C-4F75-AD95-47C99745A096}" destId="{90801D31-AE82-491C-A330-AA4DACAD8360}" srcOrd="0" destOrd="0" presId="urn:microsoft.com/office/officeart/2005/8/layout/hProcess10#1"/>
    <dgm:cxn modelId="{81277310-9175-4D0D-9E18-98290F4EDD82}" type="presParOf" srcId="{90801D31-AE82-491C-A330-AA4DACAD8360}" destId="{E4E3AFCA-E4C4-44BE-A4E8-32598B19548E}" srcOrd="0" destOrd="0" presId="urn:microsoft.com/office/officeart/2005/8/layout/hProcess10#1"/>
    <dgm:cxn modelId="{074F9DBA-5DB8-4122-9C8B-F0F07119007B}" type="presParOf" srcId="{90801D31-AE82-491C-A330-AA4DACAD8360}" destId="{BB25D79F-ED80-4F90-806F-1422EBAC768B}" srcOrd="1" destOrd="0" presId="urn:microsoft.com/office/officeart/2005/8/layout/hProcess10#1"/>
    <dgm:cxn modelId="{CA97CB71-94A1-4BA5-A8D7-280A7844812D}" type="presParOf" srcId="{20843179-425C-4F75-AD95-47C99745A096}" destId="{8A980F86-18FC-4591-8B42-0385AC89FDCF}" srcOrd="1" destOrd="0" presId="urn:microsoft.com/office/officeart/2005/8/layout/hProcess10#1"/>
    <dgm:cxn modelId="{046CD733-E551-46CE-9AA8-ECCE1B658F3A}" type="presParOf" srcId="{8A980F86-18FC-4591-8B42-0385AC89FDCF}" destId="{42CB52D5-31C8-4A61-A8A8-85C3D218195D}" srcOrd="0" destOrd="0" presId="urn:microsoft.com/office/officeart/2005/8/layout/hProcess10#1"/>
    <dgm:cxn modelId="{9A8DF258-B33E-47E5-9DFB-57EEA53B5F92}" type="presParOf" srcId="{20843179-425C-4F75-AD95-47C99745A096}" destId="{896240C5-31CA-4923-B3D3-CBFD108C87B2}" srcOrd="2" destOrd="0" presId="urn:microsoft.com/office/officeart/2005/8/layout/hProcess10#1"/>
    <dgm:cxn modelId="{38C3990E-1A75-4C5E-9D23-3BBE25B8669D}" type="presParOf" srcId="{896240C5-31CA-4923-B3D3-CBFD108C87B2}" destId="{91CF8E8E-5FB3-456A-8DDC-262065A4DA3F}" srcOrd="0" destOrd="0" presId="urn:microsoft.com/office/officeart/2005/8/layout/hProcess10#1"/>
    <dgm:cxn modelId="{B857DDC0-E354-41DB-A3F1-9934DD140C83}" type="presParOf" srcId="{896240C5-31CA-4923-B3D3-CBFD108C87B2}" destId="{CEC6807D-1CF8-4316-A5DA-0E5C4387232D}" srcOrd="1" destOrd="0" presId="urn:microsoft.com/office/officeart/2005/8/layout/hProcess10#1"/>
    <dgm:cxn modelId="{3337CD59-FB3A-450A-A84C-B694324FCBA6}" type="presParOf" srcId="{20843179-425C-4F75-AD95-47C99745A096}" destId="{659FD04B-BE63-40D7-ADE4-BA9BBD3646BA}" srcOrd="3" destOrd="0" presId="urn:microsoft.com/office/officeart/2005/8/layout/hProcess10#1"/>
    <dgm:cxn modelId="{4E72E2D2-2635-48F9-AD20-D814CB21A3B4}" type="presParOf" srcId="{659FD04B-BE63-40D7-ADE4-BA9BBD3646BA}" destId="{B5E7870A-9A47-4029-8B9F-0F1C04861708}" srcOrd="0" destOrd="0" presId="urn:microsoft.com/office/officeart/2005/8/layout/hProcess10#1"/>
    <dgm:cxn modelId="{2A432A86-2532-4B13-B8F3-FFB78E0CED54}" type="presParOf" srcId="{20843179-425C-4F75-AD95-47C99745A096}" destId="{7CECF728-0199-4D92-8C81-354E35089AB2}" srcOrd="4" destOrd="0" presId="urn:microsoft.com/office/officeart/2005/8/layout/hProcess10#1"/>
    <dgm:cxn modelId="{25865162-0CC0-4F86-BCD6-9BA5800C542A}" type="presParOf" srcId="{7CECF728-0199-4D92-8C81-354E35089AB2}" destId="{593FDF5E-DB15-448B-A219-8580DE222E61}" srcOrd="0" destOrd="0" presId="urn:microsoft.com/office/officeart/2005/8/layout/hProcess10#1"/>
    <dgm:cxn modelId="{40A37CAE-17B6-485A-BC7C-8A61B9CB4074}" type="presParOf" srcId="{7CECF728-0199-4D92-8C81-354E35089AB2}" destId="{4CCB9945-1C5C-421C-9C09-439FB8562C21}" srcOrd="1" destOrd="0" presId="urn:microsoft.com/office/officeart/2005/8/layout/hProcess10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C34F1-A1CB-4B32-AAC5-75C9A25C66C4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3CCDE40-CBA7-40E0-9666-EC23EDC92A0E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Data processing</a:t>
          </a:r>
          <a:endParaRPr lang="en-GB" dirty="0">
            <a:latin typeface="+mj-lt"/>
          </a:endParaRPr>
        </a:p>
      </dgm:t>
    </dgm:pt>
    <dgm:pt modelId="{B435F914-FB75-4BAE-ACDF-BD063F9D15E7}" type="parTrans" cxnId="{36DB0784-8AC2-4389-AB6D-838712AD1BB2}">
      <dgm:prSet/>
      <dgm:spPr/>
      <dgm:t>
        <a:bodyPr/>
        <a:lstStyle/>
        <a:p>
          <a:endParaRPr lang="en-GB"/>
        </a:p>
      </dgm:t>
    </dgm:pt>
    <dgm:pt modelId="{DD27F0E5-4B2E-4BB5-BCB5-E88B5C8FBBFD}" type="sibTrans" cxnId="{36DB0784-8AC2-4389-AB6D-838712AD1BB2}">
      <dgm:prSet/>
      <dgm:spPr/>
      <dgm:t>
        <a:bodyPr/>
        <a:lstStyle/>
        <a:p>
          <a:endParaRPr lang="en-GB"/>
        </a:p>
      </dgm:t>
    </dgm:pt>
    <dgm:pt modelId="{B0B0CB06-CC18-4F7F-A97C-A0B24DC27172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Prepares data in a manageable form ready to search against database.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30E95-C6F4-4D10-9161-CB6C5A9C9176}" type="parTrans" cxnId="{4FDC8B73-C136-4F9F-B765-98A92B78FBC5}">
      <dgm:prSet/>
      <dgm:spPr/>
      <dgm:t>
        <a:bodyPr/>
        <a:lstStyle/>
        <a:p>
          <a:endParaRPr lang="en-GB"/>
        </a:p>
      </dgm:t>
    </dgm:pt>
    <dgm:pt modelId="{5156D252-9CFE-411A-BB3B-E8EF783F0456}" type="sibTrans" cxnId="{4FDC8B73-C136-4F9F-B765-98A92B78FBC5}">
      <dgm:prSet/>
      <dgm:spPr/>
      <dgm:t>
        <a:bodyPr/>
        <a:lstStyle/>
        <a:p>
          <a:endParaRPr lang="en-GB"/>
        </a:p>
      </dgm:t>
    </dgm:pt>
    <dgm:pt modelId="{EDBA17EA-F8AE-42B8-8651-7543D20E8006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(Collection of ion spectra).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38EF4-9A99-4281-9359-D8A050090E5F}" type="parTrans" cxnId="{362CF839-BD3D-4007-9F27-1A99D7FC1EEC}">
      <dgm:prSet/>
      <dgm:spPr/>
      <dgm:t>
        <a:bodyPr/>
        <a:lstStyle/>
        <a:p>
          <a:endParaRPr lang="en-GB"/>
        </a:p>
      </dgm:t>
    </dgm:pt>
    <dgm:pt modelId="{177816EF-29DA-4DBA-B0B9-C4555FFCFA4F}" type="sibTrans" cxnId="{362CF839-BD3D-4007-9F27-1A99D7FC1EEC}">
      <dgm:prSet/>
      <dgm:spPr/>
      <dgm:t>
        <a:bodyPr/>
        <a:lstStyle/>
        <a:p>
          <a:endParaRPr lang="en-GB"/>
        </a:p>
      </dgm:t>
    </dgm:pt>
    <dgm:pt modelId="{9A48D839-15C3-4134-A510-1F61D699142B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Database searching</a:t>
          </a:r>
          <a:endParaRPr lang="en-GB" dirty="0">
            <a:latin typeface="+mj-lt"/>
          </a:endParaRPr>
        </a:p>
      </dgm:t>
    </dgm:pt>
    <dgm:pt modelId="{DC02FFBC-31E2-40C9-A49E-39904DCE3B88}" type="parTrans" cxnId="{164D7194-B041-4953-8E9E-D793956E4047}">
      <dgm:prSet/>
      <dgm:spPr/>
      <dgm:t>
        <a:bodyPr/>
        <a:lstStyle/>
        <a:p>
          <a:endParaRPr lang="en-GB"/>
        </a:p>
      </dgm:t>
    </dgm:pt>
    <dgm:pt modelId="{09448C3F-1DE9-4A3B-9378-4EE05C866D53}" type="sibTrans" cxnId="{164D7194-B041-4953-8E9E-D793956E4047}">
      <dgm:prSet/>
      <dgm:spPr/>
      <dgm:t>
        <a:bodyPr/>
        <a:lstStyle/>
        <a:p>
          <a:endParaRPr lang="en-GB"/>
        </a:p>
      </dgm:t>
    </dgm:pt>
    <dgm:pt modelId="{7B5EEB0D-87E8-4DC8-8F04-34D92F6059E7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Searches through a number of database while applying many filters and rules to the peptides.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E9712-5E09-4BB8-B496-EE089832E2A6}" type="parTrans" cxnId="{B31A9E75-0548-44AD-8BEB-2A2958F8DDAD}">
      <dgm:prSet/>
      <dgm:spPr/>
      <dgm:t>
        <a:bodyPr/>
        <a:lstStyle/>
        <a:p>
          <a:endParaRPr lang="en-GB"/>
        </a:p>
      </dgm:t>
    </dgm:pt>
    <dgm:pt modelId="{C313AC74-2DB4-44FD-A0D4-D702128842B7}" type="sibTrans" cxnId="{B31A9E75-0548-44AD-8BEB-2A2958F8DDAD}">
      <dgm:prSet/>
      <dgm:spPr/>
      <dgm:t>
        <a:bodyPr/>
        <a:lstStyle/>
        <a:p>
          <a:endParaRPr lang="en-GB"/>
        </a:p>
      </dgm:t>
    </dgm:pt>
    <dgm:pt modelId="{B90C9D70-E9B6-4737-9322-76D0BC9F23FE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(Database creation, searches assuming complete digestion/miss cleavages).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AC3AF-0F8C-4A44-841A-DF27DD290E4E}" type="parTrans" cxnId="{C786AE92-6C1F-4BA1-B487-6A643929870F}">
      <dgm:prSet/>
      <dgm:spPr/>
      <dgm:t>
        <a:bodyPr/>
        <a:lstStyle/>
        <a:p>
          <a:endParaRPr lang="en-GB"/>
        </a:p>
      </dgm:t>
    </dgm:pt>
    <dgm:pt modelId="{4A8491D1-9FD4-4AFB-B7AB-B11862A53F1D}" type="sibTrans" cxnId="{C786AE92-6C1F-4BA1-B487-6A643929870F}">
      <dgm:prSet/>
      <dgm:spPr/>
      <dgm:t>
        <a:bodyPr/>
        <a:lstStyle/>
        <a:p>
          <a:endParaRPr lang="en-GB"/>
        </a:p>
      </dgm:t>
    </dgm:pt>
    <dgm:pt modelId="{794C1EC4-A098-4166-BED2-6787DC46227A}">
      <dgm:prSet phldrT="[Text]"/>
      <dgm:spPr/>
      <dgm:t>
        <a:bodyPr/>
        <a:lstStyle/>
        <a:p>
          <a:r>
            <a:rPr lang="en-GB" smtClean="0">
              <a:latin typeface="+mj-lt"/>
            </a:rPr>
            <a:t>Protein Details</a:t>
          </a:r>
          <a:endParaRPr lang="en-GB" dirty="0">
            <a:latin typeface="+mj-lt"/>
          </a:endParaRPr>
        </a:p>
      </dgm:t>
    </dgm:pt>
    <dgm:pt modelId="{F1DE346A-CDCB-48F6-99BB-C9B15FEFD33D}" type="parTrans" cxnId="{263ED349-BDC9-4EBF-AC5B-17E500FF724D}">
      <dgm:prSet/>
      <dgm:spPr/>
      <dgm:t>
        <a:bodyPr/>
        <a:lstStyle/>
        <a:p>
          <a:endParaRPr lang="en-GB"/>
        </a:p>
      </dgm:t>
    </dgm:pt>
    <dgm:pt modelId="{F94EFD11-7AEB-4A76-869D-B3369E2A7D66}" type="sibTrans" cxnId="{263ED349-BDC9-4EBF-AC5B-17E500FF724D}">
      <dgm:prSet/>
      <dgm:spPr/>
      <dgm:t>
        <a:bodyPr/>
        <a:lstStyle/>
        <a:p>
          <a:endParaRPr lang="en-GB"/>
        </a:p>
      </dgm:t>
    </dgm:pt>
    <dgm:pt modelId="{675DF4E7-DFD6-4EB0-A2F0-994CFEAE991B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Protein ID and Quantification.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8D473-DB04-4BB8-8A5C-6D61FE4D7699}" type="parTrans" cxnId="{4FB26AA2-936D-422D-8EF2-FE9404CD5890}">
      <dgm:prSet/>
      <dgm:spPr/>
      <dgm:t>
        <a:bodyPr/>
        <a:lstStyle/>
        <a:p>
          <a:endParaRPr lang="en-GB"/>
        </a:p>
      </dgm:t>
    </dgm:pt>
    <dgm:pt modelId="{438E3F07-A647-4D26-B49C-F6A1333CC042}" type="sibTrans" cxnId="{4FB26AA2-936D-422D-8EF2-FE9404CD5890}">
      <dgm:prSet/>
      <dgm:spPr/>
      <dgm:t>
        <a:bodyPr/>
        <a:lstStyle/>
        <a:p>
          <a:endParaRPr lang="en-GB"/>
        </a:p>
      </dgm:t>
    </dgm:pt>
    <dgm:pt modelId="{9A12D218-E738-49B9-8A5A-009C6733B506}" type="pres">
      <dgm:prSet presAssocID="{989C34F1-A1CB-4B32-AAC5-75C9A25C66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83DCEF-FDCD-4413-9A5D-B9240AAB62E0}" type="pres">
      <dgm:prSet presAssocID="{73CCDE40-CBA7-40E0-9666-EC23EDC92A0E}" presName="composite" presStyleCnt="0"/>
      <dgm:spPr/>
      <dgm:t>
        <a:bodyPr/>
        <a:lstStyle/>
        <a:p>
          <a:endParaRPr lang="en-GB"/>
        </a:p>
      </dgm:t>
    </dgm:pt>
    <dgm:pt modelId="{06B4A8D9-0C37-4522-89E8-6FD6C7B7DC4D}" type="pres">
      <dgm:prSet presAssocID="{73CCDE40-CBA7-40E0-9666-EC23EDC92A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1B8872-1E62-4215-AA47-72AB1C1C81D3}" type="pres">
      <dgm:prSet presAssocID="{73CCDE40-CBA7-40E0-9666-EC23EDC92A0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992FA-760D-485A-A62A-19518C0BD5C5}" type="pres">
      <dgm:prSet presAssocID="{DD27F0E5-4B2E-4BB5-BCB5-E88B5C8FBBFD}" presName="sp" presStyleCnt="0"/>
      <dgm:spPr/>
      <dgm:t>
        <a:bodyPr/>
        <a:lstStyle/>
        <a:p>
          <a:endParaRPr lang="en-GB"/>
        </a:p>
      </dgm:t>
    </dgm:pt>
    <dgm:pt modelId="{27B985CD-181A-43B2-BA8F-7EDA00EE1806}" type="pres">
      <dgm:prSet presAssocID="{9A48D839-15C3-4134-A510-1F61D699142B}" presName="composite" presStyleCnt="0"/>
      <dgm:spPr/>
      <dgm:t>
        <a:bodyPr/>
        <a:lstStyle/>
        <a:p>
          <a:endParaRPr lang="en-GB"/>
        </a:p>
      </dgm:t>
    </dgm:pt>
    <dgm:pt modelId="{874D031A-D35F-4FD9-B5F4-4D28363D3895}" type="pres">
      <dgm:prSet presAssocID="{9A48D839-15C3-4134-A510-1F61D69914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BBC1A2-743E-436E-AB8D-A74DD58A2A34}" type="pres">
      <dgm:prSet presAssocID="{9A48D839-15C3-4134-A510-1F61D69914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3DB687-1573-4381-890B-86EFF8965A21}" type="pres">
      <dgm:prSet presAssocID="{09448C3F-1DE9-4A3B-9378-4EE05C866D53}" presName="sp" presStyleCnt="0"/>
      <dgm:spPr/>
      <dgm:t>
        <a:bodyPr/>
        <a:lstStyle/>
        <a:p>
          <a:endParaRPr lang="en-GB"/>
        </a:p>
      </dgm:t>
    </dgm:pt>
    <dgm:pt modelId="{A9AC17D5-C545-4A60-913E-4B0C98E304C9}" type="pres">
      <dgm:prSet presAssocID="{794C1EC4-A098-4166-BED2-6787DC46227A}" presName="composite" presStyleCnt="0"/>
      <dgm:spPr/>
      <dgm:t>
        <a:bodyPr/>
        <a:lstStyle/>
        <a:p>
          <a:endParaRPr lang="en-GB"/>
        </a:p>
      </dgm:t>
    </dgm:pt>
    <dgm:pt modelId="{7F08D86F-593C-46BB-918C-9BDA9E4C54DA}" type="pres">
      <dgm:prSet presAssocID="{794C1EC4-A098-4166-BED2-6787DC4622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AB3EC-52A1-4169-AD0A-B489BB464827}" type="pres">
      <dgm:prSet presAssocID="{794C1EC4-A098-4166-BED2-6787DC46227A}" presName="descendantText" presStyleLbl="alignAcc1" presStyleIdx="2" presStyleCnt="3" custLinFactNeighborX="-341" custLinFactNeighborY="-6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BC4C78-CBD4-47D4-A17A-2A82781DCDD2}" type="presOf" srcId="{7B5EEB0D-87E8-4DC8-8F04-34D92F6059E7}" destId="{50BBC1A2-743E-436E-AB8D-A74DD58A2A34}" srcOrd="0" destOrd="0" presId="urn:microsoft.com/office/officeart/2005/8/layout/chevron2"/>
    <dgm:cxn modelId="{36DB0784-8AC2-4389-AB6D-838712AD1BB2}" srcId="{989C34F1-A1CB-4B32-AAC5-75C9A25C66C4}" destId="{73CCDE40-CBA7-40E0-9666-EC23EDC92A0E}" srcOrd="0" destOrd="0" parTransId="{B435F914-FB75-4BAE-ACDF-BD063F9D15E7}" sibTransId="{DD27F0E5-4B2E-4BB5-BCB5-E88B5C8FBBFD}"/>
    <dgm:cxn modelId="{D5A4E80A-5DBF-4E9B-8BAC-C7C0A2651613}" type="presOf" srcId="{EDBA17EA-F8AE-42B8-8651-7543D20E8006}" destId="{301B8872-1E62-4215-AA47-72AB1C1C81D3}" srcOrd="0" destOrd="1" presId="urn:microsoft.com/office/officeart/2005/8/layout/chevron2"/>
    <dgm:cxn modelId="{B28FB6BD-2629-4787-81BE-1648E522FC9E}" type="presOf" srcId="{B0B0CB06-CC18-4F7F-A97C-A0B24DC27172}" destId="{301B8872-1E62-4215-AA47-72AB1C1C81D3}" srcOrd="0" destOrd="0" presId="urn:microsoft.com/office/officeart/2005/8/layout/chevron2"/>
    <dgm:cxn modelId="{7C061319-8876-4061-B0DF-80177D6CB4EE}" type="presOf" srcId="{9A48D839-15C3-4134-A510-1F61D699142B}" destId="{874D031A-D35F-4FD9-B5F4-4D28363D3895}" srcOrd="0" destOrd="0" presId="urn:microsoft.com/office/officeart/2005/8/layout/chevron2"/>
    <dgm:cxn modelId="{DC5C0AD9-47D7-4B08-BBF3-112B2DD57A2A}" type="presOf" srcId="{989C34F1-A1CB-4B32-AAC5-75C9A25C66C4}" destId="{9A12D218-E738-49B9-8A5A-009C6733B506}" srcOrd="0" destOrd="0" presId="urn:microsoft.com/office/officeart/2005/8/layout/chevron2"/>
    <dgm:cxn modelId="{164D7194-B041-4953-8E9E-D793956E4047}" srcId="{989C34F1-A1CB-4B32-AAC5-75C9A25C66C4}" destId="{9A48D839-15C3-4134-A510-1F61D699142B}" srcOrd="1" destOrd="0" parTransId="{DC02FFBC-31E2-40C9-A49E-39904DCE3B88}" sibTransId="{09448C3F-1DE9-4A3B-9378-4EE05C866D53}"/>
    <dgm:cxn modelId="{944C3BC1-6A0D-4D8B-A689-85EE39D7906D}" type="presOf" srcId="{73CCDE40-CBA7-40E0-9666-EC23EDC92A0E}" destId="{06B4A8D9-0C37-4522-89E8-6FD6C7B7DC4D}" srcOrd="0" destOrd="0" presId="urn:microsoft.com/office/officeart/2005/8/layout/chevron2"/>
    <dgm:cxn modelId="{B31A9E75-0548-44AD-8BEB-2A2958F8DDAD}" srcId="{9A48D839-15C3-4134-A510-1F61D699142B}" destId="{7B5EEB0D-87E8-4DC8-8F04-34D92F6059E7}" srcOrd="0" destOrd="0" parTransId="{99FE9712-5E09-4BB8-B496-EE089832E2A6}" sibTransId="{C313AC74-2DB4-44FD-A0D4-D702128842B7}"/>
    <dgm:cxn modelId="{B3509766-0AC2-4439-9BC9-743244174E9C}" type="presOf" srcId="{B90C9D70-E9B6-4737-9322-76D0BC9F23FE}" destId="{50BBC1A2-743E-436E-AB8D-A74DD58A2A34}" srcOrd="0" destOrd="1" presId="urn:microsoft.com/office/officeart/2005/8/layout/chevron2"/>
    <dgm:cxn modelId="{263ED349-BDC9-4EBF-AC5B-17E500FF724D}" srcId="{989C34F1-A1CB-4B32-AAC5-75C9A25C66C4}" destId="{794C1EC4-A098-4166-BED2-6787DC46227A}" srcOrd="2" destOrd="0" parTransId="{F1DE346A-CDCB-48F6-99BB-C9B15FEFD33D}" sibTransId="{F94EFD11-7AEB-4A76-869D-B3369E2A7D66}"/>
    <dgm:cxn modelId="{4FB26AA2-936D-422D-8EF2-FE9404CD5890}" srcId="{794C1EC4-A098-4166-BED2-6787DC46227A}" destId="{675DF4E7-DFD6-4EB0-A2F0-994CFEAE991B}" srcOrd="0" destOrd="0" parTransId="{27C8D473-DB04-4BB8-8A5C-6D61FE4D7699}" sibTransId="{438E3F07-A647-4D26-B49C-F6A1333CC042}"/>
    <dgm:cxn modelId="{4E91C3A3-F672-4AE8-9F62-3B18A2E5628E}" type="presOf" srcId="{675DF4E7-DFD6-4EB0-A2F0-994CFEAE991B}" destId="{52CAB3EC-52A1-4169-AD0A-B489BB464827}" srcOrd="0" destOrd="0" presId="urn:microsoft.com/office/officeart/2005/8/layout/chevron2"/>
    <dgm:cxn modelId="{C786AE92-6C1F-4BA1-B487-6A643929870F}" srcId="{9A48D839-15C3-4134-A510-1F61D699142B}" destId="{B90C9D70-E9B6-4737-9322-76D0BC9F23FE}" srcOrd="1" destOrd="0" parTransId="{405AC3AF-0F8C-4A44-841A-DF27DD290E4E}" sibTransId="{4A8491D1-9FD4-4AFB-B7AB-B11862A53F1D}"/>
    <dgm:cxn modelId="{362CF839-BD3D-4007-9F27-1A99D7FC1EEC}" srcId="{73CCDE40-CBA7-40E0-9666-EC23EDC92A0E}" destId="{EDBA17EA-F8AE-42B8-8651-7543D20E8006}" srcOrd="1" destOrd="0" parTransId="{6C138EF4-9A99-4281-9359-D8A050090E5F}" sibTransId="{177816EF-29DA-4DBA-B0B9-C4555FFCFA4F}"/>
    <dgm:cxn modelId="{4FD5EBCB-856B-4E9B-9BAA-703FAE9E3195}" type="presOf" srcId="{794C1EC4-A098-4166-BED2-6787DC46227A}" destId="{7F08D86F-593C-46BB-918C-9BDA9E4C54DA}" srcOrd="0" destOrd="0" presId="urn:microsoft.com/office/officeart/2005/8/layout/chevron2"/>
    <dgm:cxn modelId="{4FDC8B73-C136-4F9F-B765-98A92B78FBC5}" srcId="{73CCDE40-CBA7-40E0-9666-EC23EDC92A0E}" destId="{B0B0CB06-CC18-4F7F-A97C-A0B24DC27172}" srcOrd="0" destOrd="0" parTransId="{B5E30E95-C6F4-4D10-9161-CB6C5A9C9176}" sibTransId="{5156D252-9CFE-411A-BB3B-E8EF783F0456}"/>
    <dgm:cxn modelId="{31F0B712-5343-40DD-94D6-5DD3F007ED78}" type="presParOf" srcId="{9A12D218-E738-49B9-8A5A-009C6733B506}" destId="{8483DCEF-FDCD-4413-9A5D-B9240AAB62E0}" srcOrd="0" destOrd="0" presId="urn:microsoft.com/office/officeart/2005/8/layout/chevron2"/>
    <dgm:cxn modelId="{BFA73FF5-216C-439C-8D6C-584DDF3FC91B}" type="presParOf" srcId="{8483DCEF-FDCD-4413-9A5D-B9240AAB62E0}" destId="{06B4A8D9-0C37-4522-89E8-6FD6C7B7DC4D}" srcOrd="0" destOrd="0" presId="urn:microsoft.com/office/officeart/2005/8/layout/chevron2"/>
    <dgm:cxn modelId="{341F4821-E3D5-4DBC-9E52-C6319E01358B}" type="presParOf" srcId="{8483DCEF-FDCD-4413-9A5D-B9240AAB62E0}" destId="{301B8872-1E62-4215-AA47-72AB1C1C81D3}" srcOrd="1" destOrd="0" presId="urn:microsoft.com/office/officeart/2005/8/layout/chevron2"/>
    <dgm:cxn modelId="{80B1E0F5-9B03-4894-942C-1FA49C88EE82}" type="presParOf" srcId="{9A12D218-E738-49B9-8A5A-009C6733B506}" destId="{900992FA-760D-485A-A62A-19518C0BD5C5}" srcOrd="1" destOrd="0" presId="urn:microsoft.com/office/officeart/2005/8/layout/chevron2"/>
    <dgm:cxn modelId="{0DB0F44D-A7E5-43B8-A9CC-2F0BD0A79D36}" type="presParOf" srcId="{9A12D218-E738-49B9-8A5A-009C6733B506}" destId="{27B985CD-181A-43B2-BA8F-7EDA00EE1806}" srcOrd="2" destOrd="0" presId="urn:microsoft.com/office/officeart/2005/8/layout/chevron2"/>
    <dgm:cxn modelId="{09F085C9-CE47-4A00-9E33-85D64BF2B86F}" type="presParOf" srcId="{27B985CD-181A-43B2-BA8F-7EDA00EE1806}" destId="{874D031A-D35F-4FD9-B5F4-4D28363D3895}" srcOrd="0" destOrd="0" presId="urn:microsoft.com/office/officeart/2005/8/layout/chevron2"/>
    <dgm:cxn modelId="{60427820-015F-4F5E-99E5-227DF0C95477}" type="presParOf" srcId="{27B985CD-181A-43B2-BA8F-7EDA00EE1806}" destId="{50BBC1A2-743E-436E-AB8D-A74DD58A2A34}" srcOrd="1" destOrd="0" presId="urn:microsoft.com/office/officeart/2005/8/layout/chevron2"/>
    <dgm:cxn modelId="{AAE579AA-ED25-4A96-B685-9D24CD7837B9}" type="presParOf" srcId="{9A12D218-E738-49B9-8A5A-009C6733B506}" destId="{C43DB687-1573-4381-890B-86EFF8965A21}" srcOrd="3" destOrd="0" presId="urn:microsoft.com/office/officeart/2005/8/layout/chevron2"/>
    <dgm:cxn modelId="{E0E0A3EA-F76D-47A5-A2DB-85F1E165618E}" type="presParOf" srcId="{9A12D218-E738-49B9-8A5A-009C6733B506}" destId="{A9AC17D5-C545-4A60-913E-4B0C98E304C9}" srcOrd="4" destOrd="0" presId="urn:microsoft.com/office/officeart/2005/8/layout/chevron2"/>
    <dgm:cxn modelId="{199639AF-0814-42A0-AE16-E5A684D6A844}" type="presParOf" srcId="{A9AC17D5-C545-4A60-913E-4B0C98E304C9}" destId="{7F08D86F-593C-46BB-918C-9BDA9E4C54DA}" srcOrd="0" destOrd="0" presId="urn:microsoft.com/office/officeart/2005/8/layout/chevron2"/>
    <dgm:cxn modelId="{8C745DCE-57EB-4D34-92AB-44A5B9DD6D7C}" type="presParOf" srcId="{A9AC17D5-C545-4A60-913E-4B0C98E304C9}" destId="{52CAB3EC-52A1-4169-AD0A-B489BB4648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AFCA-E4C4-44BE-A4E8-32598B19548E}">
      <dsp:nvSpPr>
        <dsp:cNvPr id="0" name=""/>
        <dsp:cNvSpPr/>
      </dsp:nvSpPr>
      <dsp:spPr>
        <a:xfrm>
          <a:off x="210521" y="966499"/>
          <a:ext cx="1950791" cy="1962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5D79F-ED80-4F90-806F-1422EBAC768B}">
      <dsp:nvSpPr>
        <dsp:cNvPr id="0" name=""/>
        <dsp:cNvSpPr/>
      </dsp:nvSpPr>
      <dsp:spPr>
        <a:xfrm>
          <a:off x="498012" y="2626022"/>
          <a:ext cx="1965343" cy="179441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FFFF"/>
              </a:solidFill>
              <a:latin typeface="+mj-lt"/>
            </a:rPr>
            <a:t>Sample prep.</a:t>
          </a:r>
          <a:endParaRPr lang="en-GB" sz="2000" b="1" kern="1200" dirty="0">
            <a:solidFill>
              <a:srgbClr val="FFFFFF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Immunoaffinity depletion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BCA  protein assay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Digestion of proteins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Concentration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</dsp:txBody>
      <dsp:txXfrm>
        <a:off x="550569" y="2678579"/>
        <a:ext cx="1860229" cy="1689302"/>
      </dsp:txXfrm>
    </dsp:sp>
    <dsp:sp modelId="{8A980F86-18FC-4591-8B42-0385AC89FDCF}">
      <dsp:nvSpPr>
        <dsp:cNvPr id="0" name=""/>
        <dsp:cNvSpPr/>
      </dsp:nvSpPr>
      <dsp:spPr>
        <a:xfrm rot="21566552">
          <a:off x="2459290" y="1709857"/>
          <a:ext cx="297999" cy="448279"/>
        </a:xfrm>
        <a:prstGeom prst="righ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b="1" kern="1200">
            <a:latin typeface="+mj-lt"/>
          </a:endParaRPr>
        </a:p>
      </dsp:txBody>
      <dsp:txXfrm>
        <a:off x="2459292" y="1799948"/>
        <a:ext cx="208599" cy="268967"/>
      </dsp:txXfrm>
    </dsp:sp>
    <dsp:sp modelId="{91CF8E8E-5FB3-456A-8DDC-262065A4DA3F}">
      <dsp:nvSpPr>
        <dsp:cNvPr id="0" name=""/>
        <dsp:cNvSpPr/>
      </dsp:nvSpPr>
      <dsp:spPr>
        <a:xfrm>
          <a:off x="3012699" y="981344"/>
          <a:ext cx="1865607" cy="18792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6807D-1CF8-4316-A5DA-0E5C4387232D}">
      <dsp:nvSpPr>
        <dsp:cNvPr id="0" name=""/>
        <dsp:cNvSpPr/>
      </dsp:nvSpPr>
      <dsp:spPr>
        <a:xfrm>
          <a:off x="3421044" y="2624739"/>
          <a:ext cx="1957395" cy="175947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+mj-lt"/>
            </a:rPr>
            <a:t>Sample analysis</a:t>
          </a:r>
          <a:endParaRPr lang="en-GB" sz="2000" b="1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Spiking with internal standard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Blind run for protein loading estimation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FFFF00"/>
              </a:solidFill>
              <a:latin typeface="+mj-lt"/>
            </a:rPr>
            <a:t>Analysing samples in triplicate </a:t>
          </a:r>
          <a:endParaRPr lang="en-GB" sz="1300" b="1" kern="1200" dirty="0">
            <a:solidFill>
              <a:srgbClr val="FFFF00"/>
            </a:solidFill>
            <a:latin typeface="+mj-lt"/>
          </a:endParaRPr>
        </a:p>
      </dsp:txBody>
      <dsp:txXfrm>
        <a:off x="3472577" y="2676272"/>
        <a:ext cx="1854329" cy="1656407"/>
      </dsp:txXfrm>
    </dsp:sp>
    <dsp:sp modelId="{659FD04B-BE63-40D7-ADE4-BA9BBD3646BA}">
      <dsp:nvSpPr>
        <dsp:cNvPr id="0" name=""/>
        <dsp:cNvSpPr/>
      </dsp:nvSpPr>
      <dsp:spPr>
        <a:xfrm rot="21598769">
          <a:off x="5246107" y="1696314"/>
          <a:ext cx="367800" cy="448279"/>
        </a:xfrm>
        <a:prstGeom prst="righ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b="1" kern="1200">
            <a:latin typeface="+mj-lt"/>
          </a:endParaRPr>
        </a:p>
      </dsp:txBody>
      <dsp:txXfrm>
        <a:off x="5246107" y="1785990"/>
        <a:ext cx="257460" cy="268967"/>
      </dsp:txXfrm>
    </dsp:sp>
    <dsp:sp modelId="{593FDF5E-DB15-448B-A219-8580DE222E61}">
      <dsp:nvSpPr>
        <dsp:cNvPr id="0" name=""/>
        <dsp:cNvSpPr/>
      </dsp:nvSpPr>
      <dsp:spPr>
        <a:xfrm>
          <a:off x="5929164" y="987137"/>
          <a:ext cx="1865607" cy="18656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B9945-1C5C-421C-9C09-439FB8562C21}">
      <dsp:nvSpPr>
        <dsp:cNvPr id="0" name=""/>
        <dsp:cNvSpPr/>
      </dsp:nvSpPr>
      <dsp:spPr>
        <a:xfrm>
          <a:off x="6196180" y="2663516"/>
          <a:ext cx="1930213" cy="174020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j-lt"/>
            </a:rPr>
            <a:t>Bioinformatics</a:t>
          </a:r>
          <a:endParaRPr lang="en-GB" sz="20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>
              <a:solidFill>
                <a:srgbClr val="FFFF00"/>
              </a:solidFill>
              <a:latin typeface="+mj-lt"/>
            </a:rPr>
            <a:t>Identification &amp; quantification using</a:t>
          </a:r>
          <a:endParaRPr lang="en-GB" sz="1200" b="1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>
              <a:solidFill>
                <a:srgbClr val="FFFF00"/>
              </a:solidFill>
              <a:latin typeface="+mj-lt"/>
            </a:rPr>
            <a:t>Expression analysis </a:t>
          </a:r>
          <a:endParaRPr lang="en-GB" sz="1200" b="1" kern="1200" dirty="0">
            <a:solidFill>
              <a:srgbClr val="FFFF00"/>
            </a:solidFill>
            <a:latin typeface="+mj-lt"/>
          </a:endParaRPr>
        </a:p>
      </dsp:txBody>
      <dsp:txXfrm>
        <a:off x="6247149" y="2714485"/>
        <a:ext cx="1828275" cy="1638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4A8D9-0C37-4522-89E8-6FD6C7B7DC4D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j-lt"/>
            </a:rPr>
            <a:t>Data processing</a:t>
          </a:r>
          <a:endParaRPr lang="en-GB" sz="1600" kern="1200" dirty="0">
            <a:latin typeface="+mj-lt"/>
          </a:endParaRPr>
        </a:p>
      </dsp:txBody>
      <dsp:txXfrm rot="-5400000">
        <a:off x="1" y="557734"/>
        <a:ext cx="1114719" cy="477737"/>
      </dsp:txXfrm>
    </dsp:sp>
    <dsp:sp modelId="{301B8872-1E62-4215-AA47-72AB1C1C81D3}">
      <dsp:nvSpPr>
        <dsp:cNvPr id="0" name=""/>
        <dsp:cNvSpPr/>
      </dsp:nvSpPr>
      <dsp:spPr>
        <a:xfrm rot="5400000">
          <a:off x="4221447" y="-3106353"/>
          <a:ext cx="1035096" cy="724855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Prepares data in a manageable form ready to search against database.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(Collection of ion spectra).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14720" y="50903"/>
        <a:ext cx="7198023" cy="934038"/>
      </dsp:txXfrm>
    </dsp:sp>
    <dsp:sp modelId="{874D031A-D35F-4FD9-B5F4-4D28363D3895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j-lt"/>
            </a:rPr>
            <a:t>Database searching</a:t>
          </a:r>
          <a:endParaRPr lang="en-GB" sz="1600" kern="1200" dirty="0">
            <a:latin typeface="+mj-lt"/>
          </a:endParaRPr>
        </a:p>
      </dsp:txBody>
      <dsp:txXfrm rot="-5400000">
        <a:off x="1" y="1955850"/>
        <a:ext cx="1114719" cy="477737"/>
      </dsp:txXfrm>
    </dsp:sp>
    <dsp:sp modelId="{50BBC1A2-743E-436E-AB8D-A74DD58A2A34}">
      <dsp:nvSpPr>
        <dsp:cNvPr id="0" name=""/>
        <dsp:cNvSpPr/>
      </dsp:nvSpPr>
      <dsp:spPr>
        <a:xfrm rot="5400000">
          <a:off x="4221447" y="-1708237"/>
          <a:ext cx="1035096" cy="724855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Searches through a number of database while applying many filters and rules to the peptides.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(Database creation, searches assuming complete digestion/miss cleavages).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14720" y="1449019"/>
        <a:ext cx="7198023" cy="934038"/>
      </dsp:txXfrm>
    </dsp:sp>
    <dsp:sp modelId="{7F08D86F-593C-46BB-918C-9BDA9E4C54DA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>
              <a:latin typeface="+mj-lt"/>
            </a:rPr>
            <a:t>Protein Details</a:t>
          </a:r>
          <a:endParaRPr lang="en-GB" sz="1600" kern="1200" dirty="0">
            <a:latin typeface="+mj-lt"/>
          </a:endParaRPr>
        </a:p>
      </dsp:txBody>
      <dsp:txXfrm rot="-5400000">
        <a:off x="1" y="3353966"/>
        <a:ext cx="1114719" cy="477737"/>
      </dsp:txXfrm>
    </dsp:sp>
    <dsp:sp modelId="{52CAB3EC-52A1-4169-AD0A-B489BB464827}">
      <dsp:nvSpPr>
        <dsp:cNvPr id="0" name=""/>
        <dsp:cNvSpPr/>
      </dsp:nvSpPr>
      <dsp:spPr>
        <a:xfrm rot="5400000">
          <a:off x="4196729" y="-316746"/>
          <a:ext cx="1035096" cy="724855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Protein ID and Quantification.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90002" y="2840510"/>
        <a:ext cx="7198023" cy="934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BF62-ACB7-4D17-8D48-8BE50BF51116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D0E0-06E1-4FCB-ABD0-50E26FBD7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3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jplung.physiology.org/content/287/1/L1#ref-1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ajplung.physiology.org/content/287/1/L1#ref-252" TargetMode="External"/><Relationship Id="rId4" Type="http://schemas.openxmlformats.org/officeDocument/2006/relationships/hyperlink" Target="http://ajplung.physiology.org/content/287/1/L1#ref-75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FCA2C-E3DE-4C10-A2A7-A8ADB3CF847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 there are ∼26,000–31,000 protein-encoding genes (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14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the total number of human proteins, including splice variants and essential posttranslational modifications, has been estimated to be close to one million (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76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254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area of the circle that is within the reach of Leonardo da Vinci's Vitruvian Man corresponds to these images.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6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7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Molecular alterations that are measurable in biological</a:t>
            </a:r>
            <a:r>
              <a:rPr lang="en-GB" baseline="0" dirty="0" smtClean="0"/>
              <a:t> media such as human tissues, cells or fluids</a:t>
            </a:r>
          </a:p>
          <a:p>
            <a:r>
              <a:rPr lang="en-GB" dirty="0" smtClean="0"/>
              <a:t>There are two major types of biomarkers: biomarkers of exposure, which are used in risk prediction, and biomarkers of disease, which are used in screening and diagnosis and monitoring of disease progression.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7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8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0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2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950-B385-44B1-AD4F-30B435DCAB0C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7EFC-9BF1-4A5D-AB79-251485EC7828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8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0BDD-B2D8-42B5-BBAF-C986094E4C5B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F389-6798-41EA-9A73-264124F1380C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1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63-9079-4875-94B1-EB6A6D3DF849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7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01A6-33C1-40AE-8521-8DA177D446E2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338-892C-4F6D-9C49-4BBF59705801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9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160F-38DB-4680-BFCC-719091AEA9A9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2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050D-93D4-43E1-96A6-035E70ED1DA9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3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59E-BBB8-42B0-AE07-C7C297DE1B26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6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3F5-CCB4-4F36-BC74-AB2A1067269E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1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B2C-EE1D-4F15-889D-F2A45444F79D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1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EB65CA-8B47-4BE3-A1C6-B632A37C9487}" type="datetime1">
              <a:rPr lang="en-US" smtClean="0">
                <a:solidFill>
                  <a:srgbClr val="002060">
                    <a:shade val="90000"/>
                  </a:srgbClr>
                </a:solidFill>
              </a:rPr>
              <a:pPr/>
              <a:t>3/19/2015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523D2E-675E-48F5-8A81-421A9F233E49}" type="slidenum">
              <a:rPr lang="en-GB" smtClean="0">
                <a:solidFill>
                  <a:srgbClr val="002060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0206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31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4758243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i="1" dirty="0" smtClean="0">
                <a:solidFill>
                  <a:srgbClr val="FFFF00"/>
                </a:solidFill>
                <a:latin typeface="Calibri"/>
              </a:rPr>
              <a:t>What is proteomics?</a:t>
            </a:r>
            <a:endParaRPr lang="en-GB" sz="48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8" name="Picture 7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1736" y="5539298"/>
            <a:ext cx="4000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Richard </a:t>
            </a:r>
            <a:r>
              <a:rPr lang="en-GB" sz="2000" dirty="0" err="1" smtClean="0">
                <a:solidFill>
                  <a:prstClr val="white"/>
                </a:solidFill>
                <a:latin typeface="Calibri"/>
              </a:rPr>
              <a:t>Mbasu</a:t>
            </a: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 and Ben Richards</a:t>
            </a:r>
          </a:p>
        </p:txBody>
      </p:sp>
      <p:pic>
        <p:nvPicPr>
          <p:cNvPr id="5" name="Picture 2" descr="C:\Users\bcr3\AppData\Local\Microsoft\Windows\Temporary Internet Files\Content.IE5\15H1FAKC\needle-haystack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78" y="833530"/>
            <a:ext cx="5958542" cy="39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Sample Preparation </a:t>
            </a:r>
            <a:endParaRPr lang="en-GB" sz="4000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m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958" y="2376257"/>
            <a:ext cx="8532000" cy="3009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55096"/>
            <a:ext cx="169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FFFF"/>
                </a:solidFill>
                <a:latin typeface="Calibri"/>
              </a:rPr>
              <a:t>Plasma total protein</a:t>
            </a:r>
            <a:endParaRPr lang="en-GB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1905" y="5455096"/>
            <a:ext cx="2140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FFFF"/>
                </a:solidFill>
                <a:latin typeface="Calibri"/>
              </a:rPr>
              <a:t>10% of the plasma protein</a:t>
            </a:r>
            <a:endParaRPr lang="en-GB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792760" y="2440894"/>
            <a:ext cx="936104" cy="2880320"/>
          </a:xfrm>
          <a:prstGeom prst="leftBrace">
            <a:avLst>
              <a:gd name="adj1" fmla="val 8333"/>
              <a:gd name="adj2" fmla="val 50339"/>
            </a:avLst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Sample Preparation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7676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Calibri"/>
              </a:rPr>
              <a:t>Plasma Protein Fact- &gt;90% High abundant proteins  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4958" y="6093296"/>
            <a:ext cx="558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>
                <a:solidFill>
                  <a:srgbClr val="FFFFFF"/>
                </a:solidFill>
                <a:latin typeface="Calibri"/>
              </a:rPr>
              <a:t>Schiess</a:t>
            </a:r>
            <a:r>
              <a:rPr lang="en-GB" sz="1200" dirty="0" smtClean="0">
                <a:solidFill>
                  <a:srgbClr val="FFFFFF"/>
                </a:solidFill>
                <a:latin typeface="Calibri"/>
              </a:rPr>
              <a:t> R. et al. , </a:t>
            </a:r>
            <a:r>
              <a:rPr lang="en-GB" sz="1200" b="1" dirty="0" smtClean="0">
                <a:solidFill>
                  <a:srgbClr val="FFFFFF"/>
                </a:solidFill>
                <a:latin typeface="Calibri"/>
              </a:rPr>
              <a:t>2009. </a:t>
            </a:r>
            <a:r>
              <a:rPr lang="en-GB" sz="1200" dirty="0" smtClean="0">
                <a:solidFill>
                  <a:srgbClr val="FFFFFF"/>
                </a:solidFill>
                <a:latin typeface="Calibri"/>
              </a:rPr>
              <a:t>Targeted proteomics strategy for clinical biomarker discovery, </a:t>
            </a:r>
          </a:p>
          <a:p>
            <a:r>
              <a:rPr lang="en-GB" sz="1200" i="1" dirty="0" smtClean="0">
                <a:solidFill>
                  <a:srgbClr val="FFFFFF"/>
                </a:solidFill>
                <a:latin typeface="Calibri"/>
              </a:rPr>
              <a:t>Molecular Oncology, 3</a:t>
            </a:r>
            <a:r>
              <a:rPr lang="en-GB" sz="1200" dirty="0" smtClean="0">
                <a:solidFill>
                  <a:srgbClr val="FFFFFF"/>
                </a:solidFill>
                <a:latin typeface="Calibri"/>
              </a:rPr>
              <a:t>( 33–44)</a:t>
            </a:r>
            <a:endParaRPr lang="en-GB" sz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Picture 5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142984"/>
            <a:ext cx="666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Sample Preparation </a:t>
            </a:r>
            <a:r>
              <a:rPr lang="en-GB" sz="2800" dirty="0" smtClean="0">
                <a:solidFill>
                  <a:srgbClr val="FFFF00"/>
                </a:solidFill>
                <a:latin typeface="Calibri"/>
              </a:rPr>
              <a:t>(Cont.)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81926"/>
            <a:ext cx="6912768" cy="401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 rot="2580878">
            <a:off x="1364959" y="2649967"/>
            <a:ext cx="2700000" cy="861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201225">
            <a:off x="3715622" y="4319770"/>
            <a:ext cx="3814106" cy="7842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>
            <a:stCxn id="24" idx="2"/>
            <a:endCxn id="12" idx="0"/>
          </p:cNvCxnSpPr>
          <p:nvPr/>
        </p:nvCxnSpPr>
        <p:spPr>
          <a:xfrm rot="5400000">
            <a:off x="5537926" y="3657295"/>
            <a:ext cx="905175" cy="46716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rot="10800000" flipV="1">
            <a:off x="3288266" y="2677562"/>
            <a:ext cx="1787790" cy="3913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2492896"/>
            <a:ext cx="24371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libri"/>
              </a:rPr>
              <a:t>High abundant proteins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3068960"/>
            <a:ext cx="200805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alibri"/>
              </a:rPr>
              <a:t>Accessible Proteins</a:t>
            </a:r>
            <a:endParaRPr lang="en-GB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31640" y="2276872"/>
            <a:ext cx="432048" cy="1224136"/>
          </a:xfrm>
          <a:prstGeom prst="roundRect">
            <a:avLst/>
          </a:prstGeom>
          <a:noFill/>
          <a:ln w="28575">
            <a:solidFill>
              <a:srgbClr val="0F6FC6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173274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Calibri"/>
              </a:rPr>
              <a:t>Plasma protein dynamic range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688" y="4509120"/>
            <a:ext cx="165618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ysClr val="windowText" lastClr="000000"/>
                </a:solidFill>
                <a:latin typeface="Calibri"/>
              </a:rPr>
              <a:t>Mass Spectrometry capability</a:t>
            </a:r>
            <a:endParaRPr lang="en-GB" sz="14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16" idx="0"/>
          </p:cNvCxnSpPr>
          <p:nvPr/>
        </p:nvCxnSpPr>
        <p:spPr>
          <a:xfrm rot="16200000" flipV="1">
            <a:off x="1673678" y="3591018"/>
            <a:ext cx="1008112" cy="8280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1161E-6 L -8.33333E-7 0.27828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2.48439E-6 L 0.01007 0.1573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786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0518E-6 L 0.004 0.12075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5" grpId="0" animBg="1"/>
      <p:bldP spid="15" grpId="1" animBg="1"/>
      <p:bldP spid="24" grpId="0" animBg="1"/>
      <p:bldP spid="28" grpId="0" animBg="1"/>
      <p:bldP spid="28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558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Sample Preparation </a:t>
            </a:r>
            <a:r>
              <a:rPr lang="en-GB" sz="2800" dirty="0" smtClean="0">
                <a:solidFill>
                  <a:srgbClr val="FFFF00"/>
                </a:solidFill>
                <a:latin typeface="Calibri"/>
              </a:rPr>
              <a:t>Cont.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616" y="2214554"/>
            <a:ext cx="7143800" cy="116955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Calibri"/>
              </a:rPr>
              <a:t>Sigma </a:t>
            </a:r>
            <a:r>
              <a:rPr lang="en-GB" b="1" dirty="0" err="1" smtClean="0">
                <a:solidFill>
                  <a:srgbClr val="FFFFFF"/>
                </a:solidFill>
                <a:latin typeface="Calibri"/>
              </a:rPr>
              <a:t>Immunoaffinity</a:t>
            </a:r>
            <a:r>
              <a:rPr lang="en-GB" b="1" dirty="0" smtClean="0">
                <a:solidFill>
                  <a:srgbClr val="FFFFFF"/>
                </a:solidFill>
                <a:latin typeface="Calibri"/>
              </a:rPr>
              <a:t> Kit (</a:t>
            </a:r>
            <a:r>
              <a:rPr lang="en-GB" b="1" dirty="0" err="1" smtClean="0">
                <a:solidFill>
                  <a:srgbClr val="FFFFFF"/>
                </a:solidFill>
                <a:latin typeface="Calibri"/>
              </a:rPr>
              <a:t>Proteoprep</a:t>
            </a:r>
            <a:r>
              <a:rPr lang="en-GB" b="1" dirty="0" smtClean="0">
                <a:solidFill>
                  <a:srgbClr val="FFFFFF"/>
                </a:solidFill>
                <a:latin typeface="Calibri"/>
              </a:rPr>
              <a:t> 20 or Multiple affinity removal column HU 14)</a:t>
            </a:r>
          </a:p>
          <a:p>
            <a:endParaRPr lang="en-GB" b="1" dirty="0" smtClean="0">
              <a:solidFill>
                <a:srgbClr val="FFFFFF"/>
              </a:solidFill>
              <a:latin typeface="Calibri"/>
            </a:endParaRPr>
          </a:p>
          <a:p>
            <a:r>
              <a:rPr lang="en-GB" sz="1600" b="1" dirty="0" smtClean="0">
                <a:solidFill>
                  <a:srgbClr val="FFFFFF"/>
                </a:solidFill>
                <a:latin typeface="Calibri"/>
              </a:rPr>
              <a:t>	Depletes up to 99% of high-abundance proteins</a:t>
            </a:r>
            <a:endParaRPr lang="en-GB" sz="1600" b="1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4414" y="3929066"/>
          <a:ext cx="6929488" cy="1497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2372"/>
                <a:gridCol w="1732372"/>
                <a:gridCol w="1732372"/>
                <a:gridCol w="1732372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Albumin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α-2-</a:t>
                      </a:r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Macroglobulin 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Apolipoprotein</a:t>
                      </a:r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 A1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Complement C4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IgGs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IgMs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kern="1200" dirty="0" err="1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Apolipoprotein</a:t>
                      </a:r>
                      <a:r>
                        <a:rPr kumimoji="0" lang="en-GB" sz="1200" b="0" kern="120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 A2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kern="120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Complement C1-q</a:t>
                      </a:r>
                      <a:endParaRPr lang="en-GB" sz="1200" b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Transferrin</a:t>
                      </a:r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α-1-</a:t>
                      </a:r>
                      <a:r>
                        <a:rPr kumimoji="0" lang="en-GB" sz="1200" b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Antitrypsin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kern="1200" dirty="0" err="1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Apolipoprotein</a:t>
                      </a:r>
                      <a:r>
                        <a:rPr kumimoji="0" lang="en-GB" sz="1200" b="0" kern="120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IgDs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Fibrinogene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Complement C3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Acid-1-Glycoprotein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Prealbumin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IgAs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Haptoglobin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kern="1200" baseline="0" dirty="0" err="1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Ceruloplasmin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kern="1200" baseline="0" dirty="0" err="1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Plasminogen</a:t>
                      </a:r>
                      <a:endParaRPr lang="en-GB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Calibri"/>
              </a:rPr>
              <a:t>Protein Depletion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5" y="1052736"/>
            <a:ext cx="9144000" cy="5857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690" y="4869160"/>
            <a:ext cx="9144000" cy="4104456"/>
          </a:xfrm>
          <a:prstGeom prst="ellipse">
            <a:avLst/>
          </a:prstGeom>
          <a:pattFill prst="lgConfetti">
            <a:fgClr>
              <a:schemeClr val="bg1">
                <a:lumMod val="50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-2700840" y="5569580"/>
            <a:ext cx="1584176" cy="72008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-2700776" y="6289660"/>
            <a:ext cx="1584176" cy="72008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-2636028" y="7030040"/>
            <a:ext cx="1584176" cy="72008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Pie 61"/>
          <p:cNvSpPr/>
          <p:nvPr/>
        </p:nvSpPr>
        <p:spPr>
          <a:xfrm rot="18908370">
            <a:off x="7160523" y="5046863"/>
            <a:ext cx="540000" cy="540000"/>
          </a:xfrm>
          <a:prstGeom prst="pie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3" name="Pie 62"/>
          <p:cNvSpPr/>
          <p:nvPr/>
        </p:nvSpPr>
        <p:spPr>
          <a:xfrm rot="18908370">
            <a:off x="6224419" y="4782074"/>
            <a:ext cx="540000" cy="540000"/>
          </a:xfrm>
          <a:prstGeom prst="pie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4" name="Pie 63"/>
          <p:cNvSpPr/>
          <p:nvPr/>
        </p:nvSpPr>
        <p:spPr>
          <a:xfrm rot="18908370">
            <a:off x="4539821" y="4649371"/>
            <a:ext cx="540000" cy="540000"/>
          </a:xfrm>
          <a:prstGeom prst="pie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5" name="Pie 64"/>
          <p:cNvSpPr/>
          <p:nvPr/>
        </p:nvSpPr>
        <p:spPr>
          <a:xfrm rot="18908370">
            <a:off x="3716892" y="4665026"/>
            <a:ext cx="540000" cy="540000"/>
          </a:xfrm>
          <a:prstGeom prst="pie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6" name="Pie 65"/>
          <p:cNvSpPr/>
          <p:nvPr/>
        </p:nvSpPr>
        <p:spPr>
          <a:xfrm rot="18908370">
            <a:off x="1327875" y="5078261"/>
            <a:ext cx="540000" cy="540000"/>
          </a:xfrm>
          <a:prstGeom prst="pie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10856" y="455318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Lightning Bolt 67"/>
          <p:cNvSpPr/>
          <p:nvPr/>
        </p:nvSpPr>
        <p:spPr>
          <a:xfrm rot="2553836">
            <a:off x="5274812" y="4310236"/>
            <a:ext cx="792088" cy="720000"/>
          </a:xfrm>
          <a:prstGeom prst="lightningBol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889611" y="5273189"/>
            <a:ext cx="720000" cy="720000"/>
          </a:xfrm>
          <a:prstGeom prst="ellips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5400000">
            <a:off x="7898121" y="5236222"/>
            <a:ext cx="702979" cy="23574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993346" y="4869160"/>
            <a:ext cx="720000" cy="720000"/>
          </a:xfrm>
          <a:prstGeom prst="ellips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5400000">
            <a:off x="2001856" y="4802276"/>
            <a:ext cx="702979" cy="23574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314" y="5316863"/>
            <a:ext cx="720000" cy="720000"/>
          </a:xfrm>
          <a:prstGeom prst="ellips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 rot="5400000">
            <a:off x="452824" y="5279896"/>
            <a:ext cx="702979" cy="23574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849011" y="465321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Lightning Bolt 75"/>
          <p:cNvSpPr/>
          <p:nvPr/>
        </p:nvSpPr>
        <p:spPr>
          <a:xfrm rot="2553836">
            <a:off x="2812967" y="4408170"/>
            <a:ext cx="792088" cy="720000"/>
          </a:xfrm>
          <a:prstGeom prst="lightningBol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813498" y="2592525"/>
            <a:ext cx="1777210" cy="720080"/>
            <a:chOff x="-2700840" y="-116077"/>
            <a:chExt cx="1777210" cy="720080"/>
          </a:xfrm>
        </p:grpSpPr>
        <p:sp>
          <p:nvSpPr>
            <p:cNvPr id="78" name="Teardrop 77"/>
            <p:cNvSpPr/>
            <p:nvPr/>
          </p:nvSpPr>
          <p:spPr>
            <a:xfrm rot="2676756">
              <a:off x="-1463630" y="-26037"/>
              <a:ext cx="540000" cy="540000"/>
            </a:xfrm>
            <a:prstGeom prst="teardrop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Cloud 78"/>
            <p:cNvSpPr/>
            <p:nvPr/>
          </p:nvSpPr>
          <p:spPr>
            <a:xfrm>
              <a:off x="-2700840" y="-116077"/>
              <a:ext cx="1584176" cy="720080"/>
            </a:xfrm>
            <a:prstGeom prst="cloud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-2814371" y="1561647"/>
            <a:ext cx="1971989" cy="792088"/>
            <a:chOff x="-2700840" y="627020"/>
            <a:chExt cx="1971989" cy="792088"/>
          </a:xfrm>
        </p:grpSpPr>
        <p:sp>
          <p:nvSpPr>
            <p:cNvPr id="81" name="Lightning Bolt 80"/>
            <p:cNvSpPr/>
            <p:nvPr/>
          </p:nvSpPr>
          <p:spPr>
            <a:xfrm rot="18753836">
              <a:off x="-1484895" y="663064"/>
              <a:ext cx="792088" cy="7200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2" name="Cloud 81"/>
            <p:cNvSpPr/>
            <p:nvPr/>
          </p:nvSpPr>
          <p:spPr>
            <a:xfrm>
              <a:off x="-2700840" y="663024"/>
              <a:ext cx="1584176" cy="72008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-2510930" y="-664493"/>
            <a:ext cx="2088065" cy="720080"/>
            <a:chOff x="-2700776" y="-891480"/>
            <a:chExt cx="2088065" cy="720080"/>
          </a:xfrm>
        </p:grpSpPr>
        <p:sp>
          <p:nvSpPr>
            <p:cNvPr id="84" name="Right Arrow 83"/>
            <p:cNvSpPr/>
            <p:nvPr/>
          </p:nvSpPr>
          <p:spPr>
            <a:xfrm>
              <a:off x="-1315690" y="-649313"/>
              <a:ext cx="702979" cy="235747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5" name="Cloud 84"/>
            <p:cNvSpPr/>
            <p:nvPr/>
          </p:nvSpPr>
          <p:spPr>
            <a:xfrm>
              <a:off x="-2700776" y="-891480"/>
              <a:ext cx="1584176" cy="720080"/>
            </a:xfrm>
            <a:prstGeom prst="cloud">
              <a:avLst/>
            </a:pr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-3372163" y="-1199556"/>
            <a:ext cx="2088065" cy="720080"/>
            <a:chOff x="-2700776" y="-891480"/>
            <a:chExt cx="2088065" cy="720080"/>
          </a:xfrm>
        </p:grpSpPr>
        <p:sp>
          <p:nvSpPr>
            <p:cNvPr id="87" name="Right Arrow 86"/>
            <p:cNvSpPr/>
            <p:nvPr/>
          </p:nvSpPr>
          <p:spPr>
            <a:xfrm>
              <a:off x="-1315690" y="-649313"/>
              <a:ext cx="702979" cy="235747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8" name="Cloud 87"/>
            <p:cNvSpPr/>
            <p:nvPr/>
          </p:nvSpPr>
          <p:spPr>
            <a:xfrm>
              <a:off x="-2700776" y="-891480"/>
              <a:ext cx="1584176" cy="720080"/>
            </a:xfrm>
            <a:prstGeom prst="cloud">
              <a:avLst/>
            </a:pr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-2700776" y="0"/>
            <a:ext cx="2088065" cy="720080"/>
            <a:chOff x="-2700776" y="-891480"/>
            <a:chExt cx="2088065" cy="720080"/>
          </a:xfrm>
        </p:grpSpPr>
        <p:sp>
          <p:nvSpPr>
            <p:cNvPr id="90" name="Right Arrow 89"/>
            <p:cNvSpPr/>
            <p:nvPr/>
          </p:nvSpPr>
          <p:spPr>
            <a:xfrm>
              <a:off x="-1315690" y="-649313"/>
              <a:ext cx="702979" cy="235747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1" name="Cloud 90"/>
            <p:cNvSpPr/>
            <p:nvPr/>
          </p:nvSpPr>
          <p:spPr>
            <a:xfrm>
              <a:off x="-2700776" y="-891480"/>
              <a:ext cx="1584176" cy="720080"/>
            </a:xfrm>
            <a:prstGeom prst="cloud">
              <a:avLst/>
            </a:pr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-2661971" y="1714047"/>
            <a:ext cx="1971989" cy="792088"/>
            <a:chOff x="-2700840" y="627020"/>
            <a:chExt cx="1971989" cy="792088"/>
          </a:xfrm>
        </p:grpSpPr>
        <p:sp>
          <p:nvSpPr>
            <p:cNvPr id="93" name="Lightning Bolt 92"/>
            <p:cNvSpPr/>
            <p:nvPr/>
          </p:nvSpPr>
          <p:spPr>
            <a:xfrm rot="18753836">
              <a:off x="-1484895" y="663064"/>
              <a:ext cx="792088" cy="7200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4" name="Cloud 93"/>
            <p:cNvSpPr/>
            <p:nvPr/>
          </p:nvSpPr>
          <p:spPr>
            <a:xfrm>
              <a:off x="-2700840" y="663024"/>
              <a:ext cx="1584176" cy="72008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-2661098" y="2744925"/>
            <a:ext cx="1777210" cy="720080"/>
            <a:chOff x="-2700840" y="-116077"/>
            <a:chExt cx="1777210" cy="720080"/>
          </a:xfrm>
        </p:grpSpPr>
        <p:sp>
          <p:nvSpPr>
            <p:cNvPr id="96" name="Teardrop 95"/>
            <p:cNvSpPr/>
            <p:nvPr/>
          </p:nvSpPr>
          <p:spPr>
            <a:xfrm rot="2676756">
              <a:off x="-1463630" y="-26037"/>
              <a:ext cx="540000" cy="540000"/>
            </a:xfrm>
            <a:prstGeom prst="teardrop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-2700840" y="-116077"/>
              <a:ext cx="1584176" cy="720080"/>
            </a:xfrm>
            <a:prstGeom prst="cloud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-2508698" y="2897325"/>
            <a:ext cx="1777210" cy="720080"/>
            <a:chOff x="-2700840" y="-116077"/>
            <a:chExt cx="1777210" cy="720080"/>
          </a:xfrm>
        </p:grpSpPr>
        <p:sp>
          <p:nvSpPr>
            <p:cNvPr id="99" name="Teardrop 98"/>
            <p:cNvSpPr/>
            <p:nvPr/>
          </p:nvSpPr>
          <p:spPr>
            <a:xfrm rot="2676756">
              <a:off x="-1463630" y="-26037"/>
              <a:ext cx="540000" cy="540000"/>
            </a:xfrm>
            <a:prstGeom prst="teardrop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Cloud 99"/>
            <p:cNvSpPr/>
            <p:nvPr/>
          </p:nvSpPr>
          <p:spPr>
            <a:xfrm>
              <a:off x="-2700840" y="-116077"/>
              <a:ext cx="1584176" cy="720080"/>
            </a:xfrm>
            <a:prstGeom prst="cloud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-2356298" y="3049725"/>
            <a:ext cx="1777210" cy="720080"/>
            <a:chOff x="-2700840" y="-116077"/>
            <a:chExt cx="1777210" cy="720080"/>
          </a:xfrm>
        </p:grpSpPr>
        <p:sp>
          <p:nvSpPr>
            <p:cNvPr id="102" name="Teardrop 101"/>
            <p:cNvSpPr/>
            <p:nvPr/>
          </p:nvSpPr>
          <p:spPr>
            <a:xfrm rot="2676756">
              <a:off x="-1463630" y="-26037"/>
              <a:ext cx="540000" cy="540000"/>
            </a:xfrm>
            <a:prstGeom prst="teardrop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3" name="Cloud 102"/>
            <p:cNvSpPr/>
            <p:nvPr/>
          </p:nvSpPr>
          <p:spPr>
            <a:xfrm>
              <a:off x="-2700840" y="-116077"/>
              <a:ext cx="1584176" cy="720080"/>
            </a:xfrm>
            <a:prstGeom prst="cloud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-2203898" y="3202125"/>
            <a:ext cx="1777210" cy="720080"/>
            <a:chOff x="-2700840" y="-116077"/>
            <a:chExt cx="1777210" cy="720080"/>
          </a:xfrm>
        </p:grpSpPr>
        <p:sp>
          <p:nvSpPr>
            <p:cNvPr id="105" name="Teardrop 104"/>
            <p:cNvSpPr/>
            <p:nvPr/>
          </p:nvSpPr>
          <p:spPr>
            <a:xfrm rot="2676756">
              <a:off x="-1463630" y="-26037"/>
              <a:ext cx="540000" cy="540000"/>
            </a:xfrm>
            <a:prstGeom prst="teardrop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6" name="Cloud 105"/>
            <p:cNvSpPr/>
            <p:nvPr/>
          </p:nvSpPr>
          <p:spPr>
            <a:xfrm>
              <a:off x="-2700840" y="-116077"/>
              <a:ext cx="1584176" cy="720080"/>
            </a:xfrm>
            <a:prstGeom prst="cloud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2051498" y="3354525"/>
            <a:ext cx="1777210" cy="720080"/>
            <a:chOff x="-2700840" y="-116077"/>
            <a:chExt cx="1777210" cy="720080"/>
          </a:xfrm>
        </p:grpSpPr>
        <p:sp>
          <p:nvSpPr>
            <p:cNvPr id="108" name="Teardrop 107"/>
            <p:cNvSpPr/>
            <p:nvPr/>
          </p:nvSpPr>
          <p:spPr>
            <a:xfrm rot="2676756">
              <a:off x="-1463630" y="-26037"/>
              <a:ext cx="540000" cy="540000"/>
            </a:xfrm>
            <a:prstGeom prst="teardrop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Cloud 108"/>
            <p:cNvSpPr/>
            <p:nvPr/>
          </p:nvSpPr>
          <p:spPr>
            <a:xfrm>
              <a:off x="-2700840" y="-116077"/>
              <a:ext cx="1584176" cy="720080"/>
            </a:xfrm>
            <a:prstGeom prst="cloud">
              <a:avLst/>
            </a:prstGeom>
            <a:solidFill>
              <a:srgbClr val="9933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0" name="Cloud 109"/>
          <p:cNvSpPr/>
          <p:nvPr/>
        </p:nvSpPr>
        <p:spPr>
          <a:xfrm>
            <a:off x="-2483628" y="7182440"/>
            <a:ext cx="1584176" cy="72008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1" name="Cloud 110"/>
          <p:cNvSpPr/>
          <p:nvPr/>
        </p:nvSpPr>
        <p:spPr>
          <a:xfrm>
            <a:off x="-2331228" y="7334840"/>
            <a:ext cx="1584176" cy="72008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37037 L 0.62048 0.37037 C 0.86059 0.37037 1.15607 0.48912 1.15607 0.58541 L 1.15607 0.8009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42" y="2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20856 L 0.19966 0.20856 C 0.29688 0.20856 0.41632 0.33287 0.41632 0.43402 L 0.41632 0.65995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225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43703 L 0.14462 0.43703 C 0.2007 0.43703 0.26962 0.49143 0.26962 0.53564 L 0.26962 0.63449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8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4948 -0.48009 L 1.34635 -0.48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5717 L 0.40521 0.05717 C 0.58698 0.05717 0.81111 0.12916 0.81111 0.18819 L 0.81111 0.3196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131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16458 L 0.2658 -0.16458 C 0.38246 -0.16458 0.52586 -0.03472 0.52586 0.0713 L 0.52586 0.30787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2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50868 4.44444E-6 C 0.73681 4.44444E-6 1.01754 0.05625 1.01754 0.10277 L 1.01754 0.20601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68" y="10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292 -0.14306 L 0.40434 -0.14306 C 0.6184 -0.14306 0.88177 -0.07083 0.88177 -0.01181 L 0.88177 0.11944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26" y="1312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7301 L 1.29931 -0.7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0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12315 L 0.33316 -0.12315 C 0.48716 -0.12315 0.67622 -0.06597 0.67622 -0.01875 L 0.67622 0.08681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10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71 -0.22939 L 0.2776 -0.22939 C 0.41007 -0.22939 0.57292 -0.14838 0.57292 -0.0824 L 0.57292 0.06459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1469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-0.68495 L 1.28247 -0.684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657 -0.32523 L 0.13489 -0.32523 C 0.20711 -0.32523 0.29635 -0.20695 0.29635 -0.11065 L 0.29635 0.10532 " pathEditMode="relative" rAng="0" ptsTypes="FfFF">
                                      <p:cBhvr>
                                        <p:cTn id="5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15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62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6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7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7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8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9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0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0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0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1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1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2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511 -0.58797 L 1.3158 -0.587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5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427 -0.76783 L 1.31493 -0.7678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13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3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135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3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14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4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14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4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150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5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155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5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607 0.80092 L 1.15607 0.66967 C 1.15607 0.61064 1.225 0.53842 1.28107 0.53842 L 1.40607 0.53842 " pathEditMode="relative" rAng="0" ptsTypes="FfFF">
                                      <p:cBhvr>
                                        <p:cTn id="1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312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5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1632 0.65995 L 0.41632 0.4655 C 0.41632 0.37847 0.66129 0.27152 0.86094 0.27152 L 1.30608 0.27152 " pathEditMode="relative" rAng="0" ptsTypes="FfFF"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-1942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63449 L 0.26962 0.43588 C 0.26962 0.34699 0.56094 0.2375 0.79809 0.2375 L 1.32674 0.2375 " pathEditMode="relative" rAng="0" ptsTypes="FfFF">
                                      <p:cBhvr>
                                        <p:cTn id="16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47" y="-1986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86 0.30787 L 0.52586 0.16088 C 0.52586 0.09491 0.75781 0.01389 0.94687 0.01389 L 1.3684 0.01389 " pathEditMode="relative" rAng="0" ptsTypes="FfFF">
                                      <p:cBhvr>
                                        <p:cTn id="17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18" y="-1469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5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81111 0.31967 L 0.81111 0.12523 C 0.81111 0.03819 0.94965 -0.06898 1.06267 -0.06898 L 1.31424 -0.06898 " pathEditMode="relative" rAng="0" ptsTypes="FfFF">
                                      <p:cBhvr>
                                        <p:cTn id="17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19444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35 0.10532 L 0.29635 -0.08889 C 0.29635 -0.17593 0.55243 -0.28311 0.76093 -0.28311 L 1.22552 -0.28311 " pathEditMode="relative" rAng="0" ptsTypes="FfFF">
                                      <p:cBhvr>
                                        <p:cTn id="18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-1942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92 0.06459 L 0.57292 -0.03009 C 0.57292 -0.07245 0.76372 -0.12453 0.9191 -0.12453 L 1.2658 -0.12453 " pathEditMode="relative" rAng="0" ptsTypes="FfFF">
                                      <p:cBhvr>
                                        <p:cTn id="18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9468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5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88177 0.11944 L 0.88177 -0.06968 C 0.88177 -0.1544 1.04236 -0.25856 1.17309 -0.25856 L 1.46441 -0.25856 " pathEditMode="fixed" rAng="0" ptsTypes="FfFF">
                                      <p:cBhvr>
                                        <p:cTn id="18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18912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754 0.20601 L 1.01754 0.06412 C 1.01754 0.00069 1.10434 -0.07755 1.175 -0.07755 L 1.33247 -0.07755 " pathEditMode="relative" rAng="0" ptsTypes="FfFF">
                                      <p:cBhvr>
                                        <p:cTn id="1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419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5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7622 0.08681 L 0.67622 0.01852 C 0.67622 -0.01227 0.84115 -0.04977 0.97535 -0.04977 L 1.27466 -0.04977 " pathEditMode="relative" rAng="0" ptsTypes="FfFF">
                                      <p:cBhvr>
                                        <p:cTn id="19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6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2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7" grpId="2" animBg="1"/>
      <p:bldP spid="59" grpId="0" animBg="1"/>
      <p:bldP spid="60" grpId="0" animBg="1"/>
      <p:bldP spid="61" grpId="0" animBg="1"/>
      <p:bldP spid="68" grpId="0" animBg="1"/>
      <p:bldP spid="68" grpId="1" animBg="1"/>
      <p:bldP spid="68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4" grpId="0" animBg="1"/>
      <p:bldP spid="74" grpId="1" animBg="1"/>
      <p:bldP spid="74" grpId="2" animBg="1"/>
      <p:bldP spid="76" grpId="0" animBg="1"/>
      <p:bldP spid="76" grpId="1" animBg="1"/>
      <p:bldP spid="76" grpId="2" animBg="1"/>
      <p:bldP spid="110" grpId="0" animBg="1"/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 rot="5400000">
            <a:off x="5976156" y="5949280"/>
            <a:ext cx="1152128" cy="43204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44220" y="5335062"/>
            <a:ext cx="216000" cy="72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Other techniques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2D-Gel electrophoresis, Sample enrichment (Beads,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ffinity Matrix)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BCA Assay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Shot gun proteomics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(Tryptic digestion- easy to work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with peptides) 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Solid-phase extraction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3462854"/>
            <a:ext cx="936104" cy="18722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6372200" y="4543026"/>
            <a:ext cx="360040" cy="93600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374120" y="4906001"/>
            <a:ext cx="212184" cy="177033"/>
          </a:xfrm>
          <a:custGeom>
            <a:avLst/>
            <a:gdLst>
              <a:gd name="connsiteX0" fmla="*/ 0 w 212184"/>
              <a:gd name="connsiteY0" fmla="*/ 16395 h 177033"/>
              <a:gd name="connsiteX1" fmla="*/ 135925 w 212184"/>
              <a:gd name="connsiteY1" fmla="*/ 4039 h 177033"/>
              <a:gd name="connsiteX2" fmla="*/ 74141 w 212184"/>
              <a:gd name="connsiteY2" fmla="*/ 78179 h 177033"/>
              <a:gd name="connsiteX3" fmla="*/ 210065 w 212184"/>
              <a:gd name="connsiteY3" fmla="*/ 78179 h 177033"/>
              <a:gd name="connsiteX4" fmla="*/ 160638 w 212184"/>
              <a:gd name="connsiteY4" fmla="*/ 177033 h 177033"/>
              <a:gd name="connsiteX5" fmla="*/ 160638 w 212184"/>
              <a:gd name="connsiteY5" fmla="*/ 177033 h 177033"/>
              <a:gd name="connsiteX6" fmla="*/ 160638 w 212184"/>
              <a:gd name="connsiteY6" fmla="*/ 177033 h 17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84" h="177033">
                <a:moveTo>
                  <a:pt x="0" y="16395"/>
                </a:moveTo>
                <a:cubicBezTo>
                  <a:pt x="61784" y="5068"/>
                  <a:pt x="123568" y="-6258"/>
                  <a:pt x="135925" y="4039"/>
                </a:cubicBezTo>
                <a:cubicBezTo>
                  <a:pt x="148282" y="14336"/>
                  <a:pt x="61784" y="65822"/>
                  <a:pt x="74141" y="78179"/>
                </a:cubicBezTo>
                <a:cubicBezTo>
                  <a:pt x="86498" y="90536"/>
                  <a:pt x="195649" y="61703"/>
                  <a:pt x="210065" y="78179"/>
                </a:cubicBezTo>
                <a:cubicBezTo>
                  <a:pt x="224481" y="94655"/>
                  <a:pt x="160638" y="177033"/>
                  <a:pt x="160638" y="177033"/>
                </a:cubicBezTo>
                <a:lnTo>
                  <a:pt x="160638" y="177033"/>
                </a:lnTo>
                <a:lnTo>
                  <a:pt x="160638" y="17703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0800000" flipV="1">
            <a:off x="6643907" y="4869713"/>
            <a:ext cx="198187" cy="271943"/>
          </a:xfrm>
          <a:custGeom>
            <a:avLst/>
            <a:gdLst>
              <a:gd name="connsiteX0" fmla="*/ 0 w 198187"/>
              <a:gd name="connsiteY0" fmla="*/ 61878 h 271943"/>
              <a:gd name="connsiteX1" fmla="*/ 111211 w 198187"/>
              <a:gd name="connsiteY1" fmla="*/ 94 h 271943"/>
              <a:gd name="connsiteX2" fmla="*/ 197708 w 198187"/>
              <a:gd name="connsiteY2" fmla="*/ 74235 h 271943"/>
              <a:gd name="connsiteX3" fmla="*/ 148281 w 198187"/>
              <a:gd name="connsiteY3" fmla="*/ 123662 h 271943"/>
              <a:gd name="connsiteX4" fmla="*/ 197708 w 198187"/>
              <a:gd name="connsiteY4" fmla="*/ 271943 h 271943"/>
              <a:gd name="connsiteX5" fmla="*/ 197708 w 198187"/>
              <a:gd name="connsiteY5" fmla="*/ 271943 h 27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87" h="271943">
                <a:moveTo>
                  <a:pt x="0" y="61878"/>
                </a:moveTo>
                <a:cubicBezTo>
                  <a:pt x="39130" y="29956"/>
                  <a:pt x="78260" y="-1965"/>
                  <a:pt x="111211" y="94"/>
                </a:cubicBezTo>
                <a:cubicBezTo>
                  <a:pt x="144162" y="2153"/>
                  <a:pt x="191530" y="53640"/>
                  <a:pt x="197708" y="74235"/>
                </a:cubicBezTo>
                <a:cubicBezTo>
                  <a:pt x="203886" y="94830"/>
                  <a:pt x="148281" y="90711"/>
                  <a:pt x="148281" y="123662"/>
                </a:cubicBezTo>
                <a:cubicBezTo>
                  <a:pt x="148281" y="156613"/>
                  <a:pt x="197708" y="271943"/>
                  <a:pt x="197708" y="271943"/>
                </a:cubicBezTo>
                <a:lnTo>
                  <a:pt x="197708" y="271943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84220" y="3919994"/>
            <a:ext cx="936171" cy="1415068"/>
          </a:xfrm>
          <a:custGeom>
            <a:avLst/>
            <a:gdLst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71"/>
              <a:gd name="connsiteY0" fmla="*/ 0 h 1415068"/>
              <a:gd name="connsiteX1" fmla="*/ 936104 w 936171"/>
              <a:gd name="connsiteY1" fmla="*/ 0 h 1415068"/>
              <a:gd name="connsiteX2" fmla="*/ 936104 w 936171"/>
              <a:gd name="connsiteY2" fmla="*/ 1415068 h 1415068"/>
              <a:gd name="connsiteX3" fmla="*/ 0 w 936171"/>
              <a:gd name="connsiteY3" fmla="*/ 1415068 h 1415068"/>
              <a:gd name="connsiteX4" fmla="*/ 0 w 936171"/>
              <a:gd name="connsiteY4" fmla="*/ 0 h 14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71" h="1415068">
                <a:moveTo>
                  <a:pt x="0" y="0"/>
                </a:moveTo>
                <a:cubicBezTo>
                  <a:pt x="3116" y="111211"/>
                  <a:pt x="945345" y="111212"/>
                  <a:pt x="936104" y="0"/>
                </a:cubicBezTo>
                <a:lnTo>
                  <a:pt x="936104" y="1415068"/>
                </a:lnTo>
                <a:lnTo>
                  <a:pt x="0" y="1415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4220" y="5335062"/>
            <a:ext cx="216000" cy="720000"/>
          </a:xfrm>
          <a:prstGeom prst="rect">
            <a:avLst/>
          </a:prstGeom>
          <a:solidFill>
            <a:schemeClr val="tx2">
              <a:lumMod val="75000"/>
              <a:lumOff val="25000"/>
              <a:alpha val="5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7-Point Star 31"/>
          <p:cNvSpPr/>
          <p:nvPr/>
        </p:nvSpPr>
        <p:spPr>
          <a:xfrm>
            <a:off x="6172033" y="4869160"/>
            <a:ext cx="144016" cy="14401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7-Point Star 32"/>
          <p:cNvSpPr/>
          <p:nvPr/>
        </p:nvSpPr>
        <p:spPr>
          <a:xfrm>
            <a:off x="6770086" y="5011026"/>
            <a:ext cx="144016" cy="14401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7-Point Star 33"/>
          <p:cNvSpPr/>
          <p:nvPr/>
        </p:nvSpPr>
        <p:spPr>
          <a:xfrm>
            <a:off x="6265866" y="4997640"/>
            <a:ext cx="144016" cy="14401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Rectangle 27"/>
          <p:cNvSpPr/>
          <p:nvPr/>
        </p:nvSpPr>
        <p:spPr>
          <a:xfrm>
            <a:off x="6085894" y="3919994"/>
            <a:ext cx="936171" cy="1415068"/>
          </a:xfrm>
          <a:custGeom>
            <a:avLst/>
            <a:gdLst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04"/>
              <a:gd name="connsiteY0" fmla="*/ 0 h 1415068"/>
              <a:gd name="connsiteX1" fmla="*/ 936104 w 936104"/>
              <a:gd name="connsiteY1" fmla="*/ 0 h 1415068"/>
              <a:gd name="connsiteX2" fmla="*/ 936104 w 936104"/>
              <a:gd name="connsiteY2" fmla="*/ 1415068 h 1415068"/>
              <a:gd name="connsiteX3" fmla="*/ 0 w 936104"/>
              <a:gd name="connsiteY3" fmla="*/ 1415068 h 1415068"/>
              <a:gd name="connsiteX4" fmla="*/ 0 w 936104"/>
              <a:gd name="connsiteY4" fmla="*/ 0 h 1415068"/>
              <a:gd name="connsiteX0" fmla="*/ 0 w 936171"/>
              <a:gd name="connsiteY0" fmla="*/ 0 h 1415068"/>
              <a:gd name="connsiteX1" fmla="*/ 936104 w 936171"/>
              <a:gd name="connsiteY1" fmla="*/ 0 h 1415068"/>
              <a:gd name="connsiteX2" fmla="*/ 936104 w 936171"/>
              <a:gd name="connsiteY2" fmla="*/ 1415068 h 1415068"/>
              <a:gd name="connsiteX3" fmla="*/ 0 w 936171"/>
              <a:gd name="connsiteY3" fmla="*/ 1415068 h 1415068"/>
              <a:gd name="connsiteX4" fmla="*/ 0 w 936171"/>
              <a:gd name="connsiteY4" fmla="*/ 0 h 14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71" h="1415068">
                <a:moveTo>
                  <a:pt x="0" y="0"/>
                </a:moveTo>
                <a:cubicBezTo>
                  <a:pt x="3116" y="111211"/>
                  <a:pt x="945345" y="111212"/>
                  <a:pt x="936104" y="0"/>
                </a:cubicBezTo>
                <a:lnTo>
                  <a:pt x="936104" y="1415068"/>
                </a:lnTo>
                <a:lnTo>
                  <a:pt x="0" y="1415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45980" y="5335062"/>
            <a:ext cx="216000" cy="720000"/>
          </a:xfrm>
          <a:prstGeom prst="rect">
            <a:avLst/>
          </a:prstGeom>
          <a:solidFill>
            <a:schemeClr val="accent5">
              <a:lumMod val="75000"/>
              <a:alpha val="5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Pentagon 28"/>
          <p:cNvSpPr/>
          <p:nvPr/>
        </p:nvSpPr>
        <p:spPr>
          <a:xfrm rot="5400000">
            <a:off x="6211257" y="6184299"/>
            <a:ext cx="681926" cy="432212"/>
          </a:xfrm>
          <a:custGeom>
            <a:avLst/>
            <a:gdLst>
              <a:gd name="connsiteX0" fmla="*/ 0 w 681926"/>
              <a:gd name="connsiteY0" fmla="*/ 0 h 432048"/>
              <a:gd name="connsiteX1" fmla="*/ 465902 w 681926"/>
              <a:gd name="connsiteY1" fmla="*/ 0 h 432048"/>
              <a:gd name="connsiteX2" fmla="*/ 681926 w 681926"/>
              <a:gd name="connsiteY2" fmla="*/ 216024 h 432048"/>
              <a:gd name="connsiteX3" fmla="*/ 465902 w 681926"/>
              <a:gd name="connsiteY3" fmla="*/ 432048 h 432048"/>
              <a:gd name="connsiteX4" fmla="*/ 0 w 681926"/>
              <a:gd name="connsiteY4" fmla="*/ 432048 h 432048"/>
              <a:gd name="connsiteX5" fmla="*/ 0 w 681926"/>
              <a:gd name="connsiteY5" fmla="*/ 0 h 432048"/>
              <a:gd name="connsiteX0" fmla="*/ 0 w 681926"/>
              <a:gd name="connsiteY0" fmla="*/ 0 h 432049"/>
              <a:gd name="connsiteX1" fmla="*/ 465902 w 681926"/>
              <a:gd name="connsiteY1" fmla="*/ 0 h 432049"/>
              <a:gd name="connsiteX2" fmla="*/ 681926 w 681926"/>
              <a:gd name="connsiteY2" fmla="*/ 216024 h 432049"/>
              <a:gd name="connsiteX3" fmla="*/ 465902 w 681926"/>
              <a:gd name="connsiteY3" fmla="*/ 432048 h 432049"/>
              <a:gd name="connsiteX4" fmla="*/ 0 w 681926"/>
              <a:gd name="connsiteY4" fmla="*/ 432048 h 432049"/>
              <a:gd name="connsiteX5" fmla="*/ 0 w 681926"/>
              <a:gd name="connsiteY5" fmla="*/ 0 h 432049"/>
              <a:gd name="connsiteX0" fmla="*/ 0 w 681926"/>
              <a:gd name="connsiteY0" fmla="*/ 163 h 432212"/>
              <a:gd name="connsiteX1" fmla="*/ 465902 w 681926"/>
              <a:gd name="connsiteY1" fmla="*/ 163 h 432212"/>
              <a:gd name="connsiteX2" fmla="*/ 681926 w 681926"/>
              <a:gd name="connsiteY2" fmla="*/ 216187 h 432212"/>
              <a:gd name="connsiteX3" fmla="*/ 465902 w 681926"/>
              <a:gd name="connsiteY3" fmla="*/ 432211 h 432212"/>
              <a:gd name="connsiteX4" fmla="*/ 0 w 681926"/>
              <a:gd name="connsiteY4" fmla="*/ 432211 h 432212"/>
              <a:gd name="connsiteX5" fmla="*/ 0 w 681926"/>
              <a:gd name="connsiteY5" fmla="*/ 163 h 432212"/>
              <a:gd name="connsiteX0" fmla="*/ 0 w 681926"/>
              <a:gd name="connsiteY0" fmla="*/ 163 h 432212"/>
              <a:gd name="connsiteX1" fmla="*/ 465902 w 681926"/>
              <a:gd name="connsiteY1" fmla="*/ 163 h 432212"/>
              <a:gd name="connsiteX2" fmla="*/ 681926 w 681926"/>
              <a:gd name="connsiteY2" fmla="*/ 216187 h 432212"/>
              <a:gd name="connsiteX3" fmla="*/ 465902 w 681926"/>
              <a:gd name="connsiteY3" fmla="*/ 432211 h 432212"/>
              <a:gd name="connsiteX4" fmla="*/ 0 w 681926"/>
              <a:gd name="connsiteY4" fmla="*/ 432211 h 432212"/>
              <a:gd name="connsiteX5" fmla="*/ 0 w 681926"/>
              <a:gd name="connsiteY5" fmla="*/ 163 h 4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26" h="432212">
                <a:moveTo>
                  <a:pt x="0" y="163"/>
                </a:moveTo>
                <a:lnTo>
                  <a:pt x="465902" y="163"/>
                </a:lnTo>
                <a:lnTo>
                  <a:pt x="681926" y="216187"/>
                </a:lnTo>
                <a:lnTo>
                  <a:pt x="465902" y="432211"/>
                </a:lnTo>
                <a:lnTo>
                  <a:pt x="0" y="432211"/>
                </a:lnTo>
                <a:cubicBezTo>
                  <a:pt x="117695" y="433050"/>
                  <a:pt x="117698" y="-9731"/>
                  <a:pt x="0" y="163"/>
                </a:cubicBezTo>
                <a:close/>
              </a:path>
            </a:pathLst>
          </a:custGeom>
          <a:solidFill>
            <a:schemeClr val="accent5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8" name="Picture 17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73355"/>
              </p:ext>
            </p:extLst>
          </p:nvPr>
        </p:nvGraphicFramePr>
        <p:xfrm>
          <a:off x="6012160" y="3140968"/>
          <a:ext cx="2201863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2201854" imgH="2152980" progId="">
                  <p:embed/>
                </p:oleObj>
              </mc:Choice>
              <mc:Fallback>
                <p:oleObj r:id="rId4" imgW="2201854" imgH="21529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160" y="3140968"/>
                        <a:ext cx="2201863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580112" y="7029400"/>
            <a:ext cx="427111" cy="4271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8544" y="3874030"/>
            <a:ext cx="427111" cy="4271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8544" y="2348880"/>
            <a:ext cx="427111" cy="42711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62585"/>
              </p:ext>
            </p:extLst>
          </p:nvPr>
        </p:nvGraphicFramePr>
        <p:xfrm>
          <a:off x="5868144" y="2636912"/>
          <a:ext cx="2293937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7" imgW="2293159" imgH="2634660" progId="">
                  <p:embed/>
                </p:oleObj>
              </mc:Choice>
              <mc:Fallback>
                <p:oleObj r:id="rId7" imgW="2293159" imgH="26346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8144" y="2636912"/>
                        <a:ext cx="2293937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1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093 L -0.11371 0.00093 C -0.16146 0.00093 -0.22014 0.02083 -0.22014 0.03727 L -0.22014 0.0738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363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833 -3.33333E-6 L -0.23611 -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2.96296E-6 L -4.16667E-6 -0.52152 L 0.01632 -0.55879 L 0.0573 -0.55879 L 0.07257 -0.52291 L 0.08282 -0.42384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2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xit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02222 0.0162 L -0.03229 0.04696 L -0.03229 0.29864 " pathEditMode="relative" ptsTypes="AA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xit" presetSubtype="1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xit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222 0.02545 L 0.03038 0.04835 L 0.03142 0.33496 " pathEditMode="relative" ptsTypes="AAAA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02535 0.02013 L 0.02431 0.29748 " pathEditMode="relative" ptsTypes="AAA">
                                      <p:cBhvr>
                                        <p:cTn id="1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xit" presetSubtype="1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01823 0.04442 L -0.01823 0.18575 L -0.01112 0.21929 " pathEditMode="relative" ptsTypes="AAAA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99 4.63104E-6 L 0.00781 0.03354 L 0.00781 0.17765 L 0.00122 0.19245 " pathEditMode="relative" rAng="0" ptsTypes="AAAA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962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400000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2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19" grpId="0" animBg="1"/>
      <p:bldP spid="22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96" y="3075057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  <a:latin typeface="Calibri"/>
              </a:rPr>
              <a:t>Sample analysis </a:t>
            </a:r>
            <a:endParaRPr lang="en-GB" sz="4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mass spectrometer is an instrument that measures the masses of individual molecules that have been converted to ions; i.e., molecules that have been electrically charged.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71800" y="692696"/>
            <a:ext cx="3815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  <a:latin typeface="Calibri"/>
              </a:rPr>
              <a:t>Mass </a:t>
            </a:r>
            <a:r>
              <a:rPr lang="en-US" altLang="en-US" sz="3600" dirty="0" smtClean="0">
                <a:solidFill>
                  <a:srgbClr val="FFFF00"/>
                </a:solidFill>
                <a:latin typeface="Calibri"/>
              </a:rPr>
              <a:t>Spectrometry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544763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</a:rPr>
              <a:t>How is a mass spectrometer used?</a:t>
            </a:r>
            <a:br>
              <a:rPr lang="en-US" altLang="en-US" sz="3600" dirty="0">
                <a:solidFill>
                  <a:srgbClr val="FFFF00"/>
                </a:solidFill>
              </a:rPr>
            </a:b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35480"/>
            <a:ext cx="8229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 mass spectrometer is used to help scientists</a:t>
            </a:r>
            <a:r>
              <a:rPr lang="en-US" altLang="en-US" sz="24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Identify molecules present in solids, liquids, and </a:t>
            </a:r>
            <a:r>
              <a:rPr lang="en-US" altLang="en-US" sz="2400" dirty="0" smtClean="0"/>
              <a:t>gases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Determine the quantity of each type of molecule</a:t>
            </a:r>
            <a:r>
              <a:rPr lang="en-US" altLang="en-US" sz="24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Determine which atoms comprise a molecule and how they are arranged</a:t>
            </a:r>
          </a:p>
        </p:txBody>
      </p:sp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4555"/>
            <a:ext cx="1685303" cy="195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How does a mass spectrometer work?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9529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Mass spectrometry has three specific steps: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Ionisation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both charged and in the gas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phase.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8307" y="5038196"/>
            <a:ext cx="867590" cy="982208"/>
            <a:chOff x="478307" y="5035054"/>
            <a:chExt cx="867590" cy="982208"/>
          </a:xfrm>
        </p:grpSpPr>
        <p:sp>
          <p:nvSpPr>
            <p:cNvPr id="4" name="TextBox 3"/>
            <p:cNvSpPr txBox="1"/>
            <p:nvPr/>
          </p:nvSpPr>
          <p:spPr>
            <a:xfrm>
              <a:off x="478307" y="503505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3849" y="510010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412" y="54536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3849" y="564793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1472060" y="5529300"/>
            <a:ext cx="8498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448062" y="4865362"/>
            <a:ext cx="1296143" cy="1327877"/>
            <a:chOff x="2195736" y="4837427"/>
            <a:chExt cx="1296143" cy="1327877"/>
          </a:xfrm>
        </p:grpSpPr>
        <p:sp>
          <p:nvSpPr>
            <p:cNvPr id="5" name="TextBox 4"/>
            <p:cNvSpPr txBox="1"/>
            <p:nvPr/>
          </p:nvSpPr>
          <p:spPr>
            <a:xfrm>
              <a:off x="2265990" y="4837427"/>
              <a:ext cx="577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baseline="30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3290" y="5022093"/>
              <a:ext cx="528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baseline="30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2507" y="5754582"/>
              <a:ext cx="539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baseline="30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5736" y="57959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baseline="30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3870368" y="5529300"/>
            <a:ext cx="8498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84701" y="5529300"/>
            <a:ext cx="8498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846370" y="5132064"/>
            <a:ext cx="1512168" cy="794473"/>
            <a:chOff x="4716016" y="5082799"/>
            <a:chExt cx="1512168" cy="794473"/>
          </a:xfrm>
        </p:grpSpPr>
        <p:grpSp>
          <p:nvGrpSpPr>
            <p:cNvPr id="20" name="Group 19"/>
            <p:cNvGrpSpPr/>
            <p:nvPr/>
          </p:nvGrpSpPr>
          <p:grpSpPr>
            <a:xfrm>
              <a:off x="5094561" y="5082799"/>
              <a:ext cx="577818" cy="794473"/>
              <a:chOff x="5076056" y="5082799"/>
              <a:chExt cx="577818" cy="79447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076056" y="5082799"/>
                <a:ext cx="577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GB" baseline="300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  <a:endParaRPr lang="en-GB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76056" y="5507940"/>
                <a:ext cx="577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GB" baseline="300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  <a:endParaRPr lang="en-GB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716016" y="528013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baseline="30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18876" y="5280133"/>
              <a:ext cx="609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baseline="30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60704" y="4913627"/>
            <a:ext cx="1359768" cy="1231346"/>
            <a:chOff x="7460704" y="4989827"/>
            <a:chExt cx="1359768" cy="123134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100392" y="5229200"/>
              <a:ext cx="0" cy="592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60704" y="4989827"/>
              <a:ext cx="0" cy="855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884368" y="5522899"/>
              <a:ext cx="0" cy="29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16416" y="5522899"/>
              <a:ext cx="0" cy="29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460704" y="5832598"/>
              <a:ext cx="1359768" cy="9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821170" y="5851841"/>
              <a:ext cx="638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m/z</a:t>
              </a:r>
              <a:endPara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Introduction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4143375" cy="16383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396820" y="2108768"/>
            <a:ext cx="2196244" cy="2144563"/>
            <a:chOff x="3396820" y="2108768"/>
            <a:chExt cx="2196244" cy="2144563"/>
          </a:xfrm>
        </p:grpSpPr>
        <p:sp>
          <p:nvSpPr>
            <p:cNvPr id="15" name="TextBox 14"/>
            <p:cNvSpPr txBox="1"/>
            <p:nvPr/>
          </p:nvSpPr>
          <p:spPr>
            <a:xfrm>
              <a:off x="3720856" y="2354901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Transcription</a:t>
              </a:r>
              <a:r>
                <a:rPr lang="en-GB" dirty="0" smtClean="0">
                  <a:solidFill>
                    <a:srgbClr val="FFFFFF"/>
                  </a:solidFill>
                </a:rPr>
                <a:t> 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619006" y="2108768"/>
              <a:ext cx="1723945" cy="8615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396820" y="2970366"/>
              <a:ext cx="648072" cy="12829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342951" y="2934501"/>
            <a:ext cx="2700255" cy="2030107"/>
            <a:chOff x="5184113" y="1858003"/>
            <a:chExt cx="2700255" cy="2030107"/>
          </a:xfrm>
        </p:grpSpPr>
        <p:sp>
          <p:nvSpPr>
            <p:cNvPr id="16" name="TextBox 15"/>
            <p:cNvSpPr txBox="1"/>
            <p:nvPr/>
          </p:nvSpPr>
          <p:spPr>
            <a:xfrm>
              <a:off x="6012160" y="206887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r>
                <a:rPr lang="en-GB" dirty="0" smtClean="0">
                  <a:solidFill>
                    <a:srgbClr val="FFFFFF"/>
                  </a:solidFill>
                </a:rPr>
                <a:t> 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824518" y="1858003"/>
              <a:ext cx="1723945" cy="8615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184113" y="2663974"/>
              <a:ext cx="983555" cy="1224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33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Mass spectrometry and Proteomics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arge macromolecules like proteins and peptides were traditionally very difficult to vaporise.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traditional ionisation techniques lead to unpredictable fragmentation of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complicating identification.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advent of Electrospray ionisation (ESI) and matrix assisted laser desorption ionisation (MALDI) allowed for the gentle vaporisation and ionisation of large biomolecules.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YNAPT_G2_Schematic_W_logo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376" y="1916831"/>
            <a:ext cx="6840000" cy="41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622429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Sample Analysis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976" y="6084004"/>
            <a:ext cx="367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Calibri"/>
              </a:rPr>
              <a:t>Nano-</a:t>
            </a:r>
            <a:r>
              <a:rPr lang="en-GB" dirty="0" err="1" smtClean="0">
                <a:solidFill>
                  <a:prstClr val="white"/>
                </a:solidFill>
                <a:latin typeface="Calibri"/>
              </a:rPr>
              <a:t>Acquity</a:t>
            </a:r>
            <a:r>
              <a:rPr lang="en-GB" dirty="0" smtClean="0">
                <a:solidFill>
                  <a:prstClr val="white"/>
                </a:solidFill>
                <a:latin typeface="Calibri"/>
              </a:rPr>
              <a:t> UPLC-</a:t>
            </a:r>
            <a:r>
              <a:rPr lang="en-GB" dirty="0" err="1" smtClean="0">
                <a:solidFill>
                  <a:prstClr val="white"/>
                </a:solidFill>
                <a:latin typeface="Calibri"/>
              </a:rPr>
              <a:t>Synapt</a:t>
            </a:r>
            <a:r>
              <a:rPr lang="en-GB" dirty="0" smtClean="0">
                <a:solidFill>
                  <a:prstClr val="white"/>
                </a:solidFill>
                <a:latin typeface="Calibri"/>
              </a:rPr>
              <a:t> G2 HDMS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pic>
        <p:nvPicPr>
          <p:cNvPr id="10" name="Picture 9" descr="Nano-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696" y="1726418"/>
            <a:ext cx="3876675" cy="424815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80283" y="1063253"/>
            <a:ext cx="1552693" cy="2761630"/>
            <a:chOff x="1080283" y="1063253"/>
            <a:chExt cx="1552693" cy="2761630"/>
          </a:xfrm>
        </p:grpSpPr>
        <p:sp>
          <p:nvSpPr>
            <p:cNvPr id="7" name="Oval 6"/>
            <p:cNvSpPr/>
            <p:nvPr/>
          </p:nvSpPr>
          <p:spPr>
            <a:xfrm>
              <a:off x="1080283" y="2222220"/>
              <a:ext cx="1552693" cy="16026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856629" y="1432585"/>
              <a:ext cx="3142" cy="7075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36832" y="1063253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Ionisation</a:t>
              </a:r>
              <a:r>
                <a:rPr lang="en-GB" dirty="0" smtClean="0">
                  <a:solidFill>
                    <a:prstClr val="white"/>
                  </a:solidFill>
                </a:rPr>
                <a:t> 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56438" y="1247919"/>
            <a:ext cx="3024335" cy="2924983"/>
            <a:chOff x="2956438" y="1247919"/>
            <a:chExt cx="3024335" cy="2924983"/>
          </a:xfrm>
        </p:grpSpPr>
        <p:sp>
          <p:nvSpPr>
            <p:cNvPr id="8" name="Oval 7"/>
            <p:cNvSpPr/>
            <p:nvPr/>
          </p:nvSpPr>
          <p:spPr>
            <a:xfrm>
              <a:off x="2956438" y="2498231"/>
              <a:ext cx="3024335" cy="1674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68605" y="1617251"/>
              <a:ext cx="0" cy="7716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5068" y="1247919"/>
              <a:ext cx="1087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r>
                <a:rPr lang="en-GB" dirty="0" smtClean="0">
                  <a:solidFill>
                    <a:prstClr val="white"/>
                  </a:solidFill>
                </a:rPr>
                <a:t> 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3306" y="1247919"/>
            <a:ext cx="1700754" cy="4413328"/>
            <a:chOff x="6156177" y="1247919"/>
            <a:chExt cx="1700754" cy="4413328"/>
          </a:xfrm>
        </p:grpSpPr>
        <p:sp>
          <p:nvSpPr>
            <p:cNvPr id="9" name="Oval 8"/>
            <p:cNvSpPr/>
            <p:nvPr/>
          </p:nvSpPr>
          <p:spPr>
            <a:xfrm>
              <a:off x="6156177" y="2348880"/>
              <a:ext cx="1700754" cy="33123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978871" y="1700808"/>
              <a:ext cx="0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358482" y="124791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Detection</a:t>
              </a:r>
              <a:r>
                <a:rPr lang="en-GB" dirty="0" smtClean="0">
                  <a:solidFill>
                    <a:prstClr val="white"/>
                  </a:solidFill>
                </a:rPr>
                <a:t> 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6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22787"/>
            <a:ext cx="7776000" cy="4142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Sample Analysis </a:t>
            </a:r>
            <a:r>
              <a:rPr lang="en-GB" sz="2400" dirty="0" smtClean="0">
                <a:solidFill>
                  <a:srgbClr val="FFFF00"/>
                </a:solidFill>
                <a:latin typeface="Calibri"/>
              </a:rPr>
              <a:t>Cont.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165304"/>
            <a:ext cx="318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Calibri"/>
              </a:rPr>
              <a:t>Chromatogram produced by MS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820" y="307505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FF"/>
                </a:solidFill>
                <a:latin typeface="Calibri"/>
              </a:rPr>
              <a:t>Bioinformatics</a:t>
            </a:r>
            <a:r>
              <a:rPr lang="en-GB" sz="4000" dirty="0" smtClean="0">
                <a:solidFill>
                  <a:srgbClr val="FFFFFF"/>
                </a:solidFill>
              </a:rPr>
              <a:t> </a:t>
            </a:r>
            <a:endParaRPr lang="en-GB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52936"/>
            <a:ext cx="1872208" cy="1872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913" y="1556791"/>
            <a:ext cx="5976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super Computers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TB HDD- Storage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64GB Ram- Speed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Xeon Dual CPU= 24 CPU cores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with 64 CPU cores installed in it – PLGS uses all the CPUs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GB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time per file (10GB) – 2 hours </a:t>
            </a:r>
          </a:p>
          <a:p>
            <a:endParaRPr lang="en-GB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processing software's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identification and quantification- PLGS, Proteome 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iscoverer, </a:t>
            </a:r>
            <a:r>
              <a:rPr lang="en-GB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Progenesis</a:t>
            </a: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Mascot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processing analysis- </a:t>
            </a:r>
            <a:r>
              <a:rPr lang="en-GB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MaxQuant</a:t>
            </a: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Protein Centre, </a:t>
            </a:r>
            <a:r>
              <a:rPr lang="en-GB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isoQuant</a:t>
            </a: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Scaffold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90872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Bioinformatics lab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711" y="750232"/>
            <a:ext cx="8038519" cy="5256584"/>
            <a:chOff x="1188384" y="1413122"/>
            <a:chExt cx="6840000" cy="47521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8384" y="1413122"/>
              <a:ext cx="6840000" cy="475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ular Callout 6"/>
            <p:cNvSpPr/>
            <p:nvPr/>
          </p:nvSpPr>
          <p:spPr>
            <a:xfrm>
              <a:off x="5148064" y="4869160"/>
              <a:ext cx="2520280" cy="576064"/>
            </a:xfrm>
            <a:prstGeom prst="wedgeRoundRectCallout">
              <a:avLst>
                <a:gd name="adj1" fmla="val -62406"/>
                <a:gd name="adj2" fmla="val -342598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Calibri"/>
                </a:rPr>
                <a:t>approximately 7 hours/sample</a:t>
              </a:r>
              <a:endParaRPr lang="en-GB" sz="1400" b="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31640" y="1808968"/>
              <a:ext cx="6624736" cy="13320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FFFF00"/>
                </a:solidFill>
              </a:rPr>
              <a:t>ProteinLynx</a:t>
            </a:r>
            <a:r>
              <a:rPr lang="en-GB" sz="3600" dirty="0" smtClean="0">
                <a:solidFill>
                  <a:srgbClr val="FFFF00"/>
                </a:solidFill>
              </a:rPr>
              <a:t> Global server (PLGS)</a:t>
            </a:r>
            <a:endParaRPr lang="en-GB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21335"/>
              </p:ext>
            </p:extLst>
          </p:nvPr>
        </p:nvGraphicFramePr>
        <p:xfrm>
          <a:off x="390364" y="1935163"/>
          <a:ext cx="8363272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0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18025"/>
            <a:ext cx="7668000" cy="48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018" y="75230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Bioinformatics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402" y="6309320"/>
            <a:ext cx="28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prstClr val="white"/>
                </a:solidFill>
                <a:latin typeface="Calibri"/>
              </a:rPr>
              <a:t>Identity</a:t>
            </a:r>
            <a:r>
              <a:rPr lang="en-GB" baseline="30000" dirty="0" err="1" smtClean="0">
                <a:solidFill>
                  <a:prstClr val="white"/>
                </a:solidFill>
                <a:latin typeface="Calibri"/>
              </a:rPr>
              <a:t>E</a:t>
            </a:r>
            <a:r>
              <a:rPr lang="en-GB" dirty="0" smtClean="0">
                <a:solidFill>
                  <a:prstClr val="white"/>
                </a:solidFill>
                <a:latin typeface="Calibri"/>
              </a:rPr>
              <a:t> Results from PLGS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344" y="1484783"/>
            <a:ext cx="6300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276872"/>
            <a:ext cx="3352800" cy="2752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3185" y="2276872"/>
            <a:ext cx="1019175" cy="2752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838453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Bioinformatics </a:t>
            </a:r>
            <a:r>
              <a:rPr lang="en-GB" sz="2400" dirty="0" smtClean="0">
                <a:solidFill>
                  <a:srgbClr val="FFFF00"/>
                </a:solidFill>
                <a:latin typeface="Calibri"/>
              </a:rPr>
              <a:t>Cont.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900" y="6093296"/>
            <a:ext cx="462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Calibri"/>
              </a:rPr>
              <a:t>List of all identified proteins with quantification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white-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344" y="1601523"/>
            <a:ext cx="6156000" cy="456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98072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Bioinformatics </a:t>
            </a:r>
            <a:r>
              <a:rPr lang="en-GB" sz="2400" dirty="0" smtClean="0">
                <a:solidFill>
                  <a:srgbClr val="FFFF00"/>
                </a:solidFill>
                <a:latin typeface="Calibri"/>
              </a:rPr>
              <a:t>Cont.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3402" y="6165304"/>
            <a:ext cx="264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Calibri"/>
              </a:rPr>
              <a:t>Expression analysis results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38453"/>
            <a:ext cx="565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Biomarker discovery pipeline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3417" y="5445304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  <a:gd name="connsiteX0" fmla="*/ 0 w 1800000"/>
              <a:gd name="connsiteY0" fmla="*/ 3165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16523 h 720000"/>
              <a:gd name="connsiteX0" fmla="*/ 0 w 1800000"/>
              <a:gd name="connsiteY0" fmla="*/ 35169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51693 h 720000"/>
              <a:gd name="connsiteX0" fmla="*/ 8792 w 1800000"/>
              <a:gd name="connsiteY0" fmla="*/ 360486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8792 w 1800000"/>
              <a:gd name="connsiteY4" fmla="*/ 36048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8792" y="360486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8792" y="36048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4569131" y="5085304"/>
            <a:ext cx="1800000" cy="108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  <a:gd name="connsiteX0" fmla="*/ 0 w 1800000"/>
              <a:gd name="connsiteY0" fmla="*/ 3165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16523 h 720000"/>
              <a:gd name="connsiteX0" fmla="*/ 0 w 1800000"/>
              <a:gd name="connsiteY0" fmla="*/ 2403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240323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240323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2403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6364846" y="4725304"/>
            <a:ext cx="1800000" cy="144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  <a:gd name="connsiteX0" fmla="*/ 0 w 1800000"/>
              <a:gd name="connsiteY0" fmla="*/ 3165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16523 h 720000"/>
              <a:gd name="connsiteX0" fmla="*/ 17584 w 1800000"/>
              <a:gd name="connsiteY0" fmla="*/ 18024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17584 w 1800000"/>
              <a:gd name="connsiteY4" fmla="*/ 180243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17584" y="180243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17584" y="1802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977703" y="5805304"/>
            <a:ext cx="1800000" cy="3600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 flipH="1">
            <a:off x="4569132" y="3573096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  <a:gd name="connsiteX0" fmla="*/ 0 w 1800000"/>
              <a:gd name="connsiteY0" fmla="*/ 3165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16523 h 720000"/>
              <a:gd name="connsiteX0" fmla="*/ 0 w 1800000"/>
              <a:gd name="connsiteY0" fmla="*/ 35169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51693 h 720000"/>
              <a:gd name="connsiteX0" fmla="*/ 8792 w 1800000"/>
              <a:gd name="connsiteY0" fmla="*/ 360486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8792 w 1800000"/>
              <a:gd name="connsiteY4" fmla="*/ 36048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8792" y="360486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8792" y="360486"/>
                </a:lnTo>
                <a:close/>
              </a:path>
            </a:pathLst>
          </a:custGeom>
          <a:pattFill prst="pct80">
            <a:fgClr>
              <a:schemeClr val="bg2"/>
            </a:fgClr>
            <a:bgClr>
              <a:schemeClr val="bg2">
                <a:lumMod val="50000"/>
                <a:lumOff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8"/>
          <p:cNvSpPr/>
          <p:nvPr/>
        </p:nvSpPr>
        <p:spPr>
          <a:xfrm flipH="1">
            <a:off x="977703" y="2853096"/>
            <a:ext cx="3595715" cy="144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  <a:gd name="connsiteX0" fmla="*/ 0 w 1800000"/>
              <a:gd name="connsiteY0" fmla="*/ 3165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316523 h 720000"/>
              <a:gd name="connsiteX0" fmla="*/ 0 w 1800000"/>
              <a:gd name="connsiteY0" fmla="*/ 240323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240323 h 720000"/>
              <a:gd name="connsiteX0" fmla="*/ 4402 w 1800000"/>
              <a:gd name="connsiteY0" fmla="*/ 359019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4402 w 1800000"/>
              <a:gd name="connsiteY4" fmla="*/ 359019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4402" y="359019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cubicBezTo>
                  <a:pt x="1467" y="599673"/>
                  <a:pt x="2935" y="479346"/>
                  <a:pt x="4402" y="359019"/>
                </a:cubicBezTo>
                <a:close/>
              </a:path>
            </a:pathLst>
          </a:custGeom>
          <a:pattFill prst="pct70">
            <a:fgClr>
              <a:schemeClr val="bg2"/>
            </a:fgClr>
            <a:bgClr>
              <a:schemeClr val="bg2">
                <a:lumMod val="50000"/>
                <a:lumOff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flipH="1">
            <a:off x="6364846" y="3933096"/>
            <a:ext cx="1800000" cy="360000"/>
          </a:xfrm>
          <a:prstGeom prst="triangle">
            <a:avLst>
              <a:gd name="adj" fmla="val 100000"/>
            </a:avLst>
          </a:prstGeom>
          <a:pattFill prst="pct90">
            <a:fgClr>
              <a:schemeClr val="bg2"/>
            </a:fgClr>
            <a:bgClr>
              <a:schemeClr val="bg2">
                <a:lumMod val="50000"/>
                <a:lumOff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118491" y="1857903"/>
            <a:ext cx="1146346" cy="475200"/>
          </a:xfrm>
          <a:custGeom>
            <a:avLst/>
            <a:gdLst>
              <a:gd name="connsiteX0" fmla="*/ 0 w 1146346"/>
              <a:gd name="connsiteY0" fmla="*/ 47520 h 475200"/>
              <a:gd name="connsiteX1" fmla="*/ 47520 w 1146346"/>
              <a:gd name="connsiteY1" fmla="*/ 0 h 475200"/>
              <a:gd name="connsiteX2" fmla="*/ 1098826 w 1146346"/>
              <a:gd name="connsiteY2" fmla="*/ 0 h 475200"/>
              <a:gd name="connsiteX3" fmla="*/ 1146346 w 1146346"/>
              <a:gd name="connsiteY3" fmla="*/ 47520 h 475200"/>
              <a:gd name="connsiteX4" fmla="*/ 1146346 w 1146346"/>
              <a:gd name="connsiteY4" fmla="*/ 427680 h 475200"/>
              <a:gd name="connsiteX5" fmla="*/ 1098826 w 1146346"/>
              <a:gd name="connsiteY5" fmla="*/ 475200 h 475200"/>
              <a:gd name="connsiteX6" fmla="*/ 47520 w 1146346"/>
              <a:gd name="connsiteY6" fmla="*/ 475200 h 475200"/>
              <a:gd name="connsiteX7" fmla="*/ 0 w 1146346"/>
              <a:gd name="connsiteY7" fmla="*/ 427680 h 475200"/>
              <a:gd name="connsiteX8" fmla="*/ 0 w 1146346"/>
              <a:gd name="connsiteY8" fmla="*/ 4752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475200">
                <a:moveTo>
                  <a:pt x="0" y="47520"/>
                </a:moveTo>
                <a:cubicBezTo>
                  <a:pt x="0" y="21275"/>
                  <a:pt x="21275" y="0"/>
                  <a:pt x="47520" y="0"/>
                </a:cubicBezTo>
                <a:lnTo>
                  <a:pt x="1098826" y="0"/>
                </a:lnTo>
                <a:cubicBezTo>
                  <a:pt x="1125071" y="0"/>
                  <a:pt x="1146346" y="21275"/>
                  <a:pt x="1146346" y="47520"/>
                </a:cubicBezTo>
                <a:lnTo>
                  <a:pt x="1146346" y="427680"/>
                </a:lnTo>
                <a:cubicBezTo>
                  <a:pt x="1146346" y="453925"/>
                  <a:pt x="1125071" y="475200"/>
                  <a:pt x="1098826" y="475200"/>
                </a:cubicBezTo>
                <a:lnTo>
                  <a:pt x="47520" y="475200"/>
                </a:lnTo>
                <a:cubicBezTo>
                  <a:pt x="21275" y="475200"/>
                  <a:pt x="0" y="453925"/>
                  <a:pt x="0" y="427680"/>
                </a:cubicBezTo>
                <a:lnTo>
                  <a:pt x="0" y="4752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20412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</a:rPr>
              <a:t>Discovery</a:t>
            </a:r>
            <a:endParaRPr lang="en-GB" sz="1200" b="1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353285" y="2174703"/>
            <a:ext cx="1146346" cy="633600"/>
          </a:xfrm>
          <a:custGeom>
            <a:avLst/>
            <a:gdLst>
              <a:gd name="connsiteX0" fmla="*/ 0 w 1146346"/>
              <a:gd name="connsiteY0" fmla="*/ 63360 h 633600"/>
              <a:gd name="connsiteX1" fmla="*/ 63360 w 1146346"/>
              <a:gd name="connsiteY1" fmla="*/ 0 h 633600"/>
              <a:gd name="connsiteX2" fmla="*/ 1082986 w 1146346"/>
              <a:gd name="connsiteY2" fmla="*/ 0 h 633600"/>
              <a:gd name="connsiteX3" fmla="*/ 1146346 w 1146346"/>
              <a:gd name="connsiteY3" fmla="*/ 63360 h 633600"/>
              <a:gd name="connsiteX4" fmla="*/ 1146346 w 1146346"/>
              <a:gd name="connsiteY4" fmla="*/ 570240 h 633600"/>
              <a:gd name="connsiteX5" fmla="*/ 1082986 w 1146346"/>
              <a:gd name="connsiteY5" fmla="*/ 633600 h 633600"/>
              <a:gd name="connsiteX6" fmla="*/ 63360 w 1146346"/>
              <a:gd name="connsiteY6" fmla="*/ 633600 h 633600"/>
              <a:gd name="connsiteX7" fmla="*/ 0 w 1146346"/>
              <a:gd name="connsiteY7" fmla="*/ 570240 h 633600"/>
              <a:gd name="connsiteX8" fmla="*/ 0 w 1146346"/>
              <a:gd name="connsiteY8" fmla="*/ 6336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633600">
                <a:moveTo>
                  <a:pt x="0" y="63360"/>
                </a:moveTo>
                <a:cubicBezTo>
                  <a:pt x="0" y="28367"/>
                  <a:pt x="28367" y="0"/>
                  <a:pt x="63360" y="0"/>
                </a:cubicBezTo>
                <a:lnTo>
                  <a:pt x="1082986" y="0"/>
                </a:lnTo>
                <a:cubicBezTo>
                  <a:pt x="1117979" y="0"/>
                  <a:pt x="1146346" y="28367"/>
                  <a:pt x="1146346" y="63360"/>
                </a:cubicBezTo>
                <a:lnTo>
                  <a:pt x="1146346" y="570240"/>
                </a:lnTo>
                <a:cubicBezTo>
                  <a:pt x="1146346" y="605233"/>
                  <a:pt x="1117979" y="633600"/>
                  <a:pt x="1082986" y="633600"/>
                </a:cubicBezTo>
                <a:lnTo>
                  <a:pt x="63360" y="633600"/>
                </a:lnTo>
                <a:cubicBezTo>
                  <a:pt x="28367" y="633600"/>
                  <a:pt x="0" y="605233"/>
                  <a:pt x="0" y="570240"/>
                </a:cubicBezTo>
                <a:lnTo>
                  <a:pt x="0" y="6336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90" tIns="96790" rIns="96790" bIns="96790" numCol="1" spcCol="1270" anchor="t" anchorCtr="0">
            <a:no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1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candidate biomarkers</a:t>
            </a:r>
            <a:endParaRPr lang="en-GB" sz="11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438620" y="1873600"/>
            <a:ext cx="368417" cy="285407"/>
          </a:xfrm>
          <a:custGeom>
            <a:avLst/>
            <a:gdLst>
              <a:gd name="connsiteX0" fmla="*/ 0 w 368417"/>
              <a:gd name="connsiteY0" fmla="*/ 57081 h 285407"/>
              <a:gd name="connsiteX1" fmla="*/ 225714 w 368417"/>
              <a:gd name="connsiteY1" fmla="*/ 57081 h 285407"/>
              <a:gd name="connsiteX2" fmla="*/ 225714 w 368417"/>
              <a:gd name="connsiteY2" fmla="*/ 0 h 285407"/>
              <a:gd name="connsiteX3" fmla="*/ 368417 w 368417"/>
              <a:gd name="connsiteY3" fmla="*/ 142704 h 285407"/>
              <a:gd name="connsiteX4" fmla="*/ 225714 w 368417"/>
              <a:gd name="connsiteY4" fmla="*/ 285407 h 285407"/>
              <a:gd name="connsiteX5" fmla="*/ 225714 w 368417"/>
              <a:gd name="connsiteY5" fmla="*/ 228326 h 285407"/>
              <a:gd name="connsiteX6" fmla="*/ 0 w 368417"/>
              <a:gd name="connsiteY6" fmla="*/ 228326 h 285407"/>
              <a:gd name="connsiteX7" fmla="*/ 0 w 368417"/>
              <a:gd name="connsiteY7" fmla="*/ 57081 h 2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17" h="285407">
                <a:moveTo>
                  <a:pt x="0" y="57081"/>
                </a:moveTo>
                <a:lnTo>
                  <a:pt x="225714" y="57081"/>
                </a:lnTo>
                <a:lnTo>
                  <a:pt x="225714" y="0"/>
                </a:lnTo>
                <a:lnTo>
                  <a:pt x="368417" y="142704"/>
                </a:lnTo>
                <a:lnTo>
                  <a:pt x="225714" y="285407"/>
                </a:lnTo>
                <a:lnTo>
                  <a:pt x="225714" y="228326"/>
                </a:lnTo>
                <a:lnTo>
                  <a:pt x="0" y="228326"/>
                </a:lnTo>
                <a:lnTo>
                  <a:pt x="0" y="57081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57081" rIns="85622" bIns="5708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90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959966" y="1857903"/>
            <a:ext cx="1146346" cy="475200"/>
          </a:xfrm>
          <a:custGeom>
            <a:avLst/>
            <a:gdLst>
              <a:gd name="connsiteX0" fmla="*/ 0 w 1146346"/>
              <a:gd name="connsiteY0" fmla="*/ 47520 h 475200"/>
              <a:gd name="connsiteX1" fmla="*/ 47520 w 1146346"/>
              <a:gd name="connsiteY1" fmla="*/ 0 h 475200"/>
              <a:gd name="connsiteX2" fmla="*/ 1098826 w 1146346"/>
              <a:gd name="connsiteY2" fmla="*/ 0 h 475200"/>
              <a:gd name="connsiteX3" fmla="*/ 1146346 w 1146346"/>
              <a:gd name="connsiteY3" fmla="*/ 47520 h 475200"/>
              <a:gd name="connsiteX4" fmla="*/ 1146346 w 1146346"/>
              <a:gd name="connsiteY4" fmla="*/ 427680 h 475200"/>
              <a:gd name="connsiteX5" fmla="*/ 1098826 w 1146346"/>
              <a:gd name="connsiteY5" fmla="*/ 475200 h 475200"/>
              <a:gd name="connsiteX6" fmla="*/ 47520 w 1146346"/>
              <a:gd name="connsiteY6" fmla="*/ 475200 h 475200"/>
              <a:gd name="connsiteX7" fmla="*/ 0 w 1146346"/>
              <a:gd name="connsiteY7" fmla="*/ 427680 h 475200"/>
              <a:gd name="connsiteX8" fmla="*/ 0 w 1146346"/>
              <a:gd name="connsiteY8" fmla="*/ 4752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475200">
                <a:moveTo>
                  <a:pt x="0" y="47520"/>
                </a:moveTo>
                <a:cubicBezTo>
                  <a:pt x="0" y="21275"/>
                  <a:pt x="21275" y="0"/>
                  <a:pt x="47520" y="0"/>
                </a:cubicBezTo>
                <a:lnTo>
                  <a:pt x="1098826" y="0"/>
                </a:lnTo>
                <a:cubicBezTo>
                  <a:pt x="1125071" y="0"/>
                  <a:pt x="1146346" y="21275"/>
                  <a:pt x="1146346" y="47520"/>
                </a:cubicBezTo>
                <a:lnTo>
                  <a:pt x="1146346" y="427680"/>
                </a:lnTo>
                <a:cubicBezTo>
                  <a:pt x="1146346" y="453925"/>
                  <a:pt x="1125071" y="475200"/>
                  <a:pt x="1098826" y="475200"/>
                </a:cubicBezTo>
                <a:lnTo>
                  <a:pt x="47520" y="475200"/>
                </a:lnTo>
                <a:cubicBezTo>
                  <a:pt x="21275" y="475200"/>
                  <a:pt x="0" y="453925"/>
                  <a:pt x="0" y="427680"/>
                </a:cubicBezTo>
                <a:lnTo>
                  <a:pt x="0" y="4752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20412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</a:rPr>
              <a:t>Quantification</a:t>
            </a:r>
            <a:endParaRPr lang="en-GB" sz="1200" b="1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194760" y="2174703"/>
            <a:ext cx="1146346" cy="633600"/>
          </a:xfrm>
          <a:custGeom>
            <a:avLst/>
            <a:gdLst>
              <a:gd name="connsiteX0" fmla="*/ 0 w 1146346"/>
              <a:gd name="connsiteY0" fmla="*/ 63360 h 633600"/>
              <a:gd name="connsiteX1" fmla="*/ 63360 w 1146346"/>
              <a:gd name="connsiteY1" fmla="*/ 0 h 633600"/>
              <a:gd name="connsiteX2" fmla="*/ 1082986 w 1146346"/>
              <a:gd name="connsiteY2" fmla="*/ 0 h 633600"/>
              <a:gd name="connsiteX3" fmla="*/ 1146346 w 1146346"/>
              <a:gd name="connsiteY3" fmla="*/ 63360 h 633600"/>
              <a:gd name="connsiteX4" fmla="*/ 1146346 w 1146346"/>
              <a:gd name="connsiteY4" fmla="*/ 570240 h 633600"/>
              <a:gd name="connsiteX5" fmla="*/ 1082986 w 1146346"/>
              <a:gd name="connsiteY5" fmla="*/ 633600 h 633600"/>
              <a:gd name="connsiteX6" fmla="*/ 63360 w 1146346"/>
              <a:gd name="connsiteY6" fmla="*/ 633600 h 633600"/>
              <a:gd name="connsiteX7" fmla="*/ 0 w 1146346"/>
              <a:gd name="connsiteY7" fmla="*/ 570240 h 633600"/>
              <a:gd name="connsiteX8" fmla="*/ 0 w 1146346"/>
              <a:gd name="connsiteY8" fmla="*/ 6336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633600">
                <a:moveTo>
                  <a:pt x="0" y="63360"/>
                </a:moveTo>
                <a:cubicBezTo>
                  <a:pt x="0" y="28367"/>
                  <a:pt x="28367" y="0"/>
                  <a:pt x="63360" y="0"/>
                </a:cubicBezTo>
                <a:lnTo>
                  <a:pt x="1082986" y="0"/>
                </a:lnTo>
                <a:cubicBezTo>
                  <a:pt x="1117979" y="0"/>
                  <a:pt x="1146346" y="28367"/>
                  <a:pt x="1146346" y="63360"/>
                </a:cubicBezTo>
                <a:lnTo>
                  <a:pt x="1146346" y="570240"/>
                </a:lnTo>
                <a:cubicBezTo>
                  <a:pt x="1146346" y="605233"/>
                  <a:pt x="1117979" y="633600"/>
                  <a:pt x="1082986" y="633600"/>
                </a:cubicBezTo>
                <a:lnTo>
                  <a:pt x="63360" y="633600"/>
                </a:lnTo>
                <a:cubicBezTo>
                  <a:pt x="28367" y="633600"/>
                  <a:pt x="0" y="605233"/>
                  <a:pt x="0" y="570240"/>
                </a:cubicBezTo>
                <a:lnTo>
                  <a:pt x="0" y="6336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90" tIns="96790" rIns="96790" bIns="96790" numCol="1" spcCol="1270" anchor="t" anchorCtr="0">
            <a:no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1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expression levels</a:t>
            </a:r>
            <a:endParaRPr lang="en-GB" sz="11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280095" y="1873600"/>
            <a:ext cx="368417" cy="285407"/>
          </a:xfrm>
          <a:custGeom>
            <a:avLst/>
            <a:gdLst>
              <a:gd name="connsiteX0" fmla="*/ 0 w 368417"/>
              <a:gd name="connsiteY0" fmla="*/ 57081 h 285407"/>
              <a:gd name="connsiteX1" fmla="*/ 225714 w 368417"/>
              <a:gd name="connsiteY1" fmla="*/ 57081 h 285407"/>
              <a:gd name="connsiteX2" fmla="*/ 225714 w 368417"/>
              <a:gd name="connsiteY2" fmla="*/ 0 h 285407"/>
              <a:gd name="connsiteX3" fmla="*/ 368417 w 368417"/>
              <a:gd name="connsiteY3" fmla="*/ 142704 h 285407"/>
              <a:gd name="connsiteX4" fmla="*/ 225714 w 368417"/>
              <a:gd name="connsiteY4" fmla="*/ 285407 h 285407"/>
              <a:gd name="connsiteX5" fmla="*/ 225714 w 368417"/>
              <a:gd name="connsiteY5" fmla="*/ 228326 h 285407"/>
              <a:gd name="connsiteX6" fmla="*/ 0 w 368417"/>
              <a:gd name="connsiteY6" fmla="*/ 228326 h 285407"/>
              <a:gd name="connsiteX7" fmla="*/ 0 w 368417"/>
              <a:gd name="connsiteY7" fmla="*/ 57081 h 2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17" h="285407">
                <a:moveTo>
                  <a:pt x="0" y="57081"/>
                </a:moveTo>
                <a:lnTo>
                  <a:pt x="225714" y="57081"/>
                </a:lnTo>
                <a:lnTo>
                  <a:pt x="225714" y="0"/>
                </a:lnTo>
                <a:lnTo>
                  <a:pt x="368417" y="142704"/>
                </a:lnTo>
                <a:lnTo>
                  <a:pt x="225714" y="285407"/>
                </a:lnTo>
                <a:lnTo>
                  <a:pt x="225714" y="228326"/>
                </a:lnTo>
                <a:lnTo>
                  <a:pt x="0" y="228326"/>
                </a:lnTo>
                <a:lnTo>
                  <a:pt x="0" y="57081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57081" rIns="85622" bIns="5708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90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801441" y="1857903"/>
            <a:ext cx="1146346" cy="475200"/>
          </a:xfrm>
          <a:custGeom>
            <a:avLst/>
            <a:gdLst>
              <a:gd name="connsiteX0" fmla="*/ 0 w 1146346"/>
              <a:gd name="connsiteY0" fmla="*/ 47520 h 475200"/>
              <a:gd name="connsiteX1" fmla="*/ 47520 w 1146346"/>
              <a:gd name="connsiteY1" fmla="*/ 0 h 475200"/>
              <a:gd name="connsiteX2" fmla="*/ 1098826 w 1146346"/>
              <a:gd name="connsiteY2" fmla="*/ 0 h 475200"/>
              <a:gd name="connsiteX3" fmla="*/ 1146346 w 1146346"/>
              <a:gd name="connsiteY3" fmla="*/ 47520 h 475200"/>
              <a:gd name="connsiteX4" fmla="*/ 1146346 w 1146346"/>
              <a:gd name="connsiteY4" fmla="*/ 427680 h 475200"/>
              <a:gd name="connsiteX5" fmla="*/ 1098826 w 1146346"/>
              <a:gd name="connsiteY5" fmla="*/ 475200 h 475200"/>
              <a:gd name="connsiteX6" fmla="*/ 47520 w 1146346"/>
              <a:gd name="connsiteY6" fmla="*/ 475200 h 475200"/>
              <a:gd name="connsiteX7" fmla="*/ 0 w 1146346"/>
              <a:gd name="connsiteY7" fmla="*/ 427680 h 475200"/>
              <a:gd name="connsiteX8" fmla="*/ 0 w 1146346"/>
              <a:gd name="connsiteY8" fmla="*/ 4752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475200">
                <a:moveTo>
                  <a:pt x="0" y="47520"/>
                </a:moveTo>
                <a:cubicBezTo>
                  <a:pt x="0" y="21275"/>
                  <a:pt x="21275" y="0"/>
                  <a:pt x="47520" y="0"/>
                </a:cubicBezTo>
                <a:lnTo>
                  <a:pt x="1098826" y="0"/>
                </a:lnTo>
                <a:cubicBezTo>
                  <a:pt x="1125071" y="0"/>
                  <a:pt x="1146346" y="21275"/>
                  <a:pt x="1146346" y="47520"/>
                </a:cubicBezTo>
                <a:lnTo>
                  <a:pt x="1146346" y="427680"/>
                </a:lnTo>
                <a:cubicBezTo>
                  <a:pt x="1146346" y="453925"/>
                  <a:pt x="1125071" y="475200"/>
                  <a:pt x="1098826" y="475200"/>
                </a:cubicBezTo>
                <a:lnTo>
                  <a:pt x="47520" y="475200"/>
                </a:lnTo>
                <a:cubicBezTo>
                  <a:pt x="21275" y="475200"/>
                  <a:pt x="0" y="453925"/>
                  <a:pt x="0" y="427680"/>
                </a:cubicBezTo>
                <a:lnTo>
                  <a:pt x="0" y="4752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20412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</a:rPr>
              <a:t>Verification</a:t>
            </a:r>
            <a:endParaRPr lang="en-GB" sz="1200" b="1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036235" y="2174703"/>
            <a:ext cx="1146346" cy="633600"/>
          </a:xfrm>
          <a:custGeom>
            <a:avLst/>
            <a:gdLst>
              <a:gd name="connsiteX0" fmla="*/ 0 w 1146346"/>
              <a:gd name="connsiteY0" fmla="*/ 63360 h 633600"/>
              <a:gd name="connsiteX1" fmla="*/ 63360 w 1146346"/>
              <a:gd name="connsiteY1" fmla="*/ 0 h 633600"/>
              <a:gd name="connsiteX2" fmla="*/ 1082986 w 1146346"/>
              <a:gd name="connsiteY2" fmla="*/ 0 h 633600"/>
              <a:gd name="connsiteX3" fmla="*/ 1146346 w 1146346"/>
              <a:gd name="connsiteY3" fmla="*/ 63360 h 633600"/>
              <a:gd name="connsiteX4" fmla="*/ 1146346 w 1146346"/>
              <a:gd name="connsiteY4" fmla="*/ 570240 h 633600"/>
              <a:gd name="connsiteX5" fmla="*/ 1082986 w 1146346"/>
              <a:gd name="connsiteY5" fmla="*/ 633600 h 633600"/>
              <a:gd name="connsiteX6" fmla="*/ 63360 w 1146346"/>
              <a:gd name="connsiteY6" fmla="*/ 633600 h 633600"/>
              <a:gd name="connsiteX7" fmla="*/ 0 w 1146346"/>
              <a:gd name="connsiteY7" fmla="*/ 570240 h 633600"/>
              <a:gd name="connsiteX8" fmla="*/ 0 w 1146346"/>
              <a:gd name="connsiteY8" fmla="*/ 6336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633600">
                <a:moveTo>
                  <a:pt x="0" y="63360"/>
                </a:moveTo>
                <a:cubicBezTo>
                  <a:pt x="0" y="28367"/>
                  <a:pt x="28367" y="0"/>
                  <a:pt x="63360" y="0"/>
                </a:cubicBezTo>
                <a:lnTo>
                  <a:pt x="1082986" y="0"/>
                </a:lnTo>
                <a:cubicBezTo>
                  <a:pt x="1117979" y="0"/>
                  <a:pt x="1146346" y="28367"/>
                  <a:pt x="1146346" y="63360"/>
                </a:cubicBezTo>
                <a:lnTo>
                  <a:pt x="1146346" y="570240"/>
                </a:lnTo>
                <a:cubicBezTo>
                  <a:pt x="1146346" y="605233"/>
                  <a:pt x="1117979" y="633600"/>
                  <a:pt x="1082986" y="633600"/>
                </a:cubicBezTo>
                <a:lnTo>
                  <a:pt x="63360" y="633600"/>
                </a:lnTo>
                <a:cubicBezTo>
                  <a:pt x="28367" y="633600"/>
                  <a:pt x="0" y="605233"/>
                  <a:pt x="0" y="570240"/>
                </a:cubicBezTo>
                <a:lnTo>
                  <a:pt x="0" y="6336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90" tIns="96790" rIns="96790" bIns="96790" numCol="1" spcCol="1270" anchor="t" anchorCtr="0">
            <a:no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1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specificity and sensitivity</a:t>
            </a:r>
            <a:endParaRPr lang="en-GB" sz="11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121570" y="1873600"/>
            <a:ext cx="368417" cy="285407"/>
          </a:xfrm>
          <a:custGeom>
            <a:avLst/>
            <a:gdLst>
              <a:gd name="connsiteX0" fmla="*/ 0 w 368417"/>
              <a:gd name="connsiteY0" fmla="*/ 57081 h 285407"/>
              <a:gd name="connsiteX1" fmla="*/ 225714 w 368417"/>
              <a:gd name="connsiteY1" fmla="*/ 57081 h 285407"/>
              <a:gd name="connsiteX2" fmla="*/ 225714 w 368417"/>
              <a:gd name="connsiteY2" fmla="*/ 0 h 285407"/>
              <a:gd name="connsiteX3" fmla="*/ 368417 w 368417"/>
              <a:gd name="connsiteY3" fmla="*/ 142704 h 285407"/>
              <a:gd name="connsiteX4" fmla="*/ 225714 w 368417"/>
              <a:gd name="connsiteY4" fmla="*/ 285407 h 285407"/>
              <a:gd name="connsiteX5" fmla="*/ 225714 w 368417"/>
              <a:gd name="connsiteY5" fmla="*/ 228326 h 285407"/>
              <a:gd name="connsiteX6" fmla="*/ 0 w 368417"/>
              <a:gd name="connsiteY6" fmla="*/ 228326 h 285407"/>
              <a:gd name="connsiteX7" fmla="*/ 0 w 368417"/>
              <a:gd name="connsiteY7" fmla="*/ 57081 h 2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17" h="285407">
                <a:moveTo>
                  <a:pt x="0" y="57081"/>
                </a:moveTo>
                <a:lnTo>
                  <a:pt x="225714" y="57081"/>
                </a:lnTo>
                <a:lnTo>
                  <a:pt x="225714" y="0"/>
                </a:lnTo>
                <a:lnTo>
                  <a:pt x="368417" y="142704"/>
                </a:lnTo>
                <a:lnTo>
                  <a:pt x="225714" y="285407"/>
                </a:lnTo>
                <a:lnTo>
                  <a:pt x="225714" y="228326"/>
                </a:lnTo>
                <a:lnTo>
                  <a:pt x="0" y="228326"/>
                </a:lnTo>
                <a:lnTo>
                  <a:pt x="0" y="57081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57081" rIns="85622" bIns="5708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90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642916" y="1857903"/>
            <a:ext cx="1146346" cy="475200"/>
          </a:xfrm>
          <a:custGeom>
            <a:avLst/>
            <a:gdLst>
              <a:gd name="connsiteX0" fmla="*/ 0 w 1146346"/>
              <a:gd name="connsiteY0" fmla="*/ 47520 h 475200"/>
              <a:gd name="connsiteX1" fmla="*/ 47520 w 1146346"/>
              <a:gd name="connsiteY1" fmla="*/ 0 h 475200"/>
              <a:gd name="connsiteX2" fmla="*/ 1098826 w 1146346"/>
              <a:gd name="connsiteY2" fmla="*/ 0 h 475200"/>
              <a:gd name="connsiteX3" fmla="*/ 1146346 w 1146346"/>
              <a:gd name="connsiteY3" fmla="*/ 47520 h 475200"/>
              <a:gd name="connsiteX4" fmla="*/ 1146346 w 1146346"/>
              <a:gd name="connsiteY4" fmla="*/ 427680 h 475200"/>
              <a:gd name="connsiteX5" fmla="*/ 1098826 w 1146346"/>
              <a:gd name="connsiteY5" fmla="*/ 475200 h 475200"/>
              <a:gd name="connsiteX6" fmla="*/ 47520 w 1146346"/>
              <a:gd name="connsiteY6" fmla="*/ 475200 h 475200"/>
              <a:gd name="connsiteX7" fmla="*/ 0 w 1146346"/>
              <a:gd name="connsiteY7" fmla="*/ 427680 h 475200"/>
              <a:gd name="connsiteX8" fmla="*/ 0 w 1146346"/>
              <a:gd name="connsiteY8" fmla="*/ 4752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475200">
                <a:moveTo>
                  <a:pt x="0" y="47520"/>
                </a:moveTo>
                <a:cubicBezTo>
                  <a:pt x="0" y="21275"/>
                  <a:pt x="21275" y="0"/>
                  <a:pt x="47520" y="0"/>
                </a:cubicBezTo>
                <a:lnTo>
                  <a:pt x="1098826" y="0"/>
                </a:lnTo>
                <a:cubicBezTo>
                  <a:pt x="1125071" y="0"/>
                  <a:pt x="1146346" y="21275"/>
                  <a:pt x="1146346" y="47520"/>
                </a:cubicBezTo>
                <a:lnTo>
                  <a:pt x="1146346" y="427680"/>
                </a:lnTo>
                <a:cubicBezTo>
                  <a:pt x="1146346" y="453925"/>
                  <a:pt x="1125071" y="475200"/>
                  <a:pt x="1098826" y="475200"/>
                </a:cubicBezTo>
                <a:lnTo>
                  <a:pt x="47520" y="475200"/>
                </a:lnTo>
                <a:cubicBezTo>
                  <a:pt x="21275" y="475200"/>
                  <a:pt x="0" y="453925"/>
                  <a:pt x="0" y="427680"/>
                </a:cubicBezTo>
                <a:lnTo>
                  <a:pt x="0" y="4752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20412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cs typeface="Arial" panose="020B0604020202020204" pitchFamily="34" charset="0"/>
              </a:rPr>
              <a:t>Validation</a:t>
            </a:r>
            <a:endParaRPr lang="en-GB" sz="1200" b="1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877710" y="2174703"/>
            <a:ext cx="1146346" cy="633600"/>
          </a:xfrm>
          <a:custGeom>
            <a:avLst/>
            <a:gdLst>
              <a:gd name="connsiteX0" fmla="*/ 0 w 1146346"/>
              <a:gd name="connsiteY0" fmla="*/ 63360 h 633600"/>
              <a:gd name="connsiteX1" fmla="*/ 63360 w 1146346"/>
              <a:gd name="connsiteY1" fmla="*/ 0 h 633600"/>
              <a:gd name="connsiteX2" fmla="*/ 1082986 w 1146346"/>
              <a:gd name="connsiteY2" fmla="*/ 0 h 633600"/>
              <a:gd name="connsiteX3" fmla="*/ 1146346 w 1146346"/>
              <a:gd name="connsiteY3" fmla="*/ 63360 h 633600"/>
              <a:gd name="connsiteX4" fmla="*/ 1146346 w 1146346"/>
              <a:gd name="connsiteY4" fmla="*/ 570240 h 633600"/>
              <a:gd name="connsiteX5" fmla="*/ 1082986 w 1146346"/>
              <a:gd name="connsiteY5" fmla="*/ 633600 h 633600"/>
              <a:gd name="connsiteX6" fmla="*/ 63360 w 1146346"/>
              <a:gd name="connsiteY6" fmla="*/ 633600 h 633600"/>
              <a:gd name="connsiteX7" fmla="*/ 0 w 1146346"/>
              <a:gd name="connsiteY7" fmla="*/ 570240 h 633600"/>
              <a:gd name="connsiteX8" fmla="*/ 0 w 1146346"/>
              <a:gd name="connsiteY8" fmla="*/ 6336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46" h="633600">
                <a:moveTo>
                  <a:pt x="0" y="63360"/>
                </a:moveTo>
                <a:cubicBezTo>
                  <a:pt x="0" y="28367"/>
                  <a:pt x="28367" y="0"/>
                  <a:pt x="63360" y="0"/>
                </a:cubicBezTo>
                <a:lnTo>
                  <a:pt x="1082986" y="0"/>
                </a:lnTo>
                <a:cubicBezTo>
                  <a:pt x="1117979" y="0"/>
                  <a:pt x="1146346" y="28367"/>
                  <a:pt x="1146346" y="63360"/>
                </a:cubicBezTo>
                <a:lnTo>
                  <a:pt x="1146346" y="570240"/>
                </a:lnTo>
                <a:cubicBezTo>
                  <a:pt x="1146346" y="605233"/>
                  <a:pt x="1117979" y="633600"/>
                  <a:pt x="1082986" y="633600"/>
                </a:cubicBezTo>
                <a:lnTo>
                  <a:pt x="63360" y="633600"/>
                </a:lnTo>
                <a:cubicBezTo>
                  <a:pt x="28367" y="633600"/>
                  <a:pt x="0" y="605233"/>
                  <a:pt x="0" y="570240"/>
                </a:cubicBezTo>
                <a:lnTo>
                  <a:pt x="0" y="6336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90" tIns="96790" rIns="96790" bIns="96790" numCol="1" spcCol="1270" anchor="t" anchorCtr="0">
            <a:no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1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assay development</a:t>
            </a:r>
            <a:endParaRPr lang="en-GB" sz="11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702" y="3933056"/>
            <a:ext cx="150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5164" y="5795972"/>
            <a:ext cx="115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703" y="3212976"/>
            <a:ext cx="68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9829" y="3212976"/>
            <a:ext cx="66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7703" y="5085184"/>
            <a:ext cx="93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10-100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1328" y="3212976"/>
            <a:ext cx="58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5915" y="5085184"/>
            <a:ext cx="7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28742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&gt;1000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7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67" y="4046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Fact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4970391" cy="4389437"/>
          </a:xfrm>
        </p:spPr>
      </p:pic>
      <p:sp>
        <p:nvSpPr>
          <p:cNvPr id="5" name="TextBox 4"/>
          <p:cNvSpPr txBox="1"/>
          <p:nvPr/>
        </p:nvSpPr>
        <p:spPr>
          <a:xfrm>
            <a:off x="495671" y="2276872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~ 26,000-31,000 protein encoding genes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proteins ≥ 1 million </a:t>
            </a:r>
            <a:endParaRPr lang="en-GB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Zimmermann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J and Brown LR</a:t>
            </a: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(2001)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Potential biomarker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Immunoassay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blot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Reaction Monitoring (MRM)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3"/>
            <a:ext cx="3883743" cy="2725093"/>
          </a:xfrm>
          <a:prstGeom prst="rect">
            <a:avLst/>
          </a:prstGeom>
        </p:spPr>
      </p:pic>
      <p:pic>
        <p:nvPicPr>
          <p:cNvPr id="6" name="Picture 5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04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Proteomics and the proteome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Proteomics is the study of the proteome, the full protein complement of organisms e.g. plasma, cells and tissue.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the proteome allows for: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proteins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Understanding protein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dentification of disease biomarkers</a:t>
            </a:r>
          </a:p>
          <a:p>
            <a:pPr lvl="1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79463"/>
            <a:ext cx="2312560" cy="23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Advantages of proteomics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Unlike related fields like genomics, proteomics allows for the study of post-translational modifications and interactions.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facilitates the study of: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Splice variants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PTMs</a:t>
            </a:r>
          </a:p>
          <a:p>
            <a:pPr lvl="1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Phosphoproteomics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expression: biomarkers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1124744"/>
            <a:ext cx="608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Biomarkers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Biomarkers 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biological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useful both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for diagnosis, prognosis and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response to therapy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major types; biomarkers of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exposure 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iomarkers of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disease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42" y="2800407"/>
            <a:ext cx="3744132" cy="2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Existing biomarkers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982601" cy="4298324"/>
          </a:xfrm>
        </p:spPr>
      </p:pic>
    </p:spTree>
    <p:extLst>
      <p:ext uri="{BB962C8B-B14F-4D97-AF65-F5344CB8AC3E}">
        <p14:creationId xmlns:p14="http://schemas.microsoft.com/office/powerpoint/2010/main" val="13319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708" y="1597442"/>
            <a:ext cx="214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Reliable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quantitation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544" y="1418783"/>
            <a:ext cx="299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Patients plasma (comorbidity)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809995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Abundant proteins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090" y="3044859"/>
            <a:ext cx="13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Throughput 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963366"/>
            <a:ext cx="159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Large data files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250" y="435472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Maintaining system performance over a long period of analyses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756" y="988981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Avoiding contamination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845" y="3795708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Normalisation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1968" y="225216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Maximising number of confidently assigned proteins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3708" y="4624858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What to do with low confidence proteins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5128" y="3843792"/>
            <a:ext cx="205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Protein degradation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5736284"/>
            <a:ext cx="322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Data archiving and management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2814027"/>
            <a:ext cx="292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Challenges</a:t>
            </a:r>
            <a:endParaRPr lang="en-GB" sz="4800" b="1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2167196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Experimental design</a:t>
            </a:r>
            <a:endParaRPr lang="en-GB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8" name="Picture 17" descr="white-transpar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14298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/>
              </a:rPr>
              <a:t>Workflow</a:t>
            </a:r>
            <a:endParaRPr lang="en-GB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" name="Picture 4" descr="white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6321388"/>
            <a:ext cx="1656000" cy="39376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82497203"/>
              </p:ext>
            </p:extLst>
          </p:nvPr>
        </p:nvGraphicFramePr>
        <p:xfrm>
          <a:off x="395536" y="119675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63532" y="2852936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FFFF00"/>
                </a:solidFill>
                <a:latin typeface="Calibri"/>
              </a:rPr>
              <a:t>ProteinLynx Global Server</a:t>
            </a:r>
            <a:endParaRPr lang="en-GB" sz="1000" b="1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7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rgbClr val="FFFFFF"/>
      </a:dk1>
      <a:lt1>
        <a:sysClr val="window" lastClr="FFFFFF"/>
      </a:lt1>
      <a:dk2>
        <a:srgbClr val="002060"/>
      </a:dk2>
      <a:lt2>
        <a:srgbClr val="00206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876</Words>
  <Application>Microsoft Office PowerPoint</Application>
  <PresentationFormat>On-screen Show (4:3)</PresentationFormat>
  <Paragraphs>224</Paragraphs>
  <Slides>31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PowerPoint Presentation</vt:lpstr>
      <vt:lpstr>PowerPoint Presentation</vt:lpstr>
      <vt:lpstr>Fact</vt:lpstr>
      <vt:lpstr>PowerPoint Presentation</vt:lpstr>
      <vt:lpstr>PowerPoint Presentation</vt:lpstr>
      <vt:lpstr>PowerPoint Presentation</vt:lpstr>
      <vt:lpstr>Existing biomarkers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techniques</vt:lpstr>
      <vt:lpstr>PowerPoint Presentation</vt:lpstr>
      <vt:lpstr>PowerPoint Presentation</vt:lpstr>
      <vt:lpstr>How is a mass spectrometer used? </vt:lpstr>
      <vt:lpstr>How does a mass spectrometer work?</vt:lpstr>
      <vt:lpstr>Mass spectrometry and Proteomics</vt:lpstr>
      <vt:lpstr>PowerPoint Presentation</vt:lpstr>
      <vt:lpstr>PowerPoint Presentation</vt:lpstr>
      <vt:lpstr>PowerPoint Presentation</vt:lpstr>
      <vt:lpstr>PowerPoint Presentation</vt:lpstr>
      <vt:lpstr>ProteinLynx Global server (PLGS)</vt:lpstr>
      <vt:lpstr>PowerPoint Presentation</vt:lpstr>
      <vt:lpstr>PowerPoint Presentation</vt:lpstr>
      <vt:lpstr>PowerPoint Presentation</vt:lpstr>
      <vt:lpstr>PowerPoint Presentation</vt:lpstr>
      <vt:lpstr>Potential biomarker</vt:lpstr>
      <vt:lpstr>Thank you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sak36</dc:creator>
  <cp:lastModifiedBy>aa743</cp:lastModifiedBy>
  <cp:revision>41</cp:revision>
  <dcterms:created xsi:type="dcterms:W3CDTF">2015-02-24T16:51:48Z</dcterms:created>
  <dcterms:modified xsi:type="dcterms:W3CDTF">2015-03-19T08:36:33Z</dcterms:modified>
</cp:coreProperties>
</file>