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1"/>
  </p:notesMasterIdLst>
  <p:sldIdLst>
    <p:sldId id="261" r:id="rId5"/>
    <p:sldId id="262" r:id="rId6"/>
    <p:sldId id="285" r:id="rId7"/>
    <p:sldId id="282" r:id="rId8"/>
    <p:sldId id="283" r:id="rId9"/>
    <p:sldId id="276" r:id="rId10"/>
    <p:sldId id="271" r:id="rId11"/>
    <p:sldId id="273" r:id="rId12"/>
    <p:sldId id="272" r:id="rId13"/>
    <p:sldId id="274" r:id="rId14"/>
    <p:sldId id="277" r:id="rId15"/>
    <p:sldId id="275" r:id="rId16"/>
    <p:sldId id="278" r:id="rId17"/>
    <p:sldId id="279" r:id="rId18"/>
    <p:sldId id="280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0" autoAdjust="0"/>
    <p:restoredTop sz="87841" autoAdjust="0"/>
  </p:normalViewPr>
  <p:slideViewPr>
    <p:cSldViewPr>
      <p:cViewPr>
        <p:scale>
          <a:sx n="75" d="100"/>
          <a:sy n="75" d="100"/>
        </p:scale>
        <p:origin x="-2568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6C79C1-2A9D-46B5-9E0B-0FA3C4F07AE9}" type="datetimeFigureOut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ACAF60-504B-45A3-BDB1-1B7938EC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791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ACAF60-504B-45A3-BDB1-1B7938EC93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ACAF60-504B-45A3-BDB1-1B7938EC939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73063"/>
            <a:ext cx="14398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949280"/>
            <a:ext cx="7633648" cy="41034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11CAC823-C914-47A8-B1E8-ECC3F565C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03C1E88-2C31-43C5-B9E7-CBF05C92C5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>
            <a:lvl1pPr>
              <a:defRPr>
                <a:solidFill>
                  <a:srgbClr val="00AE9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63D93230-3319-439A-A5B3-B0FBD814CA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767B9C8E-9AAD-40C5-A1F4-CEA2254331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3168BD5-AF14-4192-B2C9-65DAEBC4A2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9D3E613-BA53-4416-ACE2-11F480942E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886B283F-3508-409E-854A-FB93B4FF4E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13D2775-473D-442F-BA52-492D9D0CE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 </a:t>
            </a:r>
            <a:fld id="{2184E3F7-0A6D-402E-9A10-86793C1DC96E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7704137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algn="l" rtl="0" fontAlgn="base">
        <a:spcBef>
          <a:spcPts val="1200"/>
        </a:spcBef>
        <a:spcAft>
          <a:spcPct val="0"/>
        </a:spcAft>
        <a:buFont typeface="Arial" pitchFamily="84" charset="0"/>
        <a:defRPr kern="120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ts val="600"/>
        </a:spcBef>
        <a:spcAft>
          <a:spcPct val="0"/>
        </a:spcAft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fontAlgn="base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898525" indent="-287338" algn="l" rtl="0" fontAlgn="base">
        <a:spcBef>
          <a:spcPts val="600"/>
        </a:spcBef>
        <a:spcAft>
          <a:spcPct val="0"/>
        </a:spcAft>
        <a:buFont typeface="Arial" pitchFamily="84" charset="0"/>
        <a:buChar char="–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431925" indent="-263525" algn="l" rtl="0" fontAlgn="base">
        <a:spcBef>
          <a:spcPct val="20000"/>
        </a:spcBef>
        <a:spcAft>
          <a:spcPct val="0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Prostate cancer and ethnicity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Luke </a:t>
            </a:r>
            <a:r>
              <a:rPr lang="en-GB" sz="2800" dirty="0" err="1" smtClean="0"/>
              <a:t>Hounsome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Public Health England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mortality in England – age adjusted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10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11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sp>
        <p:nvSpPr>
          <p:cNvPr id="6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342966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do all these numbers/graphs mean?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getting prostate cancer is over double (RR 2.3) for Black men, but nearly half (RR 0.54) for Asian men, compared to White men.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dying from prostate cancer is about double (RR 2.06) for Black men, and under half (RR 0.46) for Asian men, compared to White men.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about the individual?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getting prostate cancer is 27% for a Black man, 7% for an Asian man, and 12% for a White man.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dying from prostate cancer is 8% for a Black man, 2% for an Asian man, and 4% for a White 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all stages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12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603393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localised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13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survival in England – locally advanced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>
                <a:ea typeface="+mj-ea"/>
                <a:cs typeface="+mj-cs"/>
              </a:rPr>
              <a:t>Prostate cancer survival in England – advanced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sp>
        <p:nvSpPr>
          <p:cNvPr id="6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342966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Survival from prostate cancer is high, and (given the amount of data we have) does not appear to vary by ethnicity.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Survival is primarily driven by how advanced the cancer is at diagnosis.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between </a:t>
            </a:r>
            <a:r>
              <a:rPr lang="en-US" dirty="0" err="1" smtClean="0">
                <a:latin typeface="Arial" pitchFamily="84" charset="0"/>
              </a:rPr>
              <a:t>localised</a:t>
            </a:r>
            <a:r>
              <a:rPr lang="en-US" dirty="0" smtClean="0">
                <a:latin typeface="Arial" pitchFamily="84" charset="0"/>
              </a:rPr>
              <a:t> and advanced at one year is about 20%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at five years is about 55%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at ten years is nearly 80%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Where do the data come from?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All newly diagnosed cases of cancer are registered by a regional office of the national Cancer Registration Service.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Deaths from cancer from the Office for National Statistics.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Ethnicity from hospital record – self reported.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All information in this presentation has been supplied through Public Health England.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About the results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stage of prostate cancer has been broken into three parts:</a:t>
            </a:r>
          </a:p>
          <a:p>
            <a:pPr lvl="3">
              <a:buFont typeface="Arial" pitchFamily="34" charset="0"/>
              <a:buChar char="•"/>
            </a:pPr>
            <a:r>
              <a:rPr lang="en-US" dirty="0" err="1" smtClean="0">
                <a:latin typeface="Arial" pitchFamily="84" charset="0"/>
              </a:rPr>
              <a:t>Localised</a:t>
            </a:r>
            <a:r>
              <a:rPr lang="en-US" dirty="0" smtClean="0">
                <a:latin typeface="Arial" pitchFamily="84" charset="0"/>
              </a:rPr>
              <a:t> (TNM stage I/II) – the cancer is within the prostate gland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Locally advanced (TNM stage III) – the cancer has spread to lymph nodes near the prostate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Advanced (TNM stage IV) – the cancer has spread to other parts of the body (</a:t>
            </a:r>
            <a:r>
              <a:rPr lang="en-US" dirty="0" err="1" smtClean="0">
                <a:latin typeface="Arial" pitchFamily="84" charset="0"/>
              </a:rPr>
              <a:t>metastasised</a:t>
            </a:r>
            <a:r>
              <a:rPr lang="en-US" dirty="0" smtClean="0">
                <a:latin typeface="Arial" pitchFamily="84" charset="0"/>
              </a:rPr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Survival figures are relative survival taking into account background mortality rates by age, deprivation and region. This allows the percentages to be fairly compared.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Age-</a:t>
            </a:r>
            <a:r>
              <a:rPr lang="en-US" dirty="0" err="1" smtClean="0">
                <a:latin typeface="Arial" pitchFamily="84" charset="0"/>
              </a:rPr>
              <a:t>standardised</a:t>
            </a:r>
            <a:r>
              <a:rPr lang="en-US" dirty="0" smtClean="0">
                <a:latin typeface="Arial" pitchFamily="84" charset="0"/>
              </a:rPr>
              <a:t> incidence/mortality rates take into account different age structures in different populations, to allow fair comparisons to be made. The 1976 European Standard Population is used.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3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102,252 new cases of prostate cancer – 34,084 per year on average.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74% had a recorded ethnicity – of these 94%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24.363 deaths from prostate cancer –  per year on average.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98% had a recorded ethnicity – of these 99%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estimates) is 87% White, 3% Black and 6% Asian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(based on 2006-10 diagnoses) is 95% and five-year relative survival (based on 2002-06 diagnoses) is 84%.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26% of new cases of cancer in men in England.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3 in 5 of the cancers in England with no known ethnicity are prostate cancers.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42% of cancers known to be in Black men are prostate cancer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18% of cancers known to be in Asian men are prostate cancer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12% of cancer deaths and 4% of all deaths in men in England.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22% of cancer deaths in Black men and 8% of all deaths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8% of cancer deaths in Asian men, and 2% of all deaths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7% and 3% respectively.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15% of cancer deaths in Black men and 6% of all deaths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5% of cancer deaths in Asian men, and 1% of all deaths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 - stage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Stage data is only available for 26% of newly diagnosed prostate cancers in 2008-10. The following are expressed as percentage of cases where the stage is known.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6" y="3100928"/>
          <a:ext cx="842493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149"/>
                <a:gridCol w="991718"/>
                <a:gridCol w="1009178"/>
                <a:gridCol w="1085451"/>
                <a:gridCol w="932905"/>
                <a:gridCol w="939303"/>
                <a:gridCol w="1008112"/>
                <a:gridCol w="1080119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All men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Localised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53% (243)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47% (92)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52% (10,075)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40% (36)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(21)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61% (3,800)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54% (14,267)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Locally 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(79)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24% (46)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15% (2,961)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20% (18)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11%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(1,066)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16% (4,175)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30% (140)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(56)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(6,182)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(445)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43% (20)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22% (1,384)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(7,817)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incidence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7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6878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incidence in England – age adjusted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8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mortality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9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F871F3-2071-4399-8D96-B928C5D0A8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8ACD2BD-04D3-4C4A-8CD1-55AC3B241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A4B9D1-2F24-4827-8491-39A36301D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990</Words>
  <Application>Microsoft Office PowerPoint</Application>
  <PresentationFormat>On-screen Show (4:3)</PresentationFormat>
  <Paragraphs>132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Prostate cancer and ethnicity  Luke Hounsome Public Health England</vt:lpstr>
      <vt:lpstr>Where do the data come from?</vt:lpstr>
      <vt:lpstr>About the results</vt:lpstr>
      <vt:lpstr>Prostate cancer in England</vt:lpstr>
      <vt:lpstr>Prostate cancer in England</vt:lpstr>
      <vt:lpstr>Prostate cancer in England - stage</vt:lpstr>
      <vt:lpstr>Prostate cancer incidence in England – by age</vt:lpstr>
      <vt:lpstr>Prostate cancer incidence in England – age adjusted</vt:lpstr>
      <vt:lpstr>Prostate cancer mortality in England – by age</vt:lpstr>
      <vt:lpstr>Prostate cancer mortality in England – age adjusted</vt:lpstr>
      <vt:lpstr>Prostate cancer in England</vt:lpstr>
      <vt:lpstr>Prostate cancer survival in England – all stages</vt:lpstr>
      <vt:lpstr>Prostate cancer survival in England – localised</vt:lpstr>
      <vt:lpstr>Prostate cancer survival in England – locally advanced</vt:lpstr>
      <vt:lpstr>Prostate cancer survival in England – advanced</vt:lpstr>
      <vt:lpstr>Prostate cancer in England</vt:lpstr>
    </vt:vector>
  </TitlesOfParts>
  <Company>Cabinet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Hemmings</dc:creator>
  <cp:lastModifiedBy>lhounsome</cp:lastModifiedBy>
  <cp:revision>168</cp:revision>
  <dcterms:created xsi:type="dcterms:W3CDTF">2012-10-10T09:02:29Z</dcterms:created>
  <dcterms:modified xsi:type="dcterms:W3CDTF">2014-03-11T11:12:40Z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</Properties>
</file>