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23"/>
  </p:notesMasterIdLst>
  <p:sldIdLst>
    <p:sldId id="256" r:id="rId6"/>
    <p:sldId id="258" r:id="rId7"/>
    <p:sldId id="283" r:id="rId8"/>
    <p:sldId id="257" r:id="rId9"/>
    <p:sldId id="259" r:id="rId10"/>
    <p:sldId id="260" r:id="rId11"/>
    <p:sldId id="261" r:id="rId12"/>
    <p:sldId id="262" r:id="rId13"/>
    <p:sldId id="263" r:id="rId14"/>
    <p:sldId id="265" r:id="rId15"/>
    <p:sldId id="264" r:id="rId16"/>
    <p:sldId id="267" r:id="rId17"/>
    <p:sldId id="268" r:id="rId18"/>
    <p:sldId id="270" r:id="rId19"/>
    <p:sldId id="282" r:id="rId20"/>
    <p:sldId id="269" r:id="rId21"/>
    <p:sldId id="280" r:id="rId22"/>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2" autoAdjust="0"/>
  </p:normalViewPr>
  <p:slideViewPr>
    <p:cSldViewPr>
      <p:cViewPr varScale="1">
        <p:scale>
          <a:sx n="81" d="100"/>
          <a:sy n="81" d="100"/>
        </p:scale>
        <p:origin x="85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33A4808D-5131-4543-900A-0BA5DBC9E6AB}" type="datetimeFigureOut">
              <a:rPr lang="en-US"/>
              <a:pPr>
                <a:defRPr/>
              </a:pPr>
              <a:t>10/12/2016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pPr lvl="0"/>
            <a:endParaRPr lang="en-US" noProof="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FA2B120D-A0E4-453F-AD0E-444E4F2188CB}" type="slidenum">
              <a:rPr lang="en-US"/>
              <a:pPr>
                <a:defRPr/>
              </a:pPr>
              <a:t>‹#›</a:t>
            </a:fld>
            <a:endParaRPr lang="en-US"/>
          </a:p>
        </p:txBody>
      </p:sp>
    </p:spTree>
    <p:extLst>
      <p:ext uri="{BB962C8B-B14F-4D97-AF65-F5344CB8AC3E}">
        <p14:creationId xmlns:p14="http://schemas.microsoft.com/office/powerpoint/2010/main" val="1241039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2B120D-A0E4-453F-AD0E-444E4F2188CB}" type="slidenum">
              <a:rPr lang="en-US" smtClean="0"/>
              <a:pPr>
                <a:defRPr/>
              </a:pPr>
              <a:t>1</a:t>
            </a:fld>
            <a:endParaRPr lang="en-US"/>
          </a:p>
        </p:txBody>
      </p:sp>
    </p:spTree>
    <p:extLst>
      <p:ext uri="{BB962C8B-B14F-4D97-AF65-F5344CB8AC3E}">
        <p14:creationId xmlns:p14="http://schemas.microsoft.com/office/powerpoint/2010/main" val="255423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student with diabetes has the same needs, hopes and dreams as all other students.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E95EE9-8C1B-4007-8308-CE40D845B65E}"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51150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defTabSz="927567">
              <a:spcBef>
                <a:spcPct val="0"/>
              </a:spcBef>
              <a:defRPr/>
            </a:pPr>
            <a:r>
              <a:rPr lang="en-US" dirty="0" smtClean="0"/>
              <a:t>Young children, younger then 6-7 years of age have bodies that can not tell them when the blood sugars are dropping</a:t>
            </a:r>
            <a:r>
              <a:rPr lang="en-US" baseline="0" dirty="0" smtClean="0"/>
              <a:t> (</a:t>
            </a:r>
            <a:r>
              <a:rPr lang="en-US" dirty="0" smtClean="0"/>
              <a:t>immature counter-regulatory mechanisms)</a:t>
            </a:r>
          </a:p>
          <a:p>
            <a:pPr defTabSz="927567">
              <a:spcBef>
                <a:spcPct val="0"/>
              </a:spcBef>
              <a:defRPr/>
            </a:pPr>
            <a:endParaRPr lang="en-US" dirty="0" smtClean="0"/>
          </a:p>
          <a:p>
            <a:pPr defTabSz="927567">
              <a:spcBef>
                <a:spcPct val="0"/>
              </a:spcBef>
              <a:defRPr/>
            </a:pPr>
            <a:r>
              <a:rPr lang="en-US" dirty="0" smtClean="0"/>
              <a:t>Any child may not always have the mental</a:t>
            </a:r>
            <a:r>
              <a:rPr lang="en-US" baseline="0" dirty="0" smtClean="0"/>
              <a:t> awareness because of low blood sugar,</a:t>
            </a:r>
            <a:r>
              <a:rPr lang="en-US" dirty="0" smtClean="0"/>
              <a:t> to tell someone their blood sugar is dropping or to even respond without assistance to the change in their blood sugar. </a:t>
            </a:r>
          </a:p>
          <a:p>
            <a:pPr defTabSz="927567">
              <a:spcBef>
                <a:spcPct val="0"/>
              </a:spcBef>
              <a:defRPr/>
            </a:pPr>
            <a:endParaRPr lang="en-US" dirty="0" smtClean="0"/>
          </a:p>
          <a:p>
            <a:pPr defTabSz="927567">
              <a:spcBef>
                <a:spcPct val="0"/>
              </a:spcBef>
              <a:defRPr/>
            </a:pPr>
            <a:r>
              <a:rPr lang="en-US" b="1" dirty="0" smtClean="0"/>
              <a:t>A child may only know that he/she may “feel funny” </a:t>
            </a:r>
          </a:p>
          <a:p>
            <a:pPr defTabSz="927567">
              <a:spcBef>
                <a:spcPct val="0"/>
              </a:spcBef>
              <a:defRPr/>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55A74-7118-457A-80C3-D9B4E3D5168F}"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06317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Honeymoon Phase is where the pancreas begins to produce insulin  (after the diagnosis of diabetes) and some individuals are able to decrease the amount of insulin they take.  This can lead the child/teen/parent and us to think the “diabetes has been cured” or there was a child/teen who was </a:t>
            </a:r>
            <a:r>
              <a:rPr lang="en-US" dirty="0" err="1" smtClean="0"/>
              <a:t>mis</a:t>
            </a:r>
            <a:r>
              <a:rPr lang="en-US" dirty="0" smtClean="0"/>
              <a:t>-diagnosed.  Because of this sense</a:t>
            </a:r>
            <a:r>
              <a:rPr lang="en-US" baseline="0" dirty="0" smtClean="0"/>
              <a:t> of “there’s not much wrong”, t</a:t>
            </a:r>
            <a:r>
              <a:rPr lang="en-US" dirty="0" smtClean="0"/>
              <a:t>here may be a decreased attention to meal planning, eating correctly and checking of blood sugars.  We can not let our guard down!!!!!!!!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3E13BD-24FE-4C77-BA6C-28FB1128FB78}"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35323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Target ranges are very specific to the child and age.  Based upon the Diabetes Medical Management Plan (DMMP) established</a:t>
            </a:r>
            <a:r>
              <a:rPr lang="en-US" baseline="0" dirty="0" smtClean="0"/>
              <a:t> by the health care provider</a:t>
            </a:r>
            <a:r>
              <a:rPr lang="en-US" dirty="0" smtClean="0"/>
              <a:t>.  When the Health Care Provider fills out the DMMP plan, they will specify the target blood sugar range for the student. </a:t>
            </a:r>
          </a:p>
          <a:p>
            <a:pPr>
              <a:spcBef>
                <a:spcPct val="0"/>
              </a:spcBef>
            </a:pPr>
            <a:r>
              <a:rPr lang="en-US" dirty="0" smtClean="0"/>
              <a:t>You can refer to the DMMP to verify the target range and then if needed, you should contact the designated school health provider,  the school nurse. </a:t>
            </a:r>
          </a:p>
          <a:p>
            <a:pPr>
              <a:spcBef>
                <a:spcPct val="0"/>
              </a:spcBef>
            </a:pPr>
            <a:endParaRPr lang="en-US" sz="1400" dirty="0">
              <a:latin typeface="Comic Sans MS" pitchFamily="66" charset="0"/>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1388E-1FD3-443B-991F-D051E832E388}"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264569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the behavioral activities for the 3-12 year</a:t>
            </a:r>
            <a:r>
              <a:rPr lang="en-US" baseline="0" dirty="0" smtClean="0"/>
              <a:t> olds</a:t>
            </a:r>
          </a:p>
          <a:p>
            <a:r>
              <a:rPr lang="en-US" dirty="0" smtClean="0"/>
              <a:t>Blood sugar/glucose Management Priorities</a:t>
            </a:r>
          </a:p>
          <a:p>
            <a:r>
              <a:rPr lang="en-US" dirty="0" smtClean="0"/>
              <a:t>Maintaining adult involvement in insulin and blood glucose monitoring tasks while allowing for independent self-care </a:t>
            </a:r>
          </a:p>
          <a:p>
            <a:r>
              <a:rPr lang="en-US" dirty="0" smtClean="0"/>
              <a:t>  Making diabetes regimen flexible to allow for child’s  participation in school/peer activities </a:t>
            </a:r>
          </a:p>
          <a:p>
            <a:r>
              <a:rPr lang="en-US" dirty="0" smtClean="0"/>
              <a:t>  Student learning must be focal point and is of a short and long term benefit of optimal control </a:t>
            </a:r>
          </a:p>
          <a:p>
            <a:r>
              <a:rPr lang="en-US" dirty="0" smtClean="0"/>
              <a:t>Be aware that bedtime/overnight blood sugar range is usually 100 mg/dL-180mg/</a:t>
            </a:r>
            <a:r>
              <a:rPr lang="en-US" dirty="0" err="1" smtClean="0"/>
              <a:t>dL</a:t>
            </a:r>
            <a:r>
              <a:rPr lang="en-US" dirty="0" smtClean="0"/>
              <a:t>.  Upon</a:t>
            </a:r>
            <a:r>
              <a:rPr lang="en-US" baseline="0" dirty="0" smtClean="0"/>
              <a:t> arrival at school, be aware that some children may not have eaten breakfast or taken their medication before arriving.  You may see either highs or lows in their glucose level.</a:t>
            </a:r>
            <a:endParaRPr lang="en-US" dirty="0"/>
          </a:p>
        </p:txBody>
      </p:sp>
      <p:sp>
        <p:nvSpPr>
          <p:cNvPr id="4" name="Slide Number Placeholder 3"/>
          <p:cNvSpPr>
            <a:spLocks noGrp="1"/>
          </p:cNvSpPr>
          <p:nvPr>
            <p:ph type="sldNum" sz="quarter" idx="10"/>
          </p:nvPr>
        </p:nvSpPr>
        <p:spPr/>
        <p:txBody>
          <a:bodyPr/>
          <a:lstStyle/>
          <a:p>
            <a:pPr>
              <a:defRPr/>
            </a:pPr>
            <a:fld id="{FA2B120D-A0E4-453F-AD0E-444E4F2188CB}" type="slidenum">
              <a:rPr lang="en-US" smtClean="0"/>
              <a:pPr>
                <a:defRPr/>
              </a:pPr>
              <a:t>15</a:t>
            </a:fld>
            <a:endParaRPr lang="en-US"/>
          </a:p>
        </p:txBody>
      </p:sp>
    </p:spTree>
    <p:extLst>
      <p:ext uri="{BB962C8B-B14F-4D97-AF65-F5344CB8AC3E}">
        <p14:creationId xmlns:p14="http://schemas.microsoft.com/office/powerpoint/2010/main" val="93411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D24838-2414-4B81-8728-292894C7ED4D}"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1220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depicts the kinds of behavioral challenges that begin to appear during these age ranges.</a:t>
            </a:r>
          </a:p>
          <a:p>
            <a:r>
              <a:rPr lang="en-US" dirty="0" smtClean="0"/>
              <a:t>Early </a:t>
            </a:r>
            <a:r>
              <a:rPr lang="en-US" smtClean="0"/>
              <a:t>Adolescence 13-15 </a:t>
            </a:r>
            <a:r>
              <a:rPr lang="en-US" dirty="0" smtClean="0"/>
              <a:t>years</a:t>
            </a:r>
          </a:p>
          <a:p>
            <a:r>
              <a:rPr lang="en-US" dirty="0" smtClean="0"/>
              <a:t>Managing increased insulin requirements during puberty becomes a challenge because of hormonal changes</a:t>
            </a:r>
          </a:p>
          <a:p>
            <a:r>
              <a:rPr lang="en-US" dirty="0" smtClean="0"/>
              <a:t>Diabetes management and blood glucose control become more difficult</a:t>
            </a:r>
          </a:p>
          <a:p>
            <a:r>
              <a:rPr lang="en-US" dirty="0" smtClean="0"/>
              <a:t>Wt. and body image concerns become an issue for this age group</a:t>
            </a:r>
          </a:p>
          <a:p>
            <a:r>
              <a:rPr lang="en-US" dirty="0" smtClean="0"/>
              <a:t>Renegotiating adult/teens role in diabetes management</a:t>
            </a:r>
          </a:p>
          <a:p>
            <a:r>
              <a:rPr lang="en-US" dirty="0" smtClean="0"/>
              <a:t>Learning coping skills to enhance self management</a:t>
            </a:r>
          </a:p>
          <a:p>
            <a:r>
              <a:rPr lang="en-US" dirty="0" smtClean="0"/>
              <a:t>Monitoring for signs of depression, eating disorders risky behaviors</a:t>
            </a:r>
          </a:p>
          <a:p>
            <a:endParaRPr lang="en-US" dirty="0" smtClean="0"/>
          </a:p>
          <a:p>
            <a:r>
              <a:rPr lang="en-US" dirty="0" smtClean="0"/>
              <a:t>Later Adolescents (16-19 years)</a:t>
            </a:r>
          </a:p>
          <a:p>
            <a:r>
              <a:rPr lang="en-US" dirty="0" smtClean="0"/>
              <a:t>Begin discussion of transition to a new diabetes team as child is moving into adulthood</a:t>
            </a:r>
          </a:p>
          <a:p>
            <a:r>
              <a:rPr lang="en-US" dirty="0" smtClean="0"/>
              <a:t>Integrating diabetes into new lifestyle and broadening social activities</a:t>
            </a:r>
          </a:p>
          <a:p>
            <a:r>
              <a:rPr lang="en-US" dirty="0" smtClean="0"/>
              <a:t>Supporting the transition to independence</a:t>
            </a:r>
          </a:p>
          <a:p>
            <a:endParaRPr lang="en-US"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FA2B120D-A0E4-453F-AD0E-444E4F2188CB}" type="slidenum">
              <a:rPr lang="en-US" smtClean="0"/>
              <a:pPr>
                <a:defRPr/>
              </a:pPr>
              <a:t>17</a:t>
            </a:fld>
            <a:endParaRPr lang="en-US"/>
          </a:p>
        </p:txBody>
      </p:sp>
    </p:spTree>
    <p:extLst>
      <p:ext uri="{BB962C8B-B14F-4D97-AF65-F5344CB8AC3E}">
        <p14:creationId xmlns:p14="http://schemas.microsoft.com/office/powerpoint/2010/main" val="297285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Diabetes is chronic, progressive metabolic disorder that can cause a child to develop long term complications of the eyes, kidneys, feet and circulation.  If blood sugars are not kept in a specific range these complications can start developing quickly. </a:t>
            </a:r>
          </a:p>
          <a:p>
            <a:pPr>
              <a:spcBef>
                <a:spcPct val="0"/>
              </a:spcBef>
            </a:pPr>
            <a:endParaRPr lang="en-US" dirty="0" smtClean="0"/>
          </a:p>
          <a:p>
            <a:pPr>
              <a:spcBef>
                <a:spcPct val="0"/>
              </a:spcBef>
            </a:pPr>
            <a:r>
              <a:rPr lang="en-US" dirty="0" smtClean="0"/>
              <a:t>Abnormalities to break down carbs, fat and protein leading to hyperglycemia (high blood sugar)</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542CDD-7F39-4DB5-A8DA-0736D97146D0}"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82982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lets talk about diabetes</a:t>
            </a:r>
          </a:p>
          <a:p>
            <a:pPr>
              <a:spcBef>
                <a:spcPct val="0"/>
              </a:spcBef>
            </a:pPr>
            <a:endParaRPr lang="en-US" dirty="0" smtClean="0"/>
          </a:p>
          <a:p>
            <a:pPr>
              <a:spcBef>
                <a:spcPct val="0"/>
              </a:spcBef>
            </a:pPr>
            <a:r>
              <a:rPr lang="en-US" dirty="0" smtClean="0"/>
              <a:t>In people without diabetes, glucose (sugar) enters the cells and the blood glucose level remains in a stable range of about 70-99 mg/dl fasting (or when they have not eaten anything.)  Insulin (released from the pancreas) is the key that opens the doors to the cells</a:t>
            </a:r>
            <a:r>
              <a:rPr lang="en-US" baseline="0" dirty="0" smtClean="0"/>
              <a:t> and lets the cells use the glucose (sugar) for energy and activity.    </a:t>
            </a:r>
            <a:r>
              <a:rPr lang="en-US" dirty="0" smtClean="0"/>
              <a:t> </a:t>
            </a:r>
          </a:p>
          <a:p>
            <a:pPr>
              <a:spcBef>
                <a:spcPct val="0"/>
              </a:spcBef>
            </a:pPr>
            <a:r>
              <a:rPr lang="en-US" dirty="0" smtClean="0"/>
              <a:t>Insulin controls the rise in the blood</a:t>
            </a:r>
            <a:r>
              <a:rPr lang="en-US" baseline="0" dirty="0" smtClean="0"/>
              <a:t> </a:t>
            </a:r>
            <a:r>
              <a:rPr lang="en-US" dirty="0" smtClean="0"/>
              <a:t>glucose level following eating by: </a:t>
            </a:r>
          </a:p>
          <a:p>
            <a:pPr>
              <a:spcBef>
                <a:spcPct val="0"/>
              </a:spcBef>
            </a:pPr>
            <a:r>
              <a:rPr lang="en-US" dirty="0" smtClean="0"/>
              <a:t>1. stimulating the glucose to go into the cells and the tissues thus “lowering the blood sugar” and</a:t>
            </a:r>
          </a:p>
          <a:p>
            <a:pPr>
              <a:spcBef>
                <a:spcPct val="0"/>
              </a:spcBef>
            </a:pPr>
            <a:r>
              <a:rPr lang="en-US" dirty="0" smtClean="0"/>
              <a:t>2. preventing the liver from putting out into the blood stream,</a:t>
            </a:r>
            <a:r>
              <a:rPr lang="en-US" baseline="0" dirty="0" smtClean="0"/>
              <a:t> </a:t>
            </a:r>
            <a:r>
              <a:rPr lang="en-US" dirty="0" smtClean="0"/>
              <a:t>extra glucose that has been stored there</a:t>
            </a:r>
            <a:r>
              <a:rPr lang="en-US" baseline="0" dirty="0" smtClean="0"/>
              <a:t> in another form </a:t>
            </a:r>
          </a:p>
          <a:p>
            <a:pPr>
              <a:spcBef>
                <a:spcPct val="0"/>
              </a:spcBef>
            </a:pPr>
            <a:r>
              <a:rPr lang="en-US" dirty="0" smtClean="0"/>
              <a:t>3. preventing the pancreas</a:t>
            </a:r>
            <a:r>
              <a:rPr lang="en-US" baseline="0" dirty="0" smtClean="0"/>
              <a:t> from putting out </a:t>
            </a:r>
            <a:r>
              <a:rPr lang="en-US" dirty="0" smtClean="0"/>
              <a:t>glucagon which would lower the blood sugar</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E0373E-31C3-4B40-8788-22766012F12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27070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some major difference between Type 1 and 2 diabetes:</a:t>
            </a:r>
          </a:p>
          <a:p>
            <a:pPr>
              <a:spcBef>
                <a:spcPct val="0"/>
              </a:spcBef>
            </a:pPr>
            <a:r>
              <a:rPr lang="en-US" dirty="0" smtClean="0"/>
              <a:t>In Type 1 Diabetes</a:t>
            </a:r>
            <a:r>
              <a:rPr lang="en-US" baseline="0" dirty="0" smtClean="0"/>
              <a:t> the body does not make or doesn’t make enough insulin so that glucose can be used for energy and activity</a:t>
            </a:r>
            <a:endParaRPr lang="en-US" dirty="0" smtClean="0"/>
          </a:p>
          <a:p>
            <a:pPr>
              <a:spcBef>
                <a:spcPct val="0"/>
              </a:spcBef>
            </a:pPr>
            <a:r>
              <a:rPr lang="en-US" b="1" dirty="0" smtClean="0"/>
              <a:t>Type 1</a:t>
            </a:r>
            <a:r>
              <a:rPr lang="en-US" dirty="0" smtClean="0"/>
              <a:t>:  Must have insulin to survive!!!!!  So, individuals</a:t>
            </a:r>
            <a:r>
              <a:rPr lang="en-US" baseline="0" dirty="0" smtClean="0"/>
              <a:t> with diabetes have to have their “insulin”  provided through another route. </a:t>
            </a:r>
          </a:p>
          <a:p>
            <a:pPr>
              <a:spcBef>
                <a:spcPct val="0"/>
              </a:spcBef>
            </a:pPr>
            <a:r>
              <a:rPr lang="en-US" dirty="0" smtClean="0"/>
              <a:t>At this current time the only route of administration of insulin is by an injection (shot) or by an insulin pump that gives insulin</a:t>
            </a:r>
            <a:r>
              <a:rPr lang="en-US" baseline="0" dirty="0" smtClean="0"/>
              <a:t> constantly in varying doses</a:t>
            </a:r>
            <a:r>
              <a:rPr lang="en-US" dirty="0" smtClean="0"/>
              <a:t>.    </a:t>
            </a:r>
          </a:p>
          <a:p>
            <a:pPr>
              <a:spcBef>
                <a:spcPct val="0"/>
              </a:spcBef>
            </a:pPr>
            <a:r>
              <a:rPr lang="en-US" b="1" dirty="0" smtClean="0"/>
              <a:t>Type 2</a:t>
            </a:r>
            <a:r>
              <a:rPr lang="en-US" dirty="0" smtClean="0"/>
              <a:t>: Insulin can and is often used to manage, but life style changes of meal plan, activity level or oral medications are used.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80DE8-86EE-4880-BBE2-632B1C7EB410}"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283599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defTabSz="925958"/>
            <a:r>
              <a:rPr kumimoji="1" lang="en-US" b="1" dirty="0" smtClean="0">
                <a:solidFill>
                  <a:srgbClr val="000000"/>
                </a:solidFill>
                <a:latin typeface="Times New Roman" pitchFamily="18" charset="0"/>
              </a:rPr>
              <a:t>Type 1 Diabetes</a:t>
            </a:r>
            <a:r>
              <a:rPr kumimoji="1" lang="en-US" dirty="0" smtClean="0">
                <a:solidFill>
                  <a:srgbClr val="000000"/>
                </a:solidFill>
                <a:latin typeface="Times New Roman" pitchFamily="18" charset="0"/>
              </a:rPr>
              <a:t> </a:t>
            </a:r>
          </a:p>
          <a:p>
            <a:pPr defTabSz="925958"/>
            <a:endParaRPr kumimoji="1" lang="en-US" dirty="0" smtClean="0">
              <a:solidFill>
                <a:srgbClr val="000000"/>
              </a:solidFill>
              <a:latin typeface="Times New Roman" pitchFamily="18" charset="0"/>
            </a:endParaRPr>
          </a:p>
          <a:p>
            <a:pPr defTabSz="925958">
              <a:defRPr/>
            </a:pPr>
            <a:r>
              <a:rPr kumimoji="1" lang="en-US" dirty="0" smtClean="0">
                <a:solidFill>
                  <a:srgbClr val="000000"/>
                </a:solidFill>
                <a:latin typeface="Times New Roman" pitchFamily="18" charset="0"/>
              </a:rPr>
              <a:t>The pancreas can no longer produce enough insulin, so people with type 1 diabetes need multiple daily administrations of insulin to live.   </a:t>
            </a:r>
          </a:p>
          <a:p>
            <a:pPr defTabSz="925958"/>
            <a:endParaRPr kumimoji="1" lang="en-US" dirty="0" smtClean="0">
              <a:solidFill>
                <a:srgbClr val="000000"/>
              </a:solidFill>
              <a:latin typeface="Times New Roman" pitchFamily="18" charset="0"/>
            </a:endParaRPr>
          </a:p>
          <a:p>
            <a:pPr defTabSz="925958"/>
            <a:r>
              <a:rPr kumimoji="1" lang="en-US" dirty="0" smtClean="0">
                <a:solidFill>
                  <a:srgbClr val="000000"/>
                </a:solidFill>
                <a:latin typeface="Times New Roman" pitchFamily="18" charset="0"/>
              </a:rPr>
              <a:t>Type 1 diabetes can occur at any age, but the disease develops most often in children and young adults.</a:t>
            </a:r>
          </a:p>
          <a:p>
            <a:pPr defTabSz="925958"/>
            <a:endParaRPr kumimoji="1" lang="en-US" dirty="0" smtClean="0">
              <a:solidFill>
                <a:srgbClr val="000000"/>
              </a:solidFill>
              <a:latin typeface="Times New Roman" pitchFamily="18" charset="0"/>
            </a:endParaRPr>
          </a:p>
          <a:p>
            <a:pPr defTabSz="925958"/>
            <a:r>
              <a:rPr kumimoji="1" lang="en-US" dirty="0" smtClean="0">
                <a:solidFill>
                  <a:srgbClr val="000000"/>
                </a:solidFill>
                <a:latin typeface="Times New Roman" pitchFamily="18" charset="0"/>
              </a:rPr>
              <a:t>Type 1 diabetes accounts for about 5 to 10 percent of diagnosed diabetes in the United States.</a:t>
            </a:r>
          </a:p>
          <a:p>
            <a:pPr defTabSz="925958">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028E56-2C0C-4F45-9D05-112CF053BA44}"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92789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defTabSz="925958"/>
            <a:r>
              <a:rPr kumimoji="1" lang="en-US" b="1" dirty="0" smtClean="0">
                <a:solidFill>
                  <a:srgbClr val="000000"/>
                </a:solidFill>
                <a:latin typeface="Times New Roman" pitchFamily="18" charset="0"/>
              </a:rPr>
              <a:t>Symptoms.</a:t>
            </a:r>
            <a:r>
              <a:rPr kumimoji="1" lang="en-US" dirty="0" smtClean="0">
                <a:solidFill>
                  <a:srgbClr val="000000"/>
                </a:solidFill>
                <a:latin typeface="Times New Roman" pitchFamily="18" charset="0"/>
              </a:rPr>
              <a:t>  The symptoms of type 1 diabetes usually develop over a short period of time.  They include increased thirst and urination, hunger, weight loss, dry skin, and sometimes blurred vision.  Children may also feel very tired all the time.  If not diagnosed and treated with insulin, the person with type 1 diabetes will eventually develop a life-threatening condition known as diabetic ketoacidosis (KEY-toe-</a:t>
            </a:r>
            <a:r>
              <a:rPr kumimoji="1" lang="en-US" dirty="0" err="1" smtClean="0">
                <a:solidFill>
                  <a:srgbClr val="000000"/>
                </a:solidFill>
                <a:latin typeface="Times New Roman" pitchFamily="18" charset="0"/>
              </a:rPr>
              <a:t>asi</a:t>
            </a:r>
            <a:r>
              <a:rPr kumimoji="1" lang="en-US" dirty="0" smtClean="0">
                <a:solidFill>
                  <a:srgbClr val="000000"/>
                </a:solidFill>
                <a:latin typeface="Times New Roman" pitchFamily="18" charset="0"/>
              </a:rPr>
              <a:t>-DOE-sis) or DKA. This will be discussed later in the educational session.</a:t>
            </a:r>
          </a:p>
          <a:p>
            <a:pPr defTabSz="925958"/>
            <a:endParaRPr kumimoji="1" lang="en-US" b="1" dirty="0" smtClean="0">
              <a:solidFill>
                <a:srgbClr val="000000"/>
              </a:solidFill>
              <a:latin typeface="Times New Roman" pitchFamily="18" charset="0"/>
            </a:endParaRPr>
          </a:p>
          <a:p>
            <a:pPr defTabSz="925958"/>
            <a:r>
              <a:rPr kumimoji="1" lang="en-US" b="1" dirty="0" smtClean="0">
                <a:solidFill>
                  <a:srgbClr val="000000"/>
                </a:solidFill>
                <a:latin typeface="Times New Roman" pitchFamily="18" charset="0"/>
              </a:rPr>
              <a:t>Risk factors.</a:t>
            </a:r>
            <a:r>
              <a:rPr kumimoji="1" lang="en-US" dirty="0" smtClean="0">
                <a:solidFill>
                  <a:srgbClr val="000000"/>
                </a:solidFill>
                <a:latin typeface="Times New Roman" pitchFamily="18" charset="0"/>
              </a:rPr>
              <a:t>  Though scientists have made much progress in predicting who is at risk for developing type 1 diabetes, they do not know exactly what triggers the immune system’s attack on beta cells.  They believe that type 1 diabetes is due to a combination of genetic and environmental factors. </a:t>
            </a:r>
            <a:endParaRPr kumimoji="1" lang="en-US" b="1" dirty="0" smtClean="0">
              <a:solidFill>
                <a:srgbClr val="000000"/>
              </a:solidFill>
              <a:latin typeface="Times New Roman" pitchFamily="18" charset="0"/>
            </a:endParaRPr>
          </a:p>
          <a:p>
            <a:pPr defTabSz="925958">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D403F-66FF-4BFB-8629-1E05F0D82BE9}"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55921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27458">
              <a:defRPr/>
            </a:pPr>
            <a:r>
              <a:rPr kumimoji="1" lang="en-US" sz="1100" b="1" dirty="0">
                <a:solidFill>
                  <a:srgbClr val="000000"/>
                </a:solidFill>
                <a:latin typeface="Times New Roman" pitchFamily="18" charset="0"/>
              </a:rPr>
              <a:t>Diabetes is managed with medication, nutrition, physical activity and glucose monitoring, but there is NO cure at this </a:t>
            </a:r>
            <a:r>
              <a:rPr kumimoji="1" lang="en-US" sz="1100" b="1" dirty="0" smtClean="0">
                <a:solidFill>
                  <a:srgbClr val="000000"/>
                </a:solidFill>
                <a:latin typeface="Times New Roman" pitchFamily="18" charset="0"/>
              </a:rPr>
              <a:t> </a:t>
            </a:r>
            <a:r>
              <a:rPr kumimoji="1" lang="en-US" sz="1100" b="1" dirty="0">
                <a:solidFill>
                  <a:srgbClr val="000000"/>
                </a:solidFill>
                <a:latin typeface="Times New Roman" pitchFamily="18" charset="0"/>
              </a:rPr>
              <a:t>time. </a:t>
            </a:r>
          </a:p>
          <a:p>
            <a:pPr defTabSz="927458">
              <a:defRPr/>
            </a:pPr>
            <a:endParaRPr kumimoji="1" lang="en-US" sz="1100" dirty="0">
              <a:solidFill>
                <a:srgbClr val="000000"/>
              </a:solidFill>
              <a:latin typeface="Times New Roman" pitchFamily="18" charset="0"/>
            </a:endParaRPr>
          </a:p>
          <a:p>
            <a:pPr defTabSz="927458">
              <a:defRPr/>
            </a:pPr>
            <a:r>
              <a:rPr kumimoji="1" lang="en-US" sz="1100" dirty="0">
                <a:solidFill>
                  <a:srgbClr val="000000"/>
                </a:solidFill>
                <a:latin typeface="Times New Roman" pitchFamily="18" charset="0"/>
              </a:rPr>
              <a:t>When the body doesn’t produce insulin, it must be obtained from another source.  All people with type 1 diabetes must take insulin by injection to live. </a:t>
            </a:r>
          </a:p>
          <a:p>
            <a:pPr defTabSz="927458">
              <a:defRPr/>
            </a:pPr>
            <a:endParaRPr kumimoji="1" lang="en-US" sz="1100" dirty="0">
              <a:solidFill>
                <a:srgbClr val="000000"/>
              </a:solidFill>
              <a:latin typeface="Times New Roman" pitchFamily="18" charset="0"/>
            </a:endParaRPr>
          </a:p>
          <a:p>
            <a:pPr defTabSz="927458">
              <a:defRPr/>
            </a:pPr>
            <a:r>
              <a:rPr kumimoji="1" lang="en-US" sz="1100" dirty="0">
                <a:solidFill>
                  <a:srgbClr val="000000"/>
                </a:solidFill>
                <a:latin typeface="Times New Roman" pitchFamily="18" charset="0"/>
              </a:rPr>
              <a:t>Many people with type 2 diabetes take glucose-lowering medications which can be taken orally or by injection.  Many youth with </a:t>
            </a:r>
            <a:r>
              <a:rPr kumimoji="1" lang="en-US" sz="1100" dirty="0" smtClean="0">
                <a:solidFill>
                  <a:srgbClr val="000000"/>
                </a:solidFill>
                <a:latin typeface="Times New Roman" pitchFamily="18" charset="0"/>
              </a:rPr>
              <a:t>type </a:t>
            </a:r>
            <a:r>
              <a:rPr kumimoji="1" lang="en-US" sz="1100" dirty="0">
                <a:solidFill>
                  <a:srgbClr val="000000"/>
                </a:solidFill>
                <a:latin typeface="Times New Roman" pitchFamily="18" charset="0"/>
              </a:rPr>
              <a:t>2 </a:t>
            </a:r>
            <a:r>
              <a:rPr kumimoji="1" lang="en-US" sz="1100" dirty="0" smtClean="0">
                <a:solidFill>
                  <a:srgbClr val="000000"/>
                </a:solidFill>
                <a:latin typeface="Times New Roman" pitchFamily="18" charset="0"/>
              </a:rPr>
              <a:t>diabetes</a:t>
            </a:r>
            <a:r>
              <a:rPr kumimoji="1" lang="en-US" sz="1100" baseline="0" dirty="0" smtClean="0">
                <a:solidFill>
                  <a:srgbClr val="000000"/>
                </a:solidFill>
                <a:latin typeface="Times New Roman" pitchFamily="18" charset="0"/>
              </a:rPr>
              <a:t> </a:t>
            </a:r>
            <a:r>
              <a:rPr kumimoji="1" lang="en-US" sz="1100" dirty="0" smtClean="0">
                <a:solidFill>
                  <a:srgbClr val="000000"/>
                </a:solidFill>
                <a:latin typeface="Times New Roman" pitchFamily="18" charset="0"/>
              </a:rPr>
              <a:t>take </a:t>
            </a:r>
            <a:r>
              <a:rPr kumimoji="1" lang="en-US" sz="1100" dirty="0">
                <a:solidFill>
                  <a:srgbClr val="000000"/>
                </a:solidFill>
                <a:latin typeface="Times New Roman" pitchFamily="18" charset="0"/>
              </a:rPr>
              <a:t>insulin, often in addition to other glucose lowering medications.  People with </a:t>
            </a:r>
            <a:r>
              <a:rPr kumimoji="1" lang="en-US" sz="1100" dirty="0" smtClean="0">
                <a:solidFill>
                  <a:srgbClr val="000000"/>
                </a:solidFill>
                <a:latin typeface="Times New Roman" pitchFamily="18" charset="0"/>
              </a:rPr>
              <a:t>either  type </a:t>
            </a:r>
            <a:r>
              <a:rPr kumimoji="1" lang="en-US" sz="1100" dirty="0">
                <a:solidFill>
                  <a:srgbClr val="000000"/>
                </a:solidFill>
                <a:latin typeface="Times New Roman" pitchFamily="18" charset="0"/>
              </a:rPr>
              <a:t>of diabetes also need to manage their diet and physical activity.   </a:t>
            </a:r>
          </a:p>
          <a:p>
            <a:pPr defTabSz="927458">
              <a:defRPr/>
            </a:pPr>
            <a:endParaRPr kumimoji="1" lang="en-US" sz="1100" dirty="0">
              <a:solidFill>
                <a:srgbClr val="000000"/>
              </a:solidFill>
              <a:latin typeface="Times New Roman" pitchFamily="18" charset="0"/>
            </a:endParaRPr>
          </a:p>
          <a:p>
            <a:pPr defTabSz="927458">
              <a:defRPr/>
            </a:pPr>
            <a:r>
              <a:rPr kumimoji="1" lang="en-US" sz="1100" dirty="0">
                <a:solidFill>
                  <a:srgbClr val="000000"/>
                </a:solidFill>
                <a:latin typeface="Times New Roman" pitchFamily="18" charset="0"/>
              </a:rPr>
              <a:t>Neither insulin nor other medications, however, are cures for diabetes: they only help control the disease.  </a:t>
            </a:r>
          </a:p>
          <a:p>
            <a:pPr defTabSz="927458">
              <a:spcBef>
                <a:spcPts val="1268"/>
              </a:spcBef>
              <a:defRPr/>
            </a:pPr>
            <a:r>
              <a:rPr kumimoji="1" lang="en-US" sz="1100" dirty="0">
                <a:solidFill>
                  <a:srgbClr val="000000"/>
                </a:solidFill>
                <a:latin typeface="Times New Roman" pitchFamily="18" charset="0"/>
              </a:rPr>
              <a:t>With </a:t>
            </a:r>
            <a:r>
              <a:rPr kumimoji="1" lang="en-US" sz="1100" dirty="0" smtClean="0">
                <a:solidFill>
                  <a:srgbClr val="000000"/>
                </a:solidFill>
                <a:latin typeface="Times New Roman" pitchFamily="18" charset="0"/>
              </a:rPr>
              <a:t>either type </a:t>
            </a:r>
            <a:r>
              <a:rPr kumimoji="1" lang="en-US" sz="1100" dirty="0">
                <a:solidFill>
                  <a:srgbClr val="000000"/>
                </a:solidFill>
                <a:latin typeface="Times New Roman" pitchFamily="18" charset="0"/>
              </a:rPr>
              <a:t>1 or type 2 diabetes, the goal of effective diabetes management is to control blood glucose levels by keeping them within a target range that is individually determined for each child.  </a:t>
            </a:r>
          </a:p>
          <a:p>
            <a:pPr defTabSz="927458">
              <a:spcBef>
                <a:spcPts val="1268"/>
              </a:spcBef>
              <a:defRPr/>
            </a:pPr>
            <a:r>
              <a:rPr kumimoji="1" lang="en-US" sz="1100" dirty="0">
                <a:solidFill>
                  <a:srgbClr val="000000"/>
                </a:solidFill>
                <a:latin typeface="Times New Roman" pitchFamily="18" charset="0"/>
              </a:rPr>
              <a:t>Optimal blood glucose control is essential to:</a:t>
            </a:r>
          </a:p>
          <a:p>
            <a:pPr marL="347797" lvl="1" indent="-115933" defTabSz="927458">
              <a:buFontTx/>
              <a:buChar char="•"/>
              <a:defRPr/>
            </a:pPr>
            <a:r>
              <a:rPr kumimoji="1" lang="en-US" sz="1100" dirty="0">
                <a:solidFill>
                  <a:srgbClr val="000000"/>
                </a:solidFill>
                <a:latin typeface="Times New Roman" pitchFamily="18" charset="0"/>
              </a:rPr>
              <a:t>Promote normal growth and development and allow for optimal learning. </a:t>
            </a:r>
          </a:p>
          <a:p>
            <a:pPr marL="347797" lvl="1" indent="-115933" defTabSz="927458">
              <a:buFontTx/>
              <a:buChar char="•"/>
              <a:defRPr/>
            </a:pPr>
            <a:r>
              <a:rPr kumimoji="1" lang="en-US" sz="1100" dirty="0">
                <a:solidFill>
                  <a:srgbClr val="000000"/>
                </a:solidFill>
                <a:latin typeface="Times New Roman" pitchFamily="18" charset="0"/>
              </a:rPr>
              <a:t>Prevent the immediate dangers of blood glucose that is either too high or too low. </a:t>
            </a:r>
          </a:p>
          <a:p>
            <a:pPr defTabSz="927458">
              <a:spcBef>
                <a:spcPts val="1268"/>
              </a:spcBef>
              <a:defRPr/>
            </a:pPr>
            <a:r>
              <a:rPr kumimoji="1" lang="en-US" sz="1100" dirty="0">
                <a:solidFill>
                  <a:srgbClr val="000000"/>
                </a:solidFill>
                <a:latin typeface="Times New Roman" pitchFamily="18" charset="0"/>
              </a:rPr>
              <a:t>Additionally, research has shown that maintaining blood glucose levels within the target range can:</a:t>
            </a:r>
          </a:p>
          <a:p>
            <a:pPr marL="347797" lvl="1" indent="-115933" defTabSz="927458">
              <a:buFontTx/>
              <a:buChar char="•"/>
              <a:defRPr/>
            </a:pPr>
            <a:r>
              <a:rPr kumimoji="1" lang="en-US" sz="1100" dirty="0">
                <a:solidFill>
                  <a:srgbClr val="000000"/>
                </a:solidFill>
                <a:latin typeface="Times New Roman" pitchFamily="18" charset="0"/>
              </a:rPr>
              <a:t>Prevent or delay the long-term complications of diabetes such as heart attack, stroke,</a:t>
            </a:r>
            <a:r>
              <a:rPr kumimoji="1" lang="en-US" sz="1100" i="1" dirty="0">
                <a:solidFill>
                  <a:srgbClr val="000000"/>
                </a:solidFill>
                <a:latin typeface="Times New Roman" pitchFamily="18" charset="0"/>
              </a:rPr>
              <a:t> </a:t>
            </a:r>
            <a:r>
              <a:rPr kumimoji="1" lang="en-US" sz="1100" dirty="0">
                <a:solidFill>
                  <a:srgbClr val="000000"/>
                </a:solidFill>
                <a:latin typeface="Times New Roman" pitchFamily="18" charset="0"/>
              </a:rPr>
              <a:t>blindness, kidney failure, nerve disease, and amputations of the foot or leg.*     </a:t>
            </a:r>
          </a:p>
          <a:p>
            <a:pPr marL="347797" lvl="1" indent="-115933" defTabSz="927458">
              <a:defRPr/>
            </a:pPr>
            <a:r>
              <a:rPr kumimoji="1" lang="en-US" sz="1100" i="1" dirty="0">
                <a:solidFill>
                  <a:srgbClr val="000000"/>
                </a:solidFill>
                <a:latin typeface="Times New Roman" pitchFamily="18" charset="0"/>
              </a:rPr>
              <a:t>*While it is important for school personnel to be aware of the potential for these serious life-limiting or life threatening complications, it is not appropriate for school personnel to discuss risks for complications with individual students.</a:t>
            </a:r>
          </a:p>
          <a:p>
            <a:pPr defTabSz="927458">
              <a:buFontTx/>
              <a:buChar char="•"/>
              <a:defRPr/>
            </a:pPr>
            <a:endParaRPr kumimoji="1" lang="en-US" dirty="0" smtClean="0">
              <a:solidFill>
                <a:srgbClr val="000000"/>
              </a:solidFill>
              <a:latin typeface="Times New Roman" pitchFamily="18" charset="0"/>
            </a:endParaRP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0AEA4-FEA8-428C-867D-46A1AC2230A3}"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09291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defTabSz="925958"/>
            <a:r>
              <a:rPr kumimoji="1" lang="en-US" b="1" dirty="0" smtClean="0">
                <a:solidFill>
                  <a:srgbClr val="000000"/>
                </a:solidFill>
                <a:latin typeface="Times New Roman" pitchFamily="18" charset="0"/>
              </a:rPr>
              <a:t>Maintaining good blood glucose control is a juggling act, 24 hours a day, 7 days a week.</a:t>
            </a:r>
          </a:p>
          <a:p>
            <a:pPr defTabSz="925958"/>
            <a:endParaRPr kumimoji="1" lang="en-US" dirty="0" smtClean="0">
              <a:solidFill>
                <a:srgbClr val="000000"/>
              </a:solidFill>
              <a:latin typeface="Times New Roman" pitchFamily="18" charset="0"/>
            </a:endParaRPr>
          </a:p>
          <a:p>
            <a:pPr defTabSz="925958"/>
            <a:r>
              <a:rPr kumimoji="1" lang="en-US" dirty="0" smtClean="0">
                <a:solidFill>
                  <a:srgbClr val="000000"/>
                </a:solidFill>
                <a:latin typeface="Times New Roman" pitchFamily="18" charset="0"/>
              </a:rPr>
              <a:t>The key to optimal diabetes control is a careful balance or balancing of food, physical activity, and insulin and/or oral medication.  </a:t>
            </a:r>
          </a:p>
          <a:p>
            <a:pPr defTabSz="925958"/>
            <a:r>
              <a:rPr kumimoji="1" lang="en-US" dirty="0" smtClean="0">
                <a:solidFill>
                  <a:srgbClr val="000000"/>
                </a:solidFill>
                <a:latin typeface="Times New Roman" pitchFamily="18" charset="0"/>
              </a:rPr>
              <a:t>As a general rule:</a:t>
            </a:r>
          </a:p>
          <a:p>
            <a:pPr marL="346228" lvl="1" indent="-114336" defTabSz="925958">
              <a:buFontTx/>
              <a:buChar char="•"/>
            </a:pPr>
            <a:r>
              <a:rPr kumimoji="1" lang="en-US" dirty="0" smtClean="0">
                <a:solidFill>
                  <a:srgbClr val="000000"/>
                </a:solidFill>
                <a:latin typeface="Times New Roman" pitchFamily="18" charset="0"/>
              </a:rPr>
              <a:t>Insulin/oral medication and physical activity makes blood glucose levels go down.  </a:t>
            </a:r>
          </a:p>
          <a:p>
            <a:pPr marL="346228" lvl="1" indent="-114336" defTabSz="925958">
              <a:buFontTx/>
              <a:buChar char="•"/>
            </a:pPr>
            <a:r>
              <a:rPr kumimoji="1" lang="en-US" dirty="0" smtClean="0">
                <a:solidFill>
                  <a:srgbClr val="000000"/>
                </a:solidFill>
                <a:latin typeface="Times New Roman" pitchFamily="18" charset="0"/>
              </a:rPr>
              <a:t>Food makes blood glucose levels go up.  </a:t>
            </a:r>
          </a:p>
          <a:p>
            <a:pPr marL="346228" lvl="1" indent="-114336" defTabSz="925958">
              <a:buFontTx/>
              <a:buChar char="•"/>
            </a:pPr>
            <a:r>
              <a:rPr kumimoji="1" lang="en-US" dirty="0" smtClean="0">
                <a:solidFill>
                  <a:srgbClr val="000000"/>
                </a:solidFill>
                <a:latin typeface="Times New Roman" pitchFamily="18" charset="0"/>
              </a:rPr>
              <a:t>Several other factors, such as stress, illness or injury, also can affect blood glucose levels</a:t>
            </a:r>
          </a:p>
          <a:p>
            <a:pPr marL="346228" lvl="1" indent="-114336" defTabSz="925958">
              <a:buFontTx/>
              <a:buChar char="•"/>
            </a:pPr>
            <a:endParaRPr lang="en-US" dirty="0" smtClean="0"/>
          </a:p>
          <a:p>
            <a:pPr marL="346228" lvl="1" indent="-114336" defTabSz="925958">
              <a:buFontTx/>
              <a:buChar char="•"/>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D2D59-B8C2-4294-A552-42C3C5F3955E}"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58792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Students like adults all have basic needs that must be met in a certain order.  We must meet the need for food, water, sleep  (physical needs) before emotional  or learning needs can be met. </a:t>
            </a:r>
          </a:p>
          <a:p>
            <a:pPr>
              <a:spcBef>
                <a:spcPct val="0"/>
              </a:spcBef>
            </a:pPr>
            <a:endParaRPr lang="en-US" dirty="0" smtClean="0"/>
          </a:p>
          <a:p>
            <a:pPr>
              <a:spcBef>
                <a:spcPct val="0"/>
              </a:spcBef>
            </a:pPr>
            <a:r>
              <a:rPr lang="en-US" dirty="0" smtClean="0"/>
              <a:t>Diabetes interferes  with the normal progression of all these needs.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98468-C743-4D19-9BF9-42452E9D0AE8}"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06692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en-US"/>
          </a:p>
        </p:txBody>
      </p:sp>
      <p:sp>
        <p:nvSpPr>
          <p:cNvPr id="5" name="Footer Placeholder 4"/>
          <p:cNvSpPr>
            <a:spLocks noGrp="1"/>
          </p:cNvSpPr>
          <p:nvPr>
            <p:ph type="ftr" sz="quarter" idx="11"/>
          </p:nvPr>
        </p:nvSpPr>
        <p:spPr>
          <a:xfrm>
            <a:off x="1174044" y="5357592"/>
            <a:ext cx="5034845" cy="365125"/>
          </a:xfrm>
        </p:spPr>
        <p:txBody>
          <a:bodyPr/>
          <a:lstStyle/>
          <a:p>
            <a:pPr>
              <a:defRPr/>
            </a:pPr>
            <a:r>
              <a:rPr lang="en-US" dirty="0" smtClean="0"/>
              <a:t>KBN 2014</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B05B32A2-3B83-457C-9FF9-CF1ACD9DC88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smtClean="0"/>
              <a:t>KBN 2014</a:t>
            </a:r>
            <a:endParaRPr lang="en-US" dirty="0"/>
          </a:p>
        </p:txBody>
      </p:sp>
      <p:sp>
        <p:nvSpPr>
          <p:cNvPr id="6" name="Slide Number Placeholder 5"/>
          <p:cNvSpPr>
            <a:spLocks noGrp="1"/>
          </p:cNvSpPr>
          <p:nvPr>
            <p:ph type="sldNum" sz="quarter" idx="12"/>
          </p:nvPr>
        </p:nvSpPr>
        <p:spPr/>
        <p:txBody>
          <a:bodyPr/>
          <a:lstStyle/>
          <a:p>
            <a:pPr>
              <a:defRPr/>
            </a:pPr>
            <a:fld id="{02132B53-2EC2-49AC-838B-CCB2DA6AD77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smtClean="0"/>
              <a:t>KBN 2014</a:t>
            </a:r>
            <a:endParaRPr lang="en-US" dirty="0"/>
          </a:p>
        </p:txBody>
      </p:sp>
      <p:sp>
        <p:nvSpPr>
          <p:cNvPr id="6" name="Slide Number Placeholder 5"/>
          <p:cNvSpPr>
            <a:spLocks noGrp="1"/>
          </p:cNvSpPr>
          <p:nvPr>
            <p:ph type="sldNum" sz="quarter" idx="12"/>
          </p:nvPr>
        </p:nvSpPr>
        <p:spPr/>
        <p:txBody>
          <a:bodyPr/>
          <a:lstStyle/>
          <a:p>
            <a:pPr>
              <a:defRPr/>
            </a:pPr>
            <a:fld id="{7C0CD513-5D39-4B77-BE22-3B4A4E26BE3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48200" y="1981200"/>
            <a:ext cx="3810000" cy="4114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solidFill>
                  <a:srgbClr val="000000"/>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solidFill>
                  <a:srgbClr val="000000"/>
                </a:solidFill>
              </a:defRPr>
            </a:lvl1pPr>
          </a:lstStyle>
          <a:p>
            <a:pPr>
              <a:defRPr/>
            </a:pPr>
            <a:r>
              <a:rPr lang="en-US" dirty="0" smtClean="0"/>
              <a:t>KBN 2014</a:t>
            </a: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7729EE1D-0A2E-4B5D-BE2A-CD0C09E3624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smtClean="0"/>
              <a:t>KBN 2014</a:t>
            </a:r>
            <a:endParaRPr lang="en-US" dirty="0"/>
          </a:p>
        </p:txBody>
      </p:sp>
      <p:sp>
        <p:nvSpPr>
          <p:cNvPr id="6" name="Slide Number Placeholder 5"/>
          <p:cNvSpPr>
            <a:spLocks noGrp="1"/>
          </p:cNvSpPr>
          <p:nvPr>
            <p:ph type="sldNum" sz="quarter" idx="12"/>
          </p:nvPr>
        </p:nvSpPr>
        <p:spPr/>
        <p:txBody>
          <a:bodyPr/>
          <a:lstStyle/>
          <a:p>
            <a:pPr>
              <a:defRPr/>
            </a:pPr>
            <a:fld id="{F2A5B9FE-9059-4FEB-90C3-BAF517A7502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smtClean="0"/>
              <a:t>KBN 2014</a:t>
            </a:r>
            <a:endParaRPr lang="en-US" dirty="0"/>
          </a:p>
        </p:txBody>
      </p:sp>
      <p:sp>
        <p:nvSpPr>
          <p:cNvPr id="6" name="Slide Number Placeholder 5"/>
          <p:cNvSpPr>
            <a:spLocks noGrp="1"/>
          </p:cNvSpPr>
          <p:nvPr>
            <p:ph type="sldNum" sz="quarter" idx="12"/>
          </p:nvPr>
        </p:nvSpPr>
        <p:spPr/>
        <p:txBody>
          <a:bodyPr/>
          <a:lstStyle/>
          <a:p>
            <a:pPr>
              <a:defRPr/>
            </a:pPr>
            <a:fld id="{DE3251F1-CB4D-4C72-BBD2-592758666F3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smtClean="0"/>
              <a:t>KBN 2014</a:t>
            </a:r>
            <a:endParaRPr lang="en-US" dirty="0"/>
          </a:p>
        </p:txBody>
      </p:sp>
      <p:sp>
        <p:nvSpPr>
          <p:cNvPr id="7" name="Slide Number Placeholder 6"/>
          <p:cNvSpPr>
            <a:spLocks noGrp="1"/>
          </p:cNvSpPr>
          <p:nvPr>
            <p:ph type="sldNum" sz="quarter" idx="12"/>
          </p:nvPr>
        </p:nvSpPr>
        <p:spPr/>
        <p:txBody>
          <a:bodyPr/>
          <a:lstStyle/>
          <a:p>
            <a:pPr>
              <a:defRPr/>
            </a:pPr>
            <a:fld id="{0B868531-354B-4F15-9A20-695BA2C17AE1}" type="slidenum">
              <a:rPr lang="en-US" smtClean="0"/>
              <a:pPr>
                <a:defRPr/>
              </a:pPr>
              <a:t>‹#›</a:t>
            </a:fld>
            <a:endParaRPr lang="en-US"/>
          </a:p>
        </p:txBody>
      </p:sp>
      <p:sp>
        <p:nvSpPr>
          <p:cNvPr id="9" name="Content Placeholder 8"/>
          <p:cNvSpPr>
            <a:spLocks noGrp="1"/>
          </p:cNvSpPr>
          <p:nvPr>
            <p:ph sz="quarter" idx="13"/>
          </p:nvPr>
        </p:nvSpPr>
        <p:spPr>
          <a:xfrm>
            <a:off x="1298448" y="2121407"/>
            <a:ext cx="3200400" cy="360273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smtClean="0"/>
              <a:t>KBN 2014</a:t>
            </a:r>
            <a:endParaRPr lang="en-US" dirty="0"/>
          </a:p>
        </p:txBody>
      </p:sp>
      <p:sp>
        <p:nvSpPr>
          <p:cNvPr id="9" name="Slide Number Placeholder 8"/>
          <p:cNvSpPr>
            <a:spLocks noGrp="1"/>
          </p:cNvSpPr>
          <p:nvPr>
            <p:ph type="sldNum" sz="quarter" idx="12"/>
          </p:nvPr>
        </p:nvSpPr>
        <p:spPr/>
        <p:txBody>
          <a:bodyPr/>
          <a:lstStyle/>
          <a:p>
            <a:pPr>
              <a:defRPr/>
            </a:pPr>
            <a:fld id="{87B927D2-19D8-4AD0-92C9-ED32EAF8E7B6}" type="slidenum">
              <a:rPr lang="en-US" smtClean="0"/>
              <a:pPr>
                <a:defRPr/>
              </a:pPr>
              <a:t>‹#›</a:t>
            </a:fld>
            <a:endParaRPr lang="en-US"/>
          </a:p>
        </p:txBody>
      </p:sp>
      <p:sp>
        <p:nvSpPr>
          <p:cNvPr id="11" name="Content Placeholder 10"/>
          <p:cNvSpPr>
            <a:spLocks noGrp="1"/>
          </p:cNvSpPr>
          <p:nvPr>
            <p:ph sz="quarter" idx="13"/>
          </p:nvPr>
        </p:nvSpPr>
        <p:spPr>
          <a:xfrm>
            <a:off x="1298448" y="2944368"/>
            <a:ext cx="3227832" cy="277977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dirty="0" smtClean="0"/>
              <a:t>KBN 2014</a:t>
            </a:r>
            <a:endParaRPr lang="en-US" dirty="0"/>
          </a:p>
        </p:txBody>
      </p:sp>
      <p:sp>
        <p:nvSpPr>
          <p:cNvPr id="5" name="Slide Number Placeholder 4"/>
          <p:cNvSpPr>
            <a:spLocks noGrp="1"/>
          </p:cNvSpPr>
          <p:nvPr>
            <p:ph type="sldNum" sz="quarter" idx="12"/>
          </p:nvPr>
        </p:nvSpPr>
        <p:spPr/>
        <p:txBody>
          <a:bodyPr/>
          <a:lstStyle/>
          <a:p>
            <a:pPr>
              <a:defRPr/>
            </a:pPr>
            <a:fld id="{C57ABF4B-3DBF-479B-A064-50B7043B47F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KBN 2014</a:t>
            </a:r>
            <a:endParaRPr lang="en-US" dirty="0"/>
          </a:p>
        </p:txBody>
      </p:sp>
      <p:sp>
        <p:nvSpPr>
          <p:cNvPr id="4" name="Slide Number Placeholder 3"/>
          <p:cNvSpPr>
            <a:spLocks noGrp="1"/>
          </p:cNvSpPr>
          <p:nvPr>
            <p:ph type="sldNum" sz="quarter" idx="12"/>
          </p:nvPr>
        </p:nvSpPr>
        <p:spPr/>
        <p:txBody>
          <a:bodyPr/>
          <a:lstStyle/>
          <a:p>
            <a:pPr>
              <a:defRPr/>
            </a:pPr>
            <a:fld id="{2E30CC8A-9AD3-4D48-84E1-58FD789E511D}"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rot="60000">
            <a:off x="4854291" y="1150993"/>
            <a:ext cx="3020792" cy="4625489"/>
          </a:xfrm>
        </p:spPr>
        <p:txBody>
          <a:bodyPr anchor="ctr"/>
          <a:lstStyle>
            <a:lvl1pPr>
              <a:defRPr sz="22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400">
                <a:latin typeface="Calibri" panose="020F050202020403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pPr>
              <a:defRPr/>
            </a:pPr>
            <a:r>
              <a:rPr lang="en-US" dirty="0" smtClean="0"/>
              <a:t>KBN 2014</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1E30AA8F-DD04-4E4B-9C75-3F7572A7D15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dirty="0"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pPr>
              <a:defRPr/>
            </a:pPr>
            <a:r>
              <a:rPr lang="en-US" dirty="0" smtClean="0"/>
              <a:t>KBN 2014</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D7755CB5-F5D1-4CC6-89DF-2795BD04F03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r>
              <a:rPr lang="en-US" dirty="0" smtClean="0"/>
              <a:t>KBN 2014</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38860BF7-9F4C-4936-AD6C-8024B58E5B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1143000" y="1066800"/>
            <a:ext cx="7010400" cy="2667000"/>
          </a:xfrm>
        </p:spPr>
        <p:txBody>
          <a:bodyPr>
            <a:normAutofit/>
          </a:bodyPr>
          <a:lstStyle/>
          <a:p>
            <a:pPr algn="ctr"/>
            <a:r>
              <a:rPr lang="en-US" b="1" dirty="0" smtClean="0"/>
              <a:t>Diabetes Basics</a:t>
            </a:r>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57200" y="533400"/>
            <a:ext cx="8229600" cy="1143000"/>
          </a:xfrm>
        </p:spPr>
        <p:txBody>
          <a:bodyPr/>
          <a:lstStyle/>
          <a:p>
            <a:r>
              <a:rPr lang="en-US" dirty="0" smtClean="0"/>
              <a:t>What a Child Needs?</a:t>
            </a:r>
          </a:p>
        </p:txBody>
      </p:sp>
      <p:sp>
        <p:nvSpPr>
          <p:cNvPr id="35841" name="Content Placeholder 2"/>
          <p:cNvSpPr>
            <a:spLocks noGrp="1"/>
          </p:cNvSpPr>
          <p:nvPr>
            <p:ph idx="1"/>
          </p:nvPr>
        </p:nvSpPr>
        <p:spPr>
          <a:xfrm>
            <a:off x="838200" y="2027238"/>
            <a:ext cx="7467600" cy="4525962"/>
          </a:xfrm>
        </p:spPr>
        <p:txBody>
          <a:bodyPr/>
          <a:lstStyle/>
          <a:p>
            <a:pPr>
              <a:buFont typeface="Arial" charset="0"/>
              <a:buNone/>
            </a:pPr>
            <a:r>
              <a:rPr lang="en-US" sz="2800" b="1" dirty="0" smtClean="0">
                <a:solidFill>
                  <a:schemeClr val="bg1"/>
                </a:solidFill>
                <a:latin typeface="Comic Sans MS" pitchFamily="66" charset="0"/>
              </a:rPr>
              <a:t> </a:t>
            </a:r>
            <a:endParaRPr lang="en-US" sz="2800" dirty="0" smtClean="0">
              <a:solidFill>
                <a:schemeClr val="bg1"/>
              </a:solidFill>
              <a:latin typeface="Comic Sans MS" pitchFamily="66" charset="0"/>
            </a:endParaRPr>
          </a:p>
        </p:txBody>
      </p:sp>
      <p:pic>
        <p:nvPicPr>
          <p:cNvPr id="3" name="Picture 2" descr="hyarchy of needs pyram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65800"/>
            <a:ext cx="5791200" cy="4706400"/>
          </a:xfrm>
          <a:prstGeom prst="rect">
            <a:avLst/>
          </a:prstGeom>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762000"/>
            <a:ext cx="8229600" cy="1143000"/>
          </a:xfrm>
        </p:spPr>
        <p:txBody>
          <a:bodyPr/>
          <a:lstStyle/>
          <a:p>
            <a:r>
              <a:rPr lang="en-US" b="1" i="1" dirty="0" smtClean="0"/>
              <a:t>What a Child Deals With?</a:t>
            </a:r>
            <a:endParaRPr lang="en-US" dirty="0" smtClean="0"/>
          </a:p>
        </p:txBody>
      </p:sp>
      <p:sp>
        <p:nvSpPr>
          <p:cNvPr id="39938" name="TextBox 4"/>
          <p:cNvSpPr txBox="1">
            <a:spLocks noChangeArrowheads="1"/>
          </p:cNvSpPr>
          <p:nvPr/>
        </p:nvSpPr>
        <p:spPr bwMode="auto">
          <a:xfrm>
            <a:off x="1066800" y="1600200"/>
            <a:ext cx="6934200" cy="3416320"/>
          </a:xfrm>
          <a:prstGeom prst="rect">
            <a:avLst/>
          </a:prstGeom>
          <a:noFill/>
          <a:ln w="9525">
            <a:noFill/>
            <a:miter lim="800000"/>
            <a:headEnd/>
            <a:tailEnd/>
          </a:ln>
        </p:spPr>
        <p:txBody>
          <a:bodyPr>
            <a:spAutoFit/>
          </a:bodyPr>
          <a:lstStyle/>
          <a:p>
            <a:pPr algn="ctr"/>
            <a:endParaRPr lang="en-US" sz="3200" dirty="0" smtClean="0">
              <a:latin typeface="+mn-lt"/>
            </a:endParaRPr>
          </a:p>
          <a:p>
            <a:pPr algn="ctr"/>
            <a:endParaRPr lang="en-US" sz="3200" dirty="0">
              <a:latin typeface="+mn-lt"/>
            </a:endParaRPr>
          </a:p>
          <a:p>
            <a:pPr algn="ctr"/>
            <a:r>
              <a:rPr lang="en-US" sz="3200" dirty="0" smtClean="0">
                <a:latin typeface="+mn-lt"/>
              </a:rPr>
              <a:t>Everything that every </a:t>
            </a:r>
            <a:r>
              <a:rPr lang="en-US" sz="3200" dirty="0">
                <a:latin typeface="+mn-lt"/>
              </a:rPr>
              <a:t>child deals with </a:t>
            </a:r>
          </a:p>
          <a:p>
            <a:pPr algn="ctr"/>
            <a:r>
              <a:rPr lang="en-US" sz="3200" dirty="0">
                <a:latin typeface="+mn-lt"/>
              </a:rPr>
              <a:t>+  </a:t>
            </a:r>
          </a:p>
          <a:p>
            <a:pPr algn="ctr"/>
            <a:r>
              <a:rPr lang="en-US" sz="3200" b="1" dirty="0">
                <a:latin typeface="+mn-lt"/>
              </a:rPr>
              <a:t>Diabetes</a:t>
            </a:r>
          </a:p>
          <a:p>
            <a:pPr algn="ctr"/>
            <a:endParaRPr lang="en-US" sz="2800" dirty="0">
              <a:latin typeface="Comic Sans MS" pitchFamily="66" charset="0"/>
            </a:endParaRPr>
          </a:p>
          <a:p>
            <a:pPr algn="ctr"/>
            <a:endParaRPr lang="en-US" sz="2800" dirty="0">
              <a:latin typeface="Comic Sans MS" pitchFamily="66" charset="0"/>
            </a:endParaRPr>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r>
              <a:rPr lang="en-US" dirty="0" smtClean="0"/>
              <a:t>Hypoglycemia Unawareness </a:t>
            </a:r>
          </a:p>
        </p:txBody>
      </p:sp>
      <p:sp>
        <p:nvSpPr>
          <p:cNvPr id="41986" name="Content Placeholder 2"/>
          <p:cNvSpPr>
            <a:spLocks noGrp="1"/>
          </p:cNvSpPr>
          <p:nvPr>
            <p:ph idx="1"/>
          </p:nvPr>
        </p:nvSpPr>
        <p:spPr/>
        <p:txBody>
          <a:bodyPr/>
          <a:lstStyle/>
          <a:p>
            <a:r>
              <a:rPr lang="en-US" dirty="0" smtClean="0"/>
              <a:t>Their body can not tell the child the blood sugar is low</a:t>
            </a:r>
          </a:p>
          <a:p>
            <a:r>
              <a:rPr lang="en-US" dirty="0" smtClean="0"/>
              <a:t>“I just feel funny” </a:t>
            </a:r>
          </a:p>
          <a:p>
            <a:r>
              <a:rPr lang="en-US" dirty="0" smtClean="0"/>
              <a:t>The child might simply be distracted </a:t>
            </a:r>
          </a:p>
          <a:p>
            <a:r>
              <a:rPr lang="en-US" dirty="0" smtClean="0"/>
              <a:t>You know a child is just not acting right</a:t>
            </a:r>
          </a:p>
        </p:txBody>
      </p:sp>
      <p:pic>
        <p:nvPicPr>
          <p:cNvPr id="41987" name="Picture 2" descr="young children at a bus"/>
          <p:cNvPicPr>
            <a:picLocks noChangeAspect="1" noChangeArrowheads="1"/>
          </p:cNvPicPr>
          <p:nvPr/>
        </p:nvPicPr>
        <p:blipFill>
          <a:blip r:embed="rId3"/>
          <a:srcRect/>
          <a:stretch>
            <a:fillRect/>
          </a:stretch>
        </p:blipFill>
        <p:spPr bwMode="auto">
          <a:xfrm>
            <a:off x="5842185" y="4343400"/>
            <a:ext cx="2590800" cy="2209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Honeymoon Phase</a:t>
            </a:r>
          </a:p>
        </p:txBody>
      </p:sp>
      <p:sp>
        <p:nvSpPr>
          <p:cNvPr id="44034" name="Content Placeholder 2"/>
          <p:cNvSpPr>
            <a:spLocks noGrp="1"/>
          </p:cNvSpPr>
          <p:nvPr>
            <p:ph idx="1"/>
          </p:nvPr>
        </p:nvSpPr>
        <p:spPr/>
        <p:txBody>
          <a:bodyPr/>
          <a:lstStyle/>
          <a:p>
            <a:r>
              <a:rPr lang="en-US" dirty="0" smtClean="0"/>
              <a:t>Not all newly diagnosed individuals experience </a:t>
            </a:r>
            <a:r>
              <a:rPr lang="en-US" dirty="0" smtClean="0">
                <a:solidFill>
                  <a:schemeClr val="bg1"/>
                </a:solidFill>
              </a:rPr>
              <a:t> </a:t>
            </a:r>
            <a:r>
              <a:rPr lang="en-US" dirty="0" smtClean="0"/>
              <a:t>the Honeymoon Phase</a:t>
            </a:r>
          </a:p>
          <a:p>
            <a:r>
              <a:rPr lang="en-US" dirty="0" smtClean="0"/>
              <a:t>Can last for weeks up to 2 years</a:t>
            </a:r>
          </a:p>
          <a:p>
            <a:r>
              <a:rPr lang="en-US" dirty="0" smtClean="0"/>
              <a:t>We can not let our guard down</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pic>
        <p:nvPicPr>
          <p:cNvPr id="1027" name="Picture 3" descr="cartoon of couple on a honeym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695" y="4191000"/>
            <a:ext cx="1670609" cy="1248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r>
              <a:rPr lang="en-US" sz="4000" dirty="0" smtClean="0"/>
              <a:t>Example of Target Range For Type 1 Diabetes</a:t>
            </a:r>
          </a:p>
        </p:txBody>
      </p:sp>
      <p:sp>
        <p:nvSpPr>
          <p:cNvPr id="46082" name="Content Placeholder 2"/>
          <p:cNvSpPr>
            <a:spLocks noGrp="1"/>
          </p:cNvSpPr>
          <p:nvPr>
            <p:ph idx="1"/>
          </p:nvPr>
        </p:nvSpPr>
        <p:spPr>
          <a:xfrm>
            <a:off x="1043492" y="2323653"/>
            <a:ext cx="6777317" cy="3176830"/>
          </a:xfrm>
        </p:spPr>
        <p:txBody>
          <a:bodyPr>
            <a:normAutofit fontScale="92500" lnSpcReduction="20000"/>
          </a:bodyPr>
          <a:lstStyle/>
          <a:p>
            <a:pPr marL="273050" indent="-273050"/>
            <a:r>
              <a:rPr lang="en-US" dirty="0" smtClean="0"/>
              <a:t> Preschool and Kindergarten (3-5 yrs.)</a:t>
            </a:r>
          </a:p>
          <a:p>
            <a:pPr marL="273050" indent="7938"/>
            <a:r>
              <a:rPr lang="en-US" dirty="0" smtClean="0"/>
              <a:t>  Before meals, blood sugar range 100mg/dl-180</a:t>
            </a:r>
          </a:p>
          <a:p>
            <a:pPr marL="520700" indent="-239713"/>
            <a:r>
              <a:rPr lang="en-US" b="1" dirty="0" smtClean="0"/>
              <a:t>The target range is always “ordered” by Health Care Provider</a:t>
            </a:r>
          </a:p>
          <a:p>
            <a:endParaRPr lang="en-US" dirty="0"/>
          </a:p>
          <a:p>
            <a:r>
              <a:rPr lang="en-US" dirty="0" smtClean="0"/>
              <a:t>School Age (6-12 yrs.)</a:t>
            </a:r>
          </a:p>
          <a:p>
            <a:pPr lvl="1"/>
            <a:r>
              <a:rPr lang="en-US" sz="2400" dirty="0" smtClean="0"/>
              <a:t>Before meals, blood sugar range 90mg/dl-180mg/dl</a:t>
            </a:r>
          </a:p>
          <a:p>
            <a:pPr lvl="1"/>
            <a:r>
              <a:rPr lang="en-US" sz="2400" b="1" dirty="0" smtClean="0"/>
              <a:t>The target range is always “ordered” by the Health Care Provider</a:t>
            </a:r>
          </a:p>
          <a:p>
            <a:pPr marL="365760" lvl="1" indent="0">
              <a:buNone/>
            </a:pPr>
            <a:endParaRPr lang="en-US" sz="3200" dirty="0" smtClean="0">
              <a:latin typeface="Comic Sans MS" pitchFamily="66" charset="0"/>
            </a:endParaRPr>
          </a:p>
        </p:txBody>
      </p:sp>
      <p:pic>
        <p:nvPicPr>
          <p:cNvPr id="46083" name="Picture 2" descr="smiling young boy wearing glasses"/>
          <p:cNvPicPr>
            <a:picLocks noChangeAspect="1" noChangeArrowheads="1"/>
          </p:cNvPicPr>
          <p:nvPr/>
        </p:nvPicPr>
        <p:blipFill>
          <a:blip r:embed="rId3"/>
          <a:srcRect/>
          <a:stretch>
            <a:fillRect/>
          </a:stretch>
        </p:blipFill>
        <p:spPr bwMode="auto">
          <a:xfrm>
            <a:off x="7086600" y="1394620"/>
            <a:ext cx="1230630" cy="155448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a:t>Management Priorities</a:t>
            </a:r>
          </a:p>
        </p:txBody>
      </p:sp>
      <p:sp>
        <p:nvSpPr>
          <p:cNvPr id="3" name="Text Placeholder 2"/>
          <p:cNvSpPr>
            <a:spLocks noGrp="1"/>
          </p:cNvSpPr>
          <p:nvPr>
            <p:ph type="body" idx="1"/>
          </p:nvPr>
        </p:nvSpPr>
        <p:spPr>
          <a:xfrm>
            <a:off x="1752600" y="1828800"/>
            <a:ext cx="5257800" cy="609600"/>
          </a:xfrm>
        </p:spPr>
        <p:txBody>
          <a:bodyPr>
            <a:noAutofit/>
          </a:bodyPr>
          <a:lstStyle/>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r>
              <a:rPr lang="en-US" sz="2400" dirty="0" smtClean="0"/>
              <a:t>Preschool –Middle School  (3-12 yrs.)</a:t>
            </a:r>
          </a:p>
          <a:p>
            <a:endParaRPr lang="en-US" sz="2400" dirty="0"/>
          </a:p>
        </p:txBody>
      </p:sp>
      <p:sp>
        <p:nvSpPr>
          <p:cNvPr id="4" name="Content Placeholder 3"/>
          <p:cNvSpPr>
            <a:spLocks noGrp="1"/>
          </p:cNvSpPr>
          <p:nvPr>
            <p:ph sz="quarter" idx="13"/>
          </p:nvPr>
        </p:nvSpPr>
        <p:spPr>
          <a:xfrm>
            <a:off x="990600" y="2057400"/>
            <a:ext cx="3419856" cy="2835797"/>
          </a:xfrm>
        </p:spPr>
        <p:txBody>
          <a:bodyPr>
            <a:noAutofit/>
          </a:bodyPr>
          <a:lstStyle/>
          <a:p>
            <a:endParaRPr lang="en-US" dirty="0" smtClean="0"/>
          </a:p>
          <a:p>
            <a:r>
              <a:rPr lang="en-US" dirty="0" smtClean="0"/>
              <a:t>Adult involvement</a:t>
            </a:r>
          </a:p>
          <a:p>
            <a:endParaRPr lang="en-US" dirty="0"/>
          </a:p>
          <a:p>
            <a:r>
              <a:rPr lang="en-US" dirty="0" smtClean="0"/>
              <a:t>Allow </a:t>
            </a:r>
            <a:r>
              <a:rPr lang="en-US" dirty="0"/>
              <a:t>for participation in school/peer activities </a:t>
            </a:r>
          </a:p>
          <a:p>
            <a:pPr marL="0" indent="0">
              <a:buNone/>
            </a:pPr>
            <a:r>
              <a:rPr lang="en-US" dirty="0"/>
              <a:t>  </a:t>
            </a:r>
          </a:p>
        </p:txBody>
      </p:sp>
      <p:sp>
        <p:nvSpPr>
          <p:cNvPr id="6" name="Content Placeholder 5"/>
          <p:cNvSpPr>
            <a:spLocks noGrp="1"/>
          </p:cNvSpPr>
          <p:nvPr>
            <p:ph sz="quarter" idx="14"/>
          </p:nvPr>
        </p:nvSpPr>
        <p:spPr>
          <a:xfrm>
            <a:off x="4863712" y="2094935"/>
            <a:ext cx="3227832" cy="2779776"/>
          </a:xfrm>
        </p:spPr>
        <p:txBody>
          <a:bodyPr/>
          <a:lstStyle/>
          <a:p>
            <a:endParaRPr lang="en-US" dirty="0" smtClean="0"/>
          </a:p>
          <a:p>
            <a:r>
              <a:rPr lang="en-US" dirty="0" smtClean="0"/>
              <a:t>Student learning  based on benefits </a:t>
            </a:r>
            <a:r>
              <a:rPr lang="en-US" dirty="0"/>
              <a:t>of optimal control </a:t>
            </a:r>
          </a:p>
          <a:p>
            <a:pPr marL="0" indent="0">
              <a:buNone/>
            </a:pPr>
            <a:endParaRPr lang="en-US" dirty="0"/>
          </a:p>
        </p:txBody>
      </p:sp>
      <p:sp>
        <p:nvSpPr>
          <p:cNvPr id="5" name="Footer Placeholder 4"/>
          <p:cNvSpPr>
            <a:spLocks noGrp="1"/>
          </p:cNvSpPr>
          <p:nvPr>
            <p:ph type="ftr" sz="quarter" idx="11"/>
          </p:nvPr>
        </p:nvSpPr>
        <p:spPr>
          <a:xfrm>
            <a:off x="867986" y="5805334"/>
            <a:ext cx="5540188" cy="365125"/>
          </a:xfrm>
        </p:spPr>
        <p:txBody>
          <a:bodyPr/>
          <a:lstStyle/>
          <a:p>
            <a:pPr>
              <a:defRPr/>
            </a:pPr>
            <a:r>
              <a:rPr lang="en-US" dirty="0" smtClean="0"/>
              <a:t>KBN 2014</a:t>
            </a:r>
            <a:endParaRPr lang="en-US" dirty="0"/>
          </a:p>
        </p:txBody>
      </p:sp>
      <p:pic>
        <p:nvPicPr>
          <p:cNvPr id="3075" name="Picture 3" descr="child with paint on hands and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14800"/>
            <a:ext cx="2286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903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sz="4000" dirty="0" smtClean="0"/>
              <a:t>Example of Target Range For Type 1 Diabetes</a:t>
            </a:r>
          </a:p>
        </p:txBody>
      </p:sp>
      <p:sp>
        <p:nvSpPr>
          <p:cNvPr id="48130" name="Content Placeholder 2"/>
          <p:cNvSpPr>
            <a:spLocks noGrp="1"/>
          </p:cNvSpPr>
          <p:nvPr>
            <p:ph idx="1"/>
          </p:nvPr>
        </p:nvSpPr>
        <p:spPr>
          <a:xfrm>
            <a:off x="1463040" y="2415988"/>
            <a:ext cx="6196405" cy="3603812"/>
          </a:xfrm>
        </p:spPr>
        <p:txBody>
          <a:bodyPr/>
          <a:lstStyle/>
          <a:p>
            <a:r>
              <a:rPr lang="en-US" dirty="0" smtClean="0"/>
              <a:t>Adolescents and young adults (13-19 yrs.)</a:t>
            </a:r>
          </a:p>
          <a:p>
            <a:pPr lvl="1"/>
            <a:r>
              <a:rPr lang="en-US" sz="2400" dirty="0" smtClean="0"/>
              <a:t>Before meals 90mg/dL-130mg/</a:t>
            </a:r>
            <a:r>
              <a:rPr lang="en-US" sz="2400" dirty="0" err="1" smtClean="0"/>
              <a:t>dL</a:t>
            </a:r>
            <a:endParaRPr lang="en-US" sz="2400" dirty="0" smtClean="0"/>
          </a:p>
          <a:p>
            <a:pPr lvl="1"/>
            <a:r>
              <a:rPr lang="en-US" sz="2400" b="1" dirty="0" smtClean="0"/>
              <a:t>Always Health Care Provider Ordered</a:t>
            </a:r>
          </a:p>
          <a:p>
            <a:pPr lvl="1"/>
            <a:endParaRPr lang="en-US" dirty="0" smtClean="0">
              <a:latin typeface="Comic Sans MS" pitchFamily="66" charset="0"/>
            </a:endParaRPr>
          </a:p>
        </p:txBody>
      </p:sp>
      <p:pic>
        <p:nvPicPr>
          <p:cNvPr id="48131" name="Picture 2" descr="group of smiling teenagers"/>
          <p:cNvPicPr>
            <a:picLocks noChangeAspect="1" noChangeArrowheads="1"/>
          </p:cNvPicPr>
          <p:nvPr/>
        </p:nvPicPr>
        <p:blipFill>
          <a:blip r:embed="rId3"/>
          <a:srcRect/>
          <a:stretch>
            <a:fillRect/>
          </a:stretch>
        </p:blipFill>
        <p:spPr bwMode="auto">
          <a:xfrm>
            <a:off x="5867400" y="3962400"/>
            <a:ext cx="2305050" cy="2152650"/>
          </a:xfrm>
          <a:prstGeom prst="rect">
            <a:avLst/>
          </a:prstGeom>
          <a:noFill/>
          <a:ln w="9525">
            <a:noFill/>
            <a:miter lim="800000"/>
            <a:headEnd/>
            <a:tailEnd/>
          </a:ln>
        </p:spPr>
      </p:pic>
      <p:sp>
        <p:nvSpPr>
          <p:cNvPr id="48132" name="TextBox 4"/>
          <p:cNvSpPr txBox="1">
            <a:spLocks noChangeArrowheads="1"/>
          </p:cNvSpPr>
          <p:nvPr/>
        </p:nvSpPr>
        <p:spPr bwMode="auto">
          <a:xfrm>
            <a:off x="969085" y="5163145"/>
            <a:ext cx="3657600" cy="923330"/>
          </a:xfrm>
          <a:prstGeom prst="rect">
            <a:avLst/>
          </a:prstGeom>
          <a:noFill/>
          <a:ln w="9525">
            <a:noFill/>
            <a:miter lim="800000"/>
            <a:headEnd/>
            <a:tailEnd/>
          </a:ln>
        </p:spPr>
        <p:txBody>
          <a:bodyPr wrap="square">
            <a:spAutoFit/>
          </a:bodyPr>
          <a:lstStyle/>
          <a:p>
            <a:pPr>
              <a:buClr>
                <a:schemeClr val="bg1"/>
              </a:buClr>
              <a:buSzPct val="75000"/>
            </a:pPr>
            <a:r>
              <a:rPr lang="en-US" dirty="0">
                <a:latin typeface="Comic Sans MS" pitchFamily="66" charset="0"/>
              </a:rPr>
              <a:t>The Art and Science of Diabetes Self-Management Education Desk Reference, 2011</a:t>
            </a:r>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lstStyle/>
          <a:p>
            <a:r>
              <a:rPr lang="en-US" dirty="0"/>
              <a:t>Management Priorities</a:t>
            </a:r>
          </a:p>
        </p:txBody>
      </p:sp>
      <p:sp>
        <p:nvSpPr>
          <p:cNvPr id="3" name="Text Placeholder 2"/>
          <p:cNvSpPr>
            <a:spLocks noGrp="1"/>
          </p:cNvSpPr>
          <p:nvPr>
            <p:ph type="body" idx="1"/>
          </p:nvPr>
        </p:nvSpPr>
        <p:spPr>
          <a:xfrm>
            <a:off x="1219200" y="2218531"/>
            <a:ext cx="2744788" cy="955675"/>
          </a:xfrm>
        </p:spPr>
        <p:txBody>
          <a:bodyPr>
            <a:normAutofit/>
          </a:bodyPr>
          <a:lstStyle/>
          <a:p>
            <a:r>
              <a:rPr lang="en-US" sz="2400" dirty="0"/>
              <a:t>Early Adolescence </a:t>
            </a:r>
            <a:r>
              <a:rPr lang="en-US" sz="2400" dirty="0" smtClean="0"/>
              <a:t>13-15 years</a:t>
            </a:r>
            <a:endParaRPr lang="en-US" sz="2400" dirty="0"/>
          </a:p>
          <a:p>
            <a:endParaRPr lang="en-US" sz="2400" dirty="0"/>
          </a:p>
        </p:txBody>
      </p:sp>
      <p:sp>
        <p:nvSpPr>
          <p:cNvPr id="5" name="Text Placeholder 4"/>
          <p:cNvSpPr>
            <a:spLocks noGrp="1"/>
          </p:cNvSpPr>
          <p:nvPr>
            <p:ph type="body" sz="quarter" idx="3"/>
          </p:nvPr>
        </p:nvSpPr>
        <p:spPr>
          <a:xfrm>
            <a:off x="4911597" y="2534444"/>
            <a:ext cx="3165603" cy="639762"/>
          </a:xfrm>
        </p:spPr>
        <p:txBody>
          <a:bodyPr>
            <a:noAutofit/>
          </a:bodyPr>
          <a:lstStyle/>
          <a:p>
            <a:endParaRPr lang="en-US" sz="2400" dirty="0" smtClean="0"/>
          </a:p>
          <a:p>
            <a:r>
              <a:rPr lang="en-US" sz="2400" dirty="0" smtClean="0"/>
              <a:t>Later </a:t>
            </a:r>
            <a:r>
              <a:rPr lang="en-US" sz="2400" dirty="0"/>
              <a:t>Adolescence </a:t>
            </a:r>
            <a:r>
              <a:rPr lang="en-US" sz="2400" dirty="0" smtClean="0"/>
              <a:t>     16-19 </a:t>
            </a:r>
            <a:r>
              <a:rPr lang="en-US" sz="2400" dirty="0"/>
              <a:t>years</a:t>
            </a:r>
            <a:endParaRPr lang="en-US" sz="2400" b="0" dirty="0"/>
          </a:p>
          <a:p>
            <a:endParaRPr lang="en-US" sz="2400" b="0" dirty="0"/>
          </a:p>
        </p:txBody>
      </p:sp>
      <p:sp>
        <p:nvSpPr>
          <p:cNvPr id="4" name="Content Placeholder 3"/>
          <p:cNvSpPr>
            <a:spLocks noGrp="1"/>
          </p:cNvSpPr>
          <p:nvPr>
            <p:ph sz="quarter" idx="13"/>
          </p:nvPr>
        </p:nvSpPr>
        <p:spPr>
          <a:xfrm>
            <a:off x="886570" y="2667000"/>
            <a:ext cx="3809381" cy="2835797"/>
          </a:xfrm>
        </p:spPr>
        <p:txBody>
          <a:bodyPr>
            <a:noAutofit/>
          </a:bodyPr>
          <a:lstStyle/>
          <a:p>
            <a:r>
              <a:rPr lang="en-US" dirty="0"/>
              <a:t>Renegotiating adult/teens role in diabetes management</a:t>
            </a:r>
          </a:p>
          <a:p>
            <a:r>
              <a:rPr lang="en-US" dirty="0"/>
              <a:t>Learning coping skills to enhance self management</a:t>
            </a:r>
          </a:p>
          <a:p>
            <a:r>
              <a:rPr lang="en-US" dirty="0"/>
              <a:t>Monitoring for signs of depression, eating </a:t>
            </a:r>
            <a:r>
              <a:rPr lang="en-US" dirty="0" smtClean="0"/>
              <a:t>disorders, </a:t>
            </a:r>
            <a:r>
              <a:rPr lang="en-US" dirty="0"/>
              <a:t>risky behaviors</a:t>
            </a:r>
          </a:p>
          <a:p>
            <a:endParaRPr lang="en-US" dirty="0"/>
          </a:p>
        </p:txBody>
      </p:sp>
      <p:sp>
        <p:nvSpPr>
          <p:cNvPr id="6" name="Content Placeholder 5"/>
          <p:cNvSpPr>
            <a:spLocks noGrp="1"/>
          </p:cNvSpPr>
          <p:nvPr>
            <p:ph sz="quarter" idx="14"/>
          </p:nvPr>
        </p:nvSpPr>
        <p:spPr>
          <a:xfrm>
            <a:off x="5007270" y="2667060"/>
            <a:ext cx="3419856" cy="2835797"/>
          </a:xfrm>
        </p:spPr>
        <p:txBody>
          <a:bodyPr>
            <a:noAutofit/>
          </a:bodyPr>
          <a:lstStyle/>
          <a:p>
            <a:r>
              <a:rPr lang="en-US" dirty="0"/>
              <a:t>Begin discussion of transition to a new diabetes team</a:t>
            </a:r>
          </a:p>
          <a:p>
            <a:r>
              <a:rPr lang="en-US" dirty="0"/>
              <a:t>Integrating diabetes into new lifestyle</a:t>
            </a:r>
          </a:p>
          <a:p>
            <a:r>
              <a:rPr lang="en-US" dirty="0"/>
              <a:t>Supporting the transition to independence</a:t>
            </a:r>
          </a:p>
          <a:p>
            <a:endParaRPr lang="en-US" dirty="0"/>
          </a:p>
        </p:txBody>
      </p:sp>
      <p:sp>
        <p:nvSpPr>
          <p:cNvPr id="7" name="Footer Placeholder 6"/>
          <p:cNvSpPr>
            <a:spLocks noGrp="1"/>
          </p:cNvSpPr>
          <p:nvPr>
            <p:ph type="ftr" sz="quarter" idx="11"/>
          </p:nvPr>
        </p:nvSpPr>
        <p:spPr/>
        <p:txBody>
          <a:bodyPr/>
          <a:lstStyle/>
          <a:p>
            <a:pPr>
              <a:defRPr/>
            </a:pPr>
            <a:r>
              <a:rPr lang="en-US" dirty="0" smtClean="0"/>
              <a:t>KBN 2014</a:t>
            </a:r>
            <a:endParaRPr lang="en-US" dirty="0"/>
          </a:p>
        </p:txBody>
      </p:sp>
    </p:spTree>
    <p:extLst>
      <p:ext uri="{BB962C8B-B14F-4D97-AF65-F5344CB8AC3E}">
        <p14:creationId xmlns:p14="http://schemas.microsoft.com/office/powerpoint/2010/main" val="205652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b="1" dirty="0" smtClean="0">
                <a:latin typeface="Calibri" panose="020F0502020204030204" pitchFamily="34" charset="0"/>
              </a:rPr>
              <a:t>Understanding Diabetes</a:t>
            </a:r>
          </a:p>
        </p:txBody>
      </p:sp>
      <p:sp>
        <p:nvSpPr>
          <p:cNvPr id="23554" name="Rectangle 4"/>
          <p:cNvSpPr>
            <a:spLocks noGrp="1" noChangeArrowheads="1"/>
          </p:cNvSpPr>
          <p:nvPr>
            <p:ph type="body" sz="half" idx="2"/>
          </p:nvPr>
        </p:nvSpPr>
        <p:spPr>
          <a:xfrm>
            <a:off x="4643438" y="1981200"/>
            <a:ext cx="3814762" cy="4114800"/>
          </a:xfrm>
        </p:spPr>
        <p:txBody>
          <a:bodyPr/>
          <a:lstStyle/>
          <a:p>
            <a:pPr>
              <a:buClr>
                <a:schemeClr val="accent2"/>
              </a:buClr>
            </a:pPr>
            <a:r>
              <a:rPr lang="en-US" sz="2400" dirty="0" smtClean="0">
                <a:latin typeface="Calibri" panose="020F0502020204030204" pitchFamily="34" charset="0"/>
              </a:rPr>
              <a:t>Complex disease</a:t>
            </a:r>
          </a:p>
          <a:p>
            <a:pPr>
              <a:buClr>
                <a:schemeClr val="accent2"/>
              </a:buClr>
            </a:pPr>
            <a:r>
              <a:rPr lang="en-US" sz="2400" dirty="0" smtClean="0">
                <a:latin typeface="Calibri" panose="020F0502020204030204" pitchFamily="34" charset="0"/>
              </a:rPr>
              <a:t>Digestion breaks down carbohydrates </a:t>
            </a:r>
            <a:r>
              <a:rPr lang="en-US" sz="2400" dirty="0" smtClean="0">
                <a:latin typeface="Calibri" panose="020F0502020204030204" pitchFamily="34" charset="0"/>
                <a:sym typeface="Wingdings" pitchFamily="2" charset="2"/>
              </a:rPr>
              <a:t> sugar (glucose)</a:t>
            </a:r>
          </a:p>
          <a:p>
            <a:pPr>
              <a:buClr>
                <a:schemeClr val="accent2"/>
              </a:buClr>
            </a:pPr>
            <a:r>
              <a:rPr lang="en-US" sz="2400" dirty="0" smtClean="0">
                <a:latin typeface="Calibri" panose="020F0502020204030204" pitchFamily="34" charset="0"/>
                <a:sym typeface="Wingdings" pitchFamily="2" charset="2"/>
              </a:rPr>
              <a:t>Sugar bloodstream</a:t>
            </a:r>
          </a:p>
          <a:p>
            <a:pPr>
              <a:buClr>
                <a:schemeClr val="accent2"/>
              </a:buClr>
            </a:pPr>
            <a:r>
              <a:rPr lang="en-US" sz="2400" dirty="0" smtClean="0">
                <a:latin typeface="Calibri" panose="020F0502020204030204" pitchFamily="34" charset="0"/>
                <a:sym typeface="Wingdings" pitchFamily="2" charset="2"/>
              </a:rPr>
              <a:t>Insulin moves sugar into cells for energy</a:t>
            </a:r>
          </a:p>
          <a:p>
            <a:pPr>
              <a:buClr>
                <a:schemeClr val="accent2"/>
              </a:buClr>
            </a:pPr>
            <a:endParaRPr lang="en-US" sz="2400" dirty="0" smtClean="0">
              <a:latin typeface="Calibri" panose="020F0502020204030204" pitchFamily="34" charset="0"/>
            </a:endParaRPr>
          </a:p>
        </p:txBody>
      </p:sp>
      <p:pic>
        <p:nvPicPr>
          <p:cNvPr id="23555" name="Picture 5" descr="msoC04C8"/>
          <p:cNvPicPr>
            <a:picLocks noChangeAspect="1" noChangeArrowheads="1"/>
          </p:cNvPicPr>
          <p:nvPr/>
        </p:nvPicPr>
        <p:blipFill>
          <a:blip r:embed="rId3">
            <a:lum bright="6000" contrast="18000"/>
          </a:blip>
          <a:srcRect l="3929" t="1587" r="3958" b="3175"/>
          <a:stretch>
            <a:fillRect/>
          </a:stretch>
        </p:blipFill>
        <p:spPr bwMode="auto">
          <a:xfrm>
            <a:off x="1125538" y="1676400"/>
            <a:ext cx="3522662" cy="4419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terms</a:t>
            </a:r>
            <a:endParaRPr lang="en-US" dirty="0"/>
          </a:p>
        </p:txBody>
      </p:sp>
      <p:sp>
        <p:nvSpPr>
          <p:cNvPr id="3" name="Content Placeholder 2"/>
          <p:cNvSpPr>
            <a:spLocks noGrp="1"/>
          </p:cNvSpPr>
          <p:nvPr>
            <p:ph idx="1"/>
          </p:nvPr>
        </p:nvSpPr>
        <p:spPr/>
        <p:txBody>
          <a:bodyPr/>
          <a:lstStyle/>
          <a:p>
            <a:pPr algn="ctr"/>
            <a:r>
              <a:rPr lang="en-US" dirty="0" smtClean="0"/>
              <a:t>“blood sugar” = “ blood glucose”  </a:t>
            </a:r>
          </a:p>
          <a:p>
            <a:pPr algn="ctr"/>
            <a:endParaRPr lang="en-US" dirty="0" smtClean="0"/>
          </a:p>
          <a:p>
            <a:pPr algn="ctr"/>
            <a:r>
              <a:rPr lang="en-US" dirty="0" smtClean="0"/>
              <a:t> you may it hear it used interchangeably</a:t>
            </a:r>
            <a:endParaRPr lang="en-US" dirty="0"/>
          </a:p>
        </p:txBody>
      </p:sp>
      <p:sp>
        <p:nvSpPr>
          <p:cNvPr id="4" name="Footer Placeholder 3"/>
          <p:cNvSpPr>
            <a:spLocks noGrp="1"/>
          </p:cNvSpPr>
          <p:nvPr>
            <p:ph type="ftr" sz="quarter" idx="11"/>
          </p:nvPr>
        </p:nvSpPr>
        <p:spPr/>
        <p:txBody>
          <a:bodyPr/>
          <a:lstStyle/>
          <a:p>
            <a:pPr>
              <a:defRPr/>
            </a:pPr>
            <a:r>
              <a:rPr lang="en-US" dirty="0" smtClean="0"/>
              <a:t>KBN 2014</a:t>
            </a:r>
            <a:endParaRPr lang="en-US" dirty="0"/>
          </a:p>
        </p:txBody>
      </p:sp>
    </p:spTree>
    <p:extLst>
      <p:ext uri="{BB962C8B-B14F-4D97-AF65-F5344CB8AC3E}">
        <p14:creationId xmlns:p14="http://schemas.microsoft.com/office/powerpoint/2010/main" val="332301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609600"/>
            <a:ext cx="7924800" cy="1143000"/>
          </a:xfrm>
        </p:spPr>
        <p:txBody>
          <a:bodyPr/>
          <a:lstStyle/>
          <a:p>
            <a:r>
              <a:rPr lang="en-US" sz="3600" b="1" dirty="0" smtClean="0">
                <a:latin typeface="Calibri" panose="020F0502020204030204" pitchFamily="34" charset="0"/>
              </a:rPr>
              <a:t>  Body Function Without Diabetes</a:t>
            </a:r>
          </a:p>
        </p:txBody>
      </p:sp>
      <p:pic>
        <p:nvPicPr>
          <p:cNvPr id="21506" name="Picture 3" descr="mso7A86E"/>
          <p:cNvPicPr>
            <a:picLocks noChangeAspect="1" noChangeArrowheads="1"/>
          </p:cNvPicPr>
          <p:nvPr/>
        </p:nvPicPr>
        <p:blipFill>
          <a:blip r:embed="rId3">
            <a:lum bright="6000"/>
          </a:blip>
          <a:srcRect l="3773" t="3363" r="6242" b="6963"/>
          <a:stretch>
            <a:fillRect/>
          </a:stretch>
        </p:blipFill>
        <p:spPr bwMode="auto">
          <a:xfrm>
            <a:off x="1752600" y="1828800"/>
            <a:ext cx="5257800" cy="4191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81050" y="762000"/>
            <a:ext cx="7772400" cy="762000"/>
          </a:xfrm>
        </p:spPr>
        <p:txBody>
          <a:bodyPr rtlCol="0">
            <a:normAutofit fontScale="90000"/>
          </a:bodyPr>
          <a:lstStyle/>
          <a:p>
            <a:pPr fontAlgn="auto">
              <a:spcAft>
                <a:spcPts val="0"/>
              </a:spcAft>
              <a:defRPr/>
            </a:pPr>
            <a:r>
              <a:rPr lang="en-US" sz="4000" b="1" dirty="0" smtClean="0">
                <a:latin typeface="Calibri" panose="020F0502020204030204" pitchFamily="34" charset="0"/>
              </a:rPr>
              <a:t>Type 1 vs. Type 2 Diabetes</a:t>
            </a:r>
            <a:br>
              <a:rPr lang="en-US" sz="4000" b="1" dirty="0" smtClean="0">
                <a:latin typeface="Calibri" panose="020F0502020204030204" pitchFamily="34" charset="0"/>
              </a:rPr>
            </a:br>
            <a:endParaRPr lang="en-US" sz="4000" b="1" dirty="0" smtClean="0">
              <a:latin typeface="Calibri" panose="020F0502020204030204" pitchFamily="34" charset="0"/>
            </a:endParaRPr>
          </a:p>
        </p:txBody>
      </p:sp>
      <p:pic>
        <p:nvPicPr>
          <p:cNvPr id="25602" name="Picture 3" descr="mso74024"/>
          <p:cNvPicPr>
            <a:picLocks noChangeAspect="1" noChangeArrowheads="1"/>
          </p:cNvPicPr>
          <p:nvPr/>
        </p:nvPicPr>
        <p:blipFill>
          <a:blip r:embed="rId3">
            <a:lum bright="6000"/>
          </a:blip>
          <a:srcRect l="3703" r="7310"/>
          <a:stretch>
            <a:fillRect/>
          </a:stretch>
        </p:blipFill>
        <p:spPr bwMode="auto">
          <a:xfrm>
            <a:off x="781050" y="1828800"/>
            <a:ext cx="3867150" cy="2895600"/>
          </a:xfrm>
          <a:prstGeom prst="rect">
            <a:avLst/>
          </a:prstGeom>
          <a:noFill/>
          <a:ln w="9525">
            <a:noFill/>
            <a:miter lim="800000"/>
            <a:headEnd/>
            <a:tailEnd/>
          </a:ln>
        </p:spPr>
      </p:pic>
      <p:pic>
        <p:nvPicPr>
          <p:cNvPr id="25603" name="Picture 4" descr="mso5B96A"/>
          <p:cNvPicPr>
            <a:picLocks noChangeAspect="1" noChangeArrowheads="1"/>
          </p:cNvPicPr>
          <p:nvPr/>
        </p:nvPicPr>
        <p:blipFill>
          <a:blip r:embed="rId4">
            <a:lum bright="6000"/>
          </a:blip>
          <a:srcRect l="3999" r="10001" b="8124"/>
          <a:stretch>
            <a:fillRect/>
          </a:stretch>
        </p:blipFill>
        <p:spPr bwMode="auto">
          <a:xfrm>
            <a:off x="4724400" y="1828800"/>
            <a:ext cx="3721100" cy="2895600"/>
          </a:xfrm>
          <a:prstGeom prst="rect">
            <a:avLst/>
          </a:prstGeom>
          <a:noFill/>
          <a:ln w="9525">
            <a:noFill/>
            <a:miter lim="800000"/>
            <a:headEnd/>
            <a:tailEnd/>
          </a:ln>
        </p:spPr>
      </p:pic>
      <p:sp>
        <p:nvSpPr>
          <p:cNvPr id="25604" name="Text Box 5"/>
          <p:cNvSpPr txBox="1">
            <a:spLocks noChangeArrowheads="1"/>
          </p:cNvSpPr>
          <p:nvPr/>
        </p:nvSpPr>
        <p:spPr bwMode="auto">
          <a:xfrm>
            <a:off x="762000" y="4876800"/>
            <a:ext cx="3810000" cy="641350"/>
          </a:xfrm>
          <a:prstGeom prst="rect">
            <a:avLst/>
          </a:prstGeom>
          <a:noFill/>
          <a:ln w="9525">
            <a:noFill/>
            <a:miter lim="800000"/>
            <a:headEnd/>
            <a:tailEnd/>
          </a:ln>
        </p:spPr>
        <p:txBody>
          <a:bodyPr>
            <a:spAutoFit/>
          </a:bodyPr>
          <a:lstStyle/>
          <a:p>
            <a:pPr>
              <a:spcBef>
                <a:spcPct val="50000"/>
              </a:spcBef>
            </a:pPr>
            <a:r>
              <a:rPr lang="en-US" dirty="0">
                <a:latin typeface="Calibri" panose="020F0502020204030204" pitchFamily="34" charset="0"/>
              </a:rPr>
              <a:t>No insulin (key) means that sugar cannot enter the cell.</a:t>
            </a:r>
          </a:p>
        </p:txBody>
      </p:sp>
      <p:sp>
        <p:nvSpPr>
          <p:cNvPr id="25605" name="Text Box 6"/>
          <p:cNvSpPr txBox="1">
            <a:spLocks noChangeArrowheads="1"/>
          </p:cNvSpPr>
          <p:nvPr/>
        </p:nvSpPr>
        <p:spPr bwMode="auto">
          <a:xfrm>
            <a:off x="4800600" y="4876800"/>
            <a:ext cx="3810000" cy="915988"/>
          </a:xfrm>
          <a:prstGeom prst="rect">
            <a:avLst/>
          </a:prstGeom>
          <a:noFill/>
          <a:ln w="9525">
            <a:noFill/>
            <a:miter lim="800000"/>
            <a:headEnd/>
            <a:tailEnd/>
          </a:ln>
        </p:spPr>
        <p:txBody>
          <a:bodyPr>
            <a:spAutoFit/>
          </a:bodyPr>
          <a:lstStyle/>
          <a:p>
            <a:pPr>
              <a:spcBef>
                <a:spcPct val="50000"/>
              </a:spcBef>
            </a:pPr>
            <a:r>
              <a:rPr lang="en-US">
                <a:latin typeface="Calibri" panose="020F0502020204030204" pitchFamily="34" charset="0"/>
              </a:rPr>
              <a:t>Insulin (key) cannot unlock the cell door.  Insulin resistance or inability of body to use insulin</a:t>
            </a:r>
            <a:r>
              <a:rPr lang="en-US">
                <a:solidFill>
                  <a:schemeClr val="bg1"/>
                </a:solidFill>
                <a:latin typeface="Calibri" panose="020F0502020204030204" pitchFamily="34" charset="0"/>
              </a:rPr>
              <a:t>.</a:t>
            </a:r>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Type 1 Diabetes</a:t>
            </a:r>
          </a:p>
        </p:txBody>
      </p:sp>
      <p:sp>
        <p:nvSpPr>
          <p:cNvPr id="27650" name="Content Placeholder 2"/>
          <p:cNvSpPr>
            <a:spLocks noGrp="1"/>
          </p:cNvSpPr>
          <p:nvPr>
            <p:ph idx="1"/>
          </p:nvPr>
        </p:nvSpPr>
        <p:spPr/>
        <p:txBody>
          <a:bodyPr/>
          <a:lstStyle/>
          <a:p>
            <a:r>
              <a:rPr lang="en-US" dirty="0" smtClean="0"/>
              <a:t>Insulin-producing cells are destroyed</a:t>
            </a:r>
          </a:p>
          <a:p>
            <a:r>
              <a:rPr lang="en-US" dirty="0" smtClean="0"/>
              <a:t>Daily insulin replacement necessary</a:t>
            </a:r>
          </a:p>
          <a:p>
            <a:r>
              <a:rPr lang="en-US" dirty="0" smtClean="0"/>
              <a:t>Age at onset: usually childhood, young adulthood</a:t>
            </a:r>
          </a:p>
          <a:p>
            <a:r>
              <a:rPr lang="en-US" dirty="0" smtClean="0"/>
              <a:t>Most common type of diabetes in children and adolescents</a:t>
            </a:r>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t>Type 1 Diabetes</a:t>
            </a:r>
          </a:p>
        </p:txBody>
      </p:sp>
      <p:sp>
        <p:nvSpPr>
          <p:cNvPr id="3" name="Content Placeholder 2"/>
          <p:cNvSpPr>
            <a:spLocks noGrp="1"/>
          </p:cNvSpPr>
          <p:nvPr>
            <p:ph idx="1"/>
          </p:nvPr>
        </p:nvSpPr>
        <p:spPr>
          <a:xfrm>
            <a:off x="1676400" y="1981200"/>
            <a:ext cx="5943600" cy="4114800"/>
          </a:xfrm>
          <a:extLst/>
        </p:spPr>
        <p:txBody>
          <a:bodyPr rtlCol="0">
            <a:normAutofit/>
          </a:bodyPr>
          <a:lstStyle/>
          <a:p>
            <a:pPr marL="0" indent="0" fontAlgn="auto">
              <a:spcBef>
                <a:spcPts val="0"/>
              </a:spcBef>
              <a:spcAft>
                <a:spcPts val="0"/>
              </a:spcAft>
              <a:buFontTx/>
              <a:buNone/>
              <a:defRPr/>
            </a:pPr>
            <a:r>
              <a:rPr lang="en-US" b="1" kern="0" dirty="0" smtClean="0"/>
              <a:t>Onset of diabetes:  </a:t>
            </a:r>
            <a:r>
              <a:rPr lang="en-US" b="1" kern="0" dirty="0"/>
              <a:t> </a:t>
            </a:r>
            <a:r>
              <a:rPr lang="en-US" kern="0" dirty="0" smtClean="0"/>
              <a:t>can</a:t>
            </a:r>
            <a:r>
              <a:rPr lang="en-US" b="1" kern="0" dirty="0" smtClean="0"/>
              <a:t> </a:t>
            </a:r>
            <a:r>
              <a:rPr lang="en-US" kern="0" dirty="0" smtClean="0"/>
              <a:t>happen relatively quickly </a:t>
            </a:r>
          </a:p>
          <a:p>
            <a:pPr marL="0" indent="0" fontAlgn="auto">
              <a:spcBef>
                <a:spcPts val="0"/>
              </a:spcBef>
              <a:spcAft>
                <a:spcPts val="0"/>
              </a:spcAft>
              <a:buFontTx/>
              <a:buNone/>
              <a:defRPr/>
            </a:pPr>
            <a:endParaRPr lang="en-US" dirty="0"/>
          </a:p>
          <a:p>
            <a:pPr marL="0" indent="0" fontAlgn="auto">
              <a:spcBef>
                <a:spcPts val="0"/>
              </a:spcBef>
              <a:spcAft>
                <a:spcPts val="0"/>
              </a:spcAft>
              <a:buFontTx/>
              <a:buNone/>
              <a:defRPr/>
            </a:pPr>
            <a:r>
              <a:rPr lang="en-US" b="1" kern="0" dirty="0" smtClean="0"/>
              <a:t>Symptoms: </a:t>
            </a:r>
            <a:r>
              <a:rPr lang="en-US" kern="0" dirty="0" smtClean="0"/>
              <a:t>increased urination, tiredness, weight loss, </a:t>
            </a:r>
            <a:r>
              <a:rPr lang="en-US" dirty="0" smtClean="0"/>
              <a:t>increased thirst, hunger, dry skin, blurred vision</a:t>
            </a:r>
          </a:p>
          <a:p>
            <a:pPr marL="0" indent="0" fontAlgn="auto">
              <a:spcBef>
                <a:spcPts val="0"/>
              </a:spcBef>
              <a:spcAft>
                <a:spcPts val="0"/>
              </a:spcAft>
              <a:buFontTx/>
              <a:buNone/>
              <a:defRPr/>
            </a:pPr>
            <a:endParaRPr lang="en-US" kern="0" dirty="0"/>
          </a:p>
          <a:p>
            <a:pPr marL="0" indent="0" fontAlgn="auto">
              <a:spcBef>
                <a:spcPts val="0"/>
              </a:spcBef>
              <a:spcAft>
                <a:spcPts val="0"/>
              </a:spcAft>
              <a:buFontTx/>
              <a:buNone/>
              <a:defRPr/>
            </a:pPr>
            <a:r>
              <a:rPr lang="en-US" b="1" dirty="0" smtClean="0"/>
              <a:t>Cause: </a:t>
            </a:r>
            <a:r>
              <a:rPr lang="en-US" dirty="0" smtClean="0"/>
              <a:t>uncertain, both genetic and environmental factors </a:t>
            </a:r>
            <a:endParaRPr lang="en-US" kern="0" dirty="0" smtClean="0"/>
          </a:p>
        </p:txBody>
      </p:sp>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t>Management Goal </a:t>
            </a:r>
          </a:p>
        </p:txBody>
      </p:sp>
      <p:sp>
        <p:nvSpPr>
          <p:cNvPr id="31746" name="Content Placeholder 2"/>
          <p:cNvSpPr>
            <a:spLocks noGrp="1"/>
          </p:cNvSpPr>
          <p:nvPr>
            <p:ph idx="1"/>
          </p:nvPr>
        </p:nvSpPr>
        <p:spPr/>
        <p:txBody>
          <a:bodyPr/>
          <a:lstStyle/>
          <a:p>
            <a:r>
              <a:rPr lang="en-US" dirty="0" smtClean="0"/>
              <a:t>Diabetes is managed but does not go away</a:t>
            </a:r>
          </a:p>
          <a:p>
            <a:r>
              <a:rPr lang="en-US" dirty="0" smtClean="0"/>
              <a:t>Goal is to maintain a target glucose range </a:t>
            </a:r>
          </a:p>
        </p:txBody>
      </p:sp>
      <p:pic>
        <p:nvPicPr>
          <p:cNvPr id="31747" name="Picture 2" descr="Target with insulin syringes"/>
          <p:cNvPicPr>
            <a:picLocks noChangeAspect="1" noChangeArrowheads="1"/>
          </p:cNvPicPr>
          <p:nvPr/>
        </p:nvPicPr>
        <p:blipFill>
          <a:blip r:embed="rId3"/>
          <a:srcRect/>
          <a:stretch>
            <a:fillRect/>
          </a:stretch>
        </p:blipFill>
        <p:spPr bwMode="auto">
          <a:xfrm>
            <a:off x="3124200" y="3962400"/>
            <a:ext cx="3124200" cy="19208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14400"/>
            <a:ext cx="7772400" cy="1143000"/>
          </a:xfrm>
        </p:spPr>
        <p:txBody>
          <a:bodyPr rtlCol="0">
            <a:normAutofit fontScale="90000"/>
          </a:bodyPr>
          <a:lstStyle/>
          <a:p>
            <a:pPr fontAlgn="auto">
              <a:spcAft>
                <a:spcPts val="0"/>
              </a:spcAft>
              <a:defRPr/>
            </a:pPr>
            <a:r>
              <a:rPr lang="en-US" dirty="0" smtClean="0"/>
              <a:t>Diabetes Management </a:t>
            </a:r>
            <a:br>
              <a:rPr lang="en-US" dirty="0" smtClean="0"/>
            </a:br>
            <a:r>
              <a:rPr lang="en-US" dirty="0" smtClean="0"/>
              <a:t>Making Diabetes a Part of Life</a:t>
            </a:r>
            <a:endParaRPr lang="en-US" dirty="0"/>
          </a:p>
        </p:txBody>
      </p:sp>
      <p:sp>
        <p:nvSpPr>
          <p:cNvPr id="33794" name="Content Placeholder 5"/>
          <p:cNvSpPr>
            <a:spLocks noGrp="1"/>
          </p:cNvSpPr>
          <p:nvPr>
            <p:ph idx="1"/>
          </p:nvPr>
        </p:nvSpPr>
        <p:spPr>
          <a:xfrm>
            <a:off x="1371600" y="2590800"/>
            <a:ext cx="7772400" cy="4114800"/>
          </a:xfrm>
        </p:spPr>
        <p:txBody>
          <a:bodyPr/>
          <a:lstStyle/>
          <a:p>
            <a:r>
              <a:rPr lang="en-US" sz="2800" dirty="0" smtClean="0"/>
              <a:t>Insulin/Medication</a:t>
            </a:r>
          </a:p>
          <a:p>
            <a:r>
              <a:rPr lang="en-US" sz="2800" dirty="0" smtClean="0"/>
              <a:t>Physical Activity</a:t>
            </a:r>
          </a:p>
          <a:p>
            <a:r>
              <a:rPr lang="en-US" sz="2800" dirty="0" smtClean="0"/>
              <a:t>Food Intake </a:t>
            </a:r>
          </a:p>
          <a:p>
            <a:r>
              <a:rPr lang="en-US" sz="2800" dirty="0" smtClean="0"/>
              <a:t>Other Factors</a:t>
            </a:r>
          </a:p>
        </p:txBody>
      </p:sp>
      <p:pic>
        <p:nvPicPr>
          <p:cNvPr id="33795" name="Picture 2" descr="Teens  Juggling : Isolated portrait of a teenage girl juggling three balls."/>
          <p:cNvPicPr>
            <a:picLocks noChangeAspect="1" noChangeArrowheads="1"/>
          </p:cNvPicPr>
          <p:nvPr/>
        </p:nvPicPr>
        <p:blipFill>
          <a:blip r:embed="rId3"/>
          <a:srcRect/>
          <a:stretch>
            <a:fillRect/>
          </a:stretch>
        </p:blipFill>
        <p:spPr bwMode="auto">
          <a:xfrm>
            <a:off x="5715000" y="2514600"/>
            <a:ext cx="2514600" cy="3505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KBN 2014</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15" ma:contentTypeDescription="" ma:contentTypeScope="" ma:versionID="52822cca47964247e6da215de372ac1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64883a2f67548393703a301c32941d1"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outingRuleDescription xmlns="http://schemas.microsoft.com/sharepoint/v3" xsi:nil="true"/>
    <Publication_x0020_Date xmlns="3a62de7d-ba57-4f43-9dae-9623ba637be0">2016-07-25T04:00:00+00:00</Publication_x0020_Date>
    <Audience1 xmlns="3a62de7d-ba57-4f43-9dae-9623ba637be0"/>
    <_dlc_DocId xmlns="3a62de7d-ba57-4f43-9dae-9623ba637be0">KYED-112-272</_dlc_DocId>
    <_dlc_DocIdUrl xmlns="3a62de7d-ba57-4f43-9dae-9623ba637be0">
      <Url>http://education.ky.gov/districts/SHS/_layouts/DocIdRedir.aspx?ID=KYED-112-272</Url>
      <Description>KYED-112-272</Description>
    </_dlc_DocIdUrl>
  </documentManagement>
</p:properties>
</file>

<file path=customXml/itemProps1.xml><?xml version="1.0" encoding="utf-8"?>
<ds:datastoreItem xmlns:ds="http://schemas.openxmlformats.org/officeDocument/2006/customXml" ds:itemID="{D4A8FC24-937C-462B-82B1-3121F8F53697}">
  <ds:schemaRefs>
    <ds:schemaRef ds:uri="http://schemas.microsoft.com/sharepoint/v3/contenttype/forms"/>
  </ds:schemaRefs>
</ds:datastoreItem>
</file>

<file path=customXml/itemProps2.xml><?xml version="1.0" encoding="utf-8"?>
<ds:datastoreItem xmlns:ds="http://schemas.openxmlformats.org/officeDocument/2006/customXml" ds:itemID="{2C3B0C42-8ADC-422E-A938-4409D419B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F33DFA-CE53-4537-99BA-D5BB3EADF8C2}">
  <ds:schemaRefs>
    <ds:schemaRef ds:uri="http://schemas.microsoft.com/sharepoint/events"/>
  </ds:schemaRefs>
</ds:datastoreItem>
</file>

<file path=customXml/itemProps4.xml><?xml version="1.0" encoding="utf-8"?>
<ds:datastoreItem xmlns:ds="http://schemas.openxmlformats.org/officeDocument/2006/customXml" ds:itemID="{51CA619A-7177-415A-9E5B-AAB0807A98F3}">
  <ds:schemaRefs>
    <ds:schemaRef ds:uri="http://www.w3.org/XML/1998/namespace"/>
    <ds:schemaRef ds:uri="http://schemas.microsoft.com/sharepoint/v3"/>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3a62de7d-ba57-4f43-9dae-9623ba637be0"/>
  </ds:schemaRefs>
</ds:datastoreItem>
</file>

<file path=docProps/app.xml><?xml version="1.0" encoding="utf-8"?>
<Properties xmlns="http://schemas.openxmlformats.org/officeDocument/2006/extended-properties" xmlns:vt="http://schemas.openxmlformats.org/officeDocument/2006/docPropsVTypes">
  <Template>Pushpin</Template>
  <TotalTime>1541</TotalTime>
  <Words>1936</Words>
  <Application>Microsoft Office PowerPoint</Application>
  <PresentationFormat>On-screen Show (4:3)</PresentationFormat>
  <Paragraphs>204</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Brush Script MT</vt:lpstr>
      <vt:lpstr>Calibri</vt:lpstr>
      <vt:lpstr>Comic Sans MS</vt:lpstr>
      <vt:lpstr>Franklin Gothic Book</vt:lpstr>
      <vt:lpstr>Rage Italic</vt:lpstr>
      <vt:lpstr>Times New Roman</vt:lpstr>
      <vt:lpstr>Wingdings</vt:lpstr>
      <vt:lpstr>Pushpin</vt:lpstr>
      <vt:lpstr>Diabetes Basics</vt:lpstr>
      <vt:lpstr>Understanding Diabetes</vt:lpstr>
      <vt:lpstr>Definition of terms</vt:lpstr>
      <vt:lpstr>  Body Function Without Diabetes</vt:lpstr>
      <vt:lpstr>Type 1 vs. Type 2 Diabetes </vt:lpstr>
      <vt:lpstr>Type 1 Diabetes</vt:lpstr>
      <vt:lpstr>Type 1 Diabetes</vt:lpstr>
      <vt:lpstr>Management Goal </vt:lpstr>
      <vt:lpstr>Diabetes Management  Making Diabetes a Part of Life</vt:lpstr>
      <vt:lpstr>What a Child Needs?</vt:lpstr>
      <vt:lpstr>What a Child Deals With?</vt:lpstr>
      <vt:lpstr>Hypoglycemia Unawareness </vt:lpstr>
      <vt:lpstr>Honeymoon Phase</vt:lpstr>
      <vt:lpstr>Example of Target Range For Type 1 Diabetes</vt:lpstr>
      <vt:lpstr>Management Priorities</vt:lpstr>
      <vt:lpstr>Example of Target Range For Type 1 Diabetes</vt:lpstr>
      <vt:lpstr>Management Priorities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Becki</dc:creator>
  <cp:lastModifiedBy>McDonald, Angela - Division of District Support</cp:lastModifiedBy>
  <cp:revision>78</cp:revision>
  <cp:lastPrinted>2013-11-26T22:02:52Z</cp:lastPrinted>
  <dcterms:created xsi:type="dcterms:W3CDTF">2013-10-13T19:16:07Z</dcterms:created>
  <dcterms:modified xsi:type="dcterms:W3CDTF">2016-10-12T16:40:57Z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a08e8849-9851-4021-8398-f19ec76b4e1f</vt:lpwstr>
  </property>
</Properties>
</file>