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2" r:id="rId7"/>
    <p:sldId id="263" r:id="rId8"/>
    <p:sldId id="286" r:id="rId9"/>
    <p:sldId id="287" r:id="rId10"/>
    <p:sldId id="261" r:id="rId11"/>
    <p:sldId id="264" r:id="rId12"/>
    <p:sldId id="271" r:id="rId13"/>
    <p:sldId id="294" r:id="rId14"/>
    <p:sldId id="288" r:id="rId15"/>
    <p:sldId id="266" r:id="rId16"/>
    <p:sldId id="267" r:id="rId17"/>
    <p:sldId id="268" r:id="rId18"/>
    <p:sldId id="269" r:id="rId19"/>
    <p:sldId id="270" r:id="rId20"/>
    <p:sldId id="272" r:id="rId21"/>
    <p:sldId id="273" r:id="rId22"/>
    <p:sldId id="274" r:id="rId23"/>
    <p:sldId id="275" r:id="rId24"/>
    <p:sldId id="290" r:id="rId25"/>
    <p:sldId id="291" r:id="rId26"/>
    <p:sldId id="276" r:id="rId27"/>
    <p:sldId id="277" r:id="rId28"/>
    <p:sldId id="278" r:id="rId29"/>
    <p:sldId id="279" r:id="rId30"/>
    <p:sldId id="280" r:id="rId31"/>
    <p:sldId id="281" r:id="rId32"/>
    <p:sldId id="282" r:id="rId33"/>
    <p:sldId id="283" r:id="rId34"/>
    <p:sldId id="289" r:id="rId35"/>
    <p:sldId id="284" r:id="rId36"/>
    <p:sldId id="285" r:id="rId37"/>
    <p:sldId id="293" r:id="rId38"/>
    <p:sldId id="29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38" autoAdjust="0"/>
  </p:normalViewPr>
  <p:slideViewPr>
    <p:cSldViewPr snapToGrid="0" snapToObjects="1">
      <p:cViewPr varScale="1">
        <p:scale>
          <a:sx n="74" d="100"/>
          <a:sy n="74" d="100"/>
        </p:scale>
        <p:origin x="11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0E5F3-5389-DB4D-AEB8-98DAAEF00C23}"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DFEE7-D4D1-7648-973A-5D7329888256}" type="slidenum">
              <a:rPr lang="en-US" smtClean="0"/>
              <a:t>‹#›</a:t>
            </a:fld>
            <a:endParaRPr lang="en-US"/>
          </a:p>
        </p:txBody>
      </p:sp>
    </p:spTree>
    <p:extLst>
      <p:ext uri="{BB962C8B-B14F-4D97-AF65-F5344CB8AC3E}">
        <p14:creationId xmlns:p14="http://schemas.microsoft.com/office/powerpoint/2010/main" val="14125516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ncer.gov/Common/PopUps/popDefinition.aspx?term=DNA&amp;version=Patient&amp;language=English"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cancer.gov/Common/PopUps/popDefinition.aspx?term=tumor&amp;version=Patient&amp;language=English" TargetMode="External"/><Relationship Id="rId4" Type="http://schemas.openxmlformats.org/officeDocument/2006/relationships/hyperlink" Target="http://www.cancer.gov/Common/PopUps/popDefinition.aspx?term=mutation&amp;version=Patient&amp;language=English"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cer.gov/Common/PopUps/popDefinition.aspx?id=CDR0000046292&amp;version=Patient&amp;language=Englis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a:t>
            </a:fld>
            <a:endParaRPr lang="en-US"/>
          </a:p>
        </p:txBody>
      </p:sp>
    </p:spTree>
    <p:extLst>
      <p:ext uri="{BB962C8B-B14F-4D97-AF65-F5344CB8AC3E}">
        <p14:creationId xmlns:p14="http://schemas.microsoft.com/office/powerpoint/2010/main" val="320397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10</a:t>
            </a:fld>
            <a:endParaRPr lang="en-US"/>
          </a:p>
        </p:txBody>
      </p:sp>
    </p:spTree>
    <p:extLst>
      <p:ext uri="{BB962C8B-B14F-4D97-AF65-F5344CB8AC3E}">
        <p14:creationId xmlns:p14="http://schemas.microsoft.com/office/powerpoint/2010/main" val="223242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11</a:t>
            </a:fld>
            <a:endParaRPr lang="en-US"/>
          </a:p>
        </p:txBody>
      </p:sp>
    </p:spTree>
    <p:extLst>
      <p:ext uri="{BB962C8B-B14F-4D97-AF65-F5344CB8AC3E}">
        <p14:creationId xmlns:p14="http://schemas.microsoft.com/office/powerpoint/2010/main" val="106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12</a:t>
            </a:fld>
            <a:endParaRPr lang="en-US"/>
          </a:p>
        </p:txBody>
      </p:sp>
    </p:spTree>
    <p:extLst>
      <p:ext uri="{BB962C8B-B14F-4D97-AF65-F5344CB8AC3E}">
        <p14:creationId xmlns:p14="http://schemas.microsoft.com/office/powerpoint/2010/main" val="14866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Delivering High-Quality Cancer Care: Charting a New Course for a System in Crisis</a:t>
            </a:r>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14</a:t>
            </a:fld>
            <a:endParaRPr lang="en-US"/>
          </a:p>
        </p:txBody>
      </p:sp>
    </p:spTree>
    <p:extLst>
      <p:ext uri="{BB962C8B-B14F-4D97-AF65-F5344CB8AC3E}">
        <p14:creationId xmlns:p14="http://schemas.microsoft.com/office/powerpoint/2010/main" val="422393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National Cancer Institute, Cancer Trends Progress Report 2011/2012 update </a:t>
            </a:r>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15</a:t>
            </a:fld>
            <a:endParaRPr lang="en-US"/>
          </a:p>
        </p:txBody>
      </p:sp>
    </p:spTree>
    <p:extLst>
      <p:ext uri="{BB962C8B-B14F-4D97-AF65-F5344CB8AC3E}">
        <p14:creationId xmlns:p14="http://schemas.microsoft.com/office/powerpoint/2010/main" val="117180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National Cancer Institute, Cancer Trends Progress Report 2011/2012 update </a:t>
            </a:r>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16</a:t>
            </a:fld>
            <a:endParaRPr lang="en-US"/>
          </a:p>
        </p:txBody>
      </p:sp>
    </p:spTree>
    <p:extLst>
      <p:ext uri="{BB962C8B-B14F-4D97-AF65-F5344CB8AC3E}">
        <p14:creationId xmlns:p14="http://schemas.microsoft.com/office/powerpoint/2010/main" val="43261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National Cancer Institute, Cancer Trends Progress Report 2011/2012 update </a:t>
            </a:r>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17</a:t>
            </a:fld>
            <a:endParaRPr lang="en-US"/>
          </a:p>
        </p:txBody>
      </p:sp>
    </p:spTree>
    <p:extLst>
      <p:ext uri="{BB962C8B-B14F-4D97-AF65-F5344CB8AC3E}">
        <p14:creationId xmlns:p14="http://schemas.microsoft.com/office/powerpoint/2010/main" val="33700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National Cancer Institute, Cancer Trends Progress Report 2011/2012 update </a:t>
            </a:r>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18</a:t>
            </a:fld>
            <a:endParaRPr lang="en-US"/>
          </a:p>
        </p:txBody>
      </p:sp>
    </p:spTree>
    <p:extLst>
      <p:ext uri="{BB962C8B-B14F-4D97-AF65-F5344CB8AC3E}">
        <p14:creationId xmlns:p14="http://schemas.microsoft.com/office/powerpoint/2010/main" val="310476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20</a:t>
            </a:fld>
            <a:endParaRPr lang="en-US"/>
          </a:p>
        </p:txBody>
      </p:sp>
    </p:spTree>
    <p:extLst>
      <p:ext uri="{BB962C8B-B14F-4D97-AF65-F5344CB8AC3E}">
        <p14:creationId xmlns:p14="http://schemas.microsoft.com/office/powerpoint/2010/main" val="126268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21</a:t>
            </a:fld>
            <a:endParaRPr lang="en-US"/>
          </a:p>
        </p:txBody>
      </p:sp>
    </p:spTree>
    <p:extLst>
      <p:ext uri="{BB962C8B-B14F-4D97-AF65-F5344CB8AC3E}">
        <p14:creationId xmlns:p14="http://schemas.microsoft.com/office/powerpoint/2010/main" val="307939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a:t>
            </a:fld>
            <a:endParaRPr lang="en-US"/>
          </a:p>
        </p:txBody>
      </p:sp>
    </p:spTree>
    <p:extLst>
      <p:ext uri="{BB962C8B-B14F-4D97-AF65-F5344CB8AC3E}">
        <p14:creationId xmlns:p14="http://schemas.microsoft.com/office/powerpoint/2010/main" val="162799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22</a:t>
            </a:fld>
            <a:endParaRPr lang="en-US"/>
          </a:p>
        </p:txBody>
      </p:sp>
    </p:spTree>
    <p:extLst>
      <p:ext uri="{BB962C8B-B14F-4D97-AF65-F5344CB8AC3E}">
        <p14:creationId xmlns:p14="http://schemas.microsoft.com/office/powerpoint/2010/main" val="355126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23</a:t>
            </a:fld>
            <a:endParaRPr lang="en-US"/>
          </a:p>
        </p:txBody>
      </p:sp>
    </p:spTree>
    <p:extLst>
      <p:ext uri="{BB962C8B-B14F-4D97-AF65-F5344CB8AC3E}">
        <p14:creationId xmlns:p14="http://schemas.microsoft.com/office/powerpoint/2010/main" val="96947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24</a:t>
            </a:fld>
            <a:endParaRPr lang="en-US"/>
          </a:p>
        </p:txBody>
      </p:sp>
    </p:spTree>
    <p:extLst>
      <p:ext uri="{BB962C8B-B14F-4D97-AF65-F5344CB8AC3E}">
        <p14:creationId xmlns:p14="http://schemas.microsoft.com/office/powerpoint/2010/main" val="166589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25</a:t>
            </a:fld>
            <a:endParaRPr lang="en-US"/>
          </a:p>
        </p:txBody>
      </p:sp>
    </p:spTree>
    <p:extLst>
      <p:ext uri="{BB962C8B-B14F-4D97-AF65-F5344CB8AC3E}">
        <p14:creationId xmlns:p14="http://schemas.microsoft.com/office/powerpoint/2010/main" val="3814066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26</a:t>
            </a:fld>
            <a:endParaRPr lang="en-US"/>
          </a:p>
        </p:txBody>
      </p:sp>
    </p:spTree>
    <p:extLst>
      <p:ext uri="{BB962C8B-B14F-4D97-AF65-F5344CB8AC3E}">
        <p14:creationId xmlns:p14="http://schemas.microsoft.com/office/powerpoint/2010/main" val="126764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27</a:t>
            </a:fld>
            <a:endParaRPr lang="en-US"/>
          </a:p>
        </p:txBody>
      </p:sp>
    </p:spTree>
    <p:extLst>
      <p:ext uri="{BB962C8B-B14F-4D97-AF65-F5344CB8AC3E}">
        <p14:creationId xmlns:p14="http://schemas.microsoft.com/office/powerpoint/2010/main" val="3880908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28</a:t>
            </a:fld>
            <a:endParaRPr lang="en-US"/>
          </a:p>
        </p:txBody>
      </p:sp>
    </p:spTree>
    <p:extLst>
      <p:ext uri="{BB962C8B-B14F-4D97-AF65-F5344CB8AC3E}">
        <p14:creationId xmlns:p14="http://schemas.microsoft.com/office/powerpoint/2010/main" val="334649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30</a:t>
            </a:fld>
            <a:endParaRPr lang="en-US"/>
          </a:p>
        </p:txBody>
      </p:sp>
    </p:spTree>
    <p:extLst>
      <p:ext uri="{BB962C8B-B14F-4D97-AF65-F5344CB8AC3E}">
        <p14:creationId xmlns:p14="http://schemas.microsoft.com/office/powerpoint/2010/main" val="271844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Prostate-specific antigen</a:t>
            </a:r>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31</a:t>
            </a:fld>
            <a:endParaRPr lang="en-US"/>
          </a:p>
        </p:txBody>
      </p:sp>
    </p:spTree>
    <p:extLst>
      <p:ext uri="{BB962C8B-B14F-4D97-AF65-F5344CB8AC3E}">
        <p14:creationId xmlns:p14="http://schemas.microsoft.com/office/powerpoint/2010/main" val="120930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and action for cancer prevention: World</a:t>
            </a:r>
            <a:r>
              <a:rPr lang="en-US" baseline="0" dirty="0" smtClean="0"/>
              <a:t> Cancer Research Fund and American Institute for Cancer Research</a:t>
            </a:r>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32</a:t>
            </a:fld>
            <a:endParaRPr lang="en-US"/>
          </a:p>
        </p:txBody>
      </p:sp>
    </p:spTree>
    <p:extLst>
      <p:ext uri="{BB962C8B-B14F-4D97-AF65-F5344CB8AC3E}">
        <p14:creationId xmlns:p14="http://schemas.microsoft.com/office/powerpoint/2010/main" val="387948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body is made up of many types of cells. These cells grow and divide in a controlled way to produce more cells as they are needed to keep the body healthy. When cells become old or damaged, they die and are replaced with new cells.</a:t>
            </a:r>
          </a:p>
          <a:p>
            <a:r>
              <a:rPr lang="en-US" dirty="0" smtClean="0"/>
              <a:t>However, sometimes this orderly process goes wrong. The genetic material (</a:t>
            </a:r>
            <a:r>
              <a:rPr lang="en-US" dirty="0" smtClean="0">
                <a:hlinkClick r:id="rId3"/>
              </a:rPr>
              <a:t>DNA</a:t>
            </a:r>
            <a:r>
              <a:rPr lang="en-US" dirty="0" smtClean="0"/>
              <a:t>) of a cell can become damaged or changed, producing </a:t>
            </a:r>
            <a:r>
              <a:rPr lang="en-US" dirty="0" smtClean="0">
                <a:hlinkClick r:id="rId4"/>
              </a:rPr>
              <a:t>mutations</a:t>
            </a:r>
            <a:r>
              <a:rPr lang="en-US" dirty="0" smtClean="0"/>
              <a:t> that affect normal cell growth and division. When this happens, cells do not die when they should and new cells form when the body does not need them. The extra cells may form a mass of tissue called a </a:t>
            </a:r>
            <a:r>
              <a:rPr lang="en-US" dirty="0" smtClean="0">
                <a:hlinkClick r:id="rId5"/>
              </a:rPr>
              <a:t>tumor</a:t>
            </a:r>
            <a:r>
              <a:rPr lang="en-US" dirty="0" smtClean="0"/>
              <a:t>.</a:t>
            </a:r>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a:t>
            </a:fld>
            <a:endParaRPr lang="en-US"/>
          </a:p>
        </p:txBody>
      </p:sp>
    </p:spTree>
    <p:extLst>
      <p:ext uri="{BB962C8B-B14F-4D97-AF65-F5344CB8AC3E}">
        <p14:creationId xmlns:p14="http://schemas.microsoft.com/office/powerpoint/2010/main" val="3400524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34</a:t>
            </a:fld>
            <a:endParaRPr lang="en-US"/>
          </a:p>
        </p:txBody>
      </p:sp>
    </p:spTree>
    <p:extLst>
      <p:ext uri="{BB962C8B-B14F-4D97-AF65-F5344CB8AC3E}">
        <p14:creationId xmlns:p14="http://schemas.microsoft.com/office/powerpoint/2010/main" val="95207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Source: A National Action Plan for Cancer Survivorship: Advancing Public Health Strategies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35</a:t>
            </a:fld>
            <a:endParaRPr lang="en-US"/>
          </a:p>
        </p:txBody>
      </p:sp>
    </p:spTree>
    <p:extLst>
      <p:ext uri="{BB962C8B-B14F-4D97-AF65-F5344CB8AC3E}">
        <p14:creationId xmlns:p14="http://schemas.microsoft.com/office/powerpoint/2010/main" val="236001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36</a:t>
            </a:fld>
            <a:endParaRPr lang="en-US"/>
          </a:p>
        </p:txBody>
      </p:sp>
    </p:spTree>
    <p:extLst>
      <p:ext uri="{BB962C8B-B14F-4D97-AF65-F5344CB8AC3E}">
        <p14:creationId xmlns:p14="http://schemas.microsoft.com/office/powerpoint/2010/main" val="253540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37</a:t>
            </a:fld>
            <a:endParaRPr lang="en-US"/>
          </a:p>
        </p:txBody>
      </p:sp>
    </p:spTree>
    <p:extLst>
      <p:ext uri="{BB962C8B-B14F-4D97-AF65-F5344CB8AC3E}">
        <p14:creationId xmlns:p14="http://schemas.microsoft.com/office/powerpoint/2010/main" val="1289418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38</a:t>
            </a:fld>
            <a:endParaRPr lang="en-US"/>
          </a:p>
        </p:txBody>
      </p:sp>
    </p:spTree>
    <p:extLst>
      <p:ext uri="{BB962C8B-B14F-4D97-AF65-F5344CB8AC3E}">
        <p14:creationId xmlns:p14="http://schemas.microsoft.com/office/powerpoint/2010/main" val="367977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cancers are named for the organ or type of cell in which they start - for example, cancer that begins in the colon is called colon cancer; cancer that begins in </a:t>
            </a:r>
            <a:r>
              <a:rPr lang="en-US" dirty="0" smtClean="0">
                <a:hlinkClick r:id="rId3"/>
              </a:rPr>
              <a:t>melanocytes</a:t>
            </a:r>
            <a:r>
              <a:rPr lang="en-US" dirty="0" smtClean="0"/>
              <a:t> of the skin is called melanoma.</a:t>
            </a:r>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4</a:t>
            </a:fld>
            <a:endParaRPr lang="en-US"/>
          </a:p>
        </p:txBody>
      </p:sp>
    </p:spTree>
    <p:extLst>
      <p:ext uri="{BB962C8B-B14F-4D97-AF65-F5344CB8AC3E}">
        <p14:creationId xmlns:p14="http://schemas.microsoft.com/office/powerpoint/2010/main" val="328464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5</a:t>
            </a:fld>
            <a:endParaRPr lang="en-US"/>
          </a:p>
        </p:txBody>
      </p:sp>
    </p:spTree>
    <p:extLst>
      <p:ext uri="{BB962C8B-B14F-4D97-AF65-F5344CB8AC3E}">
        <p14:creationId xmlns:p14="http://schemas.microsoft.com/office/powerpoint/2010/main" val="74950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6</a:t>
            </a:fld>
            <a:endParaRPr lang="en-US"/>
          </a:p>
        </p:txBody>
      </p:sp>
    </p:spTree>
    <p:extLst>
      <p:ext uri="{BB962C8B-B14F-4D97-AF65-F5344CB8AC3E}">
        <p14:creationId xmlns:p14="http://schemas.microsoft.com/office/powerpoint/2010/main" val="104954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7</a:t>
            </a:fld>
            <a:endParaRPr lang="en-US"/>
          </a:p>
        </p:txBody>
      </p:sp>
    </p:spTree>
    <p:extLst>
      <p:ext uri="{BB962C8B-B14F-4D97-AF65-F5344CB8AC3E}">
        <p14:creationId xmlns:p14="http://schemas.microsoft.com/office/powerpoint/2010/main" val="28769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Global Cancer Facts &amp; Figures: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2nd Edition</a:t>
            </a:r>
          </a:p>
        </p:txBody>
      </p:sp>
      <p:sp>
        <p:nvSpPr>
          <p:cNvPr id="4" name="Slide Number Placeholder 3"/>
          <p:cNvSpPr>
            <a:spLocks noGrp="1"/>
          </p:cNvSpPr>
          <p:nvPr>
            <p:ph type="sldNum" sz="quarter" idx="10"/>
          </p:nvPr>
        </p:nvSpPr>
        <p:spPr/>
        <p:txBody>
          <a:bodyPr/>
          <a:lstStyle/>
          <a:p>
            <a:fld id="{D72DFEE7-D4D1-7648-973A-5D7329888256}" type="slidenum">
              <a:rPr lang="en-US" smtClean="0"/>
              <a:t>8</a:t>
            </a:fld>
            <a:endParaRPr lang="en-US"/>
          </a:p>
        </p:txBody>
      </p:sp>
    </p:spTree>
    <p:extLst>
      <p:ext uri="{BB962C8B-B14F-4D97-AF65-F5344CB8AC3E}">
        <p14:creationId xmlns:p14="http://schemas.microsoft.com/office/powerpoint/2010/main" val="63477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DFEE7-D4D1-7648-973A-5D7329888256}" type="slidenum">
              <a:rPr lang="en-US" smtClean="0"/>
              <a:t>9</a:t>
            </a:fld>
            <a:endParaRPr lang="en-US"/>
          </a:p>
        </p:txBody>
      </p:sp>
    </p:spTree>
    <p:extLst>
      <p:ext uri="{BB962C8B-B14F-4D97-AF65-F5344CB8AC3E}">
        <p14:creationId xmlns:p14="http://schemas.microsoft.com/office/powerpoint/2010/main" val="123608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2AFA7-333A-474D-B940-A9B965C7E40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16494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AFA7-333A-474D-B940-A9B965C7E40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188627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AFA7-333A-474D-B940-A9B965C7E40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5614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AFA7-333A-474D-B940-A9B965C7E40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62166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2AFA7-333A-474D-B940-A9B965C7E40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51294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2AFA7-333A-474D-B940-A9B965C7E40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153499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2AFA7-333A-474D-B940-A9B965C7E407}"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303601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2AFA7-333A-474D-B940-A9B965C7E407}"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323337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2AFA7-333A-474D-B940-A9B965C7E407}"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239905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2AFA7-333A-474D-B940-A9B965C7E40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192723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2AFA7-333A-474D-B940-A9B965C7E40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ADF21-430F-A347-88F6-BEE3268D9533}" type="slidenum">
              <a:rPr lang="en-US" smtClean="0"/>
              <a:t>‹#›</a:t>
            </a:fld>
            <a:endParaRPr lang="en-US"/>
          </a:p>
        </p:txBody>
      </p:sp>
    </p:spTree>
    <p:extLst>
      <p:ext uri="{BB962C8B-B14F-4D97-AF65-F5344CB8AC3E}">
        <p14:creationId xmlns:p14="http://schemas.microsoft.com/office/powerpoint/2010/main" val="162327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2AFA7-333A-474D-B940-A9B965C7E407}"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ADF21-430F-A347-88F6-BEE3268D9533}" type="slidenum">
              <a:rPr lang="en-US" smtClean="0"/>
              <a:t>‹#›</a:t>
            </a:fld>
            <a:endParaRPr lang="en-US"/>
          </a:p>
        </p:txBody>
      </p:sp>
    </p:spTree>
    <p:extLst>
      <p:ext uri="{BB962C8B-B14F-4D97-AF65-F5344CB8AC3E}">
        <p14:creationId xmlns:p14="http://schemas.microsoft.com/office/powerpoint/2010/main" val="103268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ancer.org/ssLINK/nausea-and-vomiting-land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ancer.org/ssLINK/fatigue-landing" TargetMode="External"/><Relationship Id="rId4" Type="http://schemas.openxmlformats.org/officeDocument/2006/relationships/hyperlink" Target="http://www.cancer.org/ssLINK/pain-landi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ncer.gov/Common/PopUps/popDefinition.aspx?id=CDR0000046216&amp;version=Patient&amp;language=English" TargetMode="External"/><Relationship Id="rId7" Type="http://schemas.openxmlformats.org/officeDocument/2006/relationships/hyperlink" Target="http://www.cancer.gov/Common/PopUps/popDefinition.aspx?term=immune%20system&amp;version=Patient&amp;language=Englis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ancer.gov/Common/PopUps/popDefinition.aspx?id=CDR0000046630&amp;version=Patient&amp;language=English" TargetMode="External"/><Relationship Id="rId5" Type="http://schemas.openxmlformats.org/officeDocument/2006/relationships/hyperlink" Target="http://www.cancer.gov/Common/PopUps/popDefinition.aspx?id=CDR0000046595&amp;version=Patient&amp;language=English" TargetMode="External"/><Relationship Id="rId4" Type="http://schemas.openxmlformats.org/officeDocument/2006/relationships/hyperlink" Target="http://www.cancer.gov/Common/PopUps/popDefinition.aspx?id=CDR0000046515&amp;version=Patient&amp;language=Englis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8055"/>
            <a:ext cx="7772400" cy="1470025"/>
          </a:xfrm>
        </p:spPr>
        <p:txBody>
          <a:bodyPr/>
          <a:lstStyle/>
          <a:p>
            <a:r>
              <a:rPr lang="en-US" dirty="0" smtClean="0"/>
              <a:t>Cancer</a:t>
            </a:r>
            <a:endParaRPr lang="en-US" dirty="0"/>
          </a:p>
        </p:txBody>
      </p:sp>
      <p:sp>
        <p:nvSpPr>
          <p:cNvPr id="3" name="Subtitle 2"/>
          <p:cNvSpPr>
            <a:spLocks noGrp="1"/>
          </p:cNvSpPr>
          <p:nvPr>
            <p:ph type="subTitle" idx="1"/>
          </p:nvPr>
        </p:nvSpPr>
        <p:spPr>
          <a:xfrm>
            <a:off x="1371600" y="5124280"/>
            <a:ext cx="6400800" cy="1752600"/>
          </a:xfrm>
        </p:spPr>
        <p:txBody>
          <a:bodyPr/>
          <a:lstStyle/>
          <a:p>
            <a:r>
              <a:rPr lang="en-US" dirty="0" smtClean="0"/>
              <a:t>Nang Pann Ei Kham</a:t>
            </a:r>
            <a:endParaRPr lang="en-US" dirty="0"/>
          </a:p>
        </p:txBody>
      </p:sp>
      <p:pic>
        <p:nvPicPr>
          <p:cNvPr id="4" name="Picture 3"/>
          <p:cNvPicPr>
            <a:picLocks noChangeAspect="1"/>
          </p:cNvPicPr>
          <p:nvPr/>
        </p:nvPicPr>
        <p:blipFill>
          <a:blip r:embed="rId3"/>
          <a:stretch>
            <a:fillRect/>
          </a:stretch>
        </p:blipFill>
        <p:spPr>
          <a:xfrm>
            <a:off x="1066800" y="1180091"/>
            <a:ext cx="7010400" cy="1727200"/>
          </a:xfrm>
          <a:prstGeom prst="rect">
            <a:avLst/>
          </a:prstGeom>
        </p:spPr>
      </p:pic>
    </p:spTree>
    <p:extLst>
      <p:ext uri="{BB962C8B-B14F-4D97-AF65-F5344CB8AC3E}">
        <p14:creationId xmlns:p14="http://schemas.microsoft.com/office/powerpoint/2010/main" val="3718363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US" dirty="0" smtClean="0"/>
              <a:t>Mortality</a:t>
            </a:r>
          </a:p>
          <a:p>
            <a:pPr lvl="1"/>
            <a:r>
              <a:rPr lang="en-US" dirty="0" smtClean="0"/>
              <a:t>In </a:t>
            </a:r>
            <a:r>
              <a:rPr lang="en-US" dirty="0"/>
              <a:t>2014, about 585,720 Americans are expected to die of </a:t>
            </a:r>
            <a:r>
              <a:rPr lang="en-US" dirty="0" smtClean="0"/>
              <a:t>cancer (almost 1,600 people/day)</a:t>
            </a:r>
          </a:p>
          <a:p>
            <a:pPr lvl="1"/>
            <a:r>
              <a:rPr lang="en-US" dirty="0" smtClean="0"/>
              <a:t>Cancer: </a:t>
            </a:r>
            <a:r>
              <a:rPr lang="en-US" dirty="0" smtClean="0">
                <a:solidFill>
                  <a:srgbClr val="3366FF"/>
                </a:solidFill>
              </a:rPr>
              <a:t>second </a:t>
            </a:r>
            <a:r>
              <a:rPr lang="en-US" dirty="0">
                <a:solidFill>
                  <a:srgbClr val="3366FF"/>
                </a:solidFill>
              </a:rPr>
              <a:t>most </a:t>
            </a:r>
            <a:r>
              <a:rPr lang="en-US" dirty="0"/>
              <a:t>common </a:t>
            </a:r>
            <a:r>
              <a:rPr lang="en-US" dirty="0" smtClean="0"/>
              <a:t>cause </a:t>
            </a:r>
            <a:r>
              <a:rPr lang="en-US" dirty="0"/>
              <a:t>of death in the US, exceeded only by heart </a:t>
            </a:r>
            <a:r>
              <a:rPr lang="en-US" dirty="0" smtClean="0"/>
              <a:t>disease</a:t>
            </a:r>
          </a:p>
          <a:p>
            <a:r>
              <a:rPr lang="en-US" dirty="0" smtClean="0"/>
              <a:t>Survival</a:t>
            </a:r>
          </a:p>
          <a:p>
            <a:pPr lvl="1"/>
            <a:r>
              <a:rPr lang="en-US" dirty="0" smtClean="0"/>
              <a:t>5</a:t>
            </a:r>
            <a:r>
              <a:rPr lang="en-US" dirty="0"/>
              <a:t>-year relative survival rate for all cancers diagnosed </a:t>
            </a:r>
            <a:r>
              <a:rPr lang="en-US" dirty="0" smtClean="0"/>
              <a:t>between </a:t>
            </a:r>
            <a:r>
              <a:rPr lang="en-US" dirty="0"/>
              <a:t>2003 and 2009 is </a:t>
            </a:r>
            <a:r>
              <a:rPr lang="en-US" dirty="0">
                <a:solidFill>
                  <a:srgbClr val="3366FF"/>
                </a:solidFill>
              </a:rPr>
              <a:t>68%</a:t>
            </a:r>
            <a:r>
              <a:rPr lang="en-US" dirty="0"/>
              <a:t>, up from 49% in 1975-</a:t>
            </a:r>
            <a:r>
              <a:rPr lang="en-US" dirty="0" smtClean="0"/>
              <a:t>1977</a:t>
            </a:r>
          </a:p>
          <a:p>
            <a:pPr lvl="1"/>
            <a:r>
              <a:rPr lang="en-US" dirty="0" smtClean="0"/>
              <a:t>improvement </a:t>
            </a:r>
            <a:r>
              <a:rPr lang="en-US" dirty="0"/>
              <a:t>in survival </a:t>
            </a:r>
            <a:r>
              <a:rPr lang="en-US" dirty="0" smtClean="0"/>
              <a:t>reflects </a:t>
            </a:r>
            <a:r>
              <a:rPr lang="en-US" dirty="0"/>
              <a:t>both progress in </a:t>
            </a:r>
            <a:r>
              <a:rPr lang="en-US" dirty="0" smtClean="0">
                <a:solidFill>
                  <a:srgbClr val="0000FF"/>
                </a:solidFill>
              </a:rPr>
              <a:t>diagnosing</a:t>
            </a:r>
            <a:r>
              <a:rPr lang="en-US" dirty="0" smtClean="0"/>
              <a:t> </a:t>
            </a:r>
            <a:r>
              <a:rPr lang="en-US" dirty="0"/>
              <a:t>certain cancers at an </a:t>
            </a:r>
            <a:r>
              <a:rPr lang="en-US" dirty="0">
                <a:solidFill>
                  <a:srgbClr val="0000FF"/>
                </a:solidFill>
              </a:rPr>
              <a:t>earlier stage </a:t>
            </a:r>
            <a:r>
              <a:rPr lang="en-US" dirty="0"/>
              <a:t>and </a:t>
            </a:r>
            <a:r>
              <a:rPr lang="en-US" dirty="0" smtClean="0"/>
              <a:t>improvements </a:t>
            </a:r>
            <a:r>
              <a:rPr lang="en-US" dirty="0"/>
              <a:t>in </a:t>
            </a:r>
            <a:r>
              <a:rPr lang="en-US" dirty="0" smtClean="0"/>
              <a:t>treatment </a:t>
            </a:r>
            <a:endParaRPr lang="en-US" dirty="0"/>
          </a:p>
          <a:p>
            <a:pPr lvl="1"/>
            <a:r>
              <a:rPr lang="en-US" dirty="0" smtClean="0"/>
              <a:t>Survival </a:t>
            </a:r>
            <a:r>
              <a:rPr lang="en-US" dirty="0"/>
              <a:t>statistics vary greatly by cancer </a:t>
            </a:r>
            <a:r>
              <a:rPr lang="en-US" dirty="0" smtClean="0"/>
              <a:t>type </a:t>
            </a:r>
            <a:r>
              <a:rPr lang="en-US" dirty="0"/>
              <a:t>and stage at diagnosis. </a:t>
            </a:r>
          </a:p>
          <a:p>
            <a:endParaRPr lang="en-US" dirty="0"/>
          </a:p>
        </p:txBody>
      </p:sp>
      <p:sp>
        <p:nvSpPr>
          <p:cNvPr id="4" name="TextBox 3"/>
          <p:cNvSpPr txBox="1"/>
          <p:nvPr/>
        </p:nvSpPr>
        <p:spPr>
          <a:xfrm>
            <a:off x="851647" y="6320118"/>
            <a:ext cx="7395882" cy="369332"/>
          </a:xfrm>
          <a:prstGeom prst="rect">
            <a:avLst/>
          </a:prstGeom>
          <a:noFill/>
        </p:spPr>
        <p:txBody>
          <a:bodyPr wrap="square" rtlCol="0">
            <a:spAutoFit/>
          </a:bodyPr>
          <a:lstStyle/>
          <a:p>
            <a:r>
              <a:rPr lang="en-US" dirty="0" smtClean="0"/>
              <a:t>Source: American Cancer Society- Cancer Facts and Figures 2013  </a:t>
            </a:r>
            <a:endParaRPr lang="en-US" dirty="0"/>
          </a:p>
        </p:txBody>
      </p:sp>
    </p:spTree>
    <p:extLst>
      <p:ext uri="{BB962C8B-B14F-4D97-AF65-F5344CB8AC3E}">
        <p14:creationId xmlns:p14="http://schemas.microsoft.com/office/powerpoint/2010/main" val="8227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cancer cases</a:t>
            </a:r>
            <a:endParaRPr lang="en-US" dirty="0"/>
          </a:p>
        </p:txBody>
      </p:sp>
      <p:sp>
        <p:nvSpPr>
          <p:cNvPr id="3" name="Content Placeholder 2"/>
          <p:cNvSpPr>
            <a:spLocks noGrp="1"/>
          </p:cNvSpPr>
          <p:nvPr>
            <p:ph idx="1"/>
          </p:nvPr>
        </p:nvSpPr>
        <p:spPr/>
        <p:txBody>
          <a:bodyPr>
            <a:normAutofit lnSpcReduction="10000"/>
          </a:bodyPr>
          <a:lstStyle/>
          <a:p>
            <a:r>
              <a:rPr lang="en-US" dirty="0" smtClean="0"/>
              <a:t>2010: </a:t>
            </a:r>
            <a:r>
              <a:rPr lang="en-US" dirty="0"/>
              <a:t>more than one-half of all new </a:t>
            </a:r>
            <a:r>
              <a:rPr lang="en-US" dirty="0" smtClean="0"/>
              <a:t>cancers-cancers </a:t>
            </a:r>
            <a:r>
              <a:rPr lang="en-US" dirty="0"/>
              <a:t>of the prostate, female breast, lung, and colon/rectum. </a:t>
            </a:r>
            <a:endParaRPr lang="en-US" dirty="0" smtClean="0"/>
          </a:p>
          <a:p>
            <a:r>
              <a:rPr lang="en-US" dirty="0" smtClean="0"/>
              <a:t>American </a:t>
            </a:r>
            <a:r>
              <a:rPr lang="en-US" dirty="0"/>
              <a:t>Cancer Society </a:t>
            </a:r>
            <a:r>
              <a:rPr lang="en-US" dirty="0" smtClean="0"/>
              <a:t>projections: </a:t>
            </a:r>
          </a:p>
          <a:p>
            <a:pPr lvl="1"/>
            <a:r>
              <a:rPr lang="en-US" dirty="0" smtClean="0"/>
              <a:t>1,529,560 </a:t>
            </a:r>
            <a:r>
              <a:rPr lang="en-US" dirty="0"/>
              <a:t>new cases of cancer in </a:t>
            </a:r>
            <a:r>
              <a:rPr lang="en-US" dirty="0" smtClean="0"/>
              <a:t>2010 </a:t>
            </a:r>
          </a:p>
          <a:p>
            <a:pPr lvl="1"/>
            <a:r>
              <a:rPr lang="en-US" dirty="0"/>
              <a:t>222,520 cases of </a:t>
            </a:r>
            <a:r>
              <a:rPr lang="en-US" dirty="0">
                <a:solidFill>
                  <a:srgbClr val="0000FF"/>
                </a:solidFill>
              </a:rPr>
              <a:t>lung </a:t>
            </a:r>
            <a:r>
              <a:rPr lang="en-US" dirty="0"/>
              <a:t>cancer </a:t>
            </a:r>
            <a:endParaRPr lang="en-US" dirty="0" smtClean="0"/>
          </a:p>
          <a:p>
            <a:pPr lvl="1"/>
            <a:r>
              <a:rPr lang="en-US" dirty="0" smtClean="0"/>
              <a:t>217,730 </a:t>
            </a:r>
            <a:r>
              <a:rPr lang="en-US" dirty="0"/>
              <a:t>cases of </a:t>
            </a:r>
            <a:r>
              <a:rPr lang="en-US" dirty="0">
                <a:solidFill>
                  <a:srgbClr val="0000FF"/>
                </a:solidFill>
              </a:rPr>
              <a:t>prostate</a:t>
            </a:r>
            <a:r>
              <a:rPr lang="en-US" dirty="0"/>
              <a:t> </a:t>
            </a:r>
            <a:r>
              <a:rPr lang="en-US" dirty="0" smtClean="0"/>
              <a:t>cancer </a:t>
            </a:r>
          </a:p>
          <a:p>
            <a:pPr lvl="1"/>
            <a:r>
              <a:rPr lang="en-US" dirty="0" smtClean="0"/>
              <a:t>209,060 </a:t>
            </a:r>
            <a:r>
              <a:rPr lang="en-US" dirty="0"/>
              <a:t>cases of </a:t>
            </a:r>
            <a:r>
              <a:rPr lang="en-US" dirty="0">
                <a:solidFill>
                  <a:srgbClr val="0000FF"/>
                </a:solidFill>
              </a:rPr>
              <a:t>female breast </a:t>
            </a:r>
            <a:r>
              <a:rPr lang="en-US" dirty="0" smtClean="0"/>
              <a:t>cancer </a:t>
            </a:r>
          </a:p>
          <a:p>
            <a:pPr lvl="1"/>
            <a:r>
              <a:rPr lang="en-US" dirty="0" smtClean="0"/>
              <a:t>142,570 </a:t>
            </a:r>
            <a:r>
              <a:rPr lang="en-US" dirty="0"/>
              <a:t>cases of </a:t>
            </a:r>
            <a:r>
              <a:rPr lang="en-US" dirty="0">
                <a:solidFill>
                  <a:srgbClr val="0000FF"/>
                </a:solidFill>
              </a:rPr>
              <a:t>colon/rectum </a:t>
            </a:r>
            <a:r>
              <a:rPr lang="en-US" dirty="0" smtClean="0"/>
              <a:t>cancer</a:t>
            </a:r>
            <a:endParaRPr lang="en-US" dirty="0"/>
          </a:p>
        </p:txBody>
      </p:sp>
      <p:sp>
        <p:nvSpPr>
          <p:cNvPr id="4" name="TextBox 3"/>
          <p:cNvSpPr txBox="1"/>
          <p:nvPr/>
        </p:nvSpPr>
        <p:spPr>
          <a:xfrm>
            <a:off x="866588" y="6126163"/>
            <a:ext cx="7820212" cy="646331"/>
          </a:xfrm>
          <a:prstGeom prst="rect">
            <a:avLst/>
          </a:prstGeom>
          <a:noFill/>
        </p:spPr>
        <p:txBody>
          <a:bodyPr wrap="square" rtlCol="0">
            <a:spAutoFit/>
          </a:bodyPr>
          <a:lstStyle/>
          <a:p>
            <a:r>
              <a:rPr lang="en-US" dirty="0" smtClean="0"/>
              <a:t>Source: National Cancer Institute, Cancer Trends Progress Report 2011/2012 update </a:t>
            </a:r>
            <a:endParaRPr lang="en-US" dirty="0"/>
          </a:p>
        </p:txBody>
      </p:sp>
    </p:spTree>
    <p:extLst>
      <p:ext uri="{BB962C8B-B14F-4D97-AF65-F5344CB8AC3E}">
        <p14:creationId xmlns:p14="http://schemas.microsoft.com/office/powerpoint/2010/main" val="4243798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 y="114300"/>
            <a:ext cx="8864600" cy="6616700"/>
          </a:xfrm>
          <a:prstGeom prst="rect">
            <a:avLst/>
          </a:prstGeom>
        </p:spPr>
      </p:pic>
    </p:spTree>
    <p:extLst>
      <p:ext uri="{BB962C8B-B14F-4D97-AF65-F5344CB8AC3E}">
        <p14:creationId xmlns:p14="http://schemas.microsoft.com/office/powerpoint/2010/main" val="81352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All Cancers Combined</a:t>
            </a:r>
            <a:br>
              <a:rPr lang="en-US" b="1" dirty="0"/>
            </a:br>
            <a:r>
              <a:rPr lang="en-US" b="1" dirty="0"/>
              <a:t>Incidence Rates* by State, 2010</a:t>
            </a:r>
            <a:endParaRPr lang="en-US" dirty="0"/>
          </a:p>
        </p:txBody>
      </p:sp>
      <p:pic>
        <p:nvPicPr>
          <p:cNvPr id="3" name="Picture 2"/>
          <p:cNvPicPr>
            <a:picLocks noChangeAspect="1"/>
          </p:cNvPicPr>
          <p:nvPr/>
        </p:nvPicPr>
        <p:blipFill>
          <a:blip r:embed="rId2"/>
          <a:stretch>
            <a:fillRect/>
          </a:stretch>
        </p:blipFill>
        <p:spPr>
          <a:xfrm>
            <a:off x="555381" y="1462333"/>
            <a:ext cx="7761690" cy="5170287"/>
          </a:xfrm>
          <a:prstGeom prst="rect">
            <a:avLst/>
          </a:prstGeom>
        </p:spPr>
      </p:pic>
    </p:spTree>
    <p:extLst>
      <p:ext uri="{BB962C8B-B14F-4D97-AF65-F5344CB8AC3E}">
        <p14:creationId xmlns:p14="http://schemas.microsoft.com/office/powerpoint/2010/main" val="316529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900" y="1282700"/>
            <a:ext cx="8445500" cy="4279900"/>
          </a:xfrm>
          <a:prstGeom prst="rect">
            <a:avLst/>
          </a:prstGeom>
        </p:spPr>
      </p:pic>
    </p:spTree>
    <p:extLst>
      <p:ext uri="{BB962C8B-B14F-4D97-AF65-F5344CB8AC3E}">
        <p14:creationId xmlns:p14="http://schemas.microsoft.com/office/powerpoint/2010/main" val="3420807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2075" y="179294"/>
            <a:ext cx="5076230" cy="6678706"/>
          </a:xfrm>
          <a:prstGeom prst="rect">
            <a:avLst/>
          </a:prstGeom>
        </p:spPr>
      </p:pic>
    </p:spTree>
    <p:extLst>
      <p:ext uri="{BB962C8B-B14F-4D97-AF65-F5344CB8AC3E}">
        <p14:creationId xmlns:p14="http://schemas.microsoft.com/office/powerpoint/2010/main" val="406693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5800" y="224118"/>
            <a:ext cx="5042161" cy="6633882"/>
          </a:xfrm>
          <a:prstGeom prst="rect">
            <a:avLst/>
          </a:prstGeom>
        </p:spPr>
      </p:pic>
    </p:spTree>
    <p:extLst>
      <p:ext uri="{BB962C8B-B14F-4D97-AF65-F5344CB8AC3E}">
        <p14:creationId xmlns:p14="http://schemas.microsoft.com/office/powerpoint/2010/main" val="3729103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5801" y="209176"/>
            <a:ext cx="5053518" cy="6648824"/>
          </a:xfrm>
          <a:prstGeom prst="rect">
            <a:avLst/>
          </a:prstGeom>
        </p:spPr>
      </p:pic>
    </p:spTree>
    <p:extLst>
      <p:ext uri="{BB962C8B-B14F-4D97-AF65-F5344CB8AC3E}">
        <p14:creationId xmlns:p14="http://schemas.microsoft.com/office/powerpoint/2010/main" val="2401745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26235" y="168213"/>
            <a:ext cx="4942070" cy="6502193"/>
          </a:xfrm>
          <a:prstGeom prst="rect">
            <a:avLst/>
          </a:prstGeom>
        </p:spPr>
      </p:pic>
    </p:spTree>
    <p:extLst>
      <p:ext uri="{BB962C8B-B14F-4D97-AF65-F5344CB8AC3E}">
        <p14:creationId xmlns:p14="http://schemas.microsoft.com/office/powerpoint/2010/main" val="3236101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92100"/>
            <a:ext cx="8991600" cy="6273800"/>
          </a:xfrm>
          <a:prstGeom prst="rect">
            <a:avLst/>
          </a:prstGeom>
        </p:spPr>
      </p:pic>
    </p:spTree>
    <p:extLst>
      <p:ext uri="{BB962C8B-B14F-4D97-AF65-F5344CB8AC3E}">
        <p14:creationId xmlns:p14="http://schemas.microsoft.com/office/powerpoint/2010/main" val="163419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cancer?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Definition</a:t>
            </a:r>
          </a:p>
          <a:p>
            <a:pPr lvl="1"/>
            <a:r>
              <a:rPr lang="en-US" dirty="0" smtClean="0"/>
              <a:t>a term used for diseases in which </a:t>
            </a:r>
            <a:r>
              <a:rPr lang="en-US" dirty="0" smtClean="0">
                <a:solidFill>
                  <a:srgbClr val="FF6600"/>
                </a:solidFill>
              </a:rPr>
              <a:t>abnormal cells divide without control </a:t>
            </a:r>
            <a:r>
              <a:rPr lang="en-US" dirty="0" smtClean="0"/>
              <a:t>and are able to </a:t>
            </a:r>
            <a:r>
              <a:rPr lang="en-US" dirty="0" smtClean="0">
                <a:solidFill>
                  <a:srgbClr val="FF6600"/>
                </a:solidFill>
              </a:rPr>
              <a:t>invade other tissues</a:t>
            </a:r>
          </a:p>
          <a:p>
            <a:r>
              <a:rPr lang="en-US" dirty="0" smtClean="0"/>
              <a:t>Cancer cells spread to other parts of the body through the </a:t>
            </a:r>
            <a:r>
              <a:rPr lang="en-US" dirty="0" smtClean="0">
                <a:solidFill>
                  <a:srgbClr val="0000FF"/>
                </a:solidFill>
              </a:rPr>
              <a:t>blood</a:t>
            </a:r>
            <a:r>
              <a:rPr lang="en-US" dirty="0" smtClean="0"/>
              <a:t> and </a:t>
            </a:r>
            <a:r>
              <a:rPr lang="en-US" dirty="0" smtClean="0">
                <a:solidFill>
                  <a:srgbClr val="0000FF"/>
                </a:solidFill>
              </a:rPr>
              <a:t>lymph</a:t>
            </a:r>
            <a:r>
              <a:rPr lang="en-US" dirty="0" smtClean="0"/>
              <a:t> systems</a:t>
            </a:r>
          </a:p>
          <a:p>
            <a:r>
              <a:rPr lang="en-US" dirty="0" smtClean="0"/>
              <a:t>Cancer is not just one disease but </a:t>
            </a:r>
            <a:r>
              <a:rPr lang="en-US" dirty="0" smtClean="0">
                <a:solidFill>
                  <a:srgbClr val="0000FF"/>
                </a:solidFill>
              </a:rPr>
              <a:t>many diseases</a:t>
            </a:r>
            <a:r>
              <a:rPr lang="en-US" dirty="0" smtClean="0"/>
              <a:t> </a:t>
            </a:r>
          </a:p>
          <a:p>
            <a:r>
              <a:rPr lang="en-US" dirty="0"/>
              <a:t>M</a:t>
            </a:r>
            <a:r>
              <a:rPr lang="en-US" dirty="0" smtClean="0"/>
              <a:t>ore than 100 different types of cancer</a:t>
            </a:r>
          </a:p>
          <a:p>
            <a:pPr marL="0" indent="0">
              <a:buNone/>
            </a:pPr>
            <a:endParaRPr lang="en-US" sz="1900" dirty="0" smtClean="0"/>
          </a:p>
          <a:p>
            <a:pPr marL="0" indent="0">
              <a:buNone/>
            </a:pPr>
            <a:r>
              <a:rPr lang="en-US" sz="1900" dirty="0" smtClean="0"/>
              <a:t>Source: National Cancer Institute</a:t>
            </a:r>
          </a:p>
          <a:p>
            <a:pPr marL="457200" lvl="1" indent="0">
              <a:buNone/>
            </a:pPr>
            <a:endParaRPr lang="en-US" dirty="0" smtClean="0"/>
          </a:p>
        </p:txBody>
      </p:sp>
    </p:spTree>
    <p:extLst>
      <p:ext uri="{BB962C8B-B14F-4D97-AF65-F5344CB8AC3E}">
        <p14:creationId xmlns:p14="http://schemas.microsoft.com/office/powerpoint/2010/main" val="188671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500" y="330200"/>
            <a:ext cx="9017000" cy="6197600"/>
          </a:xfrm>
          <a:prstGeom prst="rect">
            <a:avLst/>
          </a:prstGeom>
        </p:spPr>
      </p:pic>
    </p:spTree>
    <p:extLst>
      <p:ext uri="{BB962C8B-B14F-4D97-AF65-F5344CB8AC3E}">
        <p14:creationId xmlns:p14="http://schemas.microsoft.com/office/powerpoint/2010/main" val="4002770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600200"/>
            <a:ext cx="8229600" cy="4792423"/>
          </a:xfrm>
        </p:spPr>
        <p:txBody>
          <a:bodyPr>
            <a:normAutofit lnSpcReduction="10000"/>
          </a:bodyPr>
          <a:lstStyle/>
          <a:p>
            <a:r>
              <a:rPr lang="en-US" sz="2800" dirty="0" smtClean="0">
                <a:solidFill>
                  <a:srgbClr val="77933C"/>
                </a:solidFill>
              </a:rPr>
              <a:t>Types</a:t>
            </a:r>
            <a:r>
              <a:rPr lang="en-US" sz="2800" dirty="0" smtClean="0"/>
              <a:t>: Surgery</a:t>
            </a:r>
            <a:r>
              <a:rPr lang="en-US" sz="2800" dirty="0"/>
              <a:t>, chemotherapy, radiation </a:t>
            </a:r>
            <a:r>
              <a:rPr lang="en-US" sz="2800" dirty="0" smtClean="0"/>
              <a:t>therapy</a:t>
            </a:r>
            <a:r>
              <a:rPr lang="en-US" sz="2800" dirty="0"/>
              <a:t>, </a:t>
            </a:r>
            <a:r>
              <a:rPr lang="en-US" sz="2800" dirty="0" smtClean="0"/>
              <a:t>targeted </a:t>
            </a:r>
            <a:r>
              <a:rPr lang="en-US" sz="2800" dirty="0"/>
              <a:t>therapy, </a:t>
            </a:r>
            <a:r>
              <a:rPr lang="en-US" sz="2800" dirty="0" smtClean="0"/>
              <a:t>immunotherapy</a:t>
            </a:r>
            <a:r>
              <a:rPr lang="en-US" sz="2800" dirty="0"/>
              <a:t>, h</a:t>
            </a:r>
            <a:r>
              <a:rPr lang="en-US" sz="2800" dirty="0" smtClean="0"/>
              <a:t>yperthermia, </a:t>
            </a:r>
            <a:r>
              <a:rPr lang="pt-BR" sz="2800" dirty="0" err="1"/>
              <a:t>stem</a:t>
            </a:r>
            <a:r>
              <a:rPr lang="pt-BR" sz="2800" dirty="0"/>
              <a:t> </a:t>
            </a:r>
            <a:r>
              <a:rPr lang="pt-BR" sz="2800" dirty="0" err="1"/>
              <a:t>cell</a:t>
            </a:r>
            <a:r>
              <a:rPr lang="pt-BR" sz="2800" dirty="0"/>
              <a:t> </a:t>
            </a:r>
            <a:r>
              <a:rPr lang="pt-BR" sz="2800" dirty="0" err="1" smtClean="0"/>
              <a:t>transplant</a:t>
            </a:r>
            <a:r>
              <a:rPr lang="pt-BR" sz="2800" dirty="0" smtClean="0"/>
              <a:t>, </a:t>
            </a:r>
            <a:r>
              <a:rPr lang="en-US" sz="2800" dirty="0" smtClean="0"/>
              <a:t>photodynamic therapy, </a:t>
            </a:r>
            <a:r>
              <a:rPr lang="es-ES_tradnl" sz="2800" dirty="0" err="1"/>
              <a:t>l</a:t>
            </a:r>
            <a:r>
              <a:rPr lang="es-ES_tradnl" sz="2800" dirty="0" err="1" smtClean="0"/>
              <a:t>asers</a:t>
            </a:r>
            <a:r>
              <a:rPr lang="es-ES_tradnl" sz="2800" dirty="0" smtClean="0"/>
              <a:t>, </a:t>
            </a:r>
            <a:r>
              <a:rPr lang="es-ES_tradnl" sz="2800" dirty="0" err="1" smtClean="0"/>
              <a:t>blood</a:t>
            </a:r>
            <a:r>
              <a:rPr lang="es-ES_tradnl" sz="2800" dirty="0" smtClean="0"/>
              <a:t> </a:t>
            </a:r>
            <a:r>
              <a:rPr lang="es-ES_tradnl" sz="2800" dirty="0" err="1" smtClean="0"/>
              <a:t>product</a:t>
            </a:r>
            <a:r>
              <a:rPr lang="es-ES_tradnl" sz="2800" dirty="0" smtClean="0"/>
              <a:t> </a:t>
            </a:r>
            <a:r>
              <a:rPr lang="es-ES_tradnl" sz="2800" dirty="0" err="1" smtClean="0"/>
              <a:t>donation</a:t>
            </a:r>
            <a:r>
              <a:rPr lang="es-ES_tradnl" sz="2800" dirty="0" smtClean="0"/>
              <a:t> and </a:t>
            </a:r>
            <a:r>
              <a:rPr lang="es-ES_tradnl" sz="2800" dirty="0" err="1" smtClean="0"/>
              <a:t>transfusion</a:t>
            </a:r>
            <a:endParaRPr lang="en-US" sz="2800" dirty="0"/>
          </a:p>
          <a:p>
            <a:r>
              <a:rPr lang="en-US" sz="2800" dirty="0">
                <a:solidFill>
                  <a:srgbClr val="77933C"/>
                </a:solidFill>
              </a:rPr>
              <a:t>Complementary and Alternative </a:t>
            </a:r>
            <a:r>
              <a:rPr lang="en-US" sz="2800" dirty="0" smtClean="0">
                <a:solidFill>
                  <a:srgbClr val="77933C"/>
                </a:solidFill>
              </a:rPr>
              <a:t>Medicine</a:t>
            </a:r>
            <a:r>
              <a:rPr lang="en-US" sz="2800" dirty="0" smtClean="0"/>
              <a:t>: dietary supplements; mind, body and spirit; herbs, vitamins and minerals</a:t>
            </a:r>
          </a:p>
          <a:p>
            <a:r>
              <a:rPr lang="en-US" sz="2800" dirty="0">
                <a:solidFill>
                  <a:schemeClr val="accent3">
                    <a:lumMod val="75000"/>
                  </a:schemeClr>
                </a:solidFill>
              </a:rPr>
              <a:t>Palliative or Supportive Care</a:t>
            </a:r>
            <a:r>
              <a:rPr lang="en-US" sz="2800" dirty="0"/>
              <a:t>: focuses on helping patients get relief from symptoms caused by serious illness – things like </a:t>
            </a:r>
            <a:r>
              <a:rPr lang="en-US" sz="2800" dirty="0">
                <a:hlinkClick r:id="rId3"/>
              </a:rPr>
              <a:t>nausea</a:t>
            </a:r>
            <a:r>
              <a:rPr lang="en-US" sz="2800" dirty="0"/>
              <a:t>, </a:t>
            </a:r>
            <a:r>
              <a:rPr lang="en-US" sz="2800" dirty="0">
                <a:hlinkClick r:id="rId4"/>
              </a:rPr>
              <a:t>pain</a:t>
            </a:r>
            <a:r>
              <a:rPr lang="en-US" sz="2800" dirty="0"/>
              <a:t>, </a:t>
            </a:r>
            <a:r>
              <a:rPr lang="en-US" sz="2800" dirty="0">
                <a:hlinkClick r:id="rId5"/>
              </a:rPr>
              <a:t>fatigue</a:t>
            </a:r>
            <a:r>
              <a:rPr lang="en-US" sz="2800" dirty="0"/>
              <a:t>, or shortness of breath</a:t>
            </a:r>
          </a:p>
          <a:p>
            <a:pPr marL="0" indent="0">
              <a:buNone/>
            </a:pPr>
            <a:endParaRPr lang="en-US" dirty="0"/>
          </a:p>
          <a:p>
            <a:endParaRPr lang="en-US" dirty="0"/>
          </a:p>
        </p:txBody>
      </p:sp>
    </p:spTree>
    <p:extLst>
      <p:ext uri="{BB962C8B-B14F-4D97-AF65-F5344CB8AC3E}">
        <p14:creationId xmlns:p14="http://schemas.microsoft.com/office/powerpoint/2010/main" val="2485343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idx="1"/>
          </p:nvPr>
        </p:nvSpPr>
        <p:spPr/>
        <p:txBody>
          <a:bodyPr/>
          <a:lstStyle/>
          <a:p>
            <a:r>
              <a:rPr lang="en-US" dirty="0" smtClean="0">
                <a:solidFill>
                  <a:srgbClr val="77933C"/>
                </a:solidFill>
              </a:rPr>
              <a:t>Physical</a:t>
            </a:r>
            <a:r>
              <a:rPr lang="en-US" dirty="0" smtClean="0"/>
              <a:t>: Chemotherapy/Radiation effects; pain; nausea &amp; vomiting; fatigue; anemia; lymphedema; infection; fertility and sexual side effects</a:t>
            </a:r>
          </a:p>
          <a:p>
            <a:r>
              <a:rPr lang="en-US" dirty="0" smtClean="0">
                <a:solidFill>
                  <a:srgbClr val="77933C"/>
                </a:solidFill>
              </a:rPr>
              <a:t>Emotional</a:t>
            </a:r>
            <a:r>
              <a:rPr lang="en-US" dirty="0" smtClean="0"/>
              <a:t>: distress, anxiety, fear and depression, coping with loss of a loved one</a:t>
            </a:r>
            <a:endParaRPr lang="en-US" dirty="0"/>
          </a:p>
        </p:txBody>
      </p:sp>
      <p:sp>
        <p:nvSpPr>
          <p:cNvPr id="4" name="Rectangle 3"/>
          <p:cNvSpPr/>
          <p:nvPr/>
        </p:nvSpPr>
        <p:spPr>
          <a:xfrm>
            <a:off x="808150" y="5688156"/>
            <a:ext cx="8051825" cy="646331"/>
          </a:xfrm>
          <a:prstGeom prst="rect">
            <a:avLst/>
          </a:prstGeom>
        </p:spPr>
        <p:txBody>
          <a:bodyPr wrap="square">
            <a:spAutoFit/>
          </a:bodyPr>
          <a:lstStyle/>
          <a:p>
            <a:r>
              <a:rPr lang="nl-NL" dirty="0" smtClean="0"/>
              <a:t>Source: American Cancer Society: http</a:t>
            </a:r>
            <a:r>
              <a:rPr lang="nl-NL" dirty="0"/>
              <a:t>://</a:t>
            </a:r>
            <a:r>
              <a:rPr lang="nl-NL" dirty="0" err="1"/>
              <a:t>www.cancer.org</a:t>
            </a:r>
            <a:r>
              <a:rPr lang="nl-NL" dirty="0"/>
              <a:t>/treatment/</a:t>
            </a:r>
            <a:r>
              <a:rPr lang="nl-NL" dirty="0" err="1"/>
              <a:t>treatmentsandsideeffects</a:t>
            </a:r>
            <a:r>
              <a:rPr lang="nl-NL" dirty="0"/>
              <a:t>/</a:t>
            </a:r>
            <a:r>
              <a:rPr lang="nl-NL" dirty="0" err="1"/>
              <a:t>emotionalsideeffects</a:t>
            </a:r>
            <a:r>
              <a:rPr lang="nl-NL" dirty="0"/>
              <a:t>/attitudes-</a:t>
            </a:r>
            <a:r>
              <a:rPr lang="nl-NL" dirty="0" err="1"/>
              <a:t>and</a:t>
            </a:r>
            <a:r>
              <a:rPr lang="nl-NL" dirty="0"/>
              <a:t>-</a:t>
            </a:r>
            <a:r>
              <a:rPr lang="nl-NL" dirty="0" err="1"/>
              <a:t>cancer</a:t>
            </a:r>
            <a:endParaRPr lang="en-US" dirty="0"/>
          </a:p>
        </p:txBody>
      </p:sp>
    </p:spTree>
    <p:extLst>
      <p:ext uri="{BB962C8B-B14F-4D97-AF65-F5344CB8AC3E}">
        <p14:creationId xmlns:p14="http://schemas.microsoft.com/office/powerpoint/2010/main" val="72284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cancer</a:t>
            </a:r>
            <a:endParaRPr lang="en-US" dirty="0"/>
          </a:p>
        </p:txBody>
      </p:sp>
      <p:sp>
        <p:nvSpPr>
          <p:cNvPr id="3" name="Content Placeholder 2"/>
          <p:cNvSpPr>
            <a:spLocks noGrp="1"/>
          </p:cNvSpPr>
          <p:nvPr>
            <p:ph idx="1"/>
          </p:nvPr>
        </p:nvSpPr>
        <p:spPr>
          <a:xfrm>
            <a:off x="457200" y="1600200"/>
            <a:ext cx="8229600" cy="4777993"/>
          </a:xfrm>
        </p:spPr>
        <p:txBody>
          <a:bodyPr>
            <a:normAutofit fontScale="77500" lnSpcReduction="20000"/>
          </a:bodyPr>
          <a:lstStyle/>
          <a:p>
            <a:r>
              <a:rPr lang="en-US" dirty="0"/>
              <a:t>H</a:t>
            </a:r>
            <a:r>
              <a:rPr lang="en-US" dirty="0" smtClean="0"/>
              <a:t>idden </a:t>
            </a:r>
            <a:r>
              <a:rPr lang="en-US" dirty="0"/>
              <a:t>costs of </a:t>
            </a:r>
            <a:r>
              <a:rPr lang="en-US" dirty="0" smtClean="0"/>
              <a:t>cancer: health </a:t>
            </a:r>
            <a:r>
              <a:rPr lang="en-US" dirty="0"/>
              <a:t>insurance premiums and </a:t>
            </a:r>
            <a:r>
              <a:rPr lang="en-US" dirty="0" smtClean="0"/>
              <a:t>nonmedical </a:t>
            </a:r>
            <a:r>
              <a:rPr lang="en-US" dirty="0"/>
              <a:t>expenses (transportation, child or elder care, </a:t>
            </a:r>
            <a:r>
              <a:rPr lang="en-US" dirty="0" smtClean="0"/>
              <a:t>housekeeping </a:t>
            </a:r>
            <a:r>
              <a:rPr lang="en-US" dirty="0"/>
              <a:t>assistance, wigs, etc.</a:t>
            </a:r>
            <a:r>
              <a:rPr lang="en-US" dirty="0" smtClean="0"/>
              <a:t>)</a:t>
            </a:r>
            <a:endParaRPr lang="en-US" dirty="0"/>
          </a:p>
          <a:p>
            <a:r>
              <a:rPr lang="en-US" dirty="0"/>
              <a:t>C</a:t>
            </a:r>
            <a:r>
              <a:rPr lang="en-US" dirty="0" smtClean="0"/>
              <a:t>ancer </a:t>
            </a:r>
            <a:r>
              <a:rPr lang="en-US" dirty="0"/>
              <a:t>has the most devastating economic impact of any cause </a:t>
            </a:r>
            <a:r>
              <a:rPr lang="en-US" dirty="0" smtClean="0"/>
              <a:t>of </a:t>
            </a:r>
            <a:r>
              <a:rPr lang="en-US" dirty="0"/>
              <a:t>death in the </a:t>
            </a:r>
            <a:r>
              <a:rPr lang="en-US" dirty="0" smtClean="0"/>
              <a:t>world</a:t>
            </a:r>
            <a:endParaRPr lang="en-US" dirty="0"/>
          </a:p>
          <a:p>
            <a:r>
              <a:rPr lang="en-US" dirty="0" smtClean="0"/>
              <a:t> </a:t>
            </a:r>
            <a:r>
              <a:rPr lang="en-US" dirty="0"/>
              <a:t>W</a:t>
            </a:r>
            <a:r>
              <a:rPr lang="en-US" dirty="0" smtClean="0"/>
              <a:t>orldwide </a:t>
            </a:r>
            <a:r>
              <a:rPr lang="en-US" dirty="0"/>
              <a:t>economic costs of </a:t>
            </a:r>
            <a:r>
              <a:rPr lang="en-US" dirty="0" smtClean="0"/>
              <a:t>cancer: </a:t>
            </a:r>
            <a:r>
              <a:rPr lang="en-US" dirty="0" smtClean="0">
                <a:solidFill>
                  <a:schemeClr val="accent6">
                    <a:lumMod val="75000"/>
                  </a:schemeClr>
                </a:solidFill>
              </a:rPr>
              <a:t>$</a:t>
            </a:r>
            <a:r>
              <a:rPr lang="en-US" dirty="0">
                <a:solidFill>
                  <a:schemeClr val="accent6">
                    <a:lumMod val="75000"/>
                  </a:schemeClr>
                </a:solidFill>
              </a:rPr>
              <a:t>895 billion </a:t>
            </a:r>
            <a:r>
              <a:rPr lang="en-US" dirty="0"/>
              <a:t>(US</a:t>
            </a:r>
            <a:r>
              <a:rPr lang="en-US" dirty="0" smtClean="0"/>
              <a:t>)</a:t>
            </a:r>
          </a:p>
          <a:p>
            <a:r>
              <a:rPr lang="en-US" dirty="0"/>
              <a:t>C</a:t>
            </a:r>
            <a:r>
              <a:rPr lang="en-US" dirty="0" smtClean="0"/>
              <a:t>ancer </a:t>
            </a:r>
            <a:r>
              <a:rPr lang="en-US" dirty="0"/>
              <a:t>cost the United States an estimated </a:t>
            </a:r>
            <a:r>
              <a:rPr lang="en-US" dirty="0">
                <a:solidFill>
                  <a:srgbClr val="E46C0A"/>
                </a:solidFill>
              </a:rPr>
              <a:t>$263.8 billion </a:t>
            </a:r>
            <a:r>
              <a:rPr lang="en-US" dirty="0"/>
              <a:t>in medical costs and lost productivity in </a:t>
            </a:r>
            <a:r>
              <a:rPr lang="en-US" dirty="0" smtClean="0"/>
              <a:t>2010</a:t>
            </a:r>
            <a:r>
              <a:rPr lang="en-US" dirty="0"/>
              <a:t> </a:t>
            </a:r>
            <a:r>
              <a:rPr lang="en-US" dirty="0" smtClean="0"/>
              <a:t>(National </a:t>
            </a:r>
            <a:r>
              <a:rPr lang="en-US" dirty="0"/>
              <a:t>Institutes of </a:t>
            </a:r>
            <a:r>
              <a:rPr lang="en-US" dirty="0" smtClean="0"/>
              <a:t>Health)</a:t>
            </a:r>
            <a:endParaRPr lang="en-US" dirty="0"/>
          </a:p>
          <a:p>
            <a:r>
              <a:rPr lang="en-US" dirty="0"/>
              <a:t>W</a:t>
            </a:r>
            <a:r>
              <a:rPr lang="en-US" dirty="0" smtClean="0"/>
              <a:t>ith </a:t>
            </a:r>
            <a:r>
              <a:rPr lang="en-US" dirty="0"/>
              <a:t>the growth and aging of the population, prevention </a:t>
            </a:r>
            <a:r>
              <a:rPr lang="en-US" dirty="0" smtClean="0"/>
              <a:t>efforts </a:t>
            </a:r>
            <a:r>
              <a:rPr lang="en-US" dirty="0"/>
              <a:t>are important to help reduce new cancer cases, human </a:t>
            </a:r>
            <a:r>
              <a:rPr lang="en-US" dirty="0" smtClean="0"/>
              <a:t>suffering</a:t>
            </a:r>
            <a:r>
              <a:rPr lang="en-US" dirty="0"/>
              <a:t>, and economic costs</a:t>
            </a:r>
          </a:p>
          <a:p>
            <a:endParaRPr lang="en-US" dirty="0" smtClean="0"/>
          </a:p>
          <a:p>
            <a:r>
              <a:rPr lang="en-US" sz="1900" dirty="0" smtClean="0"/>
              <a:t>Source: ACS: Global cancer facts &amp; figures 2</a:t>
            </a:r>
            <a:r>
              <a:rPr lang="en-US" sz="1900" baseline="30000" dirty="0" smtClean="0"/>
              <a:t>nd</a:t>
            </a:r>
            <a:r>
              <a:rPr lang="en-US" sz="1900" dirty="0" smtClean="0"/>
              <a:t> edition </a:t>
            </a:r>
            <a:endParaRPr lang="en-US" sz="1900" dirty="0"/>
          </a:p>
        </p:txBody>
      </p:sp>
    </p:spTree>
    <p:extLst>
      <p:ext uri="{BB962C8B-B14F-4D97-AF65-F5344CB8AC3E}">
        <p14:creationId xmlns:p14="http://schemas.microsoft.com/office/powerpoint/2010/main" val="402559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17638"/>
            <a:ext cx="8576762" cy="5566627"/>
          </a:xfrm>
        </p:spPr>
        <p:txBody>
          <a:bodyPr>
            <a:normAutofit/>
          </a:bodyPr>
          <a:lstStyle/>
          <a:p>
            <a:r>
              <a:rPr lang="en-US" dirty="0" smtClean="0"/>
              <a:t>The </a:t>
            </a:r>
            <a:r>
              <a:rPr lang="en-US" dirty="0"/>
              <a:t>costs of </a:t>
            </a:r>
            <a:r>
              <a:rPr lang="en-US" dirty="0" smtClean="0"/>
              <a:t>direct </a:t>
            </a:r>
            <a:r>
              <a:rPr lang="en-US" dirty="0"/>
              <a:t>medical care for </a:t>
            </a:r>
            <a:r>
              <a:rPr lang="en-US" dirty="0" smtClean="0"/>
              <a:t>cancer: estimated to account </a:t>
            </a:r>
            <a:r>
              <a:rPr lang="en-US" dirty="0"/>
              <a:t>for </a:t>
            </a:r>
            <a:r>
              <a:rPr lang="en-US" dirty="0" smtClean="0">
                <a:solidFill>
                  <a:schemeClr val="tx2">
                    <a:lumMod val="60000"/>
                    <a:lumOff val="40000"/>
                  </a:schemeClr>
                </a:solidFill>
              </a:rPr>
              <a:t>5% </a:t>
            </a:r>
            <a:r>
              <a:rPr lang="en-US" dirty="0" smtClean="0"/>
              <a:t>of </a:t>
            </a:r>
            <a:r>
              <a:rPr lang="en-US" dirty="0"/>
              <a:t>national health care </a:t>
            </a:r>
            <a:r>
              <a:rPr lang="en-US" dirty="0" smtClean="0"/>
              <a:t>spending</a:t>
            </a:r>
          </a:p>
          <a:p>
            <a:r>
              <a:rPr lang="en-US" dirty="0" err="1" smtClean="0"/>
              <a:t>UnitedHealthcare</a:t>
            </a:r>
            <a:r>
              <a:rPr lang="en-US" dirty="0"/>
              <a:t>, estimated that 11 </a:t>
            </a:r>
            <a:r>
              <a:rPr lang="en-US" dirty="0" smtClean="0"/>
              <a:t>percent </a:t>
            </a:r>
            <a:r>
              <a:rPr lang="en-US" dirty="0"/>
              <a:t>of its costs are for cancer care (</a:t>
            </a:r>
            <a:r>
              <a:rPr lang="en-US" dirty="0" smtClean="0"/>
              <a:t>IOM</a:t>
            </a:r>
            <a:r>
              <a:rPr lang="en-US" dirty="0"/>
              <a:t>, 2013). </a:t>
            </a:r>
            <a:endParaRPr lang="en-US" dirty="0" smtClean="0"/>
          </a:p>
          <a:p>
            <a:r>
              <a:rPr lang="en-US" dirty="0" smtClean="0"/>
              <a:t>National </a:t>
            </a:r>
            <a:r>
              <a:rPr lang="en-US" dirty="0"/>
              <a:t>expenditures for cancer care </a:t>
            </a:r>
          </a:p>
          <a:p>
            <a:pPr lvl="1"/>
            <a:r>
              <a:rPr lang="en-US" dirty="0" smtClean="0"/>
              <a:t>$</a:t>
            </a:r>
            <a:r>
              <a:rPr lang="en-US" dirty="0"/>
              <a:t>72 billion in </a:t>
            </a:r>
            <a:r>
              <a:rPr lang="en-US" dirty="0" smtClean="0"/>
              <a:t>2004</a:t>
            </a:r>
            <a:endParaRPr lang="en-US" dirty="0"/>
          </a:p>
          <a:p>
            <a:pPr lvl="1"/>
            <a:r>
              <a:rPr lang="en-US" dirty="0" smtClean="0"/>
              <a:t>$</a:t>
            </a:r>
            <a:r>
              <a:rPr lang="en-US" dirty="0"/>
              <a:t>125 billion in </a:t>
            </a:r>
            <a:r>
              <a:rPr lang="en-US" dirty="0" smtClean="0"/>
              <a:t>2010</a:t>
            </a:r>
            <a:endParaRPr lang="en-US" dirty="0"/>
          </a:p>
          <a:p>
            <a:pPr lvl="1"/>
            <a:r>
              <a:rPr lang="en-US" dirty="0" smtClean="0"/>
              <a:t>Estimated to </a:t>
            </a:r>
            <a:r>
              <a:rPr lang="en-US" dirty="0"/>
              <a:t>increase to $158 </a:t>
            </a:r>
            <a:r>
              <a:rPr lang="en-US" dirty="0" smtClean="0"/>
              <a:t>billion </a:t>
            </a:r>
            <a:r>
              <a:rPr lang="en-US" dirty="0"/>
              <a:t>in 2020 </a:t>
            </a:r>
            <a:endParaRPr lang="en-US" dirty="0" smtClean="0"/>
          </a:p>
        </p:txBody>
      </p:sp>
    </p:spTree>
    <p:extLst>
      <p:ext uri="{BB962C8B-B14F-4D97-AF65-F5344CB8AC3E}">
        <p14:creationId xmlns:p14="http://schemas.microsoft.com/office/powerpoint/2010/main" val="1292134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rgbClr val="3366FF"/>
                </a:solidFill>
              </a:rPr>
              <a:t>E</a:t>
            </a:r>
            <a:r>
              <a:rPr lang="en-US" dirty="0" smtClean="0">
                <a:solidFill>
                  <a:srgbClr val="3366FF"/>
                </a:solidFill>
              </a:rPr>
              <a:t>xpand </a:t>
            </a:r>
            <a:r>
              <a:rPr lang="en-US" dirty="0">
                <a:solidFill>
                  <a:srgbClr val="3366FF"/>
                </a:solidFill>
              </a:rPr>
              <a:t>public </a:t>
            </a:r>
            <a:r>
              <a:rPr lang="en-US" dirty="0" smtClean="0">
                <a:solidFill>
                  <a:srgbClr val="3366FF"/>
                </a:solidFill>
              </a:rPr>
              <a:t>coverage </a:t>
            </a:r>
            <a:r>
              <a:rPr lang="en-US" dirty="0" smtClean="0"/>
              <a:t>by </a:t>
            </a:r>
            <a:r>
              <a:rPr lang="en-US" dirty="0"/>
              <a:t>removing the Medicaid </a:t>
            </a:r>
            <a:r>
              <a:rPr lang="en-US" dirty="0" smtClean="0"/>
              <a:t>eligibility </a:t>
            </a:r>
            <a:r>
              <a:rPr lang="en-US" dirty="0"/>
              <a:t>categories </a:t>
            </a:r>
            <a:r>
              <a:rPr lang="en-US" dirty="0" smtClean="0"/>
              <a:t>and </a:t>
            </a:r>
            <a:r>
              <a:rPr lang="en-US" dirty="0"/>
              <a:t>raising the income threshold. </a:t>
            </a:r>
          </a:p>
          <a:p>
            <a:r>
              <a:rPr lang="en-US" dirty="0"/>
              <a:t>A</a:t>
            </a:r>
            <a:r>
              <a:rPr lang="en-US" dirty="0" smtClean="0"/>
              <a:t>llow </a:t>
            </a:r>
            <a:r>
              <a:rPr lang="en-US" dirty="0"/>
              <a:t>all </a:t>
            </a:r>
            <a:r>
              <a:rPr lang="en-US" dirty="0">
                <a:solidFill>
                  <a:srgbClr val="3366FF"/>
                </a:solidFill>
              </a:rPr>
              <a:t>non</a:t>
            </a:r>
            <a:r>
              <a:rPr lang="en-US" dirty="0" smtClean="0">
                <a:solidFill>
                  <a:srgbClr val="3366FF"/>
                </a:solidFill>
              </a:rPr>
              <a:t>-elderly</a:t>
            </a:r>
            <a:r>
              <a:rPr lang="en-US" dirty="0">
                <a:solidFill>
                  <a:srgbClr val="3366FF"/>
                </a:solidFill>
              </a:rPr>
              <a:t>, non-disabled citizens, and legal U.S. </a:t>
            </a:r>
            <a:r>
              <a:rPr lang="en-US" dirty="0" smtClean="0">
                <a:solidFill>
                  <a:srgbClr val="3366FF"/>
                </a:solidFill>
              </a:rPr>
              <a:t>residents </a:t>
            </a:r>
            <a:r>
              <a:rPr lang="en-US" dirty="0">
                <a:solidFill>
                  <a:srgbClr val="3366FF"/>
                </a:solidFill>
              </a:rPr>
              <a:t>with family incomes below 133 percent</a:t>
            </a:r>
            <a:r>
              <a:rPr lang="en-US" dirty="0"/>
              <a:t> of </a:t>
            </a:r>
            <a:r>
              <a:rPr lang="en-US" dirty="0" smtClean="0"/>
              <a:t>the </a:t>
            </a:r>
            <a:r>
              <a:rPr lang="en-US" dirty="0"/>
              <a:t>federal poverty level (FPL), </a:t>
            </a:r>
            <a:r>
              <a:rPr lang="en-US" dirty="0" smtClean="0"/>
              <a:t>or </a:t>
            </a:r>
            <a:r>
              <a:rPr lang="en-US" dirty="0"/>
              <a:t>about $30,000 per year for a family of four, to be eligible for </a:t>
            </a:r>
            <a:r>
              <a:rPr lang="en-US" dirty="0" smtClean="0"/>
              <a:t>Medicaid </a:t>
            </a:r>
            <a:r>
              <a:rPr lang="en-US" dirty="0"/>
              <a:t>benefits. </a:t>
            </a:r>
            <a:endParaRPr lang="en-US" dirty="0" smtClean="0"/>
          </a:p>
          <a:p>
            <a:r>
              <a:rPr lang="en-US" dirty="0"/>
              <a:t>E</a:t>
            </a:r>
            <a:r>
              <a:rPr lang="en-US" dirty="0" smtClean="0"/>
              <a:t>xtends coverage </a:t>
            </a:r>
            <a:r>
              <a:rPr lang="en-US" dirty="0"/>
              <a:t>to low-income, childless </a:t>
            </a:r>
            <a:r>
              <a:rPr lang="en-US" dirty="0">
                <a:solidFill>
                  <a:srgbClr val="3366FF"/>
                </a:solidFill>
              </a:rPr>
              <a:t>adults, providing </a:t>
            </a:r>
            <a:r>
              <a:rPr lang="en-US" dirty="0" smtClean="0">
                <a:solidFill>
                  <a:srgbClr val="3366FF"/>
                </a:solidFill>
              </a:rPr>
              <a:t>them </a:t>
            </a:r>
            <a:r>
              <a:rPr lang="en-US" dirty="0">
                <a:solidFill>
                  <a:srgbClr val="3366FF"/>
                </a:solidFill>
              </a:rPr>
              <a:t>with access to preventive care such as </a:t>
            </a:r>
            <a:r>
              <a:rPr lang="en-US" dirty="0" smtClean="0">
                <a:solidFill>
                  <a:srgbClr val="3366FF"/>
                </a:solidFill>
              </a:rPr>
              <a:t>colon </a:t>
            </a:r>
            <a:r>
              <a:rPr lang="en-US" dirty="0">
                <a:solidFill>
                  <a:srgbClr val="3366FF"/>
                </a:solidFill>
              </a:rPr>
              <a:t>and breast cancer </a:t>
            </a:r>
            <a:r>
              <a:rPr lang="en-US" dirty="0" smtClean="0">
                <a:solidFill>
                  <a:srgbClr val="3366FF"/>
                </a:solidFill>
              </a:rPr>
              <a:t>screenings</a:t>
            </a:r>
            <a:endParaRPr lang="en-US" dirty="0"/>
          </a:p>
          <a:p>
            <a:r>
              <a:rPr lang="en-US" dirty="0" smtClean="0"/>
              <a:t>Anticipated </a:t>
            </a:r>
            <a:r>
              <a:rPr lang="en-US" dirty="0"/>
              <a:t>that more people with </a:t>
            </a:r>
            <a:r>
              <a:rPr lang="en-US" dirty="0" smtClean="0"/>
              <a:t>cancer </a:t>
            </a:r>
            <a:r>
              <a:rPr lang="en-US" dirty="0"/>
              <a:t>can be </a:t>
            </a:r>
            <a:r>
              <a:rPr lang="en-US" dirty="0">
                <a:solidFill>
                  <a:srgbClr val="3366FF"/>
                </a:solidFill>
              </a:rPr>
              <a:t>diagnosed and treated </a:t>
            </a:r>
            <a:r>
              <a:rPr lang="en-US" dirty="0" smtClean="0">
                <a:solidFill>
                  <a:srgbClr val="3366FF"/>
                </a:solidFill>
              </a:rPr>
              <a:t>at </a:t>
            </a:r>
            <a:r>
              <a:rPr lang="en-US" dirty="0">
                <a:solidFill>
                  <a:srgbClr val="3366FF"/>
                </a:solidFill>
              </a:rPr>
              <a:t>an earlier stage</a:t>
            </a:r>
            <a:r>
              <a:rPr lang="en-US" dirty="0"/>
              <a:t>, thus </a:t>
            </a:r>
            <a:r>
              <a:rPr lang="en-US" dirty="0" smtClean="0"/>
              <a:t>increasing </a:t>
            </a:r>
            <a:r>
              <a:rPr lang="en-US" dirty="0"/>
              <a:t>their chance for survival. </a:t>
            </a:r>
          </a:p>
        </p:txBody>
      </p:sp>
    </p:spTree>
    <p:extLst>
      <p:ext uri="{BB962C8B-B14F-4D97-AF65-F5344CB8AC3E}">
        <p14:creationId xmlns:p14="http://schemas.microsoft.com/office/powerpoint/2010/main" val="3452447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Cancer Prevention</a:t>
            </a:r>
            <a:r>
              <a:rPr lang="en-US" b="1" dirty="0"/>
              <a:t/>
            </a:r>
            <a:br>
              <a:rPr lang="en-US" b="1" dirty="0"/>
            </a:b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600" dirty="0" smtClean="0"/>
              <a:t>Reduced risk by:_</a:t>
            </a:r>
          </a:p>
          <a:p>
            <a:pPr lvl="1"/>
            <a:r>
              <a:rPr lang="en-US" sz="2600" dirty="0" smtClean="0"/>
              <a:t>avoiding tobacco</a:t>
            </a:r>
            <a:endParaRPr lang="en-US" sz="2600" dirty="0"/>
          </a:p>
          <a:p>
            <a:pPr lvl="1"/>
            <a:r>
              <a:rPr lang="en-US" sz="2600" dirty="0" smtClean="0"/>
              <a:t>limiting </a:t>
            </a:r>
            <a:r>
              <a:rPr lang="en-US" sz="2600" dirty="0"/>
              <a:t>alcohol </a:t>
            </a:r>
            <a:r>
              <a:rPr lang="en-US" sz="2600" dirty="0" smtClean="0"/>
              <a:t>use</a:t>
            </a:r>
            <a:endParaRPr lang="en-US" sz="2600" dirty="0"/>
          </a:p>
          <a:p>
            <a:pPr lvl="1"/>
            <a:r>
              <a:rPr lang="en-US" sz="2600" dirty="0" smtClean="0"/>
              <a:t>limiting </a:t>
            </a:r>
            <a:r>
              <a:rPr lang="en-US" sz="2600" dirty="0"/>
              <a:t>exposure to ultraviolet rays from the sun and tanning </a:t>
            </a:r>
            <a:r>
              <a:rPr lang="en-US" sz="2600" dirty="0" smtClean="0"/>
              <a:t>beds</a:t>
            </a:r>
            <a:endParaRPr lang="en-US" sz="2600" dirty="0"/>
          </a:p>
          <a:p>
            <a:pPr lvl="1"/>
            <a:r>
              <a:rPr lang="en-US" sz="2600" dirty="0" smtClean="0"/>
              <a:t>eating </a:t>
            </a:r>
            <a:r>
              <a:rPr lang="en-US" sz="2600" dirty="0"/>
              <a:t>a diet rich in fruits and </a:t>
            </a:r>
            <a:r>
              <a:rPr lang="en-US" sz="2600" dirty="0" smtClean="0"/>
              <a:t>vegetables</a:t>
            </a:r>
          </a:p>
          <a:p>
            <a:pPr lvl="1"/>
            <a:r>
              <a:rPr lang="en-US" sz="2600" dirty="0" smtClean="0"/>
              <a:t>maintaining </a:t>
            </a:r>
            <a:r>
              <a:rPr lang="en-US" sz="2600" dirty="0"/>
              <a:t>a healthy </a:t>
            </a:r>
            <a:r>
              <a:rPr lang="en-US" sz="2600" dirty="0" smtClean="0"/>
              <a:t>weight</a:t>
            </a:r>
            <a:endParaRPr lang="en-US" sz="2600" dirty="0"/>
          </a:p>
          <a:p>
            <a:pPr lvl="1"/>
            <a:r>
              <a:rPr lang="en-US" sz="2600" dirty="0" smtClean="0"/>
              <a:t>being </a:t>
            </a:r>
            <a:r>
              <a:rPr lang="en-US" sz="2600" dirty="0"/>
              <a:t>physically </a:t>
            </a:r>
            <a:r>
              <a:rPr lang="en-US" sz="2600" dirty="0" smtClean="0"/>
              <a:t>active</a:t>
            </a:r>
            <a:endParaRPr lang="en-US" sz="2600" dirty="0"/>
          </a:p>
          <a:p>
            <a:pPr lvl="1"/>
            <a:r>
              <a:rPr lang="en-US" sz="2600" dirty="0" smtClean="0"/>
              <a:t>seeking </a:t>
            </a:r>
            <a:r>
              <a:rPr lang="en-US" sz="2600" dirty="0"/>
              <a:t>regular medical </a:t>
            </a:r>
            <a:r>
              <a:rPr lang="en-US" sz="2600" dirty="0" smtClean="0"/>
              <a:t>care</a:t>
            </a:r>
          </a:p>
          <a:p>
            <a:pPr lvl="1">
              <a:buFont typeface="Arial"/>
              <a:buChar char="•"/>
            </a:pPr>
            <a:r>
              <a:rPr lang="en-US" sz="2600" dirty="0" smtClean="0"/>
              <a:t>Screening: cervical, breast and colorectal cancers</a:t>
            </a:r>
          </a:p>
          <a:p>
            <a:pPr lvl="1">
              <a:buFont typeface="Arial"/>
              <a:buChar char="•"/>
            </a:pPr>
            <a:r>
              <a:rPr lang="en-US" sz="2600" dirty="0" smtClean="0"/>
              <a:t>Vaccine: HPV, Hepatitis B</a:t>
            </a:r>
            <a:endParaRPr lang="en-US" sz="2600" dirty="0"/>
          </a:p>
          <a:p>
            <a:pPr lvl="1"/>
            <a:r>
              <a:rPr lang="en-US" sz="1800" dirty="0" smtClean="0"/>
              <a:t>Source: CDC</a:t>
            </a:r>
            <a:endParaRPr lang="en-US" sz="1800" dirty="0"/>
          </a:p>
        </p:txBody>
      </p:sp>
    </p:spTree>
    <p:extLst>
      <p:ext uri="{BB962C8B-B14F-4D97-AF65-F5344CB8AC3E}">
        <p14:creationId xmlns:p14="http://schemas.microsoft.com/office/powerpoint/2010/main" val="2420617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Guidelines for the Early Detection of Cancer</a:t>
            </a:r>
            <a:br>
              <a:rPr lang="en-US" sz="3200" dirty="0"/>
            </a:br>
            <a:endParaRPr lang="en-US" sz="3200" dirty="0"/>
          </a:p>
        </p:txBody>
      </p:sp>
      <p:sp>
        <p:nvSpPr>
          <p:cNvPr id="3" name="Content Placeholder 2"/>
          <p:cNvSpPr>
            <a:spLocks noGrp="1"/>
          </p:cNvSpPr>
          <p:nvPr>
            <p:ph idx="1"/>
          </p:nvPr>
        </p:nvSpPr>
        <p:spPr>
          <a:xfrm>
            <a:off x="457200" y="1417638"/>
            <a:ext cx="8229600" cy="4708525"/>
          </a:xfrm>
        </p:spPr>
        <p:txBody>
          <a:bodyPr>
            <a:normAutofit/>
          </a:bodyPr>
          <a:lstStyle/>
          <a:p>
            <a:r>
              <a:rPr lang="en-US" b="1" dirty="0"/>
              <a:t>Breast cancer</a:t>
            </a:r>
          </a:p>
          <a:p>
            <a:pPr lvl="1"/>
            <a:r>
              <a:rPr lang="en-US" dirty="0"/>
              <a:t>Yearly </a:t>
            </a:r>
            <a:r>
              <a:rPr lang="en-US" dirty="0">
                <a:solidFill>
                  <a:schemeClr val="accent4">
                    <a:lumMod val="75000"/>
                  </a:schemeClr>
                </a:solidFill>
              </a:rPr>
              <a:t>mammograms</a:t>
            </a:r>
            <a:r>
              <a:rPr lang="en-US" dirty="0"/>
              <a:t> </a:t>
            </a:r>
            <a:r>
              <a:rPr lang="en-US" dirty="0" smtClean="0"/>
              <a:t>starting </a:t>
            </a:r>
            <a:r>
              <a:rPr lang="en-US" dirty="0"/>
              <a:t>at age 40 and continuing for as long as a woman is in good health</a:t>
            </a:r>
          </a:p>
          <a:p>
            <a:pPr lvl="1"/>
            <a:r>
              <a:rPr lang="en-US" dirty="0">
                <a:solidFill>
                  <a:srgbClr val="604A7B"/>
                </a:solidFill>
              </a:rPr>
              <a:t>Clinical breast exam </a:t>
            </a:r>
            <a:r>
              <a:rPr lang="en-US" dirty="0"/>
              <a:t>(CBE) about every 3 years for women in their 20s and 30s and every year for women 40 and over</a:t>
            </a:r>
          </a:p>
          <a:p>
            <a:pPr lvl="1"/>
            <a:r>
              <a:rPr lang="en-US" dirty="0" smtClean="0">
                <a:solidFill>
                  <a:srgbClr val="604A7B"/>
                </a:solidFill>
              </a:rPr>
              <a:t>Breast </a:t>
            </a:r>
            <a:r>
              <a:rPr lang="en-US" dirty="0">
                <a:solidFill>
                  <a:srgbClr val="604A7B"/>
                </a:solidFill>
              </a:rPr>
              <a:t>self-exam </a:t>
            </a:r>
            <a:r>
              <a:rPr lang="en-US" dirty="0"/>
              <a:t>(BSE) is an option for women starting in their </a:t>
            </a:r>
            <a:r>
              <a:rPr lang="en-US" dirty="0" smtClean="0"/>
              <a:t>20s</a:t>
            </a:r>
            <a:endParaRPr lang="en-US" dirty="0"/>
          </a:p>
          <a:p>
            <a:endParaRPr lang="en-US" dirty="0"/>
          </a:p>
        </p:txBody>
      </p:sp>
    </p:spTree>
    <p:extLst>
      <p:ext uri="{BB962C8B-B14F-4D97-AF65-F5344CB8AC3E}">
        <p14:creationId xmlns:p14="http://schemas.microsoft.com/office/powerpoint/2010/main" val="3857879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0100" y="0"/>
            <a:ext cx="4995046" cy="6858000"/>
          </a:xfrm>
          <a:prstGeom prst="rect">
            <a:avLst/>
          </a:prstGeom>
        </p:spPr>
      </p:pic>
    </p:spTree>
    <p:extLst>
      <p:ext uri="{BB962C8B-B14F-4D97-AF65-F5344CB8AC3E}">
        <p14:creationId xmlns:p14="http://schemas.microsoft.com/office/powerpoint/2010/main" val="847593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70"/>
            <a:ext cx="8229600" cy="966830"/>
          </a:xfrm>
        </p:spPr>
        <p:txBody>
          <a:bodyPr>
            <a:normAutofit fontScale="90000"/>
          </a:bodyPr>
          <a:lstStyle/>
          <a:p>
            <a:r>
              <a:rPr lang="en-US" dirty="0"/>
              <a:t>Colorectal cancer and polyps</a:t>
            </a:r>
            <a:br>
              <a:rPr lang="en-US" dirty="0"/>
            </a:br>
            <a:endParaRPr lang="en-US" dirty="0"/>
          </a:p>
        </p:txBody>
      </p:sp>
      <p:sp>
        <p:nvSpPr>
          <p:cNvPr id="3" name="Content Placeholder 2"/>
          <p:cNvSpPr>
            <a:spLocks noGrp="1"/>
          </p:cNvSpPr>
          <p:nvPr>
            <p:ph idx="1"/>
          </p:nvPr>
        </p:nvSpPr>
        <p:spPr>
          <a:xfrm>
            <a:off x="457200" y="1428600"/>
            <a:ext cx="8229600" cy="4697563"/>
          </a:xfrm>
        </p:spPr>
        <p:txBody>
          <a:bodyPr>
            <a:normAutofit fontScale="92500" lnSpcReduction="20000"/>
          </a:bodyPr>
          <a:lstStyle/>
          <a:p>
            <a:r>
              <a:rPr lang="en-US" dirty="0" smtClean="0"/>
              <a:t>Beginning </a:t>
            </a:r>
            <a:r>
              <a:rPr lang="en-US" dirty="0"/>
              <a:t>at age 50, both men and women should follow one of these testing schedules:</a:t>
            </a:r>
          </a:p>
          <a:p>
            <a:r>
              <a:rPr lang="en-US" b="1" dirty="0"/>
              <a:t>Tests that find polyps and cancer</a:t>
            </a:r>
          </a:p>
          <a:p>
            <a:pPr lvl="1"/>
            <a:r>
              <a:rPr lang="en-US" dirty="0"/>
              <a:t>Flexible </a:t>
            </a:r>
            <a:r>
              <a:rPr lang="en-US" dirty="0" err="1"/>
              <a:t>sigmoidoscopy</a:t>
            </a:r>
            <a:r>
              <a:rPr lang="en-US" dirty="0"/>
              <a:t> every 5 </a:t>
            </a:r>
            <a:r>
              <a:rPr lang="en-US" dirty="0" smtClean="0"/>
              <a:t>years</a:t>
            </a:r>
            <a:endParaRPr lang="en-US" dirty="0"/>
          </a:p>
          <a:p>
            <a:pPr lvl="1"/>
            <a:r>
              <a:rPr lang="en-US" dirty="0"/>
              <a:t>Colonoscopy every 10 </a:t>
            </a:r>
            <a:r>
              <a:rPr lang="en-US" dirty="0" smtClean="0"/>
              <a:t>years</a:t>
            </a:r>
            <a:endParaRPr lang="en-US" dirty="0"/>
          </a:p>
          <a:p>
            <a:pPr lvl="1"/>
            <a:r>
              <a:rPr lang="en-US" dirty="0"/>
              <a:t>Double-contrast barium enema every 5 </a:t>
            </a:r>
            <a:r>
              <a:rPr lang="en-US" dirty="0" smtClean="0"/>
              <a:t>years</a:t>
            </a:r>
            <a:endParaRPr lang="en-US" dirty="0"/>
          </a:p>
          <a:p>
            <a:pPr lvl="1"/>
            <a:r>
              <a:rPr lang="en-US" dirty="0"/>
              <a:t>CT </a:t>
            </a:r>
            <a:r>
              <a:rPr lang="en-US" dirty="0" err="1"/>
              <a:t>colonography</a:t>
            </a:r>
            <a:r>
              <a:rPr lang="en-US" dirty="0"/>
              <a:t> (virtual colonoscopy) every 5 </a:t>
            </a:r>
            <a:r>
              <a:rPr lang="en-US" dirty="0" smtClean="0"/>
              <a:t>years</a:t>
            </a:r>
            <a:endParaRPr lang="en-US" dirty="0"/>
          </a:p>
          <a:p>
            <a:r>
              <a:rPr lang="en-US" b="1" dirty="0"/>
              <a:t>Tests that primarily find cancer</a:t>
            </a:r>
          </a:p>
          <a:p>
            <a:pPr lvl="1"/>
            <a:r>
              <a:rPr lang="en-US" dirty="0"/>
              <a:t>Yearly fecal occult blood test (</a:t>
            </a:r>
            <a:r>
              <a:rPr lang="en-US" dirty="0" err="1"/>
              <a:t>gFOBT</a:t>
            </a:r>
            <a:r>
              <a:rPr lang="en-US" dirty="0" smtClean="0"/>
              <a:t>)</a:t>
            </a:r>
          </a:p>
          <a:p>
            <a:pPr lvl="1"/>
            <a:r>
              <a:rPr lang="en-US" dirty="0" smtClean="0"/>
              <a:t> Yearly </a:t>
            </a:r>
            <a:r>
              <a:rPr lang="en-US" dirty="0"/>
              <a:t>fecal immunochemical test (FIT) every </a:t>
            </a:r>
            <a:r>
              <a:rPr lang="en-US" dirty="0" smtClean="0"/>
              <a:t>year</a:t>
            </a:r>
          </a:p>
          <a:p>
            <a:pPr lvl="1"/>
            <a:r>
              <a:rPr lang="en-US" dirty="0" smtClean="0"/>
              <a:t>Stool </a:t>
            </a:r>
            <a:r>
              <a:rPr lang="en-US" dirty="0"/>
              <a:t>DNA test (</a:t>
            </a:r>
            <a:r>
              <a:rPr lang="en-US" dirty="0" err="1"/>
              <a:t>sDNA</a:t>
            </a:r>
            <a:r>
              <a:rPr lang="en-US" dirty="0"/>
              <a:t>)***</a:t>
            </a:r>
          </a:p>
          <a:p>
            <a:endParaRPr lang="en-US" dirty="0"/>
          </a:p>
        </p:txBody>
      </p:sp>
    </p:spTree>
    <p:extLst>
      <p:ext uri="{BB962C8B-B14F-4D97-AF65-F5344CB8AC3E}">
        <p14:creationId xmlns:p14="http://schemas.microsoft.com/office/powerpoint/2010/main" val="288015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8564" y="741308"/>
            <a:ext cx="7143862" cy="5406923"/>
          </a:xfrm>
          <a:prstGeom prst="rect">
            <a:avLst/>
          </a:prstGeom>
        </p:spPr>
      </p:pic>
    </p:spTree>
    <p:extLst>
      <p:ext uri="{BB962C8B-B14F-4D97-AF65-F5344CB8AC3E}">
        <p14:creationId xmlns:p14="http://schemas.microsoft.com/office/powerpoint/2010/main" val="556859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2695"/>
          </a:xfrm>
        </p:spPr>
        <p:txBody>
          <a:bodyPr>
            <a:normAutofit fontScale="90000"/>
          </a:bodyPr>
          <a:lstStyle/>
          <a:p>
            <a:r>
              <a:rPr lang="de-DE" dirty="0"/>
              <a:t>Lung </a:t>
            </a:r>
            <a:r>
              <a:rPr lang="de-DE" dirty="0" err="1"/>
              <a:t>cancer</a:t>
            </a:r>
            <a:r>
              <a:rPr lang="de-DE" b="1" dirty="0"/>
              <a:t/>
            </a:r>
            <a:br>
              <a:rPr lang="de-DE" b="1" dirty="0"/>
            </a:br>
            <a:endParaRPr lang="en-US" dirty="0"/>
          </a:p>
        </p:txBody>
      </p:sp>
      <p:sp>
        <p:nvSpPr>
          <p:cNvPr id="3" name="Content Placeholder 2"/>
          <p:cNvSpPr>
            <a:spLocks noGrp="1"/>
          </p:cNvSpPr>
          <p:nvPr>
            <p:ph idx="1"/>
          </p:nvPr>
        </p:nvSpPr>
        <p:spPr>
          <a:xfrm>
            <a:off x="457200" y="1417638"/>
            <a:ext cx="8229600" cy="4888403"/>
          </a:xfrm>
        </p:spPr>
        <p:txBody>
          <a:bodyPr/>
          <a:lstStyle/>
          <a:p>
            <a:r>
              <a:rPr lang="en-US" dirty="0"/>
              <a:t>If you meet all of the following </a:t>
            </a:r>
            <a:r>
              <a:rPr lang="en-US" dirty="0" smtClean="0"/>
              <a:t>criteria, might </a:t>
            </a:r>
            <a:r>
              <a:rPr lang="en-US" dirty="0"/>
              <a:t>be a candidate for screening:</a:t>
            </a:r>
          </a:p>
          <a:p>
            <a:pPr lvl="1"/>
            <a:r>
              <a:rPr lang="en-US" dirty="0"/>
              <a:t>55 to 74 years of age</a:t>
            </a:r>
          </a:p>
          <a:p>
            <a:pPr lvl="1"/>
            <a:r>
              <a:rPr lang="en-US" dirty="0"/>
              <a:t>In fairly good health</a:t>
            </a:r>
          </a:p>
          <a:p>
            <a:pPr lvl="1"/>
            <a:r>
              <a:rPr lang="en-US" dirty="0"/>
              <a:t>Have at least a 30 pack-year smoking history AND are either still smoking or have quit smoking within the last 15 years</a:t>
            </a:r>
          </a:p>
          <a:p>
            <a:pPr marL="0" indent="0">
              <a:buNone/>
            </a:pPr>
            <a:endParaRPr lang="en-US" dirty="0"/>
          </a:p>
        </p:txBody>
      </p:sp>
    </p:spTree>
    <p:extLst>
      <p:ext uri="{BB962C8B-B14F-4D97-AF65-F5344CB8AC3E}">
        <p14:creationId xmlns:p14="http://schemas.microsoft.com/office/powerpoint/2010/main" val="1798260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Prostate cancer</a:t>
            </a:r>
            <a:r>
              <a:rPr lang="ro-RO" b="1" dirty="0"/>
              <a:t/>
            </a:r>
            <a:br>
              <a:rPr lang="ro-RO"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Starting at </a:t>
            </a:r>
            <a:r>
              <a:rPr lang="en-US" dirty="0">
                <a:solidFill>
                  <a:srgbClr val="3366FF"/>
                </a:solidFill>
              </a:rPr>
              <a:t>age 50</a:t>
            </a:r>
            <a:r>
              <a:rPr lang="en-US" dirty="0"/>
              <a:t>, men should talk to a doctor about the pros and cons of testing so they can decide if testing is the right choice for them</a:t>
            </a:r>
            <a:r>
              <a:rPr lang="en-US" dirty="0" smtClean="0"/>
              <a:t>.</a:t>
            </a:r>
          </a:p>
          <a:p>
            <a:r>
              <a:rPr lang="en-US" dirty="0" smtClean="0"/>
              <a:t> </a:t>
            </a:r>
            <a:r>
              <a:rPr lang="en-US" dirty="0"/>
              <a:t>If they are African American or have a father or brother who had prostate cancer before age 65, men should have this talk with a doctor starting at </a:t>
            </a:r>
            <a:r>
              <a:rPr lang="en-US" dirty="0">
                <a:solidFill>
                  <a:srgbClr val="3366FF"/>
                </a:solidFill>
              </a:rPr>
              <a:t>age 45</a:t>
            </a:r>
            <a:r>
              <a:rPr lang="en-US" dirty="0" smtClean="0"/>
              <a:t>.</a:t>
            </a:r>
          </a:p>
          <a:p>
            <a:r>
              <a:rPr lang="en-US" dirty="0" smtClean="0"/>
              <a:t> </a:t>
            </a:r>
            <a:r>
              <a:rPr lang="en-US" dirty="0"/>
              <a:t>If men decide to be tested, they should have the PSA blood test with or without a rectal </a:t>
            </a:r>
            <a:r>
              <a:rPr lang="en-US" dirty="0" smtClean="0"/>
              <a:t>exam.</a:t>
            </a:r>
          </a:p>
          <a:p>
            <a:r>
              <a:rPr lang="en-US" dirty="0" smtClean="0"/>
              <a:t>How </a:t>
            </a:r>
            <a:r>
              <a:rPr lang="en-US" dirty="0"/>
              <a:t>often they are tested will depend on their PSA level. </a:t>
            </a:r>
          </a:p>
        </p:txBody>
      </p:sp>
    </p:spTree>
    <p:extLst>
      <p:ext uri="{BB962C8B-B14F-4D97-AF65-F5344CB8AC3E}">
        <p14:creationId xmlns:p14="http://schemas.microsoft.com/office/powerpoint/2010/main" val="1990704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094" y="299054"/>
            <a:ext cx="4938887" cy="6310023"/>
          </a:xfrm>
          <a:prstGeom prst="rect">
            <a:avLst/>
          </a:prstGeom>
        </p:spPr>
      </p:pic>
    </p:spTree>
    <p:extLst>
      <p:ext uri="{BB962C8B-B14F-4D97-AF65-F5344CB8AC3E}">
        <p14:creationId xmlns:p14="http://schemas.microsoft.com/office/powerpoint/2010/main" val="362558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0000" y="1922370"/>
            <a:ext cx="5841024" cy="2421150"/>
          </a:xfrm>
          <a:prstGeom prst="rect">
            <a:avLst/>
          </a:prstGeom>
        </p:spPr>
      </p:pic>
    </p:spTree>
    <p:extLst>
      <p:ext uri="{BB962C8B-B14F-4D97-AF65-F5344CB8AC3E}">
        <p14:creationId xmlns:p14="http://schemas.microsoft.com/office/powerpoint/2010/main" val="2321499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830" y="1332489"/>
            <a:ext cx="8966170" cy="4442081"/>
          </a:xfrm>
          <a:prstGeom prst="rect">
            <a:avLst/>
          </a:prstGeom>
        </p:spPr>
      </p:pic>
    </p:spTree>
    <p:extLst>
      <p:ext uri="{BB962C8B-B14F-4D97-AF65-F5344CB8AC3E}">
        <p14:creationId xmlns:p14="http://schemas.microsoft.com/office/powerpoint/2010/main" val="2723781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 National Action Plan for Cancer </a:t>
            </a:r>
            <a:r>
              <a:rPr lang="en-US" sz="3600" dirty="0" smtClean="0"/>
              <a:t>Survivorship</a:t>
            </a:r>
            <a:endParaRPr lang="en-US" sz="3600" dirty="0"/>
          </a:p>
        </p:txBody>
      </p:sp>
      <p:sp>
        <p:nvSpPr>
          <p:cNvPr id="3" name="Content Placeholder 2"/>
          <p:cNvSpPr>
            <a:spLocks noGrp="1"/>
          </p:cNvSpPr>
          <p:nvPr>
            <p:ph idx="1"/>
          </p:nvPr>
        </p:nvSpPr>
        <p:spPr>
          <a:xfrm>
            <a:off x="457200" y="1600200"/>
            <a:ext cx="8229600" cy="4806853"/>
          </a:xfrm>
        </p:spPr>
        <p:txBody>
          <a:bodyPr>
            <a:normAutofit fontScale="55000" lnSpcReduction="20000"/>
          </a:bodyPr>
          <a:lstStyle/>
          <a:p>
            <a:r>
              <a:rPr lang="en-US" dirty="0"/>
              <a:t>Achieve the cancer survivorship-related objectives in Healthy </a:t>
            </a:r>
            <a:r>
              <a:rPr lang="en-US" dirty="0" smtClean="0"/>
              <a:t>People </a:t>
            </a:r>
            <a:r>
              <a:rPr lang="en-US" dirty="0"/>
              <a:t>2010 that include benchmarks for success in measuring </a:t>
            </a:r>
            <a:r>
              <a:rPr lang="en-US" dirty="0" smtClean="0"/>
              <a:t>improvements </a:t>
            </a:r>
            <a:r>
              <a:rPr lang="en-US" dirty="0"/>
              <a:t>for addressing ongoing survivor needs. </a:t>
            </a:r>
          </a:p>
          <a:p>
            <a:r>
              <a:rPr lang="en-US" dirty="0"/>
              <a:t>Increase </a:t>
            </a:r>
            <a:r>
              <a:rPr lang="en-US" dirty="0">
                <a:solidFill>
                  <a:srgbClr val="3366FF"/>
                </a:solidFill>
              </a:rPr>
              <a:t>awareness</a:t>
            </a:r>
            <a:r>
              <a:rPr lang="en-US" dirty="0"/>
              <a:t> among the general public, policy makers, </a:t>
            </a:r>
            <a:r>
              <a:rPr lang="en-US" dirty="0" smtClean="0"/>
              <a:t>survivors</a:t>
            </a:r>
            <a:r>
              <a:rPr lang="en-US" dirty="0"/>
              <a:t>, providers, and others of cancer survivorship and its </a:t>
            </a:r>
            <a:r>
              <a:rPr lang="en-US" dirty="0" smtClean="0"/>
              <a:t>impact</a:t>
            </a:r>
            <a:r>
              <a:rPr lang="en-US" dirty="0"/>
              <a:t>. </a:t>
            </a:r>
          </a:p>
          <a:p>
            <a:r>
              <a:rPr lang="en-US" dirty="0"/>
              <a:t>Establish a solid base of </a:t>
            </a:r>
            <a:r>
              <a:rPr lang="en-US" dirty="0">
                <a:solidFill>
                  <a:srgbClr val="3366FF"/>
                </a:solidFill>
              </a:rPr>
              <a:t>applied research </a:t>
            </a:r>
            <a:r>
              <a:rPr lang="en-US" dirty="0"/>
              <a:t>and scientific </a:t>
            </a:r>
            <a:r>
              <a:rPr lang="en-US" dirty="0" smtClean="0"/>
              <a:t>knowledge </a:t>
            </a:r>
            <a:r>
              <a:rPr lang="en-US" dirty="0"/>
              <a:t>on the ongoing physical, psychological, social, </a:t>
            </a:r>
            <a:r>
              <a:rPr lang="en-US" dirty="0" smtClean="0"/>
              <a:t>spiritual</a:t>
            </a:r>
            <a:r>
              <a:rPr lang="en-US" dirty="0"/>
              <a:t>, and economic issues facing cancer survivors. </a:t>
            </a:r>
          </a:p>
          <a:p>
            <a:r>
              <a:rPr lang="en-US" dirty="0" smtClean="0"/>
              <a:t>Identify </a:t>
            </a:r>
            <a:r>
              <a:rPr lang="en-US" dirty="0"/>
              <a:t>appropriate mechanisms and resources for ongoing </a:t>
            </a:r>
            <a:r>
              <a:rPr lang="en-US" dirty="0" smtClean="0">
                <a:solidFill>
                  <a:srgbClr val="3366FF"/>
                </a:solidFill>
              </a:rPr>
              <a:t>surveillance</a:t>
            </a:r>
            <a:r>
              <a:rPr lang="en-US" dirty="0" smtClean="0"/>
              <a:t> </a:t>
            </a:r>
            <a:r>
              <a:rPr lang="en-US" dirty="0"/>
              <a:t>of people living with, through, and beyond </a:t>
            </a:r>
            <a:r>
              <a:rPr lang="en-US" dirty="0" smtClean="0"/>
              <a:t>cancer</a:t>
            </a:r>
            <a:r>
              <a:rPr lang="en-US" dirty="0"/>
              <a:t>. </a:t>
            </a:r>
            <a:r>
              <a:rPr lang="en-US" dirty="0" smtClean="0"/>
              <a:t> </a:t>
            </a:r>
            <a:endParaRPr lang="en-US" dirty="0"/>
          </a:p>
          <a:p>
            <a:r>
              <a:rPr lang="en-US" dirty="0"/>
              <a:t>Establish or maintain </a:t>
            </a:r>
            <a:r>
              <a:rPr lang="en-US" dirty="0">
                <a:solidFill>
                  <a:srgbClr val="3366FF"/>
                </a:solidFill>
              </a:rPr>
              <a:t>training for health care professionals </a:t>
            </a:r>
            <a:r>
              <a:rPr lang="en-US" dirty="0" smtClean="0"/>
              <a:t>to </a:t>
            </a:r>
            <a:r>
              <a:rPr lang="en-US" dirty="0"/>
              <a:t>improve delivery of services and increase awareness of </a:t>
            </a:r>
            <a:r>
              <a:rPr lang="en-US" dirty="0" smtClean="0"/>
              <a:t>issues </a:t>
            </a:r>
            <a:r>
              <a:rPr lang="en-US" dirty="0"/>
              <a:t>faced by cancer survivors. </a:t>
            </a:r>
          </a:p>
          <a:p>
            <a:r>
              <a:rPr lang="en-US" dirty="0"/>
              <a:t>Implement effective and proven </a:t>
            </a:r>
            <a:r>
              <a:rPr lang="en-US" dirty="0">
                <a:solidFill>
                  <a:srgbClr val="3366FF"/>
                </a:solidFill>
              </a:rPr>
              <a:t>programs and policies </a:t>
            </a:r>
            <a:r>
              <a:rPr lang="en-US" dirty="0"/>
              <a:t>to </a:t>
            </a:r>
            <a:r>
              <a:rPr lang="en-US" dirty="0" smtClean="0"/>
              <a:t>address </a:t>
            </a:r>
            <a:r>
              <a:rPr lang="en-US" dirty="0"/>
              <a:t>cancer survivorship more comprehensively. </a:t>
            </a:r>
            <a:r>
              <a:rPr lang="en-US" dirty="0" smtClean="0"/>
              <a:t> </a:t>
            </a:r>
            <a:endParaRPr lang="en-US" dirty="0"/>
          </a:p>
          <a:p>
            <a:r>
              <a:rPr lang="en-US" dirty="0"/>
              <a:t>Ensure that all cancer survivors have adequate </a:t>
            </a:r>
            <a:r>
              <a:rPr lang="en-US" dirty="0">
                <a:solidFill>
                  <a:srgbClr val="3366FF"/>
                </a:solidFill>
              </a:rPr>
              <a:t>access</a:t>
            </a:r>
            <a:r>
              <a:rPr lang="en-US" dirty="0"/>
              <a:t> to high</a:t>
            </a:r>
            <a:r>
              <a:rPr lang="en-US" dirty="0" smtClean="0"/>
              <a:t>-quality </a:t>
            </a:r>
            <a:r>
              <a:rPr lang="en-US" dirty="0"/>
              <a:t>treatment and other post-treatment follow-up </a:t>
            </a:r>
            <a:r>
              <a:rPr lang="en-US" dirty="0" smtClean="0"/>
              <a:t>services</a:t>
            </a:r>
            <a:r>
              <a:rPr lang="en-US" dirty="0"/>
              <a:t>. </a:t>
            </a:r>
            <a:r>
              <a:rPr lang="en-US" dirty="0" smtClean="0"/>
              <a:t> </a:t>
            </a:r>
            <a:endParaRPr lang="en-US" dirty="0"/>
          </a:p>
          <a:p>
            <a:r>
              <a:rPr lang="en-US" dirty="0"/>
              <a:t>Implement an </a:t>
            </a:r>
            <a:r>
              <a:rPr lang="en-US" dirty="0">
                <a:solidFill>
                  <a:srgbClr val="3366FF"/>
                </a:solidFill>
              </a:rPr>
              <a:t>evaluation </a:t>
            </a:r>
            <a:r>
              <a:rPr lang="en-US" dirty="0"/>
              <a:t>methodology that will monitor </a:t>
            </a:r>
            <a:r>
              <a:rPr lang="en-US" dirty="0" smtClean="0"/>
              <a:t>quality </a:t>
            </a:r>
            <a:r>
              <a:rPr lang="en-US" dirty="0"/>
              <a:t>and effectiveness of the outcomes of initiatives. </a:t>
            </a:r>
          </a:p>
          <a:p>
            <a:endParaRPr lang="en-US" dirty="0"/>
          </a:p>
        </p:txBody>
      </p:sp>
    </p:spTree>
    <p:extLst>
      <p:ext uri="{BB962C8B-B14F-4D97-AF65-F5344CB8AC3E}">
        <p14:creationId xmlns:p14="http://schemas.microsoft.com/office/powerpoint/2010/main" val="1273247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Translational Researches</a:t>
            </a:r>
            <a:endParaRPr lang="en-US" dirty="0"/>
          </a:p>
        </p:txBody>
      </p:sp>
      <p:sp>
        <p:nvSpPr>
          <p:cNvPr id="3" name="Content Placeholder 2"/>
          <p:cNvSpPr>
            <a:spLocks noGrp="1"/>
          </p:cNvSpPr>
          <p:nvPr>
            <p:ph idx="1"/>
          </p:nvPr>
        </p:nvSpPr>
        <p:spPr/>
        <p:txBody>
          <a:bodyPr/>
          <a:lstStyle/>
          <a:p>
            <a:r>
              <a:rPr lang="en-US" dirty="0"/>
              <a:t>Intervention </a:t>
            </a:r>
            <a:r>
              <a:rPr lang="en-US" dirty="0" smtClean="0"/>
              <a:t>Research</a:t>
            </a:r>
            <a:r>
              <a:rPr lang="en-US" dirty="0"/>
              <a:t>: Accelerating </a:t>
            </a:r>
            <a:r>
              <a:rPr lang="en-US" dirty="0" smtClean="0"/>
              <a:t>the Translation </a:t>
            </a:r>
            <a:r>
              <a:rPr lang="en-US" dirty="0"/>
              <a:t>of Knowledge to Improve </a:t>
            </a:r>
            <a:r>
              <a:rPr lang="en-US" dirty="0" smtClean="0"/>
              <a:t>Cancer </a:t>
            </a:r>
            <a:r>
              <a:rPr lang="en-US" dirty="0"/>
              <a:t>Related Fatigue </a:t>
            </a:r>
            <a:r>
              <a:rPr lang="en-US" dirty="0" smtClean="0"/>
              <a:t>Outcomes</a:t>
            </a:r>
          </a:p>
          <a:p>
            <a:r>
              <a:rPr lang="en-US" dirty="0" smtClean="0"/>
              <a:t>The </a:t>
            </a:r>
            <a:r>
              <a:rPr lang="en-US" dirty="0"/>
              <a:t>Reflected Light of Steve Jobs: A Brighter Future for Pancreatic </a:t>
            </a:r>
            <a:r>
              <a:rPr lang="en-US" dirty="0" smtClean="0"/>
              <a:t>Cancer</a:t>
            </a:r>
            <a:endParaRPr lang="en-US" dirty="0"/>
          </a:p>
          <a:p>
            <a:r>
              <a:rPr lang="en-US" dirty="0"/>
              <a:t>Viruses, Bacteria, and Cancer, or It’s Not All Smoke and Sunlight</a:t>
            </a:r>
          </a:p>
          <a:p>
            <a:endParaRPr lang="en-US" dirty="0"/>
          </a:p>
          <a:p>
            <a:endParaRPr lang="en-US" dirty="0"/>
          </a:p>
        </p:txBody>
      </p:sp>
    </p:spTree>
    <p:extLst>
      <p:ext uri="{BB962C8B-B14F-4D97-AF65-F5344CB8AC3E}">
        <p14:creationId xmlns:p14="http://schemas.microsoft.com/office/powerpoint/2010/main" val="3938688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a:t>
            </a:r>
            <a:r>
              <a:rPr lang="en-US" dirty="0" err="1"/>
              <a:t>www.youtube.com</a:t>
            </a:r>
            <a:r>
              <a:rPr lang="en-US" dirty="0"/>
              <a:t>/</a:t>
            </a:r>
            <a:r>
              <a:rPr lang="en-US" dirty="0" err="1"/>
              <a:t>watch?v</a:t>
            </a:r>
            <a:r>
              <a:rPr lang="en-US" dirty="0"/>
              <a:t>=l3XeurTFcy4&amp;feature=</a:t>
            </a:r>
            <a:r>
              <a:rPr lang="en-US" dirty="0" err="1"/>
              <a:t>youtu.be</a:t>
            </a:r>
            <a:endParaRPr lang="en-US" dirty="0"/>
          </a:p>
        </p:txBody>
      </p:sp>
    </p:spTree>
    <p:extLst>
      <p:ext uri="{BB962C8B-B14F-4D97-AF65-F5344CB8AC3E}">
        <p14:creationId xmlns:p14="http://schemas.microsoft.com/office/powerpoint/2010/main" val="4100968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and Question?</a:t>
            </a:r>
            <a:endParaRPr lang="en-US" dirty="0"/>
          </a:p>
        </p:txBody>
      </p:sp>
    </p:spTree>
    <p:extLst>
      <p:ext uri="{BB962C8B-B14F-4D97-AF65-F5344CB8AC3E}">
        <p14:creationId xmlns:p14="http://schemas.microsoft.com/office/powerpoint/2010/main" val="1659203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ain </a:t>
            </a:r>
            <a:r>
              <a:rPr lang="en-US" dirty="0"/>
              <a:t>C</a:t>
            </a:r>
            <a:r>
              <a:rPr lang="en-US" dirty="0" smtClean="0"/>
              <a:t>ategories</a:t>
            </a:r>
            <a:endParaRPr lang="en-US" dirty="0"/>
          </a:p>
        </p:txBody>
      </p:sp>
      <p:sp>
        <p:nvSpPr>
          <p:cNvPr id="3" name="Content Placeholder 2"/>
          <p:cNvSpPr>
            <a:spLocks noGrp="1"/>
          </p:cNvSpPr>
          <p:nvPr>
            <p:ph idx="1"/>
          </p:nvPr>
        </p:nvSpPr>
        <p:spPr>
          <a:xfrm>
            <a:off x="457200" y="1417638"/>
            <a:ext cx="8229600" cy="4873973"/>
          </a:xfrm>
        </p:spPr>
        <p:txBody>
          <a:bodyPr>
            <a:normAutofit fontScale="77500" lnSpcReduction="20000"/>
          </a:bodyPr>
          <a:lstStyle/>
          <a:p>
            <a:r>
              <a:rPr lang="en-US" b="1" dirty="0" smtClean="0"/>
              <a:t>Carcinoma</a:t>
            </a:r>
            <a:r>
              <a:rPr lang="en-US" dirty="0" smtClean="0"/>
              <a:t> - cancer that begins in the </a:t>
            </a:r>
            <a:r>
              <a:rPr lang="en-US" dirty="0" smtClean="0">
                <a:solidFill>
                  <a:srgbClr val="0000FF"/>
                </a:solidFill>
              </a:rPr>
              <a:t>skin</a:t>
            </a:r>
            <a:r>
              <a:rPr lang="en-US" dirty="0" smtClean="0"/>
              <a:t> or in t</a:t>
            </a:r>
            <a:r>
              <a:rPr lang="en-US" dirty="0" smtClean="0">
                <a:solidFill>
                  <a:srgbClr val="0000FF"/>
                </a:solidFill>
              </a:rPr>
              <a:t>issues</a:t>
            </a:r>
            <a:r>
              <a:rPr lang="en-US" dirty="0" smtClean="0"/>
              <a:t> that line or cover internal organs. There are a number of subtypes of carcinoma: </a:t>
            </a:r>
            <a:r>
              <a:rPr lang="en-US" dirty="0" smtClean="0">
                <a:hlinkClick r:id="rId3"/>
              </a:rPr>
              <a:t>adenocarcinoma</a:t>
            </a:r>
            <a:r>
              <a:rPr lang="en-US" dirty="0" smtClean="0"/>
              <a:t>, </a:t>
            </a:r>
            <a:r>
              <a:rPr lang="en-US" dirty="0" smtClean="0">
                <a:hlinkClick r:id="rId4"/>
              </a:rPr>
              <a:t>basal cell carcinoma</a:t>
            </a:r>
            <a:r>
              <a:rPr lang="en-US" dirty="0" smtClean="0"/>
              <a:t>, </a:t>
            </a:r>
            <a:r>
              <a:rPr lang="en-US" dirty="0" smtClean="0">
                <a:hlinkClick r:id="rId5"/>
              </a:rPr>
              <a:t>squamous cell </a:t>
            </a:r>
            <a:r>
              <a:rPr lang="en-US" dirty="0" err="1" smtClean="0">
                <a:hlinkClick r:id="rId5"/>
              </a:rPr>
              <a:t>carcinoma</a:t>
            </a:r>
            <a:r>
              <a:rPr lang="en-US" dirty="0" err="1"/>
              <a:t>,</a:t>
            </a:r>
            <a:r>
              <a:rPr lang="en-US" dirty="0" err="1" smtClean="0">
                <a:hlinkClick r:id="rId6"/>
              </a:rPr>
              <a:t>transitional</a:t>
            </a:r>
            <a:r>
              <a:rPr lang="en-US" dirty="0" smtClean="0">
                <a:hlinkClick r:id="rId6"/>
              </a:rPr>
              <a:t> cell</a:t>
            </a:r>
            <a:r>
              <a:rPr lang="en-US" dirty="0" smtClean="0"/>
              <a:t> carcinoma.</a:t>
            </a:r>
          </a:p>
          <a:p>
            <a:r>
              <a:rPr lang="en-US" b="1" dirty="0" smtClean="0"/>
              <a:t>Sarcoma</a:t>
            </a:r>
            <a:r>
              <a:rPr lang="en-US" dirty="0" smtClean="0"/>
              <a:t> - cancer that begins in </a:t>
            </a:r>
            <a:r>
              <a:rPr lang="en-US" dirty="0" smtClean="0">
                <a:solidFill>
                  <a:srgbClr val="0000FF"/>
                </a:solidFill>
              </a:rPr>
              <a:t>bone, cartilage, fat, muscle, blood vessels</a:t>
            </a:r>
            <a:r>
              <a:rPr lang="en-US" dirty="0" smtClean="0"/>
              <a:t>, or other </a:t>
            </a:r>
            <a:r>
              <a:rPr lang="en-US" dirty="0" smtClean="0">
                <a:solidFill>
                  <a:srgbClr val="0000FF"/>
                </a:solidFill>
              </a:rPr>
              <a:t>connective</a:t>
            </a:r>
            <a:r>
              <a:rPr lang="en-US" dirty="0" smtClean="0"/>
              <a:t> or </a:t>
            </a:r>
            <a:r>
              <a:rPr lang="en-US" dirty="0" smtClean="0">
                <a:solidFill>
                  <a:srgbClr val="0000FF"/>
                </a:solidFill>
              </a:rPr>
              <a:t>supportive</a:t>
            </a:r>
            <a:r>
              <a:rPr lang="en-US" dirty="0" smtClean="0"/>
              <a:t> tissue.</a:t>
            </a:r>
          </a:p>
          <a:p>
            <a:r>
              <a:rPr lang="en-US" b="1" dirty="0" smtClean="0"/>
              <a:t>Leukemia</a:t>
            </a:r>
            <a:r>
              <a:rPr lang="en-US" dirty="0" smtClean="0"/>
              <a:t> - cancer that starts in blood-forming tissue such as the </a:t>
            </a:r>
            <a:r>
              <a:rPr lang="en-US" dirty="0" smtClean="0">
                <a:solidFill>
                  <a:srgbClr val="0000FF"/>
                </a:solidFill>
              </a:rPr>
              <a:t>bone marrow </a:t>
            </a:r>
            <a:r>
              <a:rPr lang="en-US" dirty="0" smtClean="0"/>
              <a:t>and causes large numbers of abnormal blood cells to be produced and enter the blood.</a:t>
            </a:r>
          </a:p>
          <a:p>
            <a:r>
              <a:rPr lang="en-US" b="1" dirty="0" smtClean="0"/>
              <a:t>Lymphoma and myeloma</a:t>
            </a:r>
            <a:r>
              <a:rPr lang="en-US" dirty="0" smtClean="0"/>
              <a:t> - cancers that begin in the cells of the </a:t>
            </a:r>
            <a:r>
              <a:rPr lang="en-US" dirty="0" smtClean="0">
                <a:hlinkClick r:id="rId7"/>
              </a:rPr>
              <a:t>immune system</a:t>
            </a:r>
            <a:r>
              <a:rPr lang="en-US" dirty="0" smtClean="0"/>
              <a:t>.</a:t>
            </a:r>
          </a:p>
          <a:p>
            <a:r>
              <a:rPr lang="en-US" b="1" dirty="0" smtClean="0"/>
              <a:t>Central nervous system cancers</a:t>
            </a:r>
            <a:r>
              <a:rPr lang="en-US" dirty="0" smtClean="0"/>
              <a:t> - cancers that begin in the tissues of the </a:t>
            </a:r>
            <a:r>
              <a:rPr lang="en-US" dirty="0" smtClean="0">
                <a:solidFill>
                  <a:srgbClr val="0000FF"/>
                </a:solidFill>
              </a:rPr>
              <a:t>brain </a:t>
            </a:r>
            <a:r>
              <a:rPr lang="en-US" dirty="0" smtClean="0"/>
              <a:t>and </a:t>
            </a:r>
            <a:r>
              <a:rPr lang="en-US" dirty="0" smtClean="0">
                <a:solidFill>
                  <a:srgbClr val="0000FF"/>
                </a:solidFill>
              </a:rPr>
              <a:t>spinal cord</a:t>
            </a:r>
            <a:r>
              <a:rPr lang="en-US" dirty="0" smtClean="0"/>
              <a:t>.</a:t>
            </a:r>
          </a:p>
          <a:p>
            <a:endParaRPr lang="en-US" dirty="0"/>
          </a:p>
        </p:txBody>
      </p:sp>
    </p:spTree>
    <p:extLst>
      <p:ext uri="{BB962C8B-B14F-4D97-AF65-F5344CB8AC3E}">
        <p14:creationId xmlns:p14="http://schemas.microsoft.com/office/powerpoint/2010/main" val="754824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90325" y="1119707"/>
            <a:ext cx="2531812" cy="7215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22581" y="1111133"/>
            <a:ext cx="2467744" cy="369332"/>
          </a:xfrm>
          <a:prstGeom prst="rect">
            <a:avLst/>
          </a:prstGeom>
          <a:noFill/>
        </p:spPr>
        <p:txBody>
          <a:bodyPr wrap="square" rtlCol="0">
            <a:spAutoFit/>
          </a:bodyPr>
          <a:lstStyle/>
          <a:p>
            <a:endParaRPr lang="en-US" dirty="0"/>
          </a:p>
        </p:txBody>
      </p:sp>
      <p:sp>
        <p:nvSpPr>
          <p:cNvPr id="8" name="TextBox 7"/>
          <p:cNvSpPr txBox="1"/>
          <p:nvPr/>
        </p:nvSpPr>
        <p:spPr>
          <a:xfrm>
            <a:off x="4358237" y="1295799"/>
            <a:ext cx="995755" cy="369332"/>
          </a:xfrm>
          <a:prstGeom prst="rect">
            <a:avLst/>
          </a:prstGeom>
          <a:noFill/>
        </p:spPr>
        <p:txBody>
          <a:bodyPr wrap="square" rtlCol="0">
            <a:spAutoFit/>
          </a:bodyPr>
          <a:lstStyle/>
          <a:p>
            <a:r>
              <a:rPr lang="en-US" dirty="0" smtClean="0"/>
              <a:t>Cancer</a:t>
            </a:r>
            <a:endParaRPr lang="en-US" dirty="0"/>
          </a:p>
        </p:txBody>
      </p:sp>
      <p:sp>
        <p:nvSpPr>
          <p:cNvPr id="9" name="TextBox 8"/>
          <p:cNvSpPr txBox="1"/>
          <p:nvPr/>
        </p:nvSpPr>
        <p:spPr>
          <a:xfrm>
            <a:off x="2093403" y="1717647"/>
            <a:ext cx="3073856" cy="678224"/>
          </a:xfrm>
          <a:prstGeom prst="rect">
            <a:avLst/>
          </a:prstGeom>
          <a:noFill/>
        </p:spPr>
        <p:txBody>
          <a:bodyPr wrap="square" rtlCol="0">
            <a:spAutoFit/>
          </a:bodyPr>
          <a:lstStyle/>
          <a:p>
            <a:endParaRPr lang="en-US" dirty="0"/>
          </a:p>
        </p:txBody>
      </p:sp>
      <p:sp>
        <p:nvSpPr>
          <p:cNvPr id="12" name="Rectangle 11"/>
          <p:cNvSpPr/>
          <p:nvPr/>
        </p:nvSpPr>
        <p:spPr>
          <a:xfrm>
            <a:off x="144312" y="1089488"/>
            <a:ext cx="2756368" cy="26705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74194" y="1174710"/>
            <a:ext cx="2770800" cy="2585323"/>
          </a:xfrm>
          <a:prstGeom prst="rect">
            <a:avLst/>
          </a:prstGeom>
          <a:noFill/>
        </p:spPr>
        <p:txBody>
          <a:bodyPr wrap="square" rtlCol="0">
            <a:spAutoFit/>
          </a:bodyPr>
          <a:lstStyle/>
          <a:p>
            <a:r>
              <a:rPr lang="en-US" b="1" dirty="0" smtClean="0"/>
              <a:t>Causes</a:t>
            </a:r>
          </a:p>
          <a:p>
            <a:pPr marL="285750" indent="-285750">
              <a:buFontTx/>
              <a:buChar char="-"/>
            </a:pPr>
            <a:r>
              <a:rPr lang="en-US" dirty="0" smtClean="0"/>
              <a:t>Cigarette smoking</a:t>
            </a:r>
            <a:endParaRPr lang="en-US" dirty="0"/>
          </a:p>
          <a:p>
            <a:pPr marL="285750" indent="-285750">
              <a:buFontTx/>
              <a:buChar char="-"/>
            </a:pPr>
            <a:r>
              <a:rPr lang="en-US" dirty="0" smtClean="0"/>
              <a:t>Poor diet</a:t>
            </a:r>
          </a:p>
          <a:p>
            <a:pPr marL="285750" indent="-285750">
              <a:buFontTx/>
              <a:buChar char="-"/>
            </a:pPr>
            <a:r>
              <a:rPr lang="en-US" dirty="0" smtClean="0"/>
              <a:t>Physical inactivity</a:t>
            </a:r>
          </a:p>
          <a:p>
            <a:pPr marL="285750" indent="-285750">
              <a:buFontTx/>
              <a:buChar char="-"/>
            </a:pPr>
            <a:r>
              <a:rPr lang="en-US" dirty="0" smtClean="0"/>
              <a:t>Occupational exposures</a:t>
            </a:r>
          </a:p>
          <a:p>
            <a:pPr marL="285750" indent="-285750">
              <a:buFontTx/>
              <a:buChar char="-"/>
            </a:pPr>
            <a:r>
              <a:rPr lang="en-US" dirty="0" smtClean="0"/>
              <a:t>Viruses and other biological agents</a:t>
            </a:r>
          </a:p>
          <a:p>
            <a:pPr marL="285750" indent="-285750">
              <a:buFontTx/>
              <a:buChar char="-"/>
            </a:pPr>
            <a:r>
              <a:rPr lang="en-US" dirty="0" smtClean="0"/>
              <a:t>Reproductive factors</a:t>
            </a:r>
          </a:p>
          <a:p>
            <a:pPr marL="285750" indent="-285750">
              <a:buFontTx/>
              <a:buChar char="-"/>
            </a:pPr>
            <a:r>
              <a:rPr lang="en-US" dirty="0" smtClean="0"/>
              <a:t>Alcohol</a:t>
            </a:r>
            <a:endParaRPr lang="en-US" dirty="0"/>
          </a:p>
        </p:txBody>
      </p:sp>
      <p:sp>
        <p:nvSpPr>
          <p:cNvPr id="14" name="Rectangle 13"/>
          <p:cNvSpPr/>
          <p:nvPr/>
        </p:nvSpPr>
        <p:spPr>
          <a:xfrm>
            <a:off x="3290325" y="2396312"/>
            <a:ext cx="2647262" cy="272832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470717" y="2538456"/>
            <a:ext cx="2395586" cy="2585323"/>
          </a:xfrm>
          <a:prstGeom prst="rect">
            <a:avLst/>
          </a:prstGeom>
          <a:noFill/>
        </p:spPr>
        <p:txBody>
          <a:bodyPr wrap="square" rtlCol="0">
            <a:spAutoFit/>
          </a:bodyPr>
          <a:lstStyle/>
          <a:p>
            <a:r>
              <a:rPr lang="en-US" b="1" dirty="0" smtClean="0"/>
              <a:t>High risk populations</a:t>
            </a:r>
          </a:p>
          <a:p>
            <a:pPr marL="285750" indent="-285750">
              <a:buFontTx/>
              <a:buChar char="-"/>
            </a:pPr>
            <a:r>
              <a:rPr lang="en-US" dirty="0" smtClean="0"/>
              <a:t>Poor</a:t>
            </a:r>
          </a:p>
          <a:p>
            <a:pPr marL="285750" indent="-285750">
              <a:buFontTx/>
              <a:buChar char="-"/>
            </a:pPr>
            <a:r>
              <a:rPr lang="en-US" dirty="0" smtClean="0"/>
              <a:t>Less educated</a:t>
            </a:r>
          </a:p>
          <a:p>
            <a:pPr marL="285750" indent="-285750">
              <a:buFontTx/>
              <a:buChar char="-"/>
            </a:pPr>
            <a:r>
              <a:rPr lang="en-US" dirty="0" smtClean="0"/>
              <a:t>Racial and ethnic minorities</a:t>
            </a:r>
          </a:p>
          <a:p>
            <a:pPr marL="285750" indent="-285750">
              <a:buFontTx/>
              <a:buChar char="-"/>
            </a:pPr>
            <a:r>
              <a:rPr lang="en-US" dirty="0" smtClean="0"/>
              <a:t>Persons with a family history of cancer</a:t>
            </a:r>
          </a:p>
          <a:p>
            <a:pPr marL="285750" indent="-285750">
              <a:buFontTx/>
              <a:buChar char="-"/>
            </a:pPr>
            <a:r>
              <a:rPr lang="en-US" dirty="0" smtClean="0"/>
              <a:t>Elderly</a:t>
            </a:r>
            <a:endParaRPr lang="en-US" dirty="0"/>
          </a:p>
        </p:txBody>
      </p:sp>
      <p:sp>
        <p:nvSpPr>
          <p:cNvPr id="17" name="Rectangle 16"/>
          <p:cNvSpPr/>
          <p:nvPr/>
        </p:nvSpPr>
        <p:spPr>
          <a:xfrm>
            <a:off x="6162143" y="1109855"/>
            <a:ext cx="2915112" cy="34789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263162" y="1295799"/>
            <a:ext cx="2814093" cy="3139321"/>
          </a:xfrm>
          <a:prstGeom prst="rect">
            <a:avLst/>
          </a:prstGeom>
          <a:noFill/>
        </p:spPr>
        <p:txBody>
          <a:bodyPr wrap="square" rtlCol="0">
            <a:spAutoFit/>
          </a:bodyPr>
          <a:lstStyle/>
          <a:p>
            <a:r>
              <a:rPr lang="en-US" b="1" dirty="0" smtClean="0"/>
              <a:t>Consequences</a:t>
            </a:r>
          </a:p>
          <a:p>
            <a:pPr marL="285750" indent="-285750">
              <a:buFontTx/>
              <a:buChar char="-"/>
            </a:pPr>
            <a:r>
              <a:rPr lang="en-US" dirty="0" smtClean="0"/>
              <a:t>High health care costs for treatment</a:t>
            </a:r>
          </a:p>
          <a:p>
            <a:pPr marL="285750" indent="-285750">
              <a:buFontTx/>
              <a:buChar char="-"/>
            </a:pPr>
            <a:r>
              <a:rPr lang="en-US" dirty="0" smtClean="0"/>
              <a:t>Lost work productivity</a:t>
            </a:r>
          </a:p>
          <a:p>
            <a:pPr marL="285750" indent="-285750">
              <a:buFontTx/>
              <a:buChar char="-"/>
            </a:pPr>
            <a:r>
              <a:rPr lang="en-US" dirty="0" smtClean="0"/>
              <a:t>Insurance denial</a:t>
            </a:r>
          </a:p>
          <a:p>
            <a:pPr marL="285750" indent="-285750">
              <a:buFontTx/>
              <a:buChar char="-"/>
            </a:pPr>
            <a:r>
              <a:rPr lang="en-US" dirty="0" smtClean="0"/>
              <a:t>Disability</a:t>
            </a:r>
          </a:p>
          <a:p>
            <a:pPr marL="285750" indent="-285750">
              <a:buFontTx/>
              <a:buChar char="-"/>
            </a:pPr>
            <a:r>
              <a:rPr lang="en-US" dirty="0" smtClean="0"/>
              <a:t>Psychosocial problems</a:t>
            </a:r>
          </a:p>
          <a:p>
            <a:pPr marL="285750" indent="-285750">
              <a:buFontTx/>
              <a:buChar char="-"/>
            </a:pPr>
            <a:r>
              <a:rPr lang="en-US" dirty="0" smtClean="0"/>
              <a:t>Treatment complications (</a:t>
            </a:r>
            <a:r>
              <a:rPr lang="en-US" dirty="0" err="1" smtClean="0"/>
              <a:t>eg</a:t>
            </a:r>
            <a:r>
              <a:rPr lang="en-US" dirty="0" smtClean="0"/>
              <a:t>. Increased risk of second cancers)</a:t>
            </a:r>
          </a:p>
          <a:p>
            <a:pPr marL="285750" indent="-285750">
              <a:buFontTx/>
              <a:buChar char="-"/>
            </a:pPr>
            <a:r>
              <a:rPr lang="en-US" dirty="0" smtClean="0"/>
              <a:t>Premature mortality</a:t>
            </a:r>
            <a:endParaRPr lang="en-US" dirty="0"/>
          </a:p>
        </p:txBody>
      </p:sp>
      <p:sp>
        <p:nvSpPr>
          <p:cNvPr id="19" name="Right Arrow 18"/>
          <p:cNvSpPr/>
          <p:nvPr/>
        </p:nvSpPr>
        <p:spPr>
          <a:xfrm>
            <a:off x="2922328" y="1503324"/>
            <a:ext cx="245331"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5866303" y="1503765"/>
            <a:ext cx="245331"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4980526" y="1921029"/>
            <a:ext cx="186733" cy="3327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a:off x="4185062" y="1897143"/>
            <a:ext cx="173175" cy="33277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775042" y="5529733"/>
            <a:ext cx="5671481" cy="369332"/>
          </a:xfrm>
          <a:prstGeom prst="rect">
            <a:avLst/>
          </a:prstGeom>
          <a:noFill/>
        </p:spPr>
        <p:txBody>
          <a:bodyPr wrap="square" rtlCol="0">
            <a:spAutoFit/>
          </a:bodyPr>
          <a:lstStyle/>
          <a:p>
            <a:r>
              <a:rPr lang="en-US" dirty="0" smtClean="0"/>
              <a:t>Cancer: causes, consequences, and high-risk populations</a:t>
            </a:r>
            <a:endParaRPr lang="en-US" dirty="0"/>
          </a:p>
        </p:txBody>
      </p:sp>
      <p:sp>
        <p:nvSpPr>
          <p:cNvPr id="24" name="TextBox 23"/>
          <p:cNvSpPr txBox="1"/>
          <p:nvPr/>
        </p:nvSpPr>
        <p:spPr>
          <a:xfrm>
            <a:off x="4185062" y="6396335"/>
            <a:ext cx="4892193" cy="369332"/>
          </a:xfrm>
          <a:prstGeom prst="rect">
            <a:avLst/>
          </a:prstGeom>
          <a:noFill/>
        </p:spPr>
        <p:txBody>
          <a:bodyPr wrap="square" rtlCol="0">
            <a:spAutoFit/>
          </a:bodyPr>
          <a:lstStyle/>
          <a:p>
            <a:r>
              <a:rPr lang="en-US" dirty="0" smtClean="0"/>
              <a:t>Source: Chronic disease epidemiology and control</a:t>
            </a:r>
            <a:endParaRPr lang="en-US" dirty="0"/>
          </a:p>
        </p:txBody>
      </p:sp>
    </p:spTree>
    <p:extLst>
      <p:ext uri="{BB962C8B-B14F-4D97-AF65-F5344CB8AC3E}">
        <p14:creationId xmlns:p14="http://schemas.microsoft.com/office/powerpoint/2010/main" val="1570091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staging</a:t>
            </a:r>
            <a:endParaRPr lang="en-US" dirty="0"/>
          </a:p>
        </p:txBody>
      </p:sp>
      <p:sp>
        <p:nvSpPr>
          <p:cNvPr id="3" name="Content Placeholder 2"/>
          <p:cNvSpPr>
            <a:spLocks noGrp="1"/>
          </p:cNvSpPr>
          <p:nvPr>
            <p:ph idx="1"/>
          </p:nvPr>
        </p:nvSpPr>
        <p:spPr>
          <a:xfrm>
            <a:off x="457200" y="1417638"/>
            <a:ext cx="8229600" cy="4902480"/>
          </a:xfrm>
        </p:spPr>
        <p:txBody>
          <a:bodyPr>
            <a:normAutofit fontScale="85000" lnSpcReduction="10000"/>
          </a:bodyPr>
          <a:lstStyle/>
          <a:p>
            <a:r>
              <a:rPr lang="en-US" dirty="0"/>
              <a:t>B</a:t>
            </a:r>
            <a:r>
              <a:rPr lang="en-US" dirty="0" smtClean="0"/>
              <a:t>ased on </a:t>
            </a:r>
            <a:r>
              <a:rPr lang="en-US" dirty="0"/>
              <a:t>the size or extent of the primary (main) tumor and whether it </a:t>
            </a:r>
            <a:r>
              <a:rPr lang="en-US" dirty="0" smtClean="0"/>
              <a:t>has </a:t>
            </a:r>
            <a:r>
              <a:rPr lang="en-US" dirty="0"/>
              <a:t>spread to other areas of the </a:t>
            </a:r>
            <a:r>
              <a:rPr lang="en-US" dirty="0" smtClean="0"/>
              <a:t>body. </a:t>
            </a:r>
          </a:p>
          <a:p>
            <a:r>
              <a:rPr lang="en-US" dirty="0">
                <a:solidFill>
                  <a:srgbClr val="0000FF"/>
                </a:solidFill>
              </a:rPr>
              <a:t>S</a:t>
            </a:r>
            <a:r>
              <a:rPr lang="en-US" dirty="0" smtClean="0">
                <a:solidFill>
                  <a:srgbClr val="0000FF"/>
                </a:solidFill>
              </a:rPr>
              <a:t>ummary staging </a:t>
            </a:r>
            <a:r>
              <a:rPr lang="en-US" dirty="0"/>
              <a:t>(in situ, local, regional, and distant) is used for </a:t>
            </a:r>
            <a:r>
              <a:rPr lang="en-US" dirty="0" smtClean="0"/>
              <a:t>descriptive </a:t>
            </a:r>
            <a:r>
              <a:rPr lang="en-US" dirty="0"/>
              <a:t>and statistical analysis of tumor registry data</a:t>
            </a:r>
            <a:r>
              <a:rPr lang="en-US" dirty="0" smtClean="0"/>
              <a:t>.</a:t>
            </a:r>
          </a:p>
          <a:p>
            <a:r>
              <a:rPr lang="en-US" dirty="0"/>
              <a:t>C</a:t>
            </a:r>
            <a:r>
              <a:rPr lang="en-US" dirty="0" smtClean="0"/>
              <a:t>ancer </a:t>
            </a:r>
            <a:r>
              <a:rPr lang="en-US" dirty="0"/>
              <a:t>cells </a:t>
            </a:r>
            <a:r>
              <a:rPr lang="en-US" dirty="0" smtClean="0"/>
              <a:t>are </a:t>
            </a:r>
            <a:r>
              <a:rPr lang="en-US" dirty="0"/>
              <a:t>present only in the layer of cells where they developed and </a:t>
            </a:r>
            <a:r>
              <a:rPr lang="en-US" dirty="0" smtClean="0"/>
              <a:t>have </a:t>
            </a:r>
            <a:r>
              <a:rPr lang="en-US" dirty="0"/>
              <a:t>not spread, the stage is </a:t>
            </a:r>
            <a:r>
              <a:rPr lang="en-US" dirty="0">
                <a:solidFill>
                  <a:srgbClr val="0000FF"/>
                </a:solidFill>
              </a:rPr>
              <a:t>in situ</a:t>
            </a:r>
            <a:r>
              <a:rPr lang="en-US" dirty="0" smtClean="0"/>
              <a:t>.</a:t>
            </a:r>
          </a:p>
          <a:p>
            <a:r>
              <a:rPr lang="en-US" dirty="0" smtClean="0"/>
              <a:t> </a:t>
            </a:r>
            <a:r>
              <a:rPr lang="en-US" dirty="0"/>
              <a:t>If </a:t>
            </a:r>
            <a:r>
              <a:rPr lang="en-US" dirty="0" smtClean="0"/>
              <a:t>penetrated </a:t>
            </a:r>
            <a:r>
              <a:rPr lang="en-US" dirty="0">
                <a:solidFill>
                  <a:srgbClr val="0000FF"/>
                </a:solidFill>
              </a:rPr>
              <a:t>beyond the original layer of tissue</a:t>
            </a:r>
            <a:r>
              <a:rPr lang="en-US" dirty="0"/>
              <a:t>, the cancer is </a:t>
            </a:r>
            <a:r>
              <a:rPr lang="en-US" dirty="0">
                <a:solidFill>
                  <a:srgbClr val="0000FF"/>
                </a:solidFill>
              </a:rPr>
              <a:t>invasive</a:t>
            </a:r>
            <a:r>
              <a:rPr lang="en-US" dirty="0"/>
              <a:t> </a:t>
            </a:r>
            <a:r>
              <a:rPr lang="en-US" dirty="0" smtClean="0"/>
              <a:t>and </a:t>
            </a:r>
            <a:r>
              <a:rPr lang="en-US" dirty="0"/>
              <a:t>categorized as local, regional, or distant stage based on the </a:t>
            </a:r>
            <a:r>
              <a:rPr lang="en-US" dirty="0" smtClean="0"/>
              <a:t>extent </a:t>
            </a:r>
            <a:r>
              <a:rPr lang="en-US" dirty="0"/>
              <a:t>of spread</a:t>
            </a:r>
          </a:p>
          <a:p>
            <a:endParaRPr lang="en-US" dirty="0"/>
          </a:p>
          <a:p>
            <a:endParaRPr lang="en-US" dirty="0"/>
          </a:p>
        </p:txBody>
      </p:sp>
    </p:spTree>
    <p:extLst>
      <p:ext uri="{BB962C8B-B14F-4D97-AF65-F5344CB8AC3E}">
        <p14:creationId xmlns:p14="http://schemas.microsoft.com/office/powerpoint/2010/main" val="841889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TNM </a:t>
            </a:r>
            <a:r>
              <a:rPr lang="en-US" dirty="0" smtClean="0"/>
              <a:t>staging </a:t>
            </a:r>
            <a:endParaRPr lang="en-US" dirty="0"/>
          </a:p>
        </p:txBody>
      </p:sp>
      <p:sp>
        <p:nvSpPr>
          <p:cNvPr id="3" name="Content Placeholder 2"/>
          <p:cNvSpPr>
            <a:spLocks noGrp="1"/>
          </p:cNvSpPr>
          <p:nvPr>
            <p:ph idx="1"/>
          </p:nvPr>
        </p:nvSpPr>
        <p:spPr>
          <a:xfrm>
            <a:off x="457200" y="1600200"/>
            <a:ext cx="8229600" cy="4660153"/>
          </a:xfrm>
        </p:spPr>
        <p:txBody>
          <a:bodyPr>
            <a:normAutofit fontScale="77500" lnSpcReduction="20000"/>
          </a:bodyPr>
          <a:lstStyle/>
          <a:p>
            <a:r>
              <a:rPr lang="en-US" dirty="0"/>
              <a:t>A</a:t>
            </a:r>
            <a:r>
              <a:rPr lang="en-US" dirty="0" smtClean="0"/>
              <a:t>ssesses tumors </a:t>
            </a:r>
            <a:r>
              <a:rPr lang="en-US" dirty="0"/>
              <a:t>in three ways: </a:t>
            </a:r>
            <a:endParaRPr lang="en-US" dirty="0" smtClean="0"/>
          </a:p>
          <a:p>
            <a:pPr lvl="1"/>
            <a:r>
              <a:rPr lang="en-US" dirty="0" smtClean="0"/>
              <a:t>extent </a:t>
            </a:r>
            <a:r>
              <a:rPr lang="en-US" dirty="0"/>
              <a:t>of the primary tumor (</a:t>
            </a:r>
            <a:r>
              <a:rPr lang="en-US" dirty="0">
                <a:solidFill>
                  <a:srgbClr val="0000FF"/>
                </a:solidFill>
              </a:rPr>
              <a:t>T</a:t>
            </a:r>
            <a:r>
              <a:rPr lang="en-US" dirty="0" smtClean="0"/>
              <a:t>) </a:t>
            </a:r>
          </a:p>
          <a:p>
            <a:pPr lvl="1"/>
            <a:r>
              <a:rPr lang="en-US" dirty="0" smtClean="0"/>
              <a:t>Absence or </a:t>
            </a:r>
            <a:r>
              <a:rPr lang="en-US" dirty="0"/>
              <a:t>presence of regional lymph node involvement (</a:t>
            </a:r>
            <a:r>
              <a:rPr lang="en-US" dirty="0">
                <a:solidFill>
                  <a:srgbClr val="0000FF"/>
                </a:solidFill>
              </a:rPr>
              <a:t>N</a:t>
            </a:r>
            <a:r>
              <a:rPr lang="en-US" dirty="0" smtClean="0"/>
              <a:t>)</a:t>
            </a:r>
            <a:endParaRPr lang="en-US" dirty="0"/>
          </a:p>
          <a:p>
            <a:pPr lvl="1"/>
            <a:r>
              <a:rPr lang="en-US" dirty="0" smtClean="0"/>
              <a:t>Absence or </a:t>
            </a:r>
            <a:r>
              <a:rPr lang="en-US" dirty="0"/>
              <a:t>presence of distant metastases (</a:t>
            </a:r>
            <a:r>
              <a:rPr lang="en-US" dirty="0">
                <a:solidFill>
                  <a:srgbClr val="0000FF"/>
                </a:solidFill>
              </a:rPr>
              <a:t>M</a:t>
            </a:r>
            <a:r>
              <a:rPr lang="en-US" dirty="0"/>
              <a:t>). </a:t>
            </a:r>
          </a:p>
          <a:p>
            <a:pPr lvl="1"/>
            <a:endParaRPr lang="en-US" dirty="0" smtClean="0"/>
          </a:p>
          <a:p>
            <a:pPr marL="457200" lvl="1" indent="0">
              <a:buNone/>
            </a:pPr>
            <a:r>
              <a:rPr lang="en-US" dirty="0" smtClean="0"/>
              <a:t>Once </a:t>
            </a:r>
            <a:r>
              <a:rPr lang="en-US" dirty="0"/>
              <a:t>the T, N, and M </a:t>
            </a:r>
            <a:r>
              <a:rPr lang="en-US" dirty="0" smtClean="0"/>
              <a:t>categories </a:t>
            </a:r>
            <a:r>
              <a:rPr lang="en-US" dirty="0"/>
              <a:t>are determined, a stage of 0, I, II, III, or IV is assigned, </a:t>
            </a:r>
          </a:p>
          <a:p>
            <a:pPr lvl="1"/>
            <a:r>
              <a:rPr lang="en-US" b="1" dirty="0" smtClean="0"/>
              <a:t>stage 0 </a:t>
            </a:r>
            <a:r>
              <a:rPr lang="en-US" dirty="0" smtClean="0"/>
              <a:t>- </a:t>
            </a:r>
            <a:r>
              <a:rPr lang="en-US" dirty="0"/>
              <a:t>in situ, </a:t>
            </a:r>
            <a:endParaRPr lang="en-US" dirty="0" smtClean="0"/>
          </a:p>
          <a:p>
            <a:pPr lvl="1"/>
            <a:r>
              <a:rPr lang="en-US" b="1" dirty="0" smtClean="0"/>
              <a:t>stage I </a:t>
            </a:r>
            <a:r>
              <a:rPr lang="en-US" dirty="0" smtClean="0"/>
              <a:t>- early</a:t>
            </a:r>
          </a:p>
          <a:p>
            <a:pPr lvl="1"/>
            <a:r>
              <a:rPr lang="en-US" b="1" dirty="0" smtClean="0"/>
              <a:t>stage IV </a:t>
            </a:r>
            <a:r>
              <a:rPr lang="en-US" dirty="0" smtClean="0"/>
              <a:t>-</a:t>
            </a:r>
            <a:r>
              <a:rPr lang="en-US" dirty="0"/>
              <a:t> </a:t>
            </a:r>
            <a:r>
              <a:rPr lang="en-US" dirty="0" smtClean="0"/>
              <a:t>the </a:t>
            </a:r>
            <a:r>
              <a:rPr lang="en-US" dirty="0"/>
              <a:t>most advanced disease. </a:t>
            </a:r>
            <a:endParaRPr lang="en-US" dirty="0" smtClean="0"/>
          </a:p>
          <a:p>
            <a:endParaRPr lang="en-US" dirty="0" smtClean="0"/>
          </a:p>
          <a:p>
            <a:r>
              <a:rPr lang="en-US" dirty="0" smtClean="0"/>
              <a:t>Some </a:t>
            </a:r>
            <a:r>
              <a:rPr lang="en-US" dirty="0"/>
              <a:t>cancers have alternative staging </a:t>
            </a:r>
            <a:r>
              <a:rPr lang="en-US" dirty="0" smtClean="0"/>
              <a:t>systems </a:t>
            </a:r>
            <a:r>
              <a:rPr lang="en-US" dirty="0"/>
              <a:t>(e.g., leukemia). </a:t>
            </a:r>
          </a:p>
        </p:txBody>
      </p:sp>
    </p:spTree>
    <p:extLst>
      <p:ext uri="{BB962C8B-B14F-4D97-AF65-F5344CB8AC3E}">
        <p14:creationId xmlns:p14="http://schemas.microsoft.com/office/powerpoint/2010/main" val="2122030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39798" cy="6858000"/>
          </a:xfrm>
          <a:prstGeom prst="rect">
            <a:avLst/>
          </a:prstGeom>
        </p:spPr>
      </p:pic>
    </p:spTree>
    <p:extLst>
      <p:ext uri="{BB962C8B-B14F-4D97-AF65-F5344CB8AC3E}">
        <p14:creationId xmlns:p14="http://schemas.microsoft.com/office/powerpoint/2010/main" val="241981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125" y="1803399"/>
            <a:ext cx="9046875" cy="3319357"/>
          </a:xfrm>
          <a:prstGeom prst="rect">
            <a:avLst/>
          </a:prstGeom>
        </p:spPr>
      </p:pic>
    </p:spTree>
    <p:extLst>
      <p:ext uri="{BB962C8B-B14F-4D97-AF65-F5344CB8AC3E}">
        <p14:creationId xmlns:p14="http://schemas.microsoft.com/office/powerpoint/2010/main" val="198625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788</TotalTime>
  <Words>1934</Words>
  <Application>Microsoft Office PowerPoint</Application>
  <PresentationFormat>On-screen Show (4:3)</PresentationFormat>
  <Paragraphs>203</Paragraphs>
  <Slides>38</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Cancer</vt:lpstr>
      <vt:lpstr>What is cancer?</vt:lpstr>
      <vt:lpstr>PowerPoint Presentation</vt:lpstr>
      <vt:lpstr>Main Categories</vt:lpstr>
      <vt:lpstr>PowerPoint Presentation</vt:lpstr>
      <vt:lpstr>Cancer staging</vt:lpstr>
      <vt:lpstr>TNM staging </vt:lpstr>
      <vt:lpstr>PowerPoint Presentation</vt:lpstr>
      <vt:lpstr>PowerPoint Presentation</vt:lpstr>
      <vt:lpstr>Facts</vt:lpstr>
      <vt:lpstr>New cancer cases</vt:lpstr>
      <vt:lpstr>PowerPoint Presentation</vt:lpstr>
      <vt:lpstr>All Cancers Combined Incidence Rates* by State,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Side Effects</vt:lpstr>
      <vt:lpstr>Costs of cancer</vt:lpstr>
      <vt:lpstr>PowerPoint Presentation</vt:lpstr>
      <vt:lpstr>ACA</vt:lpstr>
      <vt:lpstr>Effective Cancer Prevention </vt:lpstr>
      <vt:lpstr>Guidelines for the Early Detection of Cancer </vt:lpstr>
      <vt:lpstr>PowerPoint Presentation</vt:lpstr>
      <vt:lpstr>Colorectal cancer and polyps </vt:lpstr>
      <vt:lpstr>Lung cancer </vt:lpstr>
      <vt:lpstr>Prostate cancer </vt:lpstr>
      <vt:lpstr>PowerPoint Presentation</vt:lpstr>
      <vt:lpstr>PowerPoint Presentation</vt:lpstr>
      <vt:lpstr>PowerPoint Presentation</vt:lpstr>
      <vt:lpstr>A National Action Plan for Cancer Survivorship</vt:lpstr>
      <vt:lpstr>Translational Researches</vt:lpstr>
      <vt:lpstr>PowerPoint Presentation</vt:lpstr>
      <vt:lpstr>PowerPoint Presentation</vt:lpstr>
    </vt:vector>
  </TitlesOfParts>
  <Company>Burnet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Nang Pann Ei Kham</dc:creator>
  <cp:lastModifiedBy>Christopher Buttery</cp:lastModifiedBy>
  <cp:revision>60</cp:revision>
  <dcterms:created xsi:type="dcterms:W3CDTF">2014-03-27T04:24:28Z</dcterms:created>
  <dcterms:modified xsi:type="dcterms:W3CDTF">2014-03-31T19:05:11Z</dcterms:modified>
</cp:coreProperties>
</file>