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79" r:id="rId8"/>
    <p:sldId id="277" r:id="rId9"/>
    <p:sldId id="280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5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8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3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16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8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1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04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6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8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1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2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3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6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7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B1D1D11-9AB1-4078-88B0-99981CACFCF3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3FEB-522E-4B87-A4EC-3698A01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60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787" y="1258841"/>
            <a:ext cx="1054972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Chemical structure and antioxidant activity of antioxidants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525" y="4776715"/>
            <a:ext cx="9071212" cy="160020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Presented by:</a:t>
            </a:r>
          </a:p>
          <a:p>
            <a:r>
              <a:rPr lang="en-US" sz="2800" b="1" dirty="0" smtClean="0">
                <a:latin typeface="+mn-lt"/>
              </a:rPr>
              <a:t>Shubhangi Pant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15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5013"/>
          </a:xfrm>
        </p:spPr>
        <p:txBody>
          <a:bodyPr/>
          <a:lstStyle/>
          <a:p>
            <a:r>
              <a:rPr lang="en-US" b="1" dirty="0" smtClean="0"/>
              <a:t>CLASSIFICATION OF ANTIOXIDANTS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80908"/>
              </p:ext>
            </p:extLst>
          </p:nvPr>
        </p:nvGraphicFramePr>
        <p:xfrm>
          <a:off x="1103313" y="2052638"/>
          <a:ext cx="8947150" cy="39776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473575"/>
                <a:gridCol w="44735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ENZYMES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SOD, Catalase,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etc.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CARTENOIDS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Lycopene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β-carotene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GLUTATHIONE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Glutathione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HORMONES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Melatonin, Oestrogen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LIPID ASSOCIATED 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Ubiquinol-10,N-acetyl cysteine, lipoic acid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PHENOLICS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Flavonoid, Phenolic Acids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VITAMINS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α-tocopherol, Ascorbic acid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MINERALS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Zinc, Selenium, Copper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SAPONINES, STEROIDS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Cortisone, Estradiol,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Estriol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6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8" y="150126"/>
            <a:ext cx="10085695" cy="1293658"/>
          </a:xfrm>
        </p:spPr>
        <p:txBody>
          <a:bodyPr/>
          <a:lstStyle/>
          <a:p>
            <a:r>
              <a:rPr lang="en-US" b="1" dirty="0" smtClean="0"/>
              <a:t>CARTENOIDS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201003"/>
            <a:ext cx="10358650" cy="555463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Cartenoids</a:t>
            </a:r>
            <a:r>
              <a:rPr lang="en-US" dirty="0" smtClean="0"/>
              <a:t> </a:t>
            </a:r>
            <a:r>
              <a:rPr lang="en-US" dirty="0"/>
              <a:t>are natural pigments which are synthesized by </a:t>
            </a:r>
            <a:r>
              <a:rPr lang="en-US" dirty="0" smtClean="0"/>
              <a:t>plants.</a:t>
            </a:r>
          </a:p>
          <a:p>
            <a:r>
              <a:rPr lang="en-US" dirty="0" smtClean="0"/>
              <a:t>They give bright colors to various fruits and vegetables.</a:t>
            </a:r>
          </a:p>
          <a:p>
            <a:r>
              <a:rPr lang="en-US" dirty="0"/>
              <a:t>Most contain 40 carbons arranged from eight isoprene units, with four units facing each </a:t>
            </a:r>
            <a:r>
              <a:rPr lang="en-US" dirty="0" smtClean="0"/>
              <a:t>other.</a:t>
            </a:r>
          </a:p>
          <a:p>
            <a:r>
              <a:rPr lang="en-US" dirty="0"/>
              <a:t>This arrangement produces an electron-rich, alternating, double bond structure, making carotenoids susceptible to electrophilic </a:t>
            </a:r>
            <a:r>
              <a:rPr lang="en-US" dirty="0" smtClean="0"/>
              <a:t>attack.</a:t>
            </a:r>
          </a:p>
          <a:p>
            <a:r>
              <a:rPr lang="en-US" dirty="0"/>
              <a:t>Number of double bonds play an important role in its antioxidant </a:t>
            </a:r>
            <a:r>
              <a:rPr lang="en-US" dirty="0" smtClean="0"/>
              <a:t>activity(more </a:t>
            </a:r>
            <a:r>
              <a:rPr lang="en-US" dirty="0"/>
              <a:t>the number of double bonds, better the activity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5"/>
            <a:r>
              <a:rPr lang="en-US" sz="1800" dirty="0" smtClean="0"/>
              <a:t>Isoprene</a:t>
            </a:r>
            <a:endParaRPr lang="en-US" sz="1800" dirty="0"/>
          </a:p>
        </p:txBody>
      </p:sp>
      <p:pic>
        <p:nvPicPr>
          <p:cNvPr id="5" name="Picture 4" descr="isoprene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6" y="5198124"/>
            <a:ext cx="1632631" cy="1145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671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1) Beta-carotene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92072"/>
            <a:ext cx="9404723" cy="504597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Beta-carotene is made up of eight isoprene units, which are cyclized at each end. </a:t>
            </a:r>
            <a:endParaRPr lang="en-US" dirty="0" smtClean="0"/>
          </a:p>
          <a:p>
            <a:pPr lvl="0"/>
            <a:r>
              <a:rPr lang="en-US" dirty="0" smtClean="0"/>
              <a:t>Beta-carotene is usually used for controlling lipid-oxidation.</a:t>
            </a:r>
          </a:p>
          <a:p>
            <a:pPr lvl="0"/>
            <a:r>
              <a:rPr lang="en-US" dirty="0" smtClean="0"/>
              <a:t>Beta-carotene has 11 double bonds in its structure.</a:t>
            </a:r>
          </a:p>
          <a:p>
            <a:pPr lvl="0"/>
            <a:r>
              <a:rPr lang="en-US" dirty="0" smtClean="0"/>
              <a:t>It shows modest antioxidant activity in foods.</a:t>
            </a:r>
          </a:p>
          <a:p>
            <a:pPr lvl="0"/>
            <a:r>
              <a:rPr lang="en-US" dirty="0" smtClean="0"/>
              <a:t>Beta-carotene has two beta-ionone rings (not present in Lycopene).</a:t>
            </a:r>
          </a:p>
          <a:p>
            <a:r>
              <a:rPr lang="en-US" dirty="0" smtClean="0"/>
              <a:t>A </a:t>
            </a:r>
            <a:r>
              <a:rPr lang="en-US" dirty="0"/>
              <a:t>Beta-carotene </a:t>
            </a:r>
            <a:r>
              <a:rPr lang="en-US" dirty="0" smtClean="0"/>
              <a:t>molecule: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71" y="4296839"/>
            <a:ext cx="6180833" cy="16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2) Lycopene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83" y="1498406"/>
            <a:ext cx="9285578" cy="4395151"/>
          </a:xfrm>
        </p:spPr>
        <p:txBody>
          <a:bodyPr/>
          <a:lstStyle/>
          <a:p>
            <a:r>
              <a:rPr lang="en-US" dirty="0" smtClean="0"/>
              <a:t>Lycopene is an acyclic isomer of Beta-carotene.</a:t>
            </a:r>
          </a:p>
          <a:p>
            <a:r>
              <a:rPr lang="en-US" dirty="0" smtClean="0"/>
              <a:t>It has 13 double bonds (11 of them are conjugated).</a:t>
            </a:r>
          </a:p>
          <a:p>
            <a:r>
              <a:rPr lang="en-US" dirty="0"/>
              <a:t>Lycopene is one of the best carotenoids in terms of </a:t>
            </a:r>
            <a:r>
              <a:rPr lang="en-US" dirty="0" smtClean="0"/>
              <a:t>anti-oxidation.</a:t>
            </a:r>
          </a:p>
          <a:p>
            <a:r>
              <a:rPr lang="en-US" dirty="0" smtClean="0"/>
              <a:t>It is used </a:t>
            </a:r>
            <a:r>
              <a:rPr lang="en-US" dirty="0"/>
              <a:t>for </a:t>
            </a:r>
            <a:r>
              <a:rPr lang="en-US" dirty="0" smtClean="0"/>
              <a:t>controlling DNA </a:t>
            </a:r>
            <a:r>
              <a:rPr lang="en-US" dirty="0"/>
              <a:t>and </a:t>
            </a:r>
            <a:r>
              <a:rPr lang="en-US" dirty="0" smtClean="0"/>
              <a:t>lipid oxidation.</a:t>
            </a:r>
          </a:p>
          <a:p>
            <a:r>
              <a:rPr lang="en-US" dirty="0" smtClean="0"/>
              <a:t>A Lycopene molecule: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ycopene chemical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58" y="3840067"/>
            <a:ext cx="5825035" cy="2053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8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163773"/>
            <a:ext cx="10345002" cy="1901715"/>
          </a:xfrm>
        </p:spPr>
        <p:txBody>
          <a:bodyPr/>
          <a:lstStyle/>
          <a:p>
            <a:r>
              <a:rPr lang="en-US" b="1" dirty="0" smtClean="0"/>
              <a:t>PHENOLIC ANTIOXIDANTS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1) </a:t>
            </a:r>
            <a:r>
              <a:rPr lang="en-US" sz="4000" b="1" dirty="0" smtClean="0"/>
              <a:t>Flavonoids/</a:t>
            </a:r>
            <a:r>
              <a:rPr lang="en-US" sz="4000" b="1" dirty="0" err="1" smtClean="0"/>
              <a:t>Flavonols</a:t>
            </a:r>
            <a:r>
              <a:rPr lang="en-US" sz="4000" b="1" dirty="0" smtClean="0"/>
              <a:t>/Flavones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3669" y="2303662"/>
            <a:ext cx="9405464" cy="4368609"/>
          </a:xfrm>
        </p:spPr>
        <p:txBody>
          <a:bodyPr/>
          <a:lstStyle/>
          <a:p>
            <a:r>
              <a:rPr lang="en-US" dirty="0" smtClean="0"/>
              <a:t>Flavonoids are a class of plants and fungus metabolites</a:t>
            </a:r>
          </a:p>
          <a:p>
            <a:r>
              <a:rPr lang="en-US" dirty="0" smtClean="0"/>
              <a:t>Flavones and Flavonols are all-ketone containing compounds</a:t>
            </a:r>
          </a:p>
          <a:p>
            <a:r>
              <a:rPr lang="en-US" dirty="0" smtClean="0"/>
              <a:t>Flavonols contains non-Ketone Hydroxyl groups</a:t>
            </a:r>
          </a:p>
          <a:p>
            <a:r>
              <a:rPr lang="en-US" dirty="0" smtClean="0"/>
              <a:t>A typical structure of a flavonoid where:</a:t>
            </a:r>
          </a:p>
          <a:p>
            <a:r>
              <a:rPr lang="en-US" dirty="0"/>
              <a:t>Flavonols: X= OH</a:t>
            </a:r>
          </a:p>
          <a:p>
            <a:r>
              <a:rPr lang="en-US" dirty="0"/>
              <a:t>Flavones: X = H</a:t>
            </a:r>
          </a:p>
          <a:p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340296"/>
              </p:ext>
            </p:extLst>
          </p:nvPr>
        </p:nvGraphicFramePr>
        <p:xfrm>
          <a:off x="1522862" y="4249794"/>
          <a:ext cx="3551911" cy="2422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ISIS/Draw Sketch" r:id="rId3" imgW="2396008" imgH="1613871" progId="ISISServer">
                  <p:embed/>
                </p:oleObj>
              </mc:Choice>
              <mc:Fallback>
                <p:oleObj name="ISIS/Draw Sketch" r:id="rId3" imgW="2396008" imgH="1613871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862" y="4249794"/>
                        <a:ext cx="3551911" cy="2422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50" y="29478"/>
            <a:ext cx="9404810" cy="1007752"/>
          </a:xfrm>
        </p:spPr>
        <p:txBody>
          <a:bodyPr/>
          <a:lstStyle/>
          <a:p>
            <a:r>
              <a:rPr lang="en-US" b="1" dirty="0" smtClean="0"/>
              <a:t>2) Phenolic Acids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615" y="1037230"/>
            <a:ext cx="9705149" cy="5536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u="sng" dirty="0" err="1" smtClean="0"/>
              <a:t>Hydrobenzoic</a:t>
            </a:r>
            <a:r>
              <a:rPr lang="en-US" u="sng" dirty="0" smtClean="0"/>
              <a:t> Acid:</a:t>
            </a:r>
            <a:r>
              <a:rPr lang="en-US" dirty="0" smtClean="0"/>
              <a:t>					</a:t>
            </a:r>
            <a:r>
              <a:rPr lang="en-US" u="sng" dirty="0" err="1" smtClean="0"/>
              <a:t>Cinnamic</a:t>
            </a:r>
            <a:r>
              <a:rPr lang="en-US" u="sng" dirty="0" smtClean="0"/>
              <a:t> Acid:</a:t>
            </a:r>
          </a:p>
          <a:p>
            <a:pPr marL="0" indent="0">
              <a:buNone/>
            </a:pPr>
            <a:r>
              <a:rPr lang="en-US" dirty="0" smtClean="0"/>
              <a:t>							</a:t>
            </a:r>
          </a:p>
          <a:p>
            <a:pPr marL="457200" lvl="1" indent="0">
              <a:buNone/>
            </a:pPr>
            <a:r>
              <a:rPr lang="en-US" dirty="0" smtClean="0"/>
              <a:t>4-Hydroxybenzoic </a:t>
            </a:r>
            <a:r>
              <a:rPr lang="en-US" dirty="0"/>
              <a:t>acid is a </a:t>
            </a:r>
            <a:r>
              <a:rPr lang="en-US" dirty="0" smtClean="0"/>
              <a:t>				They have Hydrogen or electron </a:t>
            </a:r>
            <a:r>
              <a:rPr lang="en-US" dirty="0"/>
              <a:t> </a:t>
            </a:r>
            <a:r>
              <a:rPr lang="en-US" dirty="0" smtClean="0"/>
              <a:t>      popular </a:t>
            </a:r>
            <a:r>
              <a:rPr lang="en-US" dirty="0"/>
              <a:t>antioxidant in </a:t>
            </a:r>
            <a:r>
              <a:rPr lang="en-US" dirty="0" smtClean="0"/>
              <a:t>part                          donating capacity.  </a:t>
            </a:r>
          </a:p>
          <a:p>
            <a:pPr marL="457200" lvl="1" indent="0">
              <a:buNone/>
            </a:pPr>
            <a:r>
              <a:rPr lang="en-US" dirty="0" smtClean="0"/>
              <a:t>because </a:t>
            </a:r>
            <a:r>
              <a:rPr lang="en-US" dirty="0"/>
              <a:t>of its low toxicity. </a:t>
            </a:r>
            <a:r>
              <a:rPr lang="en-US" dirty="0" smtClean="0"/>
              <a:t>                        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92" y="3383414"/>
            <a:ext cx="2652211" cy="2812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4808" y="3383414"/>
            <a:ext cx="3379751" cy="19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04953"/>
            <a:ext cx="9404723" cy="1400530"/>
          </a:xfrm>
        </p:spPr>
        <p:txBody>
          <a:bodyPr/>
          <a:lstStyle/>
          <a:p>
            <a:r>
              <a:rPr lang="en-US" b="1" dirty="0" smtClean="0"/>
              <a:t>VITAMINS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928048"/>
            <a:ext cx="11000096" cy="5807121"/>
          </a:xfrm>
        </p:spPr>
        <p:txBody>
          <a:bodyPr/>
          <a:lstStyle/>
          <a:p>
            <a:r>
              <a:rPr lang="en-US" dirty="0" smtClean="0"/>
              <a:t>1) </a:t>
            </a:r>
            <a:r>
              <a:rPr lang="en-US" b="1" u="sng" dirty="0" smtClean="0"/>
              <a:t>Ascorbic Acid (Vitamin C</a:t>
            </a:r>
            <a:r>
              <a:rPr lang="en-US" b="1" dirty="0" smtClean="0"/>
              <a:t>):</a:t>
            </a:r>
          </a:p>
          <a:p>
            <a:pPr lvl="1"/>
            <a:r>
              <a:rPr lang="en-US" dirty="0"/>
              <a:t>It has a structure of the lactones and two </a:t>
            </a:r>
            <a:r>
              <a:rPr lang="en-US" dirty="0" err="1"/>
              <a:t>enolic</a:t>
            </a:r>
            <a:r>
              <a:rPr lang="en-US" dirty="0"/>
              <a:t> hydroxyl groups and a primary and secondary alcohol group. </a:t>
            </a:r>
            <a:r>
              <a:rPr lang="en-US" dirty="0" smtClean="0"/>
              <a:t>Such a structure motivates antioxidant behavior in the food.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2) </a:t>
            </a:r>
            <a:r>
              <a:rPr lang="en-US" b="1" u="sng" dirty="0" smtClean="0"/>
              <a:t>Alpha tocopherol (Vitamin E)</a:t>
            </a:r>
            <a:r>
              <a:rPr lang="en-US" u="sng" dirty="0" smtClean="0"/>
              <a:t>:</a:t>
            </a:r>
          </a:p>
          <a:p>
            <a:pPr lvl="1"/>
            <a:r>
              <a:rPr lang="en-US" dirty="0" smtClean="0"/>
              <a:t>It is a </a:t>
            </a:r>
            <a:r>
              <a:rPr lang="en-US" dirty="0" err="1" smtClean="0"/>
              <a:t>peroxyl</a:t>
            </a:r>
            <a:r>
              <a:rPr lang="en-US" dirty="0" smtClean="0"/>
              <a:t> radical scavenger.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01" y="2243350"/>
            <a:ext cx="1924832" cy="1859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75" y="5202603"/>
            <a:ext cx="5637023" cy="15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260980"/>
            <a:ext cx="9403742" cy="4597020"/>
          </a:xfrm>
        </p:spPr>
        <p:txBody>
          <a:bodyPr/>
          <a:lstStyle/>
          <a:p>
            <a:r>
              <a:rPr lang="en-US" dirty="0"/>
              <a:t>Reaction mechanisms and the type of natural antioxidants in foods, tocopherols, ascorbic acid, carotenoids, flavonoids, amino acids, phospholipids, and sterols </a:t>
            </a:r>
            <a:r>
              <a:rPr lang="en-US" dirty="0" smtClean="0"/>
              <a:t>have different reaction kinematics </a:t>
            </a:r>
            <a:r>
              <a:rPr lang="en-US" dirty="0"/>
              <a:t>and </a:t>
            </a:r>
            <a:r>
              <a:rPr lang="en-US" dirty="0" smtClean="0"/>
              <a:t>thermodynamics. </a:t>
            </a:r>
          </a:p>
          <a:p>
            <a:r>
              <a:rPr lang="en-US" dirty="0" smtClean="0"/>
              <a:t>They </a:t>
            </a:r>
            <a:r>
              <a:rPr lang="en-US" dirty="0"/>
              <a:t>inhibit the oxidation of useful food components by inactivating free radicals, chelating </a:t>
            </a:r>
            <a:r>
              <a:rPr lang="en-US" dirty="0" smtClean="0"/>
              <a:t>pro-oxidative </a:t>
            </a:r>
            <a:r>
              <a:rPr lang="en-US" dirty="0"/>
              <a:t>metals, and quenching singlet </a:t>
            </a:r>
            <a:r>
              <a:rPr lang="en-US" dirty="0" smtClean="0"/>
              <a:t>oxygen.</a:t>
            </a:r>
          </a:p>
          <a:p>
            <a:r>
              <a:rPr lang="en-US" dirty="0" smtClean="0"/>
              <a:t>Understanding the working of anti-oxidants, thus, becomes very important for food processing, research and development.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58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719618"/>
            <a:ext cx="9403742" cy="4528781"/>
          </a:xfrm>
        </p:spPr>
        <p:txBody>
          <a:bodyPr>
            <a:normAutofit fontScale="92500"/>
          </a:bodyPr>
          <a:lstStyle/>
          <a:p>
            <a:r>
              <a:rPr lang="en-US" dirty="0"/>
              <a:t>Al-</a:t>
            </a:r>
            <a:r>
              <a:rPr lang="en-US" dirty="0" err="1"/>
              <a:t>Saqer</a:t>
            </a:r>
            <a:r>
              <a:rPr lang="en-US" dirty="0"/>
              <a:t> JM, Sidhu JS, Al-</a:t>
            </a:r>
            <a:r>
              <a:rPr lang="en-US" dirty="0" err="1"/>
              <a:t>Hooti</a:t>
            </a:r>
            <a:r>
              <a:rPr lang="en-US" dirty="0"/>
              <a:t> SN, Al-</a:t>
            </a:r>
            <a:r>
              <a:rPr lang="en-US" dirty="0" err="1"/>
              <a:t>Amiri</a:t>
            </a:r>
            <a:r>
              <a:rPr lang="en-US" dirty="0"/>
              <a:t> HA, Al-Othman A, Al-Haji L, Ahmed N, Mansour IB, </a:t>
            </a:r>
            <a:r>
              <a:rPr lang="en-US" dirty="0" err="1"/>
              <a:t>Minal</a:t>
            </a:r>
            <a:r>
              <a:rPr lang="en-US" dirty="0"/>
              <a:t> J. 2004. Developing functional foods using red palm </a:t>
            </a:r>
            <a:r>
              <a:rPr lang="en-US" dirty="0" err="1"/>
              <a:t>olein</a:t>
            </a:r>
            <a:r>
              <a:rPr lang="en-US" dirty="0"/>
              <a:t>. IV. Tocopherols and </a:t>
            </a:r>
            <a:r>
              <a:rPr lang="en-US" dirty="0" err="1"/>
              <a:t>tocotrienols</a:t>
            </a:r>
            <a:r>
              <a:rPr lang="en-US" dirty="0"/>
              <a:t>. </a:t>
            </a:r>
            <a:r>
              <a:rPr lang="en-US" i="1" dirty="0"/>
              <a:t>Food </a:t>
            </a:r>
            <a:r>
              <a:rPr lang="en-US" i="1" dirty="0" smtClean="0"/>
              <a:t>Chemistry</a:t>
            </a:r>
          </a:p>
          <a:p>
            <a:r>
              <a:rPr lang="en-US" dirty="0"/>
              <a:t>Di </a:t>
            </a:r>
            <a:r>
              <a:rPr lang="en-US" dirty="0" err="1"/>
              <a:t>Mascio</a:t>
            </a:r>
            <a:r>
              <a:rPr lang="en-US" dirty="0"/>
              <a:t> P, Kaiser S, </a:t>
            </a:r>
            <a:r>
              <a:rPr lang="en-US" dirty="0" err="1"/>
              <a:t>Sies</a:t>
            </a:r>
            <a:r>
              <a:rPr lang="en-US" dirty="0"/>
              <a:t> H. 1989. Lycopene as the most efficient biological carotenoid singlet oxygen quencher. </a:t>
            </a:r>
            <a:r>
              <a:rPr lang="en-US" i="1" dirty="0"/>
              <a:t>Arch </a:t>
            </a:r>
            <a:r>
              <a:rPr lang="en-US" i="1" dirty="0" smtClean="0"/>
              <a:t>Biochemistry Biophysics</a:t>
            </a:r>
          </a:p>
          <a:p>
            <a:r>
              <a:rPr lang="en-US" dirty="0" err="1"/>
              <a:t>Ou</a:t>
            </a:r>
            <a:r>
              <a:rPr lang="en-US" dirty="0"/>
              <a:t> P, </a:t>
            </a:r>
            <a:r>
              <a:rPr lang="en-US" dirty="0" err="1"/>
              <a:t>Tritschler</a:t>
            </a:r>
            <a:r>
              <a:rPr lang="en-US" dirty="0"/>
              <a:t> HJ, Wolff SP. </a:t>
            </a:r>
            <a:r>
              <a:rPr lang="en-US" dirty="0" err="1"/>
              <a:t>Thioctic</a:t>
            </a:r>
            <a:r>
              <a:rPr lang="en-US" dirty="0"/>
              <a:t> (lipoic) acid: a therapeutic metal-chelating antioxidant? </a:t>
            </a:r>
            <a:r>
              <a:rPr lang="en-US" dirty="0" err="1"/>
              <a:t>Biochem</a:t>
            </a:r>
            <a:r>
              <a:rPr lang="en-US" dirty="0"/>
              <a:t> </a:t>
            </a:r>
            <a:r>
              <a:rPr lang="en-US" dirty="0" err="1"/>
              <a:t>Pharmacol</a:t>
            </a:r>
            <a:r>
              <a:rPr lang="en-US" dirty="0"/>
              <a:t>. </a:t>
            </a:r>
            <a:r>
              <a:rPr lang="en-US" dirty="0" smtClean="0"/>
              <a:t>1995</a:t>
            </a:r>
          </a:p>
          <a:p>
            <a:r>
              <a:rPr lang="en-US" dirty="0" err="1"/>
              <a:t>Gurer</a:t>
            </a:r>
            <a:r>
              <a:rPr lang="en-US" dirty="0"/>
              <a:t> H, </a:t>
            </a:r>
            <a:r>
              <a:rPr lang="en-US" dirty="0" err="1"/>
              <a:t>Ozgunes</a:t>
            </a:r>
            <a:r>
              <a:rPr lang="en-US" dirty="0"/>
              <a:t> H, </a:t>
            </a:r>
            <a:r>
              <a:rPr lang="en-US" dirty="0" err="1"/>
              <a:t>Saygin</a:t>
            </a:r>
            <a:r>
              <a:rPr lang="en-US" dirty="0"/>
              <a:t> E, </a:t>
            </a:r>
            <a:r>
              <a:rPr lang="en-US" dirty="0" err="1"/>
              <a:t>Ercal</a:t>
            </a:r>
            <a:r>
              <a:rPr lang="en-US" dirty="0"/>
              <a:t> N. Antioxidant effect of taurine against lead-induced oxidative stress. Arch Environ </a:t>
            </a:r>
            <a:r>
              <a:rPr lang="en-US" dirty="0" err="1"/>
              <a:t>Contam</a:t>
            </a:r>
            <a:r>
              <a:rPr lang="en-US" dirty="0"/>
              <a:t> </a:t>
            </a:r>
            <a:r>
              <a:rPr lang="en-US" dirty="0" err="1"/>
              <a:t>Toxicol</a:t>
            </a:r>
            <a:r>
              <a:rPr lang="en-US" dirty="0"/>
              <a:t>. </a:t>
            </a:r>
            <a:r>
              <a:rPr lang="en-US" dirty="0" smtClean="0"/>
              <a:t>2001</a:t>
            </a:r>
          </a:p>
          <a:p>
            <a:r>
              <a:rPr lang="en-US" dirty="0"/>
              <a:t>Mortensen A, </a:t>
            </a:r>
            <a:r>
              <a:rPr lang="en-US" dirty="0" err="1"/>
              <a:t>Skibsted</a:t>
            </a:r>
            <a:r>
              <a:rPr lang="en-US" dirty="0"/>
              <a:t> LH, Truscott TG. The interaction of dietary carotenoids with radical </a:t>
            </a:r>
            <a:r>
              <a:rPr lang="en-US" dirty="0" err="1"/>
              <a:t>species.Arch</a:t>
            </a:r>
            <a:r>
              <a:rPr lang="en-US" dirty="0"/>
              <a:t> </a:t>
            </a:r>
            <a:r>
              <a:rPr lang="en-US" dirty="0" err="1"/>
              <a:t>Biochem</a:t>
            </a:r>
            <a:r>
              <a:rPr lang="en-US" dirty="0"/>
              <a:t> </a:t>
            </a:r>
            <a:r>
              <a:rPr lang="en-US" dirty="0" err="1"/>
              <a:t>Biophys</a:t>
            </a:r>
            <a:r>
              <a:rPr lang="en-US" dirty="0"/>
              <a:t>. </a:t>
            </a:r>
            <a:r>
              <a:rPr lang="en-US" dirty="0" smtClean="0"/>
              <a:t>2001</a:t>
            </a:r>
          </a:p>
          <a:p>
            <a:r>
              <a:rPr lang="en-US" dirty="0" err="1"/>
              <a:t>Machlin</a:t>
            </a:r>
            <a:r>
              <a:rPr lang="en-US" dirty="0"/>
              <a:t> LJ, </a:t>
            </a:r>
            <a:r>
              <a:rPr lang="en-US" dirty="0" err="1"/>
              <a:t>Bendich</a:t>
            </a:r>
            <a:r>
              <a:rPr lang="en-US" dirty="0"/>
              <a:t> A. Free radical tissue damage: protective role of antioxidant nutrients. The FASEB J. 1987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222" y="4291151"/>
            <a:ext cx="8946541" cy="41954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ANTIOXIDANTS?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78675"/>
            <a:ext cx="9403742" cy="4856327"/>
          </a:xfrm>
        </p:spPr>
        <p:txBody>
          <a:bodyPr/>
          <a:lstStyle/>
          <a:p>
            <a:pPr lvl="0"/>
            <a:r>
              <a:rPr lang="en-US" sz="2400" dirty="0">
                <a:latin typeface="+mn-lt"/>
              </a:rPr>
              <a:t>An antioxidant is a molecule that inhibits the oxidation of other molecules. </a:t>
            </a:r>
          </a:p>
          <a:p>
            <a:pPr lvl="0"/>
            <a:r>
              <a:rPr lang="en-US" sz="2400" dirty="0">
                <a:latin typeface="+mn-lt"/>
              </a:rPr>
              <a:t>Oxidation is a chemical reaction that can produce free radicals, leading to chain reactions that may damage cells. </a:t>
            </a:r>
          </a:p>
          <a:p>
            <a:pPr lvl="0"/>
            <a:r>
              <a:rPr lang="en-US" sz="2400" dirty="0">
                <a:latin typeface="+mn-lt"/>
              </a:rPr>
              <a:t>Antioxidants terminate these chain reactions.</a:t>
            </a:r>
          </a:p>
          <a:p>
            <a:pPr lvl="0"/>
            <a:r>
              <a:rPr lang="en-US" sz="2400" dirty="0">
                <a:latin typeface="+mn-lt"/>
              </a:rPr>
              <a:t>Antioxidants are electron donors. </a:t>
            </a:r>
          </a:p>
          <a:p>
            <a:pPr lvl="0"/>
            <a:r>
              <a:rPr lang="en-US" sz="2400" dirty="0">
                <a:latin typeface="+mn-lt"/>
              </a:rPr>
              <a:t>They can break the free radical chain reaction by sacrificing their own electrons to feed free radicals, but without turning into free radicals </a:t>
            </a:r>
            <a:r>
              <a:rPr lang="en-US" sz="2400" dirty="0" smtClean="0">
                <a:latin typeface="+mn-lt"/>
              </a:rPr>
              <a:t>themselves</a:t>
            </a:r>
            <a:r>
              <a:rPr lang="en-US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248001"/>
            <a:ext cx="9404723" cy="1400530"/>
          </a:xfrm>
        </p:spPr>
        <p:txBody>
          <a:bodyPr/>
          <a:lstStyle/>
          <a:p>
            <a:r>
              <a:rPr lang="en-US" b="1" dirty="0" smtClean="0"/>
              <a:t>WHICH ALL FOODS HAVE ANTIOXIDANTS?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887367"/>
            <a:ext cx="10749769" cy="4970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Apart from the Antioxidants produced by our body such as </a:t>
            </a:r>
            <a:r>
              <a:rPr lang="en-US" b="1" dirty="0"/>
              <a:t>Glutathione</a:t>
            </a:r>
            <a:r>
              <a:rPr lang="en-US" dirty="0"/>
              <a:t>, </a:t>
            </a:r>
            <a:r>
              <a:rPr lang="en-US" b="1" dirty="0"/>
              <a:t>Alpha-Lipoic Acid (ALA), CoQ10 (Ubiquinone), Resveratrol, Carotenoids, </a:t>
            </a:r>
            <a:r>
              <a:rPr lang="en-US" b="1" dirty="0" smtClean="0"/>
              <a:t>Vitamin </a:t>
            </a:r>
            <a:r>
              <a:rPr lang="en-US" b="1" dirty="0"/>
              <a:t>C, Vitamin E, etc.,</a:t>
            </a:r>
            <a:r>
              <a:rPr lang="en-US" dirty="0"/>
              <a:t> most of the important ones are found in:</a:t>
            </a:r>
          </a:p>
          <a:p>
            <a:pPr lvl="0"/>
            <a:endParaRPr lang="en-US" b="1" u="sng" dirty="0" smtClean="0"/>
          </a:p>
          <a:p>
            <a:pPr lvl="0"/>
            <a:r>
              <a:rPr lang="en-US" b="1" u="sng" dirty="0" smtClean="0"/>
              <a:t>Fresh</a:t>
            </a:r>
            <a:r>
              <a:rPr lang="en-US" b="1" u="sng" dirty="0"/>
              <a:t>, organic </a:t>
            </a:r>
            <a:r>
              <a:rPr lang="en-US" b="1" u="sng" dirty="0" smtClean="0"/>
              <a:t>vegetables</a:t>
            </a:r>
            <a:r>
              <a:rPr lang="en-US" b="1" dirty="0" smtClean="0"/>
              <a:t>: </a:t>
            </a:r>
            <a:r>
              <a:rPr lang="en-US" dirty="0" smtClean="0"/>
              <a:t>Especially </a:t>
            </a:r>
            <a:r>
              <a:rPr lang="en-US" dirty="0"/>
              <a:t>the green leafy </a:t>
            </a:r>
            <a:r>
              <a:rPr lang="en-US" dirty="0" smtClean="0"/>
              <a:t>ones. For </a:t>
            </a:r>
            <a:r>
              <a:rPr lang="en-US" dirty="0"/>
              <a:t>example, Sprouts, pea, etc.</a:t>
            </a:r>
          </a:p>
          <a:p>
            <a:pPr lvl="0"/>
            <a:r>
              <a:rPr lang="en-US" b="1" u="sng" dirty="0"/>
              <a:t>Fruits</a:t>
            </a:r>
            <a:r>
              <a:rPr lang="en-US" b="1" dirty="0"/>
              <a:t>: </a:t>
            </a:r>
            <a:r>
              <a:rPr lang="en-US" dirty="0"/>
              <a:t>Fresh berries like blueberries, blackberries, cranberries, and </a:t>
            </a:r>
            <a:r>
              <a:rPr lang="en-US" dirty="0" smtClean="0"/>
              <a:t>raspberries.</a:t>
            </a:r>
          </a:p>
          <a:p>
            <a:pPr lvl="0"/>
            <a:r>
              <a:rPr lang="en-US" b="1" u="sng" dirty="0" smtClean="0"/>
              <a:t>Nuts</a:t>
            </a:r>
            <a:r>
              <a:rPr lang="en-US" b="1" dirty="0"/>
              <a:t>: </a:t>
            </a:r>
            <a:r>
              <a:rPr lang="en-US" dirty="0"/>
              <a:t>Pecans, walnuts, and </a:t>
            </a:r>
            <a:r>
              <a:rPr lang="en-US" dirty="0" smtClean="0"/>
              <a:t>hazelnuts.</a:t>
            </a:r>
            <a:endParaRPr lang="en-US" dirty="0"/>
          </a:p>
          <a:p>
            <a:pPr lvl="0"/>
            <a:r>
              <a:rPr lang="en-US" b="1" u="sng" dirty="0"/>
              <a:t>Herbs and spices</a:t>
            </a:r>
            <a:r>
              <a:rPr lang="en-US" b="1" dirty="0"/>
              <a:t>:</a:t>
            </a:r>
            <a:r>
              <a:rPr lang="en-US" dirty="0"/>
              <a:t> They are an abundant source of antioxidants.</a:t>
            </a:r>
          </a:p>
          <a:p>
            <a:pPr lvl="0"/>
            <a:r>
              <a:rPr lang="en-US" b="1" u="sng" dirty="0"/>
              <a:t>Organic green tea</a:t>
            </a:r>
            <a:r>
              <a:rPr lang="en-US" b="1" dirty="0"/>
              <a:t>: </a:t>
            </a:r>
            <a:r>
              <a:rPr lang="en-US" dirty="0"/>
              <a:t> This antioxidant-rich drink contains epigallocatechin-3-gallate (EGCG), a catechin polyphenol and one of the most powerful antioxidants known today.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COMMON TERMINOLOGIES: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24084"/>
            <a:ext cx="9760306" cy="5063319"/>
          </a:xfrm>
        </p:spPr>
        <p:txBody>
          <a:bodyPr>
            <a:normAutofit/>
          </a:bodyPr>
          <a:lstStyle/>
          <a:p>
            <a:r>
              <a:rPr lang="en-US" u="sng" dirty="0"/>
              <a:t>REACTIVE OXYGEN SPECIES (ROS</a:t>
            </a:r>
            <a:r>
              <a:rPr lang="en-US" dirty="0"/>
              <a:t>): </a:t>
            </a:r>
            <a:endParaRPr lang="en-US" dirty="0" smtClean="0"/>
          </a:p>
          <a:p>
            <a:pPr lvl="1"/>
            <a:r>
              <a:rPr lang="en-US" dirty="0"/>
              <a:t>All highly reactive, oxygen-containing molecules including free radicals. Types of ROS are hydroxyl radical, hydrogen peroxide, superoxide anion radical, nitric oxide radical, etc.</a:t>
            </a:r>
            <a:endParaRPr lang="en-US" sz="2000" dirty="0"/>
          </a:p>
          <a:p>
            <a:pPr lvl="1"/>
            <a:r>
              <a:rPr lang="en-US" dirty="0"/>
              <a:t>They react with membrane lipids, nucleic acids, proteins and enzymes and other small 	molecules.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 smtClean="0"/>
              <a:t>OXIDATIVE STRESS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Unbalance </a:t>
            </a:r>
            <a:r>
              <a:rPr lang="en-US" dirty="0"/>
              <a:t>between pro-oxidants and antioxidant mechanisms.</a:t>
            </a:r>
            <a:endParaRPr lang="en-US" sz="2200" dirty="0"/>
          </a:p>
          <a:p>
            <a:pPr lvl="1"/>
            <a:r>
              <a:rPr lang="en-US" dirty="0"/>
              <a:t>It results in excessive oxidative metabolism which might lead to the damage of proteins, DNA, etc.</a:t>
            </a:r>
            <a:endParaRPr lang="en-US" sz="220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62183"/>
          </a:xfrm>
        </p:spPr>
        <p:txBody>
          <a:bodyPr/>
          <a:lstStyle/>
          <a:p>
            <a:r>
              <a:rPr lang="en-US" b="1" dirty="0" smtClean="0"/>
              <a:t>COMMON TERMINOLOGIES: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80214"/>
            <a:ext cx="9623828" cy="4195481"/>
          </a:xfrm>
        </p:spPr>
        <p:txBody>
          <a:bodyPr/>
          <a:lstStyle/>
          <a:p>
            <a:pPr lvl="0"/>
            <a:r>
              <a:rPr lang="en-US" u="sng" dirty="0"/>
              <a:t>FREE RADICALS</a:t>
            </a:r>
            <a:r>
              <a:rPr lang="en-US" b="1" u="sng" dirty="0"/>
              <a:t>:</a:t>
            </a:r>
            <a:endParaRPr lang="en-US" u="sng" dirty="0"/>
          </a:p>
          <a:p>
            <a:pPr lvl="1"/>
            <a:r>
              <a:rPr lang="en-US" dirty="0"/>
              <a:t>Contain an unpaired electron</a:t>
            </a:r>
          </a:p>
          <a:p>
            <a:pPr lvl="1"/>
            <a:r>
              <a:rPr lang="en-US" dirty="0"/>
              <a:t>They are unstable and reach out to capture electrons from other substances in order to neutralize themselves. </a:t>
            </a:r>
          </a:p>
          <a:p>
            <a:pPr lvl="1"/>
            <a:r>
              <a:rPr lang="en-US" dirty="0"/>
              <a:t>This initially stabilizes the free radical but generates another in the process (gives rise to a chain reaction)</a:t>
            </a:r>
          </a:p>
          <a:p>
            <a:pPr lvl="1"/>
            <a:r>
              <a:rPr lang="en-US" dirty="0"/>
              <a:t>Free Radicals are a highly reactive species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379433"/>
            <a:ext cx="9404723" cy="1400530"/>
          </a:xfrm>
        </p:spPr>
        <p:txBody>
          <a:bodyPr/>
          <a:lstStyle/>
          <a:p>
            <a:r>
              <a:rPr lang="en-US" b="1" dirty="0" smtClean="0"/>
              <a:t>IMPORTANT </a:t>
            </a:r>
            <a:r>
              <a:rPr lang="en-US" b="1" dirty="0" smtClean="0"/>
              <a:t>BENEFITS OF ANTIOXIDANTS 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1943736"/>
            <a:ext cx="8946541" cy="4195481"/>
          </a:xfrm>
        </p:spPr>
        <p:txBody>
          <a:bodyPr/>
          <a:lstStyle/>
          <a:p>
            <a:pPr lvl="0"/>
            <a:r>
              <a:rPr lang="en-US" dirty="0"/>
              <a:t>Prevents Oxidative Stress</a:t>
            </a:r>
          </a:p>
          <a:p>
            <a:pPr lvl="0"/>
            <a:r>
              <a:rPr lang="en-US" dirty="0"/>
              <a:t>Slows down aging</a:t>
            </a:r>
          </a:p>
          <a:p>
            <a:pPr lvl="0"/>
            <a:r>
              <a:rPr lang="en-US" dirty="0"/>
              <a:t>Repairing damaged molecules</a:t>
            </a:r>
          </a:p>
          <a:p>
            <a:pPr lvl="0"/>
            <a:r>
              <a:rPr lang="en-US" dirty="0"/>
              <a:t>Blocking metal radical production</a:t>
            </a:r>
          </a:p>
          <a:p>
            <a:pPr lvl="0"/>
            <a:r>
              <a:rPr lang="en-US" dirty="0"/>
              <a:t>Stimulating gene expression and endogenous antioxidant production</a:t>
            </a:r>
          </a:p>
          <a:p>
            <a:pPr lvl="0"/>
            <a:r>
              <a:rPr lang="en-US" dirty="0"/>
              <a:t>Providing a "shield effect"</a:t>
            </a:r>
          </a:p>
          <a:p>
            <a:pPr lvl="0"/>
            <a:r>
              <a:rPr lang="en-US" dirty="0" smtClean="0"/>
              <a:t>Treatment of cancer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		HOW DO ANTIOXIDANTS WORK?</a:t>
            </a:r>
            <a:endParaRPr lang="en-US" b="1" dirty="0"/>
          </a:p>
        </p:txBody>
      </p:sp>
      <p:pic>
        <p:nvPicPr>
          <p:cNvPr id="4" name="vlc-record-2016-04-17-23h22m38s-Understanding Antioxidants.mp4-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7850" y="2066286"/>
            <a:ext cx="7459663" cy="4195762"/>
          </a:xfrm>
        </p:spPr>
      </p:pic>
    </p:spTree>
    <p:extLst>
      <p:ext uri="{BB962C8B-B14F-4D97-AF65-F5344CB8AC3E}">
        <p14:creationId xmlns:p14="http://schemas.microsoft.com/office/powerpoint/2010/main" val="17603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3" y="210469"/>
            <a:ext cx="11259402" cy="1440909"/>
          </a:xfrm>
        </p:spPr>
        <p:txBody>
          <a:bodyPr/>
          <a:lstStyle/>
          <a:p>
            <a:r>
              <a:rPr lang="en-US" b="1" dirty="0" smtClean="0"/>
              <a:t>MECHANISMS FOR ANTIOXIDANT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59" y="1665025"/>
            <a:ext cx="10795378" cy="491319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Free Radical Scavenging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Antioxidants </a:t>
            </a:r>
            <a:r>
              <a:rPr lang="en-US" dirty="0"/>
              <a:t>scavenge free radicals of foods by donating hydrogen to </a:t>
            </a:r>
            <a:r>
              <a:rPr lang="en-US" dirty="0" smtClean="0"/>
              <a:t>them</a:t>
            </a:r>
            <a:r>
              <a:rPr lang="en-US" dirty="0"/>
              <a:t>, </a:t>
            </a:r>
            <a:r>
              <a:rPr lang="en-US" dirty="0" smtClean="0"/>
              <a:t>and 	they </a:t>
            </a:r>
            <a:r>
              <a:rPr lang="en-US" dirty="0"/>
              <a:t>produce relatively stable antioxidant radicals with low </a:t>
            </a:r>
            <a:r>
              <a:rPr lang="en-US" dirty="0" smtClean="0"/>
              <a:t>	standard reduction 	potential.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Metal </a:t>
            </a:r>
            <a:r>
              <a:rPr lang="en-US" b="1" u="sng" dirty="0" smtClean="0"/>
              <a:t>Chelating: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Oxidative stress is reduced by reducing the formation of Reactive Oxygen Species    	Chelating metal ions.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Metal chelating usually targets the reduction of previously oxidized ions, their   	reaction with hydrogen peroxide and generation of hydroxyl radicals.</a:t>
            </a:r>
            <a:endParaRPr lang="en-US" dirty="0" smtClean="0"/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228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163773"/>
            <a:ext cx="9764231" cy="887105"/>
          </a:xfrm>
        </p:spPr>
        <p:txBody>
          <a:bodyPr/>
          <a:lstStyle/>
          <a:p>
            <a:r>
              <a:rPr lang="en-US" b="1" dirty="0" smtClean="0"/>
              <a:t>Why are they used in foods?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4" y="1351128"/>
            <a:ext cx="9531239" cy="4897271"/>
          </a:xfrm>
        </p:spPr>
        <p:txBody>
          <a:bodyPr/>
          <a:lstStyle/>
          <a:p>
            <a:r>
              <a:rPr lang="en-US" b="1" dirty="0" smtClean="0"/>
              <a:t>To control Lipid Oxidation:</a:t>
            </a:r>
          </a:p>
          <a:p>
            <a:pPr lvl="1"/>
            <a:r>
              <a:rPr lang="en-US" dirty="0" smtClean="0"/>
              <a:t>ROS attack unsaturated fatty acids which contain multiple double bonds and methylene groups. </a:t>
            </a:r>
          </a:p>
          <a:p>
            <a:pPr lvl="1"/>
            <a:r>
              <a:rPr lang="en-US" dirty="0" smtClean="0"/>
              <a:t>Antioxidants scavenge radical and terminate chain reaction.</a:t>
            </a:r>
          </a:p>
          <a:p>
            <a:endParaRPr lang="en-US" b="1" dirty="0" smtClean="0"/>
          </a:p>
          <a:p>
            <a:r>
              <a:rPr lang="en-US" b="1" dirty="0" smtClean="0"/>
              <a:t>To minimize protein modification:</a:t>
            </a:r>
          </a:p>
          <a:p>
            <a:pPr lvl="1"/>
            <a:r>
              <a:rPr lang="en-US" dirty="0" smtClean="0"/>
              <a:t>ROS cause protein modification by nitration or </a:t>
            </a:r>
            <a:r>
              <a:rPr lang="en-US" dirty="0" err="1" smtClean="0"/>
              <a:t>chloration</a:t>
            </a:r>
            <a:r>
              <a:rPr lang="en-US" dirty="0" smtClean="0"/>
              <a:t> of amino acids.</a:t>
            </a:r>
          </a:p>
          <a:p>
            <a:pPr lvl="1"/>
            <a:r>
              <a:rPr lang="en-US" dirty="0" smtClean="0"/>
              <a:t>Antioxidants scavenge O</a:t>
            </a:r>
            <a:r>
              <a:rPr lang="en-US" sz="2400" baseline="30000" dirty="0" smtClean="0"/>
              <a:t>2-. </a:t>
            </a:r>
            <a:r>
              <a:rPr lang="en-US" dirty="0" smtClean="0"/>
              <a:t>And inhibit the formation of radicals causing nitration and </a:t>
            </a:r>
            <a:r>
              <a:rPr lang="en-US" dirty="0" err="1" smtClean="0"/>
              <a:t>chloration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05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356</TotalTime>
  <Words>758</Words>
  <Application>Microsoft Office PowerPoint</Application>
  <PresentationFormat>Widescreen</PresentationFormat>
  <Paragraphs>142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Ion</vt:lpstr>
      <vt:lpstr>ISIS/Draw Sketch</vt:lpstr>
      <vt:lpstr>Chemical structure and antioxidant activity of antioxidants</vt:lpstr>
      <vt:lpstr>WHAT ARE ANTIOXIDANTS? </vt:lpstr>
      <vt:lpstr>WHICH ALL FOODS HAVE ANTIOXIDANTS?</vt:lpstr>
      <vt:lpstr>COMMON TERMINOLOGIES:</vt:lpstr>
      <vt:lpstr>COMMON TERMINOLOGIES:</vt:lpstr>
      <vt:lpstr>IMPORTANT BENEFITS OF ANTIOXIDANTS :</vt:lpstr>
      <vt:lpstr>  HOW DO ANTIOXIDANTS WORK?</vt:lpstr>
      <vt:lpstr>MECHANISMS FOR ANTIOXIDANT ACTIVITY</vt:lpstr>
      <vt:lpstr>Why are they used in foods?</vt:lpstr>
      <vt:lpstr>CLASSIFICATION OF ANTIOXIDANTS</vt:lpstr>
      <vt:lpstr>CARTENOIDS</vt:lpstr>
      <vt:lpstr>1) Beta-carotene</vt:lpstr>
      <vt:lpstr>2) Lycopene</vt:lpstr>
      <vt:lpstr>PHENOLIC ANTIOXIDANTS  1) Flavonoids/Flavonols/Flavones</vt:lpstr>
      <vt:lpstr>2) Phenolic Acids</vt:lpstr>
      <vt:lpstr>VITAMINS</vt:lpstr>
      <vt:lpstr>CONCLUSION</vt:lpstr>
      <vt:lpstr>REFERENCES</vt:lpstr>
      <vt:lpstr>  Thank you!   Questions??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structure and antioxidant activity of antioxidants</dc:title>
  <dc:creator>Shubhangi Pant</dc:creator>
  <cp:lastModifiedBy>Shubhangi Pant</cp:lastModifiedBy>
  <cp:revision>42</cp:revision>
  <dcterms:created xsi:type="dcterms:W3CDTF">2016-04-19T01:31:05Z</dcterms:created>
  <dcterms:modified xsi:type="dcterms:W3CDTF">2016-04-19T16:06:52Z</dcterms:modified>
</cp:coreProperties>
</file>