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0" r:id="rId3"/>
    <p:sldId id="267" r:id="rId4"/>
    <p:sldId id="271" r:id="rId5"/>
    <p:sldId id="274" r:id="rId6"/>
    <p:sldId id="268" r:id="rId7"/>
    <p:sldId id="273" r:id="rId8"/>
    <p:sldId id="272" r:id="rId9"/>
    <p:sldId id="269" r:id="rId10"/>
    <p:sldId id="276" r:id="rId11"/>
    <p:sldId id="277" r:id="rId12"/>
    <p:sldId id="278" r:id="rId13"/>
    <p:sldId id="280" r:id="rId14"/>
    <p:sldId id="281" r:id="rId15"/>
    <p:sldId id="259" r:id="rId16"/>
    <p:sldId id="260" r:id="rId17"/>
    <p:sldId id="261" r:id="rId18"/>
    <p:sldId id="263" r:id="rId19"/>
    <p:sldId id="262" r:id="rId20"/>
    <p:sldId id="265" r:id="rId21"/>
    <p:sldId id="289" r:id="rId22"/>
    <p:sldId id="264" r:id="rId23"/>
    <p:sldId id="285" r:id="rId24"/>
    <p:sldId id="283" r:id="rId25"/>
    <p:sldId id="284" r:id="rId26"/>
    <p:sldId id="286" r:id="rId27"/>
    <p:sldId id="287"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1E380-D937-4340-B75D-778CA9426CFD}" type="datetimeFigureOut">
              <a:rPr lang="en-US" smtClean="0"/>
              <a:t>2/26/2013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FE138-0DB4-4461-9DA6-532E337DDC96}" type="slidenum">
              <a:rPr lang="en-GB" smtClean="0"/>
              <a:t>‹#›</a:t>
            </a:fld>
            <a:endParaRPr lang="en-GB"/>
          </a:p>
        </p:txBody>
      </p:sp>
    </p:spTree>
    <p:extLst>
      <p:ext uri="{BB962C8B-B14F-4D97-AF65-F5344CB8AC3E}">
        <p14:creationId xmlns:p14="http://schemas.microsoft.com/office/powerpoint/2010/main" val="68784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Chloride" TargetMode="External"/><Relationship Id="rId3" Type="http://schemas.openxmlformats.org/officeDocument/2006/relationships/hyperlink" Target="http://en.wikipedia.org/wiki/Chemical_synapse" TargetMode="External"/><Relationship Id="rId7" Type="http://schemas.openxmlformats.org/officeDocument/2006/relationships/hyperlink" Target="http://en.wikipedia.org/wiki/Ion_channel" TargetMode="External"/><Relationship Id="rId12" Type="http://schemas.openxmlformats.org/officeDocument/2006/relationships/hyperlink" Target="http://en.wikipedia.org/wiki/Hyperpolarization_(biolog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Plasma_membrane" TargetMode="External"/><Relationship Id="rId11" Type="http://schemas.openxmlformats.org/officeDocument/2006/relationships/hyperlink" Target="http://en.wikipedia.org/wiki/Transmembrane_potential" TargetMode="External"/><Relationship Id="rId5" Type="http://schemas.openxmlformats.org/officeDocument/2006/relationships/hyperlink" Target="http://en.wikipedia.org/wiki/Receptor_(biochemistry)" TargetMode="External"/><Relationship Id="rId10" Type="http://schemas.openxmlformats.org/officeDocument/2006/relationships/hyperlink" Target="http://en.wikipedia.org/wiki/Potassium" TargetMode="External"/><Relationship Id="rId4" Type="http://schemas.openxmlformats.org/officeDocument/2006/relationships/hyperlink" Target="http://en.wikipedia.org/wiki/Brain" TargetMode="External"/><Relationship Id="rId9" Type="http://schemas.openxmlformats.org/officeDocument/2006/relationships/hyperlink" Target="http://en.wikipedia.org/wiki/Cell_(biolog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GABA acts at inhibitory </a:t>
            </a:r>
            <a:r>
              <a:rPr lang="en-GB" dirty="0" smtClean="0">
                <a:hlinkClick r:id="rId3" tooltip="Chemical synapse"/>
              </a:rPr>
              <a:t>synapses</a:t>
            </a:r>
            <a:r>
              <a:rPr lang="en-GB" dirty="0" smtClean="0"/>
              <a:t> in the </a:t>
            </a:r>
            <a:r>
              <a:rPr lang="en-GB" dirty="0" smtClean="0">
                <a:hlinkClick r:id="rId4" tooltip="Brain"/>
              </a:rPr>
              <a:t>brain</a:t>
            </a:r>
            <a:r>
              <a:rPr lang="en-GB" dirty="0" smtClean="0"/>
              <a:t> by binding to specific </a:t>
            </a:r>
            <a:r>
              <a:rPr lang="en-GB" dirty="0" err="1" smtClean="0"/>
              <a:t>transmembrane</a:t>
            </a:r>
            <a:r>
              <a:rPr lang="en-GB" dirty="0" smtClean="0"/>
              <a:t> </a:t>
            </a:r>
            <a:r>
              <a:rPr lang="en-GB" dirty="0" smtClean="0">
                <a:hlinkClick r:id="rId5" tooltip="Receptor (biochemistry)"/>
              </a:rPr>
              <a:t>receptors</a:t>
            </a:r>
            <a:r>
              <a:rPr lang="en-GB" dirty="0" smtClean="0"/>
              <a:t> in the </a:t>
            </a:r>
            <a:r>
              <a:rPr lang="en-GB" dirty="0" smtClean="0">
                <a:hlinkClick r:id="rId6" tooltip="Plasma membrane"/>
              </a:rPr>
              <a:t>plasma membrane</a:t>
            </a:r>
            <a:r>
              <a:rPr lang="en-GB" dirty="0" smtClean="0"/>
              <a:t> of both pre- and postsynaptic neuronal processes. This binding causes the opening of </a:t>
            </a:r>
            <a:r>
              <a:rPr lang="en-GB" dirty="0" smtClean="0">
                <a:hlinkClick r:id="rId7" tooltip="Ion channel"/>
              </a:rPr>
              <a:t>ion channels</a:t>
            </a:r>
            <a:r>
              <a:rPr lang="en-GB" dirty="0" smtClean="0"/>
              <a:t> to allow the flow of either negatively charged </a:t>
            </a:r>
            <a:r>
              <a:rPr lang="en-GB" dirty="0" smtClean="0">
                <a:hlinkClick r:id="rId8" tooltip="Chloride"/>
              </a:rPr>
              <a:t>chloride</a:t>
            </a:r>
            <a:r>
              <a:rPr lang="en-GB" dirty="0" smtClean="0"/>
              <a:t> ions into the </a:t>
            </a:r>
            <a:r>
              <a:rPr lang="en-GB" dirty="0" smtClean="0">
                <a:hlinkClick r:id="rId9" tooltip="Cell (biology)"/>
              </a:rPr>
              <a:t>cell</a:t>
            </a:r>
            <a:r>
              <a:rPr lang="en-GB" dirty="0" smtClean="0"/>
              <a:t> or positively charged </a:t>
            </a:r>
            <a:r>
              <a:rPr lang="en-GB" dirty="0" smtClean="0">
                <a:hlinkClick r:id="rId10" tooltip="Potassium"/>
              </a:rPr>
              <a:t>potassium</a:t>
            </a:r>
            <a:r>
              <a:rPr lang="en-GB" dirty="0" smtClean="0"/>
              <a:t> ions out of the cell. This action results in a negative change in the </a:t>
            </a:r>
            <a:r>
              <a:rPr lang="en-GB" dirty="0" err="1" smtClean="0">
                <a:hlinkClick r:id="rId11" tooltip="Transmembrane potential"/>
              </a:rPr>
              <a:t>transmembrane</a:t>
            </a:r>
            <a:r>
              <a:rPr lang="en-GB" dirty="0" smtClean="0">
                <a:hlinkClick r:id="rId11" tooltip="Transmembrane potential"/>
              </a:rPr>
              <a:t> potential</a:t>
            </a:r>
            <a:r>
              <a:rPr lang="en-GB" dirty="0" smtClean="0"/>
              <a:t>, usually causing </a:t>
            </a:r>
            <a:r>
              <a:rPr lang="en-GB" dirty="0" err="1" smtClean="0">
                <a:hlinkClick r:id="rId12" tooltip="Hyperpolarization (biology)"/>
              </a:rPr>
              <a:t>hyperpolarization</a:t>
            </a:r>
            <a:r>
              <a:rPr lang="en-GB" dirty="0" smtClean="0"/>
              <a:t>.</a:t>
            </a:r>
          </a:p>
          <a:p>
            <a:r>
              <a:rPr lang="en-GB" dirty="0" smtClean="0"/>
              <a:t>Examples of</a:t>
            </a:r>
            <a:r>
              <a:rPr lang="en-GB" baseline="0" dirty="0" smtClean="0"/>
              <a:t> GABA receptor </a:t>
            </a:r>
            <a:r>
              <a:rPr lang="en-GB" baseline="0" dirty="0" err="1" smtClean="0"/>
              <a:t>ligands</a:t>
            </a:r>
            <a:r>
              <a:rPr lang="en-GB" baseline="0" smtClean="0"/>
              <a:t> are barbiturates and benzodiazepines</a:t>
            </a:r>
            <a:endParaRPr lang="en-GB" smtClean="0"/>
          </a:p>
          <a:p>
            <a:endParaRPr lang="en-GB" dirty="0"/>
          </a:p>
        </p:txBody>
      </p:sp>
      <p:sp>
        <p:nvSpPr>
          <p:cNvPr id="4" name="Slide Number Placeholder 3"/>
          <p:cNvSpPr>
            <a:spLocks noGrp="1"/>
          </p:cNvSpPr>
          <p:nvPr>
            <p:ph type="sldNum" sz="quarter" idx="10"/>
          </p:nvPr>
        </p:nvSpPr>
        <p:spPr/>
        <p:txBody>
          <a:bodyPr/>
          <a:lstStyle/>
          <a:p>
            <a:pPr>
              <a:defRPr/>
            </a:pPr>
            <a:fld id="{C94F145D-3B6B-4861-A112-B20E0484C78B}" type="slidenum">
              <a:rPr lang="en-GB" smtClean="0"/>
              <a:pPr>
                <a:defRPr/>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81D5F6-F9D1-4C9D-81E4-5EC75D31F99A}" type="datetimeFigureOut">
              <a:rPr lang="en-US" smtClean="0"/>
              <a:pPr/>
              <a:t>2/26/2013</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89D7B10-3D14-44B6-8785-2E085798F8D9}"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81D5F6-F9D1-4C9D-81E4-5EC75D31F99A}" type="datetimeFigureOut">
              <a:rPr lang="en-US" smtClean="0"/>
              <a:pPr/>
              <a:t>2/26/2013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D7B10-3D14-44B6-8785-2E085798F8D9}"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81D5F6-F9D1-4C9D-81E4-5EC75D31F99A}" type="datetimeFigureOut">
              <a:rPr lang="en-US" smtClean="0"/>
              <a:pPr/>
              <a:t>2/26/2013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D7B10-3D14-44B6-8785-2E085798F8D9}"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D81D5F6-F9D1-4C9D-81E4-5EC75D31F99A}" type="datetimeFigureOut">
              <a:rPr lang="en-US" smtClean="0"/>
              <a:pPr/>
              <a:t>2/26/2013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D7B10-3D14-44B6-8785-2E085798F8D9}"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81D5F6-F9D1-4C9D-81E4-5EC75D31F99A}" type="datetimeFigureOut">
              <a:rPr lang="en-US" smtClean="0"/>
              <a:pPr/>
              <a:t>2/26/2013</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89D7B10-3D14-44B6-8785-2E085798F8D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D81D5F6-F9D1-4C9D-81E4-5EC75D31F99A}" type="datetimeFigureOut">
              <a:rPr lang="en-US" smtClean="0"/>
              <a:pPr/>
              <a:t>2/26/2013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9D7B10-3D14-44B6-8785-2E085798F8D9}"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D81D5F6-F9D1-4C9D-81E4-5EC75D31F99A}" type="datetimeFigureOut">
              <a:rPr lang="en-US" smtClean="0"/>
              <a:pPr/>
              <a:t>2/26/2013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9D7B10-3D14-44B6-8785-2E085798F8D9}"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81D5F6-F9D1-4C9D-81E4-5EC75D31F99A}" type="datetimeFigureOut">
              <a:rPr lang="en-US" smtClean="0"/>
              <a:pPr/>
              <a:t>2/26/2013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9D7B10-3D14-44B6-8785-2E085798F8D9}" type="slidenum">
              <a:rPr lang="en-GB" smtClean="0"/>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1D5F6-F9D1-4C9D-81E4-5EC75D31F99A}" type="datetimeFigureOut">
              <a:rPr lang="en-US" smtClean="0"/>
              <a:pPr/>
              <a:t>2/26/2013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9D7B10-3D14-44B6-8785-2E085798F8D9}"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81D5F6-F9D1-4C9D-81E4-5EC75D31F99A}" type="datetimeFigureOut">
              <a:rPr lang="en-US" smtClean="0"/>
              <a:pPr/>
              <a:t>2/26/2013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9D7B10-3D14-44B6-8785-2E085798F8D9}"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81D5F6-F9D1-4C9D-81E4-5EC75D31F99A}" type="datetimeFigureOut">
              <a:rPr lang="en-US" smtClean="0"/>
              <a:pPr/>
              <a:t>2/26/2013</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189D7B10-3D14-44B6-8785-2E085798F8D9}"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D81D5F6-F9D1-4C9D-81E4-5EC75D31F99A}" type="datetimeFigureOut">
              <a:rPr lang="en-US" smtClean="0"/>
              <a:pPr/>
              <a:t>2/26/2013</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89D7B10-3D14-44B6-8785-2E085798F8D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By Oumaer Akther (FY1 Warwick)</a:t>
            </a:r>
            <a:endParaRPr lang="en-GB" dirty="0"/>
          </a:p>
        </p:txBody>
      </p:sp>
      <p:sp>
        <p:nvSpPr>
          <p:cNvPr id="2" name="Title 1"/>
          <p:cNvSpPr>
            <a:spLocks noGrp="1"/>
          </p:cNvSpPr>
          <p:nvPr>
            <p:ph type="ctrTitle"/>
          </p:nvPr>
        </p:nvSpPr>
        <p:spPr/>
        <p:txBody>
          <a:bodyPr/>
          <a:lstStyle/>
          <a:p>
            <a:r>
              <a:rPr lang="en-GB" dirty="0" smtClean="0"/>
              <a:t>Epilepsy</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4450"/>
            <a:ext cx="8229600" cy="993775"/>
          </a:xfrm>
        </p:spPr>
        <p:txBody>
          <a:bodyPr/>
          <a:lstStyle/>
          <a:p>
            <a:pPr eaLnBrk="1" hangingPunct="1"/>
            <a:r>
              <a:rPr lang="en-GB" sz="3600" dirty="0" smtClean="0"/>
              <a:t>Simple Partial Seizures</a:t>
            </a:r>
          </a:p>
        </p:txBody>
      </p:sp>
      <p:pic>
        <p:nvPicPr>
          <p:cNvPr id="5123" name="Picture 3" descr="scan0006"/>
          <p:cNvPicPr>
            <a:picLocks noGrp="1" noChangeAspect="1" noChangeArrowheads="1"/>
          </p:cNvPicPr>
          <p:nvPr>
            <p:ph sz="half" idx="2"/>
          </p:nvPr>
        </p:nvPicPr>
        <p:blipFill>
          <a:blip r:embed="rId2"/>
          <a:srcRect t="21513" b="51633"/>
          <a:stretch>
            <a:fillRect/>
          </a:stretch>
        </p:blipFill>
        <p:spPr>
          <a:xfrm>
            <a:off x="4140200" y="4221163"/>
            <a:ext cx="4537075" cy="1938337"/>
          </a:xfrm>
          <a:noFill/>
        </p:spPr>
      </p:pic>
      <p:sp>
        <p:nvSpPr>
          <p:cNvPr id="5125" name="Text Box 5"/>
          <p:cNvSpPr txBox="1">
            <a:spLocks noChangeArrowheads="1"/>
          </p:cNvSpPr>
          <p:nvPr/>
        </p:nvSpPr>
        <p:spPr bwMode="auto">
          <a:xfrm>
            <a:off x="374650" y="1052513"/>
            <a:ext cx="4629150" cy="5016758"/>
          </a:xfrm>
          <a:prstGeom prst="rect">
            <a:avLst/>
          </a:prstGeom>
          <a:noFill/>
          <a:ln w="9525">
            <a:noFill/>
            <a:miter lim="800000"/>
            <a:headEnd/>
            <a:tailEnd/>
          </a:ln>
        </p:spPr>
        <p:txBody>
          <a:bodyPr>
            <a:spAutoFit/>
          </a:bodyPr>
          <a:lstStyle/>
          <a:p>
            <a:r>
              <a:rPr lang="en-GB" sz="2000" dirty="0"/>
              <a:t>Simple partial seizure, patient conscious and aware</a:t>
            </a:r>
          </a:p>
          <a:p>
            <a:endParaRPr lang="en-GB" sz="2000" dirty="0"/>
          </a:p>
          <a:p>
            <a:r>
              <a:rPr lang="en-GB" sz="2000" dirty="0"/>
              <a:t>Temporal foci often associated with auras and hallucination</a:t>
            </a:r>
          </a:p>
          <a:p>
            <a:endParaRPr lang="en-GB" sz="2000" dirty="0"/>
          </a:p>
          <a:p>
            <a:r>
              <a:rPr lang="en-GB" sz="2000" dirty="0"/>
              <a:t>Frontal foci ‘motor seizures’, stiffness/jerking in limbs, if this spreads known as ‘</a:t>
            </a:r>
            <a:r>
              <a:rPr lang="en-GB" sz="2000" dirty="0" err="1"/>
              <a:t>Jacksonian</a:t>
            </a:r>
            <a:r>
              <a:rPr lang="en-GB" sz="2000" dirty="0"/>
              <a:t> seizure’</a:t>
            </a:r>
          </a:p>
          <a:p>
            <a:endParaRPr lang="en-GB" sz="2000" dirty="0"/>
          </a:p>
          <a:p>
            <a:r>
              <a:rPr lang="en-GB" sz="2000" dirty="0"/>
              <a:t>Parietal foci ‘sensory seizures’, tingling/warmth on </a:t>
            </a:r>
            <a:r>
              <a:rPr lang="en-GB" sz="2000" dirty="0" err="1"/>
              <a:t>ipsi</a:t>
            </a:r>
            <a:r>
              <a:rPr lang="en-GB" sz="2000" dirty="0"/>
              <a:t> side</a:t>
            </a:r>
          </a:p>
          <a:p>
            <a:endParaRPr lang="en-GB" sz="2000" dirty="0"/>
          </a:p>
          <a:p>
            <a:r>
              <a:rPr lang="en-GB" sz="2000" dirty="0"/>
              <a:t>Occipital foci generally preceded by visual hallucinations light/colour</a:t>
            </a:r>
          </a:p>
          <a:p>
            <a:endParaRPr lang="en-GB" sz="2000" dirty="0"/>
          </a:p>
        </p:txBody>
      </p:sp>
      <p:sp>
        <p:nvSpPr>
          <p:cNvPr id="5126" name="Text Box 6"/>
          <p:cNvSpPr txBox="1">
            <a:spLocks noChangeArrowheads="1"/>
          </p:cNvSpPr>
          <p:nvPr/>
        </p:nvSpPr>
        <p:spPr bwMode="auto">
          <a:xfrm>
            <a:off x="4932363" y="5857875"/>
            <a:ext cx="2825750" cy="366713"/>
          </a:xfrm>
          <a:prstGeom prst="rect">
            <a:avLst/>
          </a:prstGeom>
          <a:noFill/>
          <a:ln w="9525">
            <a:noFill/>
            <a:miter lim="800000"/>
            <a:headEnd/>
            <a:tailEnd/>
          </a:ln>
        </p:spPr>
        <p:txBody>
          <a:bodyPr wrap="none">
            <a:spAutoFit/>
          </a:bodyPr>
          <a:lstStyle/>
          <a:p>
            <a:r>
              <a:rPr lang="en-GB" b="1"/>
              <a:t>Normal		Seizure</a:t>
            </a:r>
          </a:p>
        </p:txBody>
      </p:sp>
      <p:sp>
        <p:nvSpPr>
          <p:cNvPr id="5127" name="Line 7"/>
          <p:cNvSpPr>
            <a:spLocks noChangeShapeType="1"/>
          </p:cNvSpPr>
          <p:nvPr/>
        </p:nvSpPr>
        <p:spPr bwMode="auto">
          <a:xfrm>
            <a:off x="6300788" y="5300663"/>
            <a:ext cx="719137" cy="0"/>
          </a:xfrm>
          <a:prstGeom prst="line">
            <a:avLst/>
          </a:prstGeom>
          <a:noFill/>
          <a:ln w="38100">
            <a:solidFill>
              <a:schemeClr val="tx1"/>
            </a:solidFill>
            <a:round/>
            <a:headEnd/>
            <a:tailEnd/>
          </a:ln>
        </p:spPr>
        <p:txBody>
          <a:bodyPr/>
          <a:lstStyle/>
          <a:p>
            <a:endParaRPr lang="en-GB"/>
          </a:p>
        </p:txBody>
      </p:sp>
      <p:sp>
        <p:nvSpPr>
          <p:cNvPr id="5128" name="Text Box 8"/>
          <p:cNvSpPr txBox="1">
            <a:spLocks noChangeArrowheads="1"/>
          </p:cNvSpPr>
          <p:nvPr/>
        </p:nvSpPr>
        <p:spPr bwMode="auto">
          <a:xfrm>
            <a:off x="7956550" y="4843463"/>
            <a:ext cx="522288" cy="366712"/>
          </a:xfrm>
          <a:prstGeom prst="rect">
            <a:avLst/>
          </a:prstGeom>
          <a:noFill/>
          <a:ln w="9525">
            <a:noFill/>
            <a:miter lim="800000"/>
            <a:headEnd/>
            <a:tailEnd/>
          </a:ln>
        </p:spPr>
        <p:txBody>
          <a:bodyPr wrap="none">
            <a:spAutoFit/>
          </a:bodyPr>
          <a:lstStyle/>
          <a:p>
            <a:r>
              <a:rPr lang="en-GB"/>
              <a:t>L</a:t>
            </a:r>
            <a:r>
              <a:rPr lang="en-GB" baseline="-25000"/>
              <a:t>CP</a:t>
            </a:r>
          </a:p>
        </p:txBody>
      </p:sp>
      <p:sp>
        <p:nvSpPr>
          <p:cNvPr id="5129" name="Text Box 9"/>
          <p:cNvSpPr txBox="1">
            <a:spLocks noChangeArrowheads="1"/>
          </p:cNvSpPr>
          <p:nvPr/>
        </p:nvSpPr>
        <p:spPr bwMode="auto">
          <a:xfrm>
            <a:off x="7956550" y="5426075"/>
            <a:ext cx="577850" cy="366713"/>
          </a:xfrm>
          <a:prstGeom prst="rect">
            <a:avLst/>
          </a:prstGeom>
          <a:noFill/>
          <a:ln w="9525">
            <a:noFill/>
            <a:miter lim="800000"/>
            <a:headEnd/>
            <a:tailEnd/>
          </a:ln>
        </p:spPr>
        <p:txBody>
          <a:bodyPr wrap="none">
            <a:spAutoFit/>
          </a:bodyPr>
          <a:lstStyle/>
          <a:p>
            <a:r>
              <a:rPr lang="en-GB"/>
              <a:t>R</a:t>
            </a:r>
            <a:r>
              <a:rPr lang="en-GB" baseline="-25000"/>
              <a:t>CO</a:t>
            </a:r>
          </a:p>
        </p:txBody>
      </p:sp>
      <p:pic>
        <p:nvPicPr>
          <p:cNvPr id="11" name="Picture 4" descr="sxcps"/>
          <p:cNvPicPr>
            <a:picLocks noChangeArrowheads="1"/>
          </p:cNvPicPr>
          <p:nvPr/>
        </p:nvPicPr>
        <p:blipFill>
          <a:blip r:embed="rId3"/>
          <a:srcRect b="24596"/>
          <a:stretch>
            <a:fillRect/>
          </a:stretch>
        </p:blipFill>
        <p:spPr>
          <a:xfrm>
            <a:off x="4859338" y="1258888"/>
            <a:ext cx="3295650" cy="3300412"/>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an0006"/>
          <p:cNvPicPr>
            <a:picLocks noGrp="1" noChangeAspect="1" noChangeArrowheads="1"/>
          </p:cNvPicPr>
          <p:nvPr>
            <p:ph sz="half" idx="2"/>
          </p:nvPr>
        </p:nvPicPr>
        <p:blipFill>
          <a:blip r:embed="rId2"/>
          <a:srcRect b="73146"/>
          <a:stretch>
            <a:fillRect/>
          </a:stretch>
        </p:blipFill>
        <p:spPr>
          <a:xfrm>
            <a:off x="4140200" y="4238625"/>
            <a:ext cx="4679950" cy="1998663"/>
          </a:xfrm>
          <a:noFill/>
        </p:spPr>
      </p:pic>
      <p:sp>
        <p:nvSpPr>
          <p:cNvPr id="4099" name="Rectangle 3"/>
          <p:cNvSpPr>
            <a:spLocks noGrp="1" noChangeArrowheads="1"/>
          </p:cNvSpPr>
          <p:nvPr>
            <p:ph type="title"/>
          </p:nvPr>
        </p:nvSpPr>
        <p:spPr>
          <a:xfrm>
            <a:off x="457200" y="53975"/>
            <a:ext cx="8229600" cy="1143000"/>
          </a:xfrm>
        </p:spPr>
        <p:txBody>
          <a:bodyPr/>
          <a:lstStyle/>
          <a:p>
            <a:pPr eaLnBrk="1" hangingPunct="1"/>
            <a:r>
              <a:rPr lang="en-GB" sz="3600" smtClean="0"/>
              <a:t>Complex Partial Seizures</a:t>
            </a:r>
          </a:p>
        </p:txBody>
      </p:sp>
      <p:pic>
        <p:nvPicPr>
          <p:cNvPr id="4100" name="Picture 4" descr="sxcps"/>
          <p:cNvPicPr>
            <a:picLocks noGrp="1" noChangeArrowheads="1"/>
          </p:cNvPicPr>
          <p:nvPr>
            <p:ph sz="half" idx="1"/>
          </p:nvPr>
        </p:nvPicPr>
        <p:blipFill>
          <a:blip r:embed="rId3"/>
          <a:srcRect b="24596"/>
          <a:stretch>
            <a:fillRect/>
          </a:stretch>
        </p:blipFill>
        <p:spPr>
          <a:xfrm>
            <a:off x="4859338" y="1258888"/>
            <a:ext cx="3295650" cy="3300412"/>
          </a:xfrm>
          <a:noFill/>
        </p:spPr>
      </p:pic>
      <p:sp>
        <p:nvSpPr>
          <p:cNvPr id="4101" name="Text Box 5"/>
          <p:cNvSpPr txBox="1">
            <a:spLocks noChangeArrowheads="1"/>
          </p:cNvSpPr>
          <p:nvPr/>
        </p:nvSpPr>
        <p:spPr bwMode="auto">
          <a:xfrm>
            <a:off x="519113" y="1360488"/>
            <a:ext cx="184150" cy="366712"/>
          </a:xfrm>
          <a:prstGeom prst="rect">
            <a:avLst/>
          </a:prstGeom>
          <a:noFill/>
          <a:ln w="9525">
            <a:noFill/>
            <a:miter lim="800000"/>
            <a:headEnd/>
            <a:tailEnd/>
          </a:ln>
        </p:spPr>
        <p:txBody>
          <a:bodyPr wrap="none">
            <a:spAutoFit/>
          </a:bodyPr>
          <a:lstStyle/>
          <a:p>
            <a:endParaRPr lang="en-US"/>
          </a:p>
        </p:txBody>
      </p:sp>
      <p:sp>
        <p:nvSpPr>
          <p:cNvPr id="4102" name="Text Box 6"/>
          <p:cNvSpPr txBox="1">
            <a:spLocks noChangeArrowheads="1"/>
          </p:cNvSpPr>
          <p:nvPr/>
        </p:nvSpPr>
        <p:spPr bwMode="auto">
          <a:xfrm>
            <a:off x="323850" y="1331913"/>
            <a:ext cx="4340225" cy="4054475"/>
          </a:xfrm>
          <a:prstGeom prst="rect">
            <a:avLst/>
          </a:prstGeom>
          <a:noFill/>
          <a:ln w="9525">
            <a:noFill/>
            <a:miter lim="800000"/>
            <a:headEnd/>
            <a:tailEnd/>
          </a:ln>
        </p:spPr>
        <p:txBody>
          <a:bodyPr>
            <a:spAutoFit/>
          </a:bodyPr>
          <a:lstStyle/>
          <a:p>
            <a:r>
              <a:rPr lang="en-GB" sz="2000"/>
              <a:t>Altered consciousness, but may seem fully aware</a:t>
            </a:r>
          </a:p>
          <a:p>
            <a:endParaRPr lang="en-GB" sz="2000"/>
          </a:p>
          <a:p>
            <a:r>
              <a:rPr lang="en-GB" sz="2000"/>
              <a:t>Symptoms: automatisms (chewing, swallowing, repeated displacement behaviour)</a:t>
            </a:r>
          </a:p>
          <a:p>
            <a:endParaRPr lang="en-GB" sz="2000"/>
          </a:p>
          <a:p>
            <a:r>
              <a:rPr lang="en-GB" sz="2000"/>
              <a:t>Prior to onset may experience sense of déjà vu/jamais vu, perceptual changes, auras</a:t>
            </a:r>
          </a:p>
          <a:p>
            <a:endParaRPr lang="en-GB" sz="2000"/>
          </a:p>
          <a:p>
            <a:r>
              <a:rPr lang="en-GB" sz="2000"/>
              <a:t>Generally temporal lobe in origin, can progress to generalised</a:t>
            </a:r>
          </a:p>
        </p:txBody>
      </p:sp>
      <p:sp>
        <p:nvSpPr>
          <p:cNvPr id="4103" name="Text Box 7"/>
          <p:cNvSpPr txBox="1">
            <a:spLocks noChangeArrowheads="1"/>
          </p:cNvSpPr>
          <p:nvPr/>
        </p:nvSpPr>
        <p:spPr bwMode="auto">
          <a:xfrm>
            <a:off x="4932363" y="5721350"/>
            <a:ext cx="2825750" cy="366713"/>
          </a:xfrm>
          <a:prstGeom prst="rect">
            <a:avLst/>
          </a:prstGeom>
          <a:noFill/>
          <a:ln w="9525">
            <a:noFill/>
            <a:miter lim="800000"/>
            <a:headEnd/>
            <a:tailEnd/>
          </a:ln>
        </p:spPr>
        <p:txBody>
          <a:bodyPr wrap="none">
            <a:spAutoFit/>
          </a:bodyPr>
          <a:lstStyle/>
          <a:p>
            <a:r>
              <a:rPr lang="en-GB" b="1"/>
              <a:t>Normal		Seizure</a:t>
            </a:r>
          </a:p>
        </p:txBody>
      </p:sp>
      <p:sp>
        <p:nvSpPr>
          <p:cNvPr id="4104" name="Line 8"/>
          <p:cNvSpPr>
            <a:spLocks noChangeShapeType="1"/>
          </p:cNvSpPr>
          <p:nvPr/>
        </p:nvSpPr>
        <p:spPr bwMode="auto">
          <a:xfrm>
            <a:off x="6227763" y="5157788"/>
            <a:ext cx="719137" cy="0"/>
          </a:xfrm>
          <a:prstGeom prst="line">
            <a:avLst/>
          </a:prstGeom>
          <a:noFill/>
          <a:ln w="38100">
            <a:solidFill>
              <a:schemeClr val="tx1"/>
            </a:solidFill>
            <a:round/>
            <a:headEnd/>
            <a:tailEnd/>
          </a:ln>
        </p:spPr>
        <p:txBody>
          <a:bodyPr/>
          <a:lstStyle/>
          <a:p>
            <a:endParaRPr lang="en-GB"/>
          </a:p>
        </p:txBody>
      </p:sp>
      <p:sp>
        <p:nvSpPr>
          <p:cNvPr id="4105" name="Text Box 9"/>
          <p:cNvSpPr txBox="1">
            <a:spLocks noChangeArrowheads="1"/>
          </p:cNvSpPr>
          <p:nvPr/>
        </p:nvSpPr>
        <p:spPr bwMode="auto">
          <a:xfrm>
            <a:off x="7956550" y="4633913"/>
            <a:ext cx="498475" cy="366712"/>
          </a:xfrm>
          <a:prstGeom prst="rect">
            <a:avLst/>
          </a:prstGeom>
          <a:noFill/>
          <a:ln w="9525">
            <a:noFill/>
            <a:miter lim="800000"/>
            <a:headEnd/>
            <a:tailEnd/>
          </a:ln>
        </p:spPr>
        <p:txBody>
          <a:bodyPr wrap="none">
            <a:spAutoFit/>
          </a:bodyPr>
          <a:lstStyle/>
          <a:p>
            <a:r>
              <a:rPr lang="en-GB"/>
              <a:t>L</a:t>
            </a:r>
            <a:r>
              <a:rPr lang="en-GB" baseline="-25000"/>
              <a:t>FT</a:t>
            </a:r>
          </a:p>
        </p:txBody>
      </p:sp>
      <p:sp>
        <p:nvSpPr>
          <p:cNvPr id="4106" name="Text Box 10"/>
          <p:cNvSpPr txBox="1">
            <a:spLocks noChangeArrowheads="1"/>
          </p:cNvSpPr>
          <p:nvPr/>
        </p:nvSpPr>
        <p:spPr bwMode="auto">
          <a:xfrm>
            <a:off x="7956550" y="5216525"/>
            <a:ext cx="536575" cy="366713"/>
          </a:xfrm>
          <a:prstGeom prst="rect">
            <a:avLst/>
          </a:prstGeom>
          <a:noFill/>
          <a:ln w="9525">
            <a:noFill/>
            <a:miter lim="800000"/>
            <a:headEnd/>
            <a:tailEnd/>
          </a:ln>
        </p:spPr>
        <p:txBody>
          <a:bodyPr wrap="none">
            <a:spAutoFit/>
          </a:bodyPr>
          <a:lstStyle/>
          <a:p>
            <a:r>
              <a:rPr lang="en-GB"/>
              <a:t>R</a:t>
            </a:r>
            <a:r>
              <a:rPr lang="en-GB" baseline="-25000"/>
              <a:t>FF</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77875"/>
          </a:xfrm>
        </p:spPr>
        <p:txBody>
          <a:bodyPr/>
          <a:lstStyle/>
          <a:p>
            <a:pPr eaLnBrk="1" hangingPunct="1"/>
            <a:r>
              <a:rPr lang="en-GB" sz="3200" smtClean="0"/>
              <a:t>Generalised Tonic-Clonic (grand mal)</a:t>
            </a:r>
          </a:p>
        </p:txBody>
      </p:sp>
      <p:pic>
        <p:nvPicPr>
          <p:cNvPr id="6147" name="Picture 3" descr="sxabs"/>
          <p:cNvPicPr>
            <a:picLocks noGrp="1" noChangeArrowheads="1"/>
          </p:cNvPicPr>
          <p:nvPr>
            <p:ph sz="half" idx="1"/>
          </p:nvPr>
        </p:nvPicPr>
        <p:blipFill>
          <a:blip r:embed="rId2"/>
          <a:srcRect b="24702"/>
          <a:stretch>
            <a:fillRect/>
          </a:stretch>
        </p:blipFill>
        <p:spPr>
          <a:xfrm>
            <a:off x="4857750" y="1258888"/>
            <a:ext cx="3324225" cy="3286125"/>
          </a:xfrm>
          <a:noFill/>
        </p:spPr>
      </p:pic>
      <p:pic>
        <p:nvPicPr>
          <p:cNvPr id="6148" name="Picture 4" descr="scan0006"/>
          <p:cNvPicPr>
            <a:picLocks noGrp="1" noChangeAspect="1" noChangeArrowheads="1"/>
          </p:cNvPicPr>
          <p:nvPr>
            <p:ph sz="half" idx="2"/>
          </p:nvPr>
        </p:nvPicPr>
        <p:blipFill>
          <a:blip r:embed="rId3"/>
          <a:srcRect t="68845"/>
          <a:stretch>
            <a:fillRect/>
          </a:stretch>
        </p:blipFill>
        <p:spPr>
          <a:xfrm>
            <a:off x="4356100" y="4167188"/>
            <a:ext cx="4176713" cy="2070100"/>
          </a:xfrm>
          <a:noFill/>
        </p:spPr>
      </p:pic>
      <p:sp>
        <p:nvSpPr>
          <p:cNvPr id="6149" name="Text Box 5"/>
          <p:cNvSpPr txBox="1">
            <a:spLocks noChangeArrowheads="1"/>
          </p:cNvSpPr>
          <p:nvPr/>
        </p:nvSpPr>
        <p:spPr bwMode="auto">
          <a:xfrm>
            <a:off x="179388" y="1268413"/>
            <a:ext cx="4556125" cy="4968875"/>
          </a:xfrm>
          <a:prstGeom prst="rect">
            <a:avLst/>
          </a:prstGeom>
          <a:noFill/>
          <a:ln w="9525">
            <a:noFill/>
            <a:miter lim="800000"/>
            <a:headEnd/>
            <a:tailEnd/>
          </a:ln>
        </p:spPr>
        <p:txBody>
          <a:bodyPr>
            <a:spAutoFit/>
          </a:bodyPr>
          <a:lstStyle/>
          <a:p>
            <a:r>
              <a:rPr lang="en-GB" sz="2000"/>
              <a:t>Easiest to diagnose, but no warning of onset</a:t>
            </a:r>
          </a:p>
          <a:p>
            <a:endParaRPr lang="en-GB" sz="2000"/>
          </a:p>
          <a:p>
            <a:r>
              <a:rPr lang="en-GB" sz="2000"/>
              <a:t>Whole brain involved</a:t>
            </a:r>
          </a:p>
          <a:p>
            <a:endParaRPr lang="en-GB" sz="2000"/>
          </a:p>
          <a:p>
            <a:r>
              <a:rPr lang="en-GB" sz="2000" u="sng"/>
              <a:t>Symptoms:</a:t>
            </a:r>
          </a:p>
          <a:p>
            <a:endParaRPr lang="en-GB" sz="2000"/>
          </a:p>
          <a:p>
            <a:r>
              <a:rPr lang="en-GB" sz="2000"/>
              <a:t>Tonic phase - whole body stiffness, breathing may stop (cyanosis), loss of bladder control</a:t>
            </a:r>
          </a:p>
          <a:p>
            <a:r>
              <a:rPr lang="en-GB" sz="2000"/>
              <a:t>Clonic phase – muscle jerks</a:t>
            </a:r>
          </a:p>
          <a:p>
            <a:endParaRPr lang="en-GB" sz="2000"/>
          </a:p>
          <a:p>
            <a:r>
              <a:rPr lang="en-GB" sz="2000"/>
              <a:t>Followed by unconsciousness, muscle relaxation, slow regain of consciousness, sleepy, headaches and aching limbs, no recall of episode</a:t>
            </a:r>
          </a:p>
        </p:txBody>
      </p:sp>
      <p:sp>
        <p:nvSpPr>
          <p:cNvPr id="6150" name="Text Box 6"/>
          <p:cNvSpPr txBox="1">
            <a:spLocks noChangeArrowheads="1"/>
          </p:cNvSpPr>
          <p:nvPr/>
        </p:nvSpPr>
        <p:spPr bwMode="auto">
          <a:xfrm>
            <a:off x="4716463" y="5786438"/>
            <a:ext cx="2825750" cy="366712"/>
          </a:xfrm>
          <a:prstGeom prst="rect">
            <a:avLst/>
          </a:prstGeom>
          <a:noFill/>
          <a:ln w="9525">
            <a:noFill/>
            <a:miter lim="800000"/>
            <a:headEnd/>
            <a:tailEnd/>
          </a:ln>
        </p:spPr>
        <p:txBody>
          <a:bodyPr wrap="none">
            <a:spAutoFit/>
          </a:bodyPr>
          <a:lstStyle/>
          <a:p>
            <a:r>
              <a:rPr lang="en-GB" b="1"/>
              <a:t>Normal		Seizure</a:t>
            </a:r>
          </a:p>
        </p:txBody>
      </p:sp>
      <p:sp>
        <p:nvSpPr>
          <p:cNvPr id="6151" name="Line 7"/>
          <p:cNvSpPr>
            <a:spLocks noChangeShapeType="1"/>
          </p:cNvSpPr>
          <p:nvPr/>
        </p:nvSpPr>
        <p:spPr bwMode="auto">
          <a:xfrm>
            <a:off x="4860925" y="5157788"/>
            <a:ext cx="719138" cy="0"/>
          </a:xfrm>
          <a:prstGeom prst="line">
            <a:avLst/>
          </a:prstGeom>
          <a:noFill/>
          <a:ln w="38100">
            <a:solidFill>
              <a:schemeClr val="tx1"/>
            </a:solidFill>
            <a:round/>
            <a:headEnd/>
            <a:tailEnd/>
          </a:ln>
        </p:spPr>
        <p:txBody>
          <a:bodyPr/>
          <a:lstStyle/>
          <a:p>
            <a:endParaRPr lang="en-GB"/>
          </a:p>
        </p:txBody>
      </p:sp>
      <p:sp>
        <p:nvSpPr>
          <p:cNvPr id="6152" name="Text Box 8"/>
          <p:cNvSpPr txBox="1">
            <a:spLocks noChangeArrowheads="1"/>
          </p:cNvSpPr>
          <p:nvPr/>
        </p:nvSpPr>
        <p:spPr bwMode="auto">
          <a:xfrm>
            <a:off x="7740650" y="4627563"/>
            <a:ext cx="514350" cy="366712"/>
          </a:xfrm>
          <a:prstGeom prst="rect">
            <a:avLst/>
          </a:prstGeom>
          <a:noFill/>
          <a:ln w="9525">
            <a:noFill/>
            <a:miter lim="800000"/>
            <a:headEnd/>
            <a:tailEnd/>
          </a:ln>
        </p:spPr>
        <p:txBody>
          <a:bodyPr wrap="none">
            <a:spAutoFit/>
          </a:bodyPr>
          <a:lstStyle/>
          <a:p>
            <a:r>
              <a:rPr lang="en-GB"/>
              <a:t>L</a:t>
            </a:r>
            <a:r>
              <a:rPr lang="en-GB" baseline="-25000"/>
              <a:t>FC</a:t>
            </a:r>
          </a:p>
        </p:txBody>
      </p:sp>
      <p:sp>
        <p:nvSpPr>
          <p:cNvPr id="6153" name="Text Box 9"/>
          <p:cNvSpPr txBox="1">
            <a:spLocks noChangeArrowheads="1"/>
          </p:cNvSpPr>
          <p:nvPr/>
        </p:nvSpPr>
        <p:spPr bwMode="auto">
          <a:xfrm>
            <a:off x="7740650" y="5210175"/>
            <a:ext cx="552450" cy="366713"/>
          </a:xfrm>
          <a:prstGeom prst="rect">
            <a:avLst/>
          </a:prstGeom>
          <a:noFill/>
          <a:ln w="9525">
            <a:noFill/>
            <a:miter lim="800000"/>
            <a:headEnd/>
            <a:tailEnd/>
          </a:ln>
        </p:spPr>
        <p:txBody>
          <a:bodyPr wrap="none">
            <a:spAutoFit/>
          </a:bodyPr>
          <a:lstStyle/>
          <a:p>
            <a:r>
              <a:rPr lang="en-GB"/>
              <a:t>R</a:t>
            </a:r>
            <a:r>
              <a:rPr lang="en-GB" baseline="-25000"/>
              <a:t>FC</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5888"/>
            <a:ext cx="8229600" cy="1143000"/>
          </a:xfrm>
        </p:spPr>
        <p:txBody>
          <a:bodyPr/>
          <a:lstStyle/>
          <a:p>
            <a:pPr eaLnBrk="1" hangingPunct="1"/>
            <a:r>
              <a:rPr lang="en-GB" sz="3600" dirty="0" smtClean="0"/>
              <a:t>Absence Seizure (petit-mal)</a:t>
            </a:r>
          </a:p>
        </p:txBody>
      </p:sp>
      <p:pic>
        <p:nvPicPr>
          <p:cNvPr id="7171" name="Picture 3" descr="sxgen"/>
          <p:cNvPicPr>
            <a:picLocks noGrp="1" noChangeArrowheads="1"/>
          </p:cNvPicPr>
          <p:nvPr>
            <p:ph sz="half" idx="1"/>
          </p:nvPr>
        </p:nvPicPr>
        <p:blipFill>
          <a:blip r:embed="rId2"/>
          <a:srcRect b="24332"/>
          <a:stretch>
            <a:fillRect/>
          </a:stretch>
        </p:blipFill>
        <p:spPr>
          <a:xfrm>
            <a:off x="4857750" y="1258888"/>
            <a:ext cx="3343275" cy="3365500"/>
          </a:xfrm>
          <a:noFill/>
        </p:spPr>
      </p:pic>
      <p:pic>
        <p:nvPicPr>
          <p:cNvPr id="7172" name="Picture 4" descr="scan0006"/>
          <p:cNvPicPr>
            <a:picLocks noGrp="1" noChangeAspect="1" noChangeArrowheads="1"/>
          </p:cNvPicPr>
          <p:nvPr>
            <p:ph sz="half" idx="2"/>
          </p:nvPr>
        </p:nvPicPr>
        <p:blipFill>
          <a:blip r:embed="rId3"/>
          <a:srcRect t="47330" b="25816"/>
          <a:stretch>
            <a:fillRect/>
          </a:stretch>
        </p:blipFill>
        <p:spPr>
          <a:xfrm>
            <a:off x="4356100" y="4365625"/>
            <a:ext cx="4165600" cy="1779588"/>
          </a:xfrm>
          <a:noFill/>
        </p:spPr>
      </p:pic>
      <p:sp>
        <p:nvSpPr>
          <p:cNvPr id="7173" name="Text Box 5"/>
          <p:cNvSpPr txBox="1">
            <a:spLocks noChangeArrowheads="1"/>
          </p:cNvSpPr>
          <p:nvPr/>
        </p:nvSpPr>
        <p:spPr bwMode="auto">
          <a:xfrm>
            <a:off x="395288" y="1268413"/>
            <a:ext cx="4105275" cy="5509200"/>
          </a:xfrm>
          <a:prstGeom prst="rect">
            <a:avLst/>
          </a:prstGeom>
          <a:noFill/>
          <a:ln w="9525">
            <a:noFill/>
            <a:miter lim="800000"/>
            <a:headEnd/>
            <a:tailEnd/>
          </a:ln>
        </p:spPr>
        <p:txBody>
          <a:bodyPr wrap="square">
            <a:spAutoFit/>
          </a:bodyPr>
          <a:lstStyle/>
          <a:p>
            <a:r>
              <a:rPr lang="en-GB" sz="2200" dirty="0"/>
              <a:t>Part of the generalised seizure spectrum</a:t>
            </a:r>
          </a:p>
          <a:p>
            <a:endParaRPr lang="en-GB" sz="2200" dirty="0"/>
          </a:p>
          <a:p>
            <a:r>
              <a:rPr lang="en-GB" sz="2200" dirty="0"/>
              <a:t>Rare in adults, generally starts between </a:t>
            </a:r>
            <a:r>
              <a:rPr lang="en-GB" sz="2200" dirty="0" smtClean="0"/>
              <a:t>4-8 </a:t>
            </a:r>
            <a:r>
              <a:rPr lang="en-GB" sz="2200" dirty="0"/>
              <a:t>yrs</a:t>
            </a:r>
          </a:p>
          <a:p>
            <a:endParaRPr lang="en-GB" sz="2200" dirty="0"/>
          </a:p>
          <a:p>
            <a:r>
              <a:rPr lang="en-GB" sz="2200" dirty="0"/>
              <a:t>Girls &gt; Boys</a:t>
            </a:r>
          </a:p>
          <a:p>
            <a:endParaRPr lang="en-GB" sz="2200" dirty="0"/>
          </a:p>
          <a:p>
            <a:r>
              <a:rPr lang="en-GB" sz="2200" dirty="0" smtClean="0"/>
              <a:t>Transient LOC – often with open, blinking eyes or twitching mouth movements</a:t>
            </a:r>
            <a:endParaRPr lang="en-GB" sz="2200" dirty="0"/>
          </a:p>
          <a:p>
            <a:endParaRPr lang="en-GB" sz="2200" dirty="0"/>
          </a:p>
          <a:p>
            <a:r>
              <a:rPr lang="en-GB" sz="2200" dirty="0" smtClean="0"/>
              <a:t>Duration: &lt; 30secs</a:t>
            </a:r>
          </a:p>
          <a:p>
            <a:endParaRPr lang="en-GB" sz="2200" dirty="0" smtClean="0"/>
          </a:p>
          <a:p>
            <a:r>
              <a:rPr lang="en-GB" sz="2200" dirty="0" smtClean="0"/>
              <a:t>EEG: Typically 3Hz spike &amp; wave abnormality</a:t>
            </a:r>
            <a:endParaRPr lang="en-GB" sz="2200" dirty="0"/>
          </a:p>
        </p:txBody>
      </p:sp>
      <p:sp>
        <p:nvSpPr>
          <p:cNvPr id="7174" name="Text Box 6"/>
          <p:cNvSpPr txBox="1">
            <a:spLocks noChangeArrowheads="1"/>
          </p:cNvSpPr>
          <p:nvPr/>
        </p:nvSpPr>
        <p:spPr bwMode="auto">
          <a:xfrm>
            <a:off x="4778375" y="5765800"/>
            <a:ext cx="2825750" cy="366713"/>
          </a:xfrm>
          <a:prstGeom prst="rect">
            <a:avLst/>
          </a:prstGeom>
          <a:noFill/>
          <a:ln w="9525">
            <a:noFill/>
            <a:miter lim="800000"/>
            <a:headEnd/>
            <a:tailEnd/>
          </a:ln>
        </p:spPr>
        <p:txBody>
          <a:bodyPr wrap="none">
            <a:spAutoFit/>
          </a:bodyPr>
          <a:lstStyle/>
          <a:p>
            <a:r>
              <a:rPr lang="en-GB" b="1"/>
              <a:t>Normal		Seizure</a:t>
            </a:r>
          </a:p>
        </p:txBody>
      </p:sp>
      <p:sp>
        <p:nvSpPr>
          <p:cNvPr id="7175" name="Line 7"/>
          <p:cNvSpPr>
            <a:spLocks noChangeShapeType="1"/>
          </p:cNvSpPr>
          <p:nvPr/>
        </p:nvSpPr>
        <p:spPr bwMode="auto">
          <a:xfrm>
            <a:off x="6146800" y="5210175"/>
            <a:ext cx="719138" cy="0"/>
          </a:xfrm>
          <a:prstGeom prst="line">
            <a:avLst/>
          </a:prstGeom>
          <a:noFill/>
          <a:ln w="38100">
            <a:solidFill>
              <a:schemeClr val="tx1"/>
            </a:solidFill>
            <a:round/>
            <a:headEnd/>
            <a:tailEnd/>
          </a:ln>
        </p:spPr>
        <p:txBody>
          <a:bodyPr/>
          <a:lstStyle/>
          <a:p>
            <a:endParaRPr lang="en-GB"/>
          </a:p>
        </p:txBody>
      </p:sp>
      <p:sp>
        <p:nvSpPr>
          <p:cNvPr id="7176" name="Text Box 8"/>
          <p:cNvSpPr txBox="1">
            <a:spLocks noChangeArrowheads="1"/>
          </p:cNvSpPr>
          <p:nvPr/>
        </p:nvSpPr>
        <p:spPr bwMode="auto">
          <a:xfrm>
            <a:off x="7802563" y="4679950"/>
            <a:ext cx="514350" cy="366713"/>
          </a:xfrm>
          <a:prstGeom prst="rect">
            <a:avLst/>
          </a:prstGeom>
          <a:noFill/>
          <a:ln w="9525">
            <a:noFill/>
            <a:miter lim="800000"/>
            <a:headEnd/>
            <a:tailEnd/>
          </a:ln>
        </p:spPr>
        <p:txBody>
          <a:bodyPr wrap="none">
            <a:spAutoFit/>
          </a:bodyPr>
          <a:lstStyle/>
          <a:p>
            <a:r>
              <a:rPr lang="en-GB"/>
              <a:t>L</a:t>
            </a:r>
            <a:r>
              <a:rPr lang="en-GB" baseline="-25000"/>
              <a:t>FC</a:t>
            </a:r>
          </a:p>
        </p:txBody>
      </p:sp>
      <p:sp>
        <p:nvSpPr>
          <p:cNvPr id="7177" name="Text Box 9"/>
          <p:cNvSpPr txBox="1">
            <a:spLocks noChangeArrowheads="1"/>
          </p:cNvSpPr>
          <p:nvPr/>
        </p:nvSpPr>
        <p:spPr bwMode="auto">
          <a:xfrm>
            <a:off x="7802563" y="5262563"/>
            <a:ext cx="552450" cy="366712"/>
          </a:xfrm>
          <a:prstGeom prst="rect">
            <a:avLst/>
          </a:prstGeom>
          <a:noFill/>
          <a:ln w="9525">
            <a:noFill/>
            <a:miter lim="800000"/>
            <a:headEnd/>
            <a:tailEnd/>
          </a:ln>
        </p:spPr>
        <p:txBody>
          <a:bodyPr wrap="none">
            <a:spAutoFit/>
          </a:bodyPr>
          <a:lstStyle/>
          <a:p>
            <a:r>
              <a:rPr lang="en-GB"/>
              <a:t>R</a:t>
            </a:r>
            <a:r>
              <a:rPr lang="en-GB" baseline="-25000"/>
              <a:t>FC</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or Secondary generalised?</a:t>
            </a:r>
            <a:endParaRPr lang="en-GB" dirty="0"/>
          </a:p>
        </p:txBody>
      </p:sp>
      <p:sp>
        <p:nvSpPr>
          <p:cNvPr id="3" name="Content Placeholder 2"/>
          <p:cNvSpPr>
            <a:spLocks noGrp="1"/>
          </p:cNvSpPr>
          <p:nvPr>
            <p:ph sz="quarter" idx="1"/>
          </p:nvPr>
        </p:nvSpPr>
        <p:spPr>
          <a:xfrm>
            <a:off x="914400" y="1447800"/>
            <a:ext cx="7372376" cy="4572000"/>
          </a:xfrm>
        </p:spPr>
        <p:txBody>
          <a:bodyPr/>
          <a:lstStyle/>
          <a:p>
            <a:pPr>
              <a:buNone/>
            </a:pPr>
            <a:endParaRPr lang="en-GB" sz="2800" dirty="0" smtClean="0"/>
          </a:p>
          <a:p>
            <a:pPr>
              <a:buNone/>
            </a:pPr>
            <a:r>
              <a:rPr lang="en-GB" sz="2800" dirty="0" smtClean="0"/>
              <a:t>presence of an aura or observation of any focal feature, e.g. twitching of one extremity, aphasia, tonic eye deviation</a:t>
            </a:r>
          </a:p>
          <a:p>
            <a:endParaRPr lang="en-GB" sz="2800" dirty="0" smtClean="0"/>
          </a:p>
          <a:p>
            <a:pPr>
              <a:buNone/>
            </a:pPr>
            <a:r>
              <a:rPr lang="en-GB" sz="2800" dirty="0" smtClean="0"/>
              <a:t>presence of a post-</a:t>
            </a:r>
            <a:r>
              <a:rPr lang="en-GB" sz="2800" dirty="0" err="1" smtClean="0"/>
              <a:t>ictal</a:t>
            </a:r>
            <a:r>
              <a:rPr lang="en-GB" sz="2800" dirty="0" smtClean="0"/>
              <a:t> - post-seizure - focal neurologic deficit - Todd's paralysis</a:t>
            </a:r>
          </a:p>
          <a:p>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GB" dirty="0" smtClean="0">
                <a:ea typeface="ＭＳ Ｐゴシック" pitchFamily="-111" charset="-128"/>
              </a:rPr>
              <a:t>Investigations</a:t>
            </a:r>
          </a:p>
        </p:txBody>
      </p:sp>
      <p:sp>
        <p:nvSpPr>
          <p:cNvPr id="21507" name="Rectangle 3"/>
          <p:cNvSpPr>
            <a:spLocks noGrp="1" noChangeArrowheads="1"/>
          </p:cNvSpPr>
          <p:nvPr>
            <p:ph type="body" idx="1"/>
          </p:nvPr>
        </p:nvSpPr>
        <p:spPr>
          <a:xfrm>
            <a:off x="685800" y="990600"/>
            <a:ext cx="7772400" cy="6477000"/>
          </a:xfrm>
        </p:spPr>
        <p:txBody>
          <a:bodyPr>
            <a:normAutofit/>
          </a:bodyPr>
          <a:lstStyle/>
          <a:p>
            <a:pPr lvl="0">
              <a:buNone/>
            </a:pPr>
            <a:endParaRPr lang="en-GB" dirty="0" smtClean="0"/>
          </a:p>
          <a:p>
            <a:pPr lvl="0"/>
            <a:r>
              <a:rPr lang="en-GB" dirty="0" smtClean="0"/>
              <a:t>Bedside – BMs, ECG, Urine dip</a:t>
            </a:r>
          </a:p>
          <a:p>
            <a:pPr lvl="0"/>
            <a:r>
              <a:rPr lang="en-GB" dirty="0" smtClean="0"/>
              <a:t>Bloods – FBC, U&amp;Es, LFTs, CRP, Calcium, Mg, PO4, Glucose</a:t>
            </a:r>
          </a:p>
          <a:p>
            <a:pPr lvl="0"/>
            <a:r>
              <a:rPr lang="en-GB" dirty="0" smtClean="0"/>
              <a:t>Imaging – CT head, MRI</a:t>
            </a:r>
          </a:p>
          <a:p>
            <a:pPr lvl="0"/>
            <a:r>
              <a:rPr lang="en-GB" dirty="0" smtClean="0"/>
              <a:t>Special tests – EEG</a:t>
            </a:r>
          </a:p>
          <a:p>
            <a:pPr eaLnBrk="1" hangingPunct="1">
              <a:buNone/>
            </a:pPr>
            <a:endParaRPr lang="en-GB" dirty="0" smtClean="0">
              <a:ea typeface="ＭＳ Ｐゴシック" pitchFamily="-111"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p:spPr>
        <p:txBody>
          <a:bodyPr/>
          <a:lstStyle/>
          <a:p>
            <a:r>
              <a:rPr lang="en-GB" dirty="0" smtClean="0"/>
              <a:t>Electroencephalography (EEG)</a:t>
            </a:r>
            <a:endParaRPr lang="en-GB" dirty="0" smtClean="0">
              <a:ea typeface="ＭＳ Ｐゴシック" pitchFamily="-111" charset="-128"/>
            </a:endParaRPr>
          </a:p>
        </p:txBody>
      </p:sp>
      <p:sp>
        <p:nvSpPr>
          <p:cNvPr id="46083" name="Rectangle 3"/>
          <p:cNvSpPr>
            <a:spLocks noGrp="1" noChangeArrowheads="1"/>
          </p:cNvSpPr>
          <p:nvPr>
            <p:ph type="body" idx="1"/>
          </p:nvPr>
        </p:nvSpPr>
        <p:spPr>
          <a:xfrm>
            <a:off x="304800" y="1143000"/>
            <a:ext cx="4038600" cy="5334000"/>
          </a:xfrm>
        </p:spPr>
        <p:txBody>
          <a:bodyPr>
            <a:noAutofit/>
          </a:bodyPr>
          <a:lstStyle/>
          <a:p>
            <a:pPr>
              <a:lnSpc>
                <a:spcPct val="90000"/>
              </a:lnSpc>
            </a:pPr>
            <a:r>
              <a:rPr lang="en-GB" sz="2700" dirty="0" smtClean="0"/>
              <a:t>Done only to support a diagnosis of epilepsy in patient in whom the clinical history suggests that the seizure is likely to be epileptic in origin</a:t>
            </a:r>
          </a:p>
          <a:p>
            <a:pPr>
              <a:lnSpc>
                <a:spcPct val="90000"/>
              </a:lnSpc>
            </a:pPr>
            <a:r>
              <a:rPr lang="en-GB" sz="2700" dirty="0" smtClean="0">
                <a:ea typeface="ＭＳ Ｐゴシック" pitchFamily="-111" charset="-128"/>
              </a:rPr>
              <a:t>Useful to differentiate between epilepsy syndromes</a:t>
            </a:r>
          </a:p>
          <a:p>
            <a:pPr>
              <a:lnSpc>
                <a:spcPct val="90000"/>
              </a:lnSpc>
            </a:pPr>
            <a:r>
              <a:rPr lang="en-GB" sz="2700" dirty="0" smtClean="0">
                <a:ea typeface="ＭＳ Ｐゴシック" pitchFamily="-111" charset="-128"/>
              </a:rPr>
              <a:t>Should not be used in isolation to diagnose epilepsy</a:t>
            </a:r>
          </a:p>
          <a:p>
            <a:pPr>
              <a:lnSpc>
                <a:spcPct val="90000"/>
              </a:lnSpc>
            </a:pPr>
            <a:r>
              <a:rPr lang="en-GB" sz="2700" dirty="0" smtClean="0">
                <a:ea typeface="ＭＳ Ｐゴシック" pitchFamily="-111" charset="-128"/>
              </a:rPr>
              <a:t>Consider sleep-deprived EEG to decrease false positives</a:t>
            </a:r>
          </a:p>
        </p:txBody>
      </p:sp>
      <p:pic>
        <p:nvPicPr>
          <p:cNvPr id="46084" name="Picture 4" descr="eeg43"/>
          <p:cNvPicPr>
            <a:picLocks noChangeAspect="1" noChangeArrowheads="1"/>
          </p:cNvPicPr>
          <p:nvPr/>
        </p:nvPicPr>
        <p:blipFill>
          <a:blip r:embed="rId2"/>
          <a:srcRect b="8333"/>
          <a:stretch>
            <a:fillRect/>
          </a:stretch>
        </p:blipFill>
        <p:spPr bwMode="auto">
          <a:xfrm>
            <a:off x="4572000" y="1447800"/>
            <a:ext cx="403860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ea typeface="ＭＳ Ｐゴシック" pitchFamily="-111" charset="-128"/>
              </a:rPr>
              <a:t>Mechanism of action of AEDs</a:t>
            </a:r>
          </a:p>
        </p:txBody>
      </p:sp>
      <p:sp>
        <p:nvSpPr>
          <p:cNvPr id="54275" name="Content Placeholder 2"/>
          <p:cNvSpPr>
            <a:spLocks noGrp="1"/>
          </p:cNvSpPr>
          <p:nvPr>
            <p:ph idx="1"/>
          </p:nvPr>
        </p:nvSpPr>
        <p:spPr/>
        <p:txBody>
          <a:bodyPr/>
          <a:lstStyle/>
          <a:p>
            <a:r>
              <a:rPr lang="en-US" smtClean="0">
                <a:ea typeface="ＭＳ Ｐゴシック" pitchFamily="-111" charset="-128"/>
              </a:rPr>
              <a:t>AEDs redress the balance between neuronal excitation and inhibition</a:t>
            </a:r>
          </a:p>
          <a:p>
            <a:r>
              <a:rPr lang="en-US" smtClean="0">
                <a:ea typeface="ＭＳ Ｐゴシック" pitchFamily="-111" charset="-128"/>
              </a:rPr>
              <a:t>3 major mechanisms</a:t>
            </a:r>
          </a:p>
          <a:p>
            <a:pPr lvl="1"/>
            <a:r>
              <a:rPr lang="en-US" smtClean="0">
                <a:ea typeface="ＭＳ Ｐゴシック" pitchFamily="-111" charset="-128"/>
              </a:rPr>
              <a:t>Modulation of voltage gated ion channels</a:t>
            </a:r>
          </a:p>
          <a:p>
            <a:pPr lvl="1"/>
            <a:r>
              <a:rPr lang="en-US" smtClean="0">
                <a:ea typeface="ＭＳ Ｐゴシック" pitchFamily="-111" charset="-128"/>
              </a:rPr>
              <a:t>Enhancement of GABA mediated inhibitory neurotransmission</a:t>
            </a:r>
          </a:p>
          <a:p>
            <a:pPr lvl="1"/>
            <a:r>
              <a:rPr lang="en-US" smtClean="0">
                <a:ea typeface="ＭＳ Ｐゴシック" pitchFamily="-111" charset="-128"/>
              </a:rPr>
              <a:t>Decrease of glutamate mediated excitatory neurotransmission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title"/>
          </p:nvPr>
        </p:nvSpPr>
        <p:spPr/>
        <p:txBody>
          <a:bodyPr/>
          <a:lstStyle/>
          <a:p>
            <a:pPr eaLnBrk="1" hangingPunct="1"/>
            <a:endParaRPr lang="en-US" smtClean="0">
              <a:ea typeface="ＭＳ Ｐゴシック" pitchFamily="-111" charset="-128"/>
            </a:endParaRPr>
          </a:p>
        </p:txBody>
      </p:sp>
      <p:pic>
        <p:nvPicPr>
          <p:cNvPr id="56323" name="Picture 4"/>
          <p:cNvPicPr>
            <a:picLocks noGrp="1" noChangeAspect="1" noChangeArrowheads="1"/>
          </p:cNvPicPr>
          <p:nvPr>
            <p:ph idx="1"/>
          </p:nvPr>
        </p:nvPicPr>
        <p:blipFill>
          <a:blip r:embed="rId2"/>
          <a:srcRect/>
          <a:stretch>
            <a:fillRect/>
          </a:stretch>
        </p:blipFill>
        <p:spPr>
          <a:xfrm>
            <a:off x="457200" y="228600"/>
            <a:ext cx="8207375" cy="5878513"/>
          </a:xfr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81000"/>
            <a:ext cx="7772400" cy="1143000"/>
          </a:xfrm>
        </p:spPr>
        <p:txBody>
          <a:bodyPr/>
          <a:lstStyle/>
          <a:p>
            <a:pPr eaLnBrk="1" hangingPunct="1"/>
            <a:r>
              <a:rPr lang="en-GB" sz="4000" smtClean="0">
                <a:ea typeface="ＭＳ Ｐゴシック" pitchFamily="-111" charset="-128"/>
              </a:rPr>
              <a:t>First line AEDs and seizure types</a:t>
            </a:r>
          </a:p>
        </p:txBody>
      </p:sp>
      <p:sp>
        <p:nvSpPr>
          <p:cNvPr id="58371" name="Text Box 3"/>
          <p:cNvSpPr txBox="1">
            <a:spLocks noChangeArrowheads="1"/>
          </p:cNvSpPr>
          <p:nvPr/>
        </p:nvSpPr>
        <p:spPr bwMode="auto">
          <a:xfrm>
            <a:off x="1279525" y="1462088"/>
            <a:ext cx="2981325" cy="369887"/>
          </a:xfrm>
          <a:prstGeom prst="rect">
            <a:avLst/>
          </a:prstGeom>
          <a:noFill/>
          <a:ln w="9525">
            <a:noFill/>
            <a:miter lim="800000"/>
            <a:headEnd/>
            <a:tailEnd/>
          </a:ln>
        </p:spPr>
        <p:txBody>
          <a:bodyPr wrap="none">
            <a:spAutoFit/>
          </a:bodyPr>
          <a:lstStyle/>
          <a:p>
            <a:r>
              <a:rPr lang="en-GB"/>
              <a:t>Generalized onset seizures</a:t>
            </a:r>
          </a:p>
        </p:txBody>
      </p:sp>
      <p:sp>
        <p:nvSpPr>
          <p:cNvPr id="58372" name="Text Box 4"/>
          <p:cNvSpPr txBox="1">
            <a:spLocks noChangeArrowheads="1"/>
          </p:cNvSpPr>
          <p:nvPr/>
        </p:nvSpPr>
        <p:spPr bwMode="auto">
          <a:xfrm>
            <a:off x="5441950" y="1462088"/>
            <a:ext cx="2390775" cy="369887"/>
          </a:xfrm>
          <a:prstGeom prst="rect">
            <a:avLst/>
          </a:prstGeom>
          <a:noFill/>
          <a:ln w="9525">
            <a:noFill/>
            <a:miter lim="800000"/>
            <a:headEnd/>
            <a:tailEnd/>
          </a:ln>
        </p:spPr>
        <p:txBody>
          <a:bodyPr wrap="none">
            <a:spAutoFit/>
          </a:bodyPr>
          <a:lstStyle/>
          <a:p>
            <a:r>
              <a:rPr lang="en-GB"/>
              <a:t>Partial onset seizures</a:t>
            </a:r>
          </a:p>
        </p:txBody>
      </p:sp>
      <p:sp>
        <p:nvSpPr>
          <p:cNvPr id="58373" name="Text Box 5"/>
          <p:cNvSpPr txBox="1">
            <a:spLocks noChangeArrowheads="1"/>
          </p:cNvSpPr>
          <p:nvPr/>
        </p:nvSpPr>
        <p:spPr bwMode="auto">
          <a:xfrm>
            <a:off x="152400" y="2309813"/>
            <a:ext cx="3970338" cy="336550"/>
          </a:xfrm>
          <a:prstGeom prst="rect">
            <a:avLst/>
          </a:prstGeom>
          <a:noFill/>
          <a:ln w="9525">
            <a:noFill/>
            <a:miter lim="800000"/>
            <a:headEnd/>
            <a:tailEnd/>
          </a:ln>
        </p:spPr>
        <p:txBody>
          <a:bodyPr wrap="none">
            <a:spAutoFit/>
          </a:bodyPr>
          <a:lstStyle/>
          <a:p>
            <a:r>
              <a:rPr lang="en-GB" sz="1600"/>
              <a:t>Myoclonus      Absence    Gen tonic-clonic</a:t>
            </a:r>
          </a:p>
        </p:txBody>
      </p:sp>
      <p:sp>
        <p:nvSpPr>
          <p:cNvPr id="58374" name="Text Box 6"/>
          <p:cNvSpPr txBox="1">
            <a:spLocks noChangeArrowheads="1"/>
          </p:cNvSpPr>
          <p:nvPr/>
        </p:nvSpPr>
        <p:spPr bwMode="auto">
          <a:xfrm>
            <a:off x="4803775" y="2286000"/>
            <a:ext cx="3987800" cy="581025"/>
          </a:xfrm>
          <a:prstGeom prst="rect">
            <a:avLst/>
          </a:prstGeom>
          <a:noFill/>
          <a:ln w="9525">
            <a:noFill/>
            <a:miter lim="800000"/>
            <a:headEnd/>
            <a:tailEnd/>
          </a:ln>
        </p:spPr>
        <p:txBody>
          <a:bodyPr wrap="none">
            <a:spAutoFit/>
          </a:bodyPr>
          <a:lstStyle/>
          <a:p>
            <a:r>
              <a:rPr lang="en-GB" sz="1600"/>
              <a:t>Simple/Complex     secondary generalized</a:t>
            </a:r>
          </a:p>
          <a:p>
            <a:r>
              <a:rPr lang="en-GB" sz="1600"/>
              <a:t>Partial		tonic-clonic</a:t>
            </a:r>
          </a:p>
        </p:txBody>
      </p:sp>
      <p:grpSp>
        <p:nvGrpSpPr>
          <p:cNvPr id="2" name="Group 7"/>
          <p:cNvGrpSpPr>
            <a:grpSpLocks/>
          </p:cNvGrpSpPr>
          <p:nvPr/>
        </p:nvGrpSpPr>
        <p:grpSpPr bwMode="auto">
          <a:xfrm>
            <a:off x="914400" y="1752600"/>
            <a:ext cx="2438400" cy="609600"/>
            <a:chOff x="624" y="1104"/>
            <a:chExt cx="1536" cy="384"/>
          </a:xfrm>
        </p:grpSpPr>
        <p:sp>
          <p:nvSpPr>
            <p:cNvPr id="57358" name="Line 8"/>
            <p:cNvSpPr>
              <a:spLocks noChangeShapeType="1"/>
            </p:cNvSpPr>
            <p:nvPr/>
          </p:nvSpPr>
          <p:spPr bwMode="auto">
            <a:xfrm flipH="1">
              <a:off x="624" y="1104"/>
              <a:ext cx="768" cy="384"/>
            </a:xfrm>
            <a:prstGeom prst="line">
              <a:avLst/>
            </a:prstGeom>
            <a:noFill/>
            <a:ln w="9525">
              <a:solidFill>
                <a:schemeClr val="tx1"/>
              </a:solidFill>
              <a:round/>
              <a:headEnd/>
              <a:tailEnd type="triangle" w="med" len="med"/>
            </a:ln>
          </p:spPr>
          <p:txBody>
            <a:bodyPr wrap="none">
              <a:spAutoFit/>
            </a:bodyPr>
            <a:lstStyle/>
            <a:p>
              <a:endParaRPr lang="en-GB"/>
            </a:p>
          </p:txBody>
        </p:sp>
        <p:sp>
          <p:nvSpPr>
            <p:cNvPr id="57359" name="Line 9"/>
            <p:cNvSpPr>
              <a:spLocks noChangeShapeType="1"/>
            </p:cNvSpPr>
            <p:nvPr/>
          </p:nvSpPr>
          <p:spPr bwMode="auto">
            <a:xfrm>
              <a:off x="1392" y="1104"/>
              <a:ext cx="768" cy="384"/>
            </a:xfrm>
            <a:prstGeom prst="line">
              <a:avLst/>
            </a:prstGeom>
            <a:noFill/>
            <a:ln w="9525">
              <a:solidFill>
                <a:schemeClr val="tx1"/>
              </a:solidFill>
              <a:round/>
              <a:headEnd/>
              <a:tailEnd type="triangle" w="med" len="med"/>
            </a:ln>
          </p:spPr>
          <p:txBody>
            <a:bodyPr wrap="none">
              <a:spAutoFit/>
            </a:bodyPr>
            <a:lstStyle/>
            <a:p>
              <a:endParaRPr lang="en-GB"/>
            </a:p>
          </p:txBody>
        </p:sp>
        <p:sp>
          <p:nvSpPr>
            <p:cNvPr id="57360" name="Line 10"/>
            <p:cNvSpPr>
              <a:spLocks noChangeShapeType="1"/>
            </p:cNvSpPr>
            <p:nvPr/>
          </p:nvSpPr>
          <p:spPr bwMode="auto">
            <a:xfrm>
              <a:off x="1392" y="1104"/>
              <a:ext cx="0" cy="384"/>
            </a:xfrm>
            <a:prstGeom prst="line">
              <a:avLst/>
            </a:prstGeom>
            <a:noFill/>
            <a:ln w="9525">
              <a:solidFill>
                <a:schemeClr val="tx1"/>
              </a:solidFill>
              <a:round/>
              <a:headEnd/>
              <a:tailEnd type="triangle" w="med" len="med"/>
            </a:ln>
          </p:spPr>
          <p:txBody>
            <a:bodyPr>
              <a:spAutoFit/>
            </a:bodyPr>
            <a:lstStyle/>
            <a:p>
              <a:endParaRPr lang="en-GB"/>
            </a:p>
          </p:txBody>
        </p:sp>
      </p:grpSp>
      <p:sp>
        <p:nvSpPr>
          <p:cNvPr id="58379" name="Line 11"/>
          <p:cNvSpPr>
            <a:spLocks noChangeShapeType="1"/>
          </p:cNvSpPr>
          <p:nvPr/>
        </p:nvSpPr>
        <p:spPr bwMode="auto">
          <a:xfrm flipH="1">
            <a:off x="5257800" y="1752600"/>
            <a:ext cx="1219200" cy="609600"/>
          </a:xfrm>
          <a:prstGeom prst="line">
            <a:avLst/>
          </a:prstGeom>
          <a:noFill/>
          <a:ln w="9525">
            <a:solidFill>
              <a:schemeClr val="tx1"/>
            </a:solidFill>
            <a:round/>
            <a:headEnd/>
            <a:tailEnd type="triangle" w="med" len="med"/>
          </a:ln>
        </p:spPr>
        <p:txBody>
          <a:bodyPr>
            <a:spAutoFit/>
          </a:bodyPr>
          <a:lstStyle/>
          <a:p>
            <a:endParaRPr lang="en-GB"/>
          </a:p>
        </p:txBody>
      </p:sp>
      <p:sp>
        <p:nvSpPr>
          <p:cNvPr id="58380" name="Line 12"/>
          <p:cNvSpPr>
            <a:spLocks noChangeShapeType="1"/>
          </p:cNvSpPr>
          <p:nvPr/>
        </p:nvSpPr>
        <p:spPr bwMode="auto">
          <a:xfrm>
            <a:off x="6477000" y="1752600"/>
            <a:ext cx="1219200" cy="609600"/>
          </a:xfrm>
          <a:prstGeom prst="line">
            <a:avLst/>
          </a:prstGeom>
          <a:noFill/>
          <a:ln w="9525">
            <a:solidFill>
              <a:schemeClr val="tx1"/>
            </a:solidFill>
            <a:round/>
            <a:headEnd/>
            <a:tailEnd type="triangle" w="med" len="med"/>
          </a:ln>
        </p:spPr>
        <p:txBody>
          <a:bodyPr>
            <a:spAutoFit/>
          </a:bodyPr>
          <a:lstStyle/>
          <a:p>
            <a:endParaRPr lang="en-GB"/>
          </a:p>
        </p:txBody>
      </p:sp>
      <p:sp>
        <p:nvSpPr>
          <p:cNvPr id="58381" name="AutoShape 13"/>
          <p:cNvSpPr>
            <a:spLocks/>
          </p:cNvSpPr>
          <p:nvPr/>
        </p:nvSpPr>
        <p:spPr bwMode="auto">
          <a:xfrm rot="5400000">
            <a:off x="1905000" y="1371600"/>
            <a:ext cx="609600" cy="3962400"/>
          </a:xfrm>
          <a:prstGeom prst="rightBrace">
            <a:avLst>
              <a:gd name="adj1" fmla="val 54167"/>
              <a:gd name="adj2" fmla="val 50000"/>
            </a:avLst>
          </a:prstGeom>
          <a:noFill/>
          <a:ln w="38100">
            <a:solidFill>
              <a:schemeClr val="tx1"/>
            </a:solidFill>
            <a:round/>
            <a:headEnd/>
            <a:tailEnd/>
          </a:ln>
        </p:spPr>
        <p:txBody>
          <a:bodyPr wrap="none" anchor="ctr"/>
          <a:lstStyle/>
          <a:p>
            <a:endParaRPr lang="en-US"/>
          </a:p>
        </p:txBody>
      </p:sp>
      <p:sp>
        <p:nvSpPr>
          <p:cNvPr id="58382" name="AutoShape 14"/>
          <p:cNvSpPr>
            <a:spLocks/>
          </p:cNvSpPr>
          <p:nvPr/>
        </p:nvSpPr>
        <p:spPr bwMode="auto">
          <a:xfrm rot="5400000">
            <a:off x="6477000" y="1371600"/>
            <a:ext cx="609600" cy="3962400"/>
          </a:xfrm>
          <a:prstGeom prst="rightBrace">
            <a:avLst>
              <a:gd name="adj1" fmla="val 54167"/>
              <a:gd name="adj2" fmla="val 50000"/>
            </a:avLst>
          </a:prstGeom>
          <a:noFill/>
          <a:ln w="38100">
            <a:solidFill>
              <a:schemeClr val="tx1"/>
            </a:solidFill>
            <a:round/>
            <a:headEnd/>
            <a:tailEnd/>
          </a:ln>
        </p:spPr>
        <p:txBody>
          <a:bodyPr wrap="none" anchor="ctr"/>
          <a:lstStyle/>
          <a:p>
            <a:endParaRPr lang="en-US"/>
          </a:p>
        </p:txBody>
      </p:sp>
      <p:sp>
        <p:nvSpPr>
          <p:cNvPr id="58383" name="Text Box 15"/>
          <p:cNvSpPr txBox="1">
            <a:spLocks noChangeArrowheads="1"/>
          </p:cNvSpPr>
          <p:nvPr/>
        </p:nvSpPr>
        <p:spPr bwMode="auto">
          <a:xfrm>
            <a:off x="971550" y="4071938"/>
            <a:ext cx="3930650" cy="2282825"/>
          </a:xfrm>
          <a:prstGeom prst="rect">
            <a:avLst/>
          </a:prstGeom>
          <a:noFill/>
          <a:ln w="9525">
            <a:noFill/>
            <a:miter lim="800000"/>
            <a:headEnd/>
            <a:tailEnd/>
          </a:ln>
        </p:spPr>
        <p:txBody>
          <a:bodyPr>
            <a:spAutoFit/>
          </a:bodyPr>
          <a:lstStyle/>
          <a:p>
            <a:r>
              <a:rPr lang="en-GB" sz="2400">
                <a:latin typeface="Tahoma" charset="0"/>
              </a:rPr>
              <a:t>1</a:t>
            </a:r>
            <a:r>
              <a:rPr lang="en-GB" sz="2400" baseline="30000">
                <a:latin typeface="Tahoma" charset="0"/>
              </a:rPr>
              <a:t>st</a:t>
            </a:r>
            <a:r>
              <a:rPr lang="en-GB" sz="2400">
                <a:latin typeface="Tahoma" charset="0"/>
              </a:rPr>
              <a:t> line:	Valproate</a:t>
            </a:r>
          </a:p>
          <a:p>
            <a:endParaRPr lang="en-GB" sz="2400">
              <a:latin typeface="Tahoma" charset="0"/>
            </a:endParaRPr>
          </a:p>
          <a:p>
            <a:endParaRPr lang="en-GB" sz="2400">
              <a:latin typeface="Tahoma" charset="0"/>
            </a:endParaRPr>
          </a:p>
          <a:p>
            <a:r>
              <a:rPr lang="en-GB" sz="2400">
                <a:latin typeface="Tahoma" charset="0"/>
              </a:rPr>
              <a:t>Alternatives: Lamotrigine</a:t>
            </a:r>
          </a:p>
          <a:p>
            <a:r>
              <a:rPr lang="en-GB" sz="2400">
                <a:latin typeface="Tahoma" charset="0"/>
              </a:rPr>
              <a:t>		Topiramate</a:t>
            </a:r>
          </a:p>
          <a:p>
            <a:r>
              <a:rPr lang="en-GB" sz="2400">
                <a:latin typeface="Tahoma" charset="0"/>
              </a:rPr>
              <a:t>		Levetiracetam</a:t>
            </a:r>
          </a:p>
        </p:txBody>
      </p:sp>
      <p:sp>
        <p:nvSpPr>
          <p:cNvPr id="58384" name="Text Box 16"/>
          <p:cNvSpPr txBox="1">
            <a:spLocks noChangeArrowheads="1"/>
          </p:cNvSpPr>
          <p:nvPr/>
        </p:nvSpPr>
        <p:spPr bwMode="auto">
          <a:xfrm>
            <a:off x="5003800" y="4071938"/>
            <a:ext cx="4033838" cy="1917700"/>
          </a:xfrm>
          <a:prstGeom prst="rect">
            <a:avLst/>
          </a:prstGeom>
          <a:noFill/>
          <a:ln w="9525">
            <a:noFill/>
            <a:miter lim="800000"/>
            <a:headEnd/>
            <a:tailEnd/>
          </a:ln>
        </p:spPr>
        <p:txBody>
          <a:bodyPr>
            <a:spAutoFit/>
          </a:bodyPr>
          <a:lstStyle/>
          <a:p>
            <a:r>
              <a:rPr lang="en-GB" sz="2400">
                <a:latin typeface="Tahoma" charset="0"/>
              </a:rPr>
              <a:t>1</a:t>
            </a:r>
            <a:r>
              <a:rPr lang="en-GB" sz="2400" baseline="30000">
                <a:latin typeface="Tahoma" charset="0"/>
              </a:rPr>
              <a:t>st</a:t>
            </a:r>
            <a:r>
              <a:rPr lang="en-GB" sz="2400">
                <a:latin typeface="Tahoma" charset="0"/>
              </a:rPr>
              <a:t> line:      Carbamazepine</a:t>
            </a:r>
          </a:p>
          <a:p>
            <a:r>
              <a:rPr lang="en-GB" sz="2400">
                <a:latin typeface="Tahoma" charset="0"/>
              </a:rPr>
              <a:t>		Lamotrigine</a:t>
            </a:r>
          </a:p>
          <a:p>
            <a:endParaRPr lang="en-GB" sz="2400">
              <a:latin typeface="Tahoma" charset="0"/>
            </a:endParaRPr>
          </a:p>
          <a:p>
            <a:r>
              <a:rPr lang="en-GB" sz="2400">
                <a:latin typeface="Tahoma" charset="0"/>
              </a:rPr>
              <a:t>Alternatives: Topiramate</a:t>
            </a:r>
          </a:p>
          <a:p>
            <a:r>
              <a:rPr lang="en-GB" sz="2400">
                <a:latin typeface="Tahoma" charset="0"/>
              </a:rPr>
              <a:t>		Levetiracetam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837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8381"/>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5838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8372"/>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58374"/>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58379"/>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499"/>
                                          </p:stCondLst>
                                        </p:cTn>
                                        <p:tgtEl>
                                          <p:spTgt spid="583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58382"/>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499"/>
                                          </p:stCondLst>
                                        </p:cTn>
                                        <p:tgtEl>
                                          <p:spTgt spid="58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P spid="58373" grpId="0" autoUpdateAnimBg="0"/>
      <p:bldP spid="58374" grpId="0" autoUpdateAnimBg="0"/>
      <p:bldP spid="58379" grpId="0" animBg="1"/>
      <p:bldP spid="58380" grpId="0" animBg="1"/>
      <p:bldP spid="58381" grpId="0" animBg="1"/>
      <p:bldP spid="58382" grpId="0" animBg="1"/>
      <p:bldP spid="58383" grpId="0" autoUpdateAnimBg="0"/>
      <p:bldP spid="5838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sz="quarter" idx="1"/>
          </p:nvPr>
        </p:nvSpPr>
        <p:spPr/>
        <p:txBody>
          <a:bodyPr/>
          <a:lstStyle/>
          <a:p>
            <a:r>
              <a:rPr lang="en-GB" dirty="0" smtClean="0"/>
              <a:t>To define seizures and epilepsy</a:t>
            </a:r>
          </a:p>
          <a:p>
            <a:r>
              <a:rPr lang="en-GB" dirty="0" smtClean="0"/>
              <a:t>To differentiate between other causes of seizures/unconsciousness</a:t>
            </a:r>
          </a:p>
          <a:p>
            <a:r>
              <a:rPr lang="en-GB" dirty="0" smtClean="0"/>
              <a:t>Classify epilepsy subtypes</a:t>
            </a:r>
          </a:p>
          <a:p>
            <a:r>
              <a:rPr lang="en-GB" dirty="0" smtClean="0"/>
              <a:t>Investigate a first seizure</a:t>
            </a:r>
          </a:p>
          <a:p>
            <a:r>
              <a:rPr lang="en-GB" dirty="0" smtClean="0"/>
              <a:t>Understanding of management strategies</a:t>
            </a:r>
          </a:p>
          <a:p>
            <a:r>
              <a:rPr lang="en-GB" dirty="0" smtClean="0"/>
              <a:t>Manage status </a:t>
            </a:r>
            <a:r>
              <a:rPr lang="en-GB" dirty="0" err="1" smtClean="0"/>
              <a:t>epilepticus</a:t>
            </a:r>
            <a:r>
              <a:rPr lang="en-GB" dirty="0" smtClean="0"/>
              <a:t> </a:t>
            </a:r>
          </a:p>
          <a:p>
            <a:endParaRPr lang="en-GB" dirty="0" smtClean="0"/>
          </a:p>
          <a:p>
            <a:endParaRPr lang="en-GB" dirty="0" smtClean="0"/>
          </a:p>
          <a:p>
            <a:endParaRPr lang="en-GB"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smtClean="0">
                <a:ea typeface="ＭＳ Ｐゴシック" pitchFamily="-111" charset="-128"/>
              </a:rPr>
              <a:t>General Principles</a:t>
            </a:r>
          </a:p>
        </p:txBody>
      </p:sp>
      <p:sp>
        <p:nvSpPr>
          <p:cNvPr id="58371" name="Rectangle 3"/>
          <p:cNvSpPr>
            <a:spLocks noGrp="1" noChangeArrowheads="1"/>
          </p:cNvSpPr>
          <p:nvPr>
            <p:ph type="body" idx="1"/>
          </p:nvPr>
        </p:nvSpPr>
        <p:spPr/>
        <p:txBody>
          <a:bodyPr/>
          <a:lstStyle/>
          <a:p>
            <a:pPr eaLnBrk="1" hangingPunct="1">
              <a:lnSpc>
                <a:spcPct val="90000"/>
              </a:lnSpc>
            </a:pPr>
            <a:r>
              <a:rPr lang="en-GB" smtClean="0">
                <a:ea typeface="ＭＳ Ｐゴシック" pitchFamily="-111" charset="-128"/>
              </a:rPr>
              <a:t>use 1 AED</a:t>
            </a:r>
          </a:p>
          <a:p>
            <a:pPr eaLnBrk="1" hangingPunct="1">
              <a:lnSpc>
                <a:spcPct val="90000"/>
              </a:lnSpc>
            </a:pPr>
            <a:r>
              <a:rPr lang="en-GB" smtClean="0">
                <a:ea typeface="ＭＳ Ｐゴシック" pitchFamily="-111" charset="-128"/>
              </a:rPr>
              <a:t>low and slow</a:t>
            </a:r>
          </a:p>
          <a:p>
            <a:pPr eaLnBrk="1" hangingPunct="1">
              <a:lnSpc>
                <a:spcPct val="90000"/>
              </a:lnSpc>
            </a:pPr>
            <a:r>
              <a:rPr lang="en-GB" smtClean="0">
                <a:ea typeface="ＭＳ Ｐゴシック" pitchFamily="-111" charset="-128"/>
              </a:rPr>
              <a:t>titrate to seizure control or SE</a:t>
            </a:r>
          </a:p>
          <a:p>
            <a:pPr eaLnBrk="1" hangingPunct="1">
              <a:lnSpc>
                <a:spcPct val="90000"/>
              </a:lnSpc>
            </a:pPr>
            <a:r>
              <a:rPr lang="en-GB" smtClean="0">
                <a:ea typeface="ＭＳ Ｐゴシック" pitchFamily="-111" charset="-128"/>
              </a:rPr>
              <a:t>no response add 2</a:t>
            </a:r>
            <a:r>
              <a:rPr lang="en-GB" baseline="30000" smtClean="0">
                <a:ea typeface="ＭＳ Ｐゴシック" pitchFamily="-111" charset="-128"/>
              </a:rPr>
              <a:t>nd</a:t>
            </a:r>
            <a:r>
              <a:rPr lang="en-GB" smtClean="0">
                <a:ea typeface="ＭＳ Ｐゴシック" pitchFamily="-111" charset="-128"/>
              </a:rPr>
              <a:t> AED</a:t>
            </a:r>
          </a:p>
          <a:p>
            <a:pPr eaLnBrk="1" hangingPunct="1">
              <a:lnSpc>
                <a:spcPct val="90000"/>
              </a:lnSpc>
            </a:pPr>
            <a:r>
              <a:rPr lang="en-GB" smtClean="0">
                <a:ea typeface="ＭＳ Ｐゴシック" pitchFamily="-111" charset="-128"/>
              </a:rPr>
              <a:t>(check compliance – ask pt/drug levels)</a:t>
            </a:r>
          </a:p>
          <a:p>
            <a:pPr eaLnBrk="1" hangingPunct="1">
              <a:lnSpc>
                <a:spcPct val="90000"/>
              </a:lnSpc>
            </a:pPr>
            <a:r>
              <a:rPr lang="en-GB" smtClean="0">
                <a:ea typeface="ＭＳ Ｐゴシック" pitchFamily="-111" charset="-128"/>
              </a:rPr>
              <a:t>if responds to 2</a:t>
            </a:r>
            <a:r>
              <a:rPr lang="en-GB" baseline="30000" smtClean="0">
                <a:ea typeface="ＭＳ Ｐゴシック" pitchFamily="-111" charset="-128"/>
              </a:rPr>
              <a:t>nd</a:t>
            </a:r>
            <a:r>
              <a:rPr lang="en-GB" smtClean="0">
                <a:ea typeface="ＭＳ Ｐゴシック" pitchFamily="-111" charset="-128"/>
              </a:rPr>
              <a:t> AED, consider withdrawal 1</a:t>
            </a:r>
            <a:r>
              <a:rPr lang="en-GB" baseline="30000" smtClean="0">
                <a:ea typeface="ＭＳ Ｐゴシック" pitchFamily="-111" charset="-128"/>
              </a:rPr>
              <a:t>st</a:t>
            </a:r>
            <a:r>
              <a:rPr lang="en-GB" smtClean="0">
                <a:ea typeface="ＭＳ Ｐゴシック" pitchFamily="-111" charset="-128"/>
              </a:rPr>
              <a:t> AED</a:t>
            </a:r>
          </a:p>
          <a:p>
            <a:pPr eaLnBrk="1" hangingPunct="1">
              <a:lnSpc>
                <a:spcPct val="90000"/>
              </a:lnSpc>
            </a:pPr>
            <a:r>
              <a:rPr lang="en-GB" smtClean="0">
                <a:ea typeface="ＭＳ Ｐゴシック" pitchFamily="-111" charset="-128"/>
              </a:rPr>
              <a:t>A degree of trial and error involved</a:t>
            </a:r>
          </a:p>
          <a:p>
            <a:pPr eaLnBrk="1" hangingPunct="1">
              <a:lnSpc>
                <a:spcPct val="90000"/>
              </a:lnSpc>
            </a:pPr>
            <a:endParaRPr lang="en-GB" smtClean="0">
              <a:ea typeface="ＭＳ Ｐゴシック" pitchFamily="-111"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85786" y="285728"/>
            <a:ext cx="3786214" cy="6357982"/>
          </a:xfrm>
        </p:spPr>
        <p:txBody>
          <a:bodyPr>
            <a:normAutofit fontScale="92500"/>
          </a:bodyPr>
          <a:lstStyle/>
          <a:p>
            <a:r>
              <a:rPr lang="en-GB" sz="3200" b="1" dirty="0" err="1" smtClean="0"/>
              <a:t>Carbemazepine</a:t>
            </a:r>
            <a:r>
              <a:rPr lang="en-GB" sz="3200" b="1" dirty="0" smtClean="0"/>
              <a:t> (Na Blocker)</a:t>
            </a:r>
            <a:endParaRPr lang="en-GB" b="1" dirty="0" smtClean="0"/>
          </a:p>
          <a:p>
            <a:pPr lvl="1"/>
            <a:r>
              <a:rPr lang="en-GB" dirty="0" smtClean="0"/>
              <a:t>Sedation</a:t>
            </a:r>
          </a:p>
          <a:p>
            <a:pPr lvl="1"/>
            <a:r>
              <a:rPr lang="en-GB" dirty="0" smtClean="0"/>
              <a:t>Amnesia</a:t>
            </a:r>
          </a:p>
          <a:p>
            <a:pPr lvl="1"/>
            <a:r>
              <a:rPr lang="en-GB" dirty="0" smtClean="0"/>
              <a:t>Ataxia, </a:t>
            </a:r>
            <a:r>
              <a:rPr lang="en-GB" dirty="0" err="1" smtClean="0"/>
              <a:t>diplopia</a:t>
            </a:r>
            <a:endParaRPr lang="en-GB" dirty="0" smtClean="0"/>
          </a:p>
          <a:p>
            <a:pPr lvl="1"/>
            <a:r>
              <a:rPr lang="en-GB" dirty="0" err="1" smtClean="0"/>
              <a:t>Hyponatraemia</a:t>
            </a:r>
            <a:endParaRPr lang="en-GB" dirty="0" smtClean="0"/>
          </a:p>
          <a:p>
            <a:pPr lvl="1"/>
            <a:r>
              <a:rPr lang="en-GB" dirty="0" err="1" smtClean="0"/>
              <a:t>Myelosuppression</a:t>
            </a:r>
            <a:endParaRPr lang="en-GB" dirty="0" smtClean="0"/>
          </a:p>
          <a:p>
            <a:pPr lvl="1"/>
            <a:r>
              <a:rPr lang="en-GB" dirty="0" smtClean="0"/>
              <a:t>Decrease effect of OCP (2x dose)</a:t>
            </a:r>
          </a:p>
          <a:p>
            <a:r>
              <a:rPr lang="en-GB" sz="3200" b="1" dirty="0" err="1" smtClean="0"/>
              <a:t>Lamotrigine</a:t>
            </a:r>
            <a:r>
              <a:rPr lang="en-GB" sz="3200" b="1" dirty="0" smtClean="0"/>
              <a:t> (increase glutamate)</a:t>
            </a:r>
          </a:p>
          <a:p>
            <a:pPr lvl="1"/>
            <a:r>
              <a:rPr lang="en-GB" sz="3000" dirty="0" err="1" smtClean="0"/>
              <a:t>Cerebellar</a:t>
            </a:r>
            <a:r>
              <a:rPr lang="en-GB" sz="3000" dirty="0" smtClean="0"/>
              <a:t> </a:t>
            </a:r>
            <a:r>
              <a:rPr lang="en-GB" sz="3000" dirty="0" err="1" smtClean="0"/>
              <a:t>probs</a:t>
            </a:r>
            <a:endParaRPr lang="en-GB" sz="3000" dirty="0" smtClean="0"/>
          </a:p>
          <a:p>
            <a:pPr lvl="1"/>
            <a:r>
              <a:rPr lang="en-GB" sz="3000" dirty="0" smtClean="0"/>
              <a:t>Skin reactions (SJS)</a:t>
            </a:r>
          </a:p>
          <a:p>
            <a:pPr lvl="1"/>
            <a:r>
              <a:rPr lang="en-GB" sz="3000" dirty="0" err="1" smtClean="0"/>
              <a:t>Hepatotoxicity</a:t>
            </a:r>
            <a:endParaRPr lang="en-GB" sz="3000" dirty="0"/>
          </a:p>
        </p:txBody>
      </p:sp>
      <p:sp>
        <p:nvSpPr>
          <p:cNvPr id="4" name="Content Placeholder 2"/>
          <p:cNvSpPr txBox="1">
            <a:spLocks/>
          </p:cNvSpPr>
          <p:nvPr/>
        </p:nvSpPr>
        <p:spPr>
          <a:xfrm>
            <a:off x="5143504" y="214290"/>
            <a:ext cx="3786214" cy="6357982"/>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GB" sz="4000" b="0" i="0" u="none" strike="noStrike" kern="1200" cap="none" spc="0" normalizeH="0" baseline="0" noProof="0" dirty="0" err="1" smtClean="0">
                <a:ln>
                  <a:noFill/>
                </a:ln>
                <a:solidFill>
                  <a:schemeClr val="tx1"/>
                </a:solidFill>
                <a:effectLst/>
                <a:uLnTx/>
                <a:uFillTx/>
                <a:latin typeface="+mn-lt"/>
                <a:ea typeface="+mn-ea"/>
                <a:cs typeface="+mn-cs"/>
              </a:rPr>
              <a:t>Phenytoin</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Hypotension</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Arrythmias</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Agranulocytosis</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Skin reactions</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PCOS</a:t>
            </a:r>
          </a:p>
          <a:p>
            <a:pPr marL="548640" marR="0" lvl="1" indent="-228600" algn="l" defTabSz="914400" rtl="0" eaLnBrk="1" fontAlgn="auto" latinLnBrk="0" hangingPunct="1">
              <a:lnSpc>
                <a:spcPct val="100000"/>
              </a:lnSpc>
              <a:spcBef>
                <a:spcPts val="370"/>
              </a:spcBef>
              <a:spcAft>
                <a:spcPts val="0"/>
              </a:spcAft>
              <a:buClr>
                <a:schemeClr val="accent2"/>
              </a:buClr>
              <a:buSzPct val="85000"/>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Valproate</a:t>
            </a: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3000" b="0" i="0" u="none" strike="noStrike" kern="1200" cap="none" spc="0" normalizeH="0" baseline="0" noProof="0" dirty="0" smtClean="0">
                <a:ln>
                  <a:noFill/>
                </a:ln>
                <a:solidFill>
                  <a:schemeClr val="tx1"/>
                </a:solidFill>
                <a:effectLst/>
                <a:uLnTx/>
                <a:uFillTx/>
                <a:latin typeface="+mn-lt"/>
                <a:ea typeface="+mn-ea"/>
                <a:cs typeface="+mn-cs"/>
              </a:rPr>
              <a:t>Wt gain</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lang="en-GB" sz="3000" dirty="0" smtClean="0"/>
              <a:t>PCOS</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3000" b="0" i="0" u="none" strike="noStrike" kern="1200" cap="none" spc="0" normalizeH="0" baseline="0" noProof="0" dirty="0" smtClean="0">
                <a:ln>
                  <a:noFill/>
                </a:ln>
                <a:solidFill>
                  <a:schemeClr val="tx1"/>
                </a:solidFill>
                <a:effectLst/>
                <a:uLnTx/>
                <a:uFillTx/>
                <a:latin typeface="+mn-lt"/>
                <a:ea typeface="+mn-ea"/>
                <a:cs typeface="+mn-cs"/>
              </a:rPr>
              <a:t>Pancreatitis</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lang="en-GB" sz="3000" dirty="0" smtClean="0"/>
              <a:t>Hair Loss</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3000" b="0" i="0" u="none" strike="noStrike" kern="1200" cap="none" spc="0" normalizeH="0" baseline="0" noProof="0" dirty="0" err="1" smtClean="0">
                <a:ln>
                  <a:noFill/>
                </a:ln>
                <a:solidFill>
                  <a:schemeClr val="tx1"/>
                </a:solidFill>
                <a:effectLst/>
                <a:uLnTx/>
                <a:uFillTx/>
                <a:latin typeface="+mn-lt"/>
                <a:ea typeface="+mn-ea"/>
                <a:cs typeface="+mn-cs"/>
              </a:rPr>
              <a:t>Hetotoxicity</a:t>
            </a:r>
            <a:endParaRPr kumimoji="0" lang="en-GB"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pPr eaLnBrk="1" hangingPunct="1"/>
            <a:r>
              <a:rPr lang="en-GB" smtClean="0">
                <a:ea typeface="ＭＳ Ｐゴシック" pitchFamily="-111" charset="-128"/>
              </a:rPr>
              <a:t>Prognosis in epilepsy</a:t>
            </a:r>
          </a:p>
        </p:txBody>
      </p:sp>
      <p:sp>
        <p:nvSpPr>
          <p:cNvPr id="59395" name="Rectangle 1027"/>
          <p:cNvSpPr>
            <a:spLocks noGrp="1" noChangeArrowheads="1"/>
          </p:cNvSpPr>
          <p:nvPr>
            <p:ph type="body" idx="1"/>
          </p:nvPr>
        </p:nvSpPr>
        <p:spPr/>
        <p:txBody>
          <a:bodyPr/>
          <a:lstStyle/>
          <a:p>
            <a:pPr eaLnBrk="1" hangingPunct="1"/>
            <a:r>
              <a:rPr lang="en-GB" smtClean="0">
                <a:ea typeface="ＭＳ Ｐゴシック" pitchFamily="-111" charset="-128"/>
              </a:rPr>
              <a:t>60% will be well controlled on one drug</a:t>
            </a:r>
          </a:p>
          <a:p>
            <a:pPr lvl="1" eaLnBrk="1" hangingPunct="1"/>
            <a:r>
              <a:rPr lang="en-GB" smtClean="0">
                <a:ea typeface="ＭＳ Ｐゴシック" pitchFamily="-111" charset="-128"/>
              </a:rPr>
              <a:t>47% on 1</a:t>
            </a:r>
            <a:r>
              <a:rPr lang="en-GB" baseline="30000" smtClean="0">
                <a:ea typeface="ＭＳ Ｐゴシック" pitchFamily="-111" charset="-128"/>
              </a:rPr>
              <a:t>st</a:t>
            </a:r>
            <a:r>
              <a:rPr lang="en-GB" smtClean="0">
                <a:ea typeface="ＭＳ Ｐゴシック" pitchFamily="-111" charset="-128"/>
              </a:rPr>
              <a:t> monotherapy</a:t>
            </a:r>
          </a:p>
          <a:p>
            <a:pPr lvl="1" eaLnBrk="1" hangingPunct="1"/>
            <a:r>
              <a:rPr lang="en-GB" smtClean="0">
                <a:ea typeface="ＭＳ Ｐゴシック" pitchFamily="-111" charset="-128"/>
              </a:rPr>
              <a:t>13% on 2</a:t>
            </a:r>
            <a:r>
              <a:rPr lang="en-GB" baseline="30000" smtClean="0">
                <a:ea typeface="ＭＳ Ｐゴシック" pitchFamily="-111" charset="-128"/>
              </a:rPr>
              <a:t>nd</a:t>
            </a:r>
            <a:r>
              <a:rPr lang="en-GB" smtClean="0">
                <a:ea typeface="ＭＳ Ｐゴシック" pitchFamily="-111" charset="-128"/>
              </a:rPr>
              <a:t> monotherapy</a:t>
            </a:r>
          </a:p>
          <a:p>
            <a:pPr eaLnBrk="1" hangingPunct="1"/>
            <a:r>
              <a:rPr lang="en-GB" smtClean="0">
                <a:ea typeface="ＭＳ Ｐゴシック" pitchFamily="-111" charset="-128"/>
              </a:rPr>
              <a:t>3-15% will be controlled on 2 drugs</a:t>
            </a:r>
          </a:p>
          <a:p>
            <a:pPr lvl="1" eaLnBrk="1" hangingPunct="1">
              <a:buFontTx/>
              <a:buNone/>
            </a:pPr>
            <a:r>
              <a:rPr lang="en-GB" sz="1800" smtClean="0">
                <a:ea typeface="ＭＳ Ｐゴシック" pitchFamily="-111" charset="-128"/>
              </a:rPr>
              <a:t>					Kwan P and Brodie MJ, NEJM 2000</a:t>
            </a:r>
          </a:p>
          <a:p>
            <a:pPr lvl="1" eaLnBrk="1" hangingPunct="1">
              <a:buFontTx/>
              <a:buNone/>
            </a:pPr>
            <a:endParaRPr lang="en-GB" sz="1800" smtClean="0">
              <a:ea typeface="ＭＳ Ｐゴシック" pitchFamily="-111" charset="-128"/>
            </a:endParaRPr>
          </a:p>
          <a:p>
            <a:pPr eaLnBrk="1" hangingPunct="1"/>
            <a:r>
              <a:rPr lang="en-GB" smtClean="0">
                <a:ea typeface="ＭＳ Ｐゴシック" pitchFamily="-111" charset="-128"/>
              </a:rPr>
              <a:t>Guidelines suggest that if two standard AEDs fail, epilepsy surgery should be considered where appropriate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Scenario:</a:t>
            </a:r>
            <a:endParaRPr lang="en-GB" dirty="0"/>
          </a:p>
        </p:txBody>
      </p:sp>
      <p:sp>
        <p:nvSpPr>
          <p:cNvPr id="3" name="Content Placeholder 2"/>
          <p:cNvSpPr>
            <a:spLocks noGrp="1"/>
          </p:cNvSpPr>
          <p:nvPr>
            <p:ph sz="quarter" idx="1"/>
          </p:nvPr>
        </p:nvSpPr>
        <p:spPr/>
        <p:txBody>
          <a:bodyPr/>
          <a:lstStyle/>
          <a:p>
            <a:pPr>
              <a:buNone/>
            </a:pPr>
            <a:r>
              <a:rPr lang="en-GB" dirty="0" smtClean="0"/>
              <a:t>A 62 year old man presents to A&amp;E after his wife called an ambulance when he woke her up having what appeared to be a fit.  He was shaking and jerking all over his body, would not respond to her and had soiled himself.  He was brought to A&amp;E and despite the paramedics giving 10mg of IV diazepam (there is no IV </a:t>
            </a:r>
            <a:r>
              <a:rPr lang="en-GB" dirty="0" err="1" smtClean="0"/>
              <a:t>lorazepam</a:t>
            </a:r>
            <a:r>
              <a:rPr lang="en-GB" dirty="0" smtClean="0"/>
              <a:t>) he is still fitting. </a:t>
            </a:r>
          </a:p>
          <a:p>
            <a:r>
              <a:rPr lang="en-GB" dirty="0" smtClean="0"/>
              <a:t>How would you manage this gentleman acutely? </a:t>
            </a:r>
          </a:p>
          <a:p>
            <a:endParaRPr lang="en-GB"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Status </a:t>
            </a:r>
            <a:r>
              <a:rPr lang="en-GB" dirty="0" err="1" smtClean="0"/>
              <a:t>epilepticus</a:t>
            </a:r>
            <a:endParaRPr lang="en-GB" dirty="0"/>
          </a:p>
        </p:txBody>
      </p:sp>
      <p:sp>
        <p:nvSpPr>
          <p:cNvPr id="3" name="Content Placeholder 2"/>
          <p:cNvSpPr>
            <a:spLocks noGrp="1"/>
          </p:cNvSpPr>
          <p:nvPr>
            <p:ph sz="quarter" idx="1"/>
          </p:nvPr>
        </p:nvSpPr>
        <p:spPr/>
        <p:txBody>
          <a:bodyPr/>
          <a:lstStyle/>
          <a:p>
            <a:r>
              <a:rPr lang="en-GB" dirty="0" smtClean="0"/>
              <a:t>Seizures lasting &gt;30 minutes or repeated seizures without intervening consciousness.</a:t>
            </a:r>
          </a:p>
          <a:p>
            <a:r>
              <a:rPr lang="en-GB" dirty="0" smtClean="0"/>
              <a:t>Prolonged seizures can cause permanent brain damage due to hypoxia, hypotension, cerebral oedema and neuronal injury.</a:t>
            </a:r>
          </a:p>
          <a:p>
            <a:r>
              <a:rPr lang="en-GB" dirty="0" smtClean="0"/>
              <a:t>Damage is proportional to seizure duration, with mortality rates of 15-30%</a:t>
            </a:r>
          </a:p>
          <a:p>
            <a:r>
              <a:rPr lang="en-GB" dirty="0" smtClean="0"/>
              <a:t>Good prognosis:</a:t>
            </a:r>
          </a:p>
          <a:p>
            <a:pPr lvl="1"/>
            <a:r>
              <a:rPr lang="en-GB" dirty="0" smtClean="0"/>
              <a:t>Patients with epilepsy and metabolic disturbances</a:t>
            </a:r>
          </a:p>
          <a:p>
            <a:r>
              <a:rPr lang="en-GB" dirty="0" smtClean="0"/>
              <a:t>Bad prognosis:</a:t>
            </a:r>
          </a:p>
          <a:p>
            <a:pPr lvl="1"/>
            <a:r>
              <a:rPr lang="en-GB" dirty="0" smtClean="0"/>
              <a:t>Global hypoxia, structural damage or infective lesions</a:t>
            </a:r>
          </a:p>
          <a:p>
            <a:pPr lvl="2"/>
            <a:endParaRPr lang="en-GB"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147763" y="728663"/>
            <a:ext cx="6848475" cy="54006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Afterwards...</a:t>
            </a:r>
            <a:endParaRPr lang="en-GB" dirty="0"/>
          </a:p>
        </p:txBody>
      </p:sp>
      <p:sp>
        <p:nvSpPr>
          <p:cNvPr id="3" name="Content Placeholder 2"/>
          <p:cNvSpPr>
            <a:spLocks noGrp="1"/>
          </p:cNvSpPr>
          <p:nvPr>
            <p:ph sz="quarter" idx="1"/>
          </p:nvPr>
        </p:nvSpPr>
        <p:spPr/>
        <p:txBody>
          <a:bodyPr/>
          <a:lstStyle/>
          <a:p>
            <a:r>
              <a:rPr lang="en-GB" dirty="0" smtClean="0"/>
              <a:t>He is managed by the acute medical team and his seizures terminate.  He is drowsy and post </a:t>
            </a:r>
            <a:r>
              <a:rPr lang="en-GB" dirty="0" err="1" smtClean="0"/>
              <a:t>ictal</a:t>
            </a:r>
            <a:r>
              <a:rPr lang="en-GB" dirty="0" smtClean="0"/>
              <a:t>.  You obtain history from his wife that he has been complaining of a headache for the last few weeks and the last 2 days has had some blurred vision.  He went to bed early last night after he vomited.  His wife tells you he seemed more confused yesterday and she was worried but he refused to see his GP.  Normally fit and well.  No regular mediations and no allergies.   Examination when he is more alert is mostly unremarkable except for an element of subtle left sided weakness and </a:t>
            </a:r>
            <a:r>
              <a:rPr lang="en-GB" dirty="0" err="1" smtClean="0"/>
              <a:t>inco</a:t>
            </a:r>
            <a:r>
              <a:rPr lang="en-GB" dirty="0" smtClean="0"/>
              <a:t>-ordination.</a:t>
            </a:r>
          </a:p>
          <a:p>
            <a:pPr>
              <a:buNone/>
            </a:pPr>
            <a:endParaRPr lang="en-GB"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sz="quarter" idx="1"/>
          </p:nvPr>
        </p:nvSpPr>
        <p:spPr/>
        <p:txBody>
          <a:bodyPr/>
          <a:lstStyle/>
          <a:p>
            <a:r>
              <a:rPr lang="en-GB" dirty="0" smtClean="0"/>
              <a:t>What are your differentials for this gentleman? (make sure these include all important differentials that must be ruled out)</a:t>
            </a:r>
          </a:p>
          <a:p>
            <a:r>
              <a:rPr lang="en-GB" dirty="0" smtClean="0"/>
              <a:t>How would you investigate this man?</a:t>
            </a:r>
          </a:p>
          <a:p>
            <a:r>
              <a:rPr lang="en-GB" dirty="0" smtClean="0"/>
              <a:t>What would your long term management plan be for him?</a:t>
            </a:r>
          </a:p>
          <a:p>
            <a:r>
              <a:rPr lang="en-GB" dirty="0" smtClean="0"/>
              <a:t>What is the classification system for epilepsy?</a:t>
            </a:r>
          </a:p>
          <a:p>
            <a:r>
              <a:rPr lang="en-GB" dirty="0" smtClean="0"/>
              <a:t>What is the current DVLA advice on driving with epilepsy?</a:t>
            </a:r>
          </a:p>
          <a:p>
            <a:endParaRPr lang="en-GB"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Driving and Epilepsy...</a:t>
            </a:r>
            <a:endParaRPr lang="en-GB" dirty="0"/>
          </a:p>
        </p:txBody>
      </p:sp>
      <p:sp>
        <p:nvSpPr>
          <p:cNvPr id="3" name="Content Placeholder 2"/>
          <p:cNvSpPr>
            <a:spLocks noGrp="1"/>
          </p:cNvSpPr>
          <p:nvPr>
            <p:ph sz="quarter" idx="1"/>
          </p:nvPr>
        </p:nvSpPr>
        <p:spPr/>
        <p:txBody>
          <a:bodyPr/>
          <a:lstStyle/>
          <a:p>
            <a:r>
              <a:rPr lang="en-GB" dirty="0" smtClean="0"/>
              <a:t>Cit is illegal to drive a motor vehicle if any form of seizure or any episode of unexplained LOC has occurred during previous year.</a:t>
            </a:r>
          </a:p>
          <a:p>
            <a:pPr lvl="1"/>
            <a:r>
              <a:rPr lang="en-GB" dirty="0" smtClean="0"/>
              <a:t>If suffered epileptic attack whilst awake no driving licence to be issued for 1 year post attack</a:t>
            </a:r>
          </a:p>
          <a:p>
            <a:pPr lvl="1"/>
            <a:r>
              <a:rPr lang="en-GB" dirty="0" smtClean="0"/>
              <a:t>If suffered  epileptic attack whilst asleep, must refrain from driving for 1 year unless has attacks exclusively whilst asleep for past 3 years.</a:t>
            </a:r>
          </a:p>
          <a:p>
            <a:r>
              <a:rPr lang="en-GB" dirty="0" smtClean="0"/>
              <a:t>For UK Group 2 drivers (vocational &amp; truck drivers)</a:t>
            </a:r>
          </a:p>
          <a:p>
            <a:pPr lvl="1"/>
            <a:r>
              <a:rPr lang="en-GB" dirty="0" smtClean="0"/>
              <a:t>Must be free of attacks for &gt; 10years</a:t>
            </a:r>
          </a:p>
          <a:p>
            <a:pPr lvl="1"/>
            <a:r>
              <a:rPr lang="en-GB" dirty="0" smtClean="0"/>
              <a:t>Must not have taken anticonvulsants during this time.</a:t>
            </a:r>
          </a:p>
          <a:p>
            <a:pPr lvl="1"/>
            <a:endParaRPr lang="en-GB"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Statistics</a:t>
            </a:r>
            <a:endParaRPr lang="en-GB" dirty="0"/>
          </a:p>
        </p:txBody>
      </p:sp>
      <p:sp>
        <p:nvSpPr>
          <p:cNvPr id="3" name="Content Placeholder 2"/>
          <p:cNvSpPr>
            <a:spLocks noGrp="1"/>
          </p:cNvSpPr>
          <p:nvPr>
            <p:ph sz="quarter" idx="1"/>
          </p:nvPr>
        </p:nvSpPr>
        <p:spPr/>
        <p:txBody>
          <a:bodyPr>
            <a:normAutofit/>
          </a:bodyPr>
          <a:lstStyle/>
          <a:p>
            <a:r>
              <a:rPr lang="en-GB" dirty="0" smtClean="0"/>
              <a:t>Epilepsy is the most common serious neurological disease.</a:t>
            </a:r>
          </a:p>
          <a:p>
            <a:r>
              <a:rPr lang="en-GB" dirty="0" smtClean="0"/>
              <a:t>5% (1 in 20) people will experience an epileptic seizure at some point in their lives!</a:t>
            </a:r>
          </a:p>
          <a:p>
            <a:r>
              <a:rPr lang="en-GB" dirty="0" smtClean="0"/>
              <a:t>Males and females similarly affected</a:t>
            </a:r>
          </a:p>
          <a:p>
            <a:r>
              <a:rPr lang="en-GB" dirty="0" smtClean="0"/>
              <a:t>Commonest ages are childhood/adolescence (congenital causes) and in the elderly (</a:t>
            </a:r>
            <a:r>
              <a:rPr lang="en-GB" dirty="0" err="1" smtClean="0"/>
              <a:t>cerebrovascular</a:t>
            </a:r>
            <a:r>
              <a:rPr lang="en-GB" dirty="0" smtClean="0"/>
              <a:t> &amp; neurodegenerative) </a:t>
            </a:r>
          </a:p>
          <a:p>
            <a:r>
              <a:rPr lang="en-GB" dirty="0" smtClean="0"/>
              <a:t>Over 40 different types of seizure</a:t>
            </a:r>
          </a:p>
          <a:p>
            <a:r>
              <a:rPr lang="en-GB" dirty="0" smtClean="0"/>
              <a:t>Two main categories: Focal/Partial and Generalised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sz="quarter" idx="1"/>
          </p:nvPr>
        </p:nvSpPr>
        <p:spPr/>
        <p:txBody>
          <a:bodyPr>
            <a:normAutofit/>
          </a:bodyPr>
          <a:lstStyle/>
          <a:p>
            <a:r>
              <a:rPr lang="en-GB" sz="3200" dirty="0" smtClean="0"/>
              <a:t>Seizure: Sudden onset, transient disturbance in neurological function associated with abnormal/excessive neurological discharge.</a:t>
            </a:r>
          </a:p>
          <a:p>
            <a:pPr>
              <a:buNone/>
            </a:pPr>
            <a:endParaRPr lang="en-GB" sz="3200" dirty="0" smtClean="0"/>
          </a:p>
          <a:p>
            <a:r>
              <a:rPr lang="en-GB" sz="3200" dirty="0" smtClean="0"/>
              <a:t>Epilepsy: Recurrent seizures in the absence of an acute cerebral insult/immediately identifiable cause.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Aetiology</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Idiopathic (60%)</a:t>
            </a:r>
          </a:p>
          <a:p>
            <a:r>
              <a:rPr lang="en-GB" dirty="0" smtClean="0"/>
              <a:t>Structural</a:t>
            </a:r>
          </a:p>
          <a:p>
            <a:pPr lvl="1"/>
            <a:r>
              <a:rPr lang="en-GB" dirty="0" smtClean="0"/>
              <a:t>Trauma</a:t>
            </a:r>
          </a:p>
          <a:p>
            <a:pPr lvl="1"/>
            <a:r>
              <a:rPr lang="en-GB" dirty="0" smtClean="0"/>
              <a:t>Infection</a:t>
            </a:r>
          </a:p>
          <a:p>
            <a:pPr lvl="1"/>
            <a:r>
              <a:rPr lang="en-GB" dirty="0" smtClean="0"/>
              <a:t>Stroke</a:t>
            </a:r>
          </a:p>
          <a:p>
            <a:r>
              <a:rPr lang="en-GB" dirty="0" smtClean="0"/>
              <a:t>Genetic</a:t>
            </a:r>
          </a:p>
          <a:p>
            <a:pPr lvl="1"/>
            <a:r>
              <a:rPr lang="en-GB" dirty="0" smtClean="0"/>
              <a:t>Epilepsy as primary consequence</a:t>
            </a:r>
          </a:p>
          <a:p>
            <a:pPr lvl="2"/>
            <a:r>
              <a:rPr lang="en-GB" dirty="0" smtClean="0"/>
              <a:t>Complicated </a:t>
            </a:r>
            <a:r>
              <a:rPr lang="en-GB" dirty="0" err="1" smtClean="0"/>
              <a:t>multiallele</a:t>
            </a:r>
            <a:r>
              <a:rPr lang="en-GB" dirty="0" smtClean="0"/>
              <a:t> inheritance</a:t>
            </a:r>
          </a:p>
          <a:p>
            <a:pPr lvl="2"/>
            <a:r>
              <a:rPr lang="en-GB" dirty="0" smtClean="0"/>
              <a:t>SYN1 mutation</a:t>
            </a:r>
          </a:p>
          <a:p>
            <a:pPr lvl="1"/>
            <a:r>
              <a:rPr lang="en-GB" dirty="0" smtClean="0"/>
              <a:t>Disorders which </a:t>
            </a:r>
            <a:r>
              <a:rPr lang="en-GB" dirty="0" err="1" smtClean="0"/>
              <a:t>cosegregate</a:t>
            </a:r>
            <a:r>
              <a:rPr lang="en-GB" dirty="0" smtClean="0"/>
              <a:t> with epilepsy </a:t>
            </a:r>
          </a:p>
          <a:p>
            <a:pPr lvl="2"/>
            <a:r>
              <a:rPr lang="en-GB" dirty="0" smtClean="0"/>
              <a:t>Autism</a:t>
            </a:r>
          </a:p>
          <a:p>
            <a:pPr lvl="2"/>
            <a:r>
              <a:rPr lang="en-GB" dirty="0" smtClean="0"/>
              <a:t>Tuberous sclerosis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53975"/>
            <a:ext cx="8229600" cy="1143000"/>
          </a:xfrm>
        </p:spPr>
        <p:txBody>
          <a:bodyPr/>
          <a:lstStyle/>
          <a:p>
            <a:pPr eaLnBrk="1" hangingPunct="1"/>
            <a:r>
              <a:rPr lang="en-GB" sz="4800" smtClean="0"/>
              <a:t>Aetiology</a:t>
            </a:r>
          </a:p>
        </p:txBody>
      </p:sp>
      <p:pic>
        <p:nvPicPr>
          <p:cNvPr id="9219" name="Picture 4" descr="sxcps"/>
          <p:cNvPicPr>
            <a:picLocks noGrp="1" noChangeArrowheads="1"/>
          </p:cNvPicPr>
          <p:nvPr>
            <p:ph sz="half" idx="1"/>
          </p:nvPr>
        </p:nvPicPr>
        <p:blipFill>
          <a:blip r:embed="rId3"/>
          <a:srcRect b="24596"/>
          <a:stretch>
            <a:fillRect/>
          </a:stretch>
        </p:blipFill>
        <p:spPr>
          <a:xfrm>
            <a:off x="4932363" y="981075"/>
            <a:ext cx="2216150" cy="2363788"/>
          </a:xfrm>
          <a:noFill/>
        </p:spPr>
      </p:pic>
      <p:sp>
        <p:nvSpPr>
          <p:cNvPr id="9220" name="Text Box 5"/>
          <p:cNvSpPr txBox="1">
            <a:spLocks noChangeArrowheads="1"/>
          </p:cNvSpPr>
          <p:nvPr/>
        </p:nvSpPr>
        <p:spPr bwMode="auto">
          <a:xfrm>
            <a:off x="519113" y="1360488"/>
            <a:ext cx="184150" cy="366712"/>
          </a:xfrm>
          <a:prstGeom prst="rect">
            <a:avLst/>
          </a:prstGeom>
          <a:noFill/>
          <a:ln w="9525">
            <a:noFill/>
            <a:miter lim="800000"/>
            <a:headEnd/>
            <a:tailEnd/>
          </a:ln>
        </p:spPr>
        <p:txBody>
          <a:bodyPr wrap="none">
            <a:spAutoFit/>
          </a:bodyPr>
          <a:lstStyle/>
          <a:p>
            <a:endParaRPr lang="en-US"/>
          </a:p>
        </p:txBody>
      </p:sp>
      <p:pic>
        <p:nvPicPr>
          <p:cNvPr id="9221" name="Picture 12" descr="sxsgs"/>
          <p:cNvPicPr>
            <a:picLocks noChangeArrowheads="1"/>
          </p:cNvPicPr>
          <p:nvPr/>
        </p:nvPicPr>
        <p:blipFill>
          <a:blip r:embed="rId4"/>
          <a:srcRect b="28026"/>
          <a:stretch>
            <a:fillRect/>
          </a:stretch>
        </p:blipFill>
        <p:spPr bwMode="auto">
          <a:xfrm>
            <a:off x="6932613" y="2205038"/>
            <a:ext cx="2124075" cy="2287587"/>
          </a:xfrm>
          <a:prstGeom prst="rect">
            <a:avLst/>
          </a:prstGeom>
          <a:noFill/>
          <a:ln w="9525">
            <a:noFill/>
            <a:miter lim="800000"/>
            <a:headEnd/>
            <a:tailEnd/>
          </a:ln>
        </p:spPr>
      </p:pic>
      <p:pic>
        <p:nvPicPr>
          <p:cNvPr id="9222" name="Picture 13" descr="sxabs"/>
          <p:cNvPicPr>
            <a:picLocks noChangeArrowheads="1"/>
          </p:cNvPicPr>
          <p:nvPr/>
        </p:nvPicPr>
        <p:blipFill>
          <a:blip r:embed="rId5"/>
          <a:srcRect b="24702"/>
          <a:stretch>
            <a:fillRect/>
          </a:stretch>
        </p:blipFill>
        <p:spPr bwMode="auto">
          <a:xfrm>
            <a:off x="5337175" y="4176713"/>
            <a:ext cx="2243138" cy="2276475"/>
          </a:xfrm>
          <a:prstGeom prst="rect">
            <a:avLst/>
          </a:prstGeom>
          <a:noFill/>
          <a:ln w="9525">
            <a:noFill/>
            <a:miter lim="800000"/>
            <a:headEnd/>
            <a:tailEnd/>
          </a:ln>
        </p:spPr>
      </p:pic>
      <p:sp>
        <p:nvSpPr>
          <p:cNvPr id="9223" name="Rectangle 16"/>
          <p:cNvSpPr>
            <a:spLocks noChangeArrowheads="1"/>
          </p:cNvSpPr>
          <p:nvPr/>
        </p:nvSpPr>
        <p:spPr bwMode="auto">
          <a:xfrm>
            <a:off x="250825" y="1700213"/>
            <a:ext cx="5329238" cy="4276725"/>
          </a:xfrm>
          <a:prstGeom prst="rect">
            <a:avLst/>
          </a:prstGeom>
          <a:noFill/>
          <a:ln w="9525">
            <a:noFill/>
            <a:miter lim="800000"/>
            <a:headEnd/>
            <a:tailEnd/>
          </a:ln>
        </p:spPr>
        <p:txBody>
          <a:bodyPr/>
          <a:lstStyle/>
          <a:p>
            <a:pPr marL="342900" indent="-342900">
              <a:spcBef>
                <a:spcPct val="20000"/>
              </a:spcBef>
            </a:pPr>
            <a:r>
              <a:rPr lang="en-GB" sz="3200" dirty="0"/>
              <a:t>Changes in neuronal excitability</a:t>
            </a:r>
          </a:p>
          <a:p>
            <a:pPr marL="342900" indent="-342900">
              <a:spcBef>
                <a:spcPct val="20000"/>
              </a:spcBef>
              <a:buFontTx/>
              <a:buChar char="•"/>
            </a:pPr>
            <a:endParaRPr lang="en-GB" sz="2800" dirty="0"/>
          </a:p>
          <a:p>
            <a:pPr marL="342900" indent="-342900">
              <a:spcBef>
                <a:spcPct val="20000"/>
              </a:spcBef>
              <a:buFontTx/>
              <a:buChar char="•"/>
            </a:pPr>
            <a:r>
              <a:rPr lang="en-GB" sz="2800" dirty="0"/>
              <a:t>Reduction in GABA</a:t>
            </a:r>
          </a:p>
          <a:p>
            <a:pPr marL="342900" indent="-342900">
              <a:spcBef>
                <a:spcPct val="20000"/>
              </a:spcBef>
              <a:buFontTx/>
              <a:buChar char="•"/>
            </a:pPr>
            <a:r>
              <a:rPr lang="en-GB" sz="2800" dirty="0"/>
              <a:t>Increase in Ach transmission</a:t>
            </a:r>
          </a:p>
          <a:p>
            <a:pPr marL="342900" indent="-342900">
              <a:spcBef>
                <a:spcPct val="20000"/>
              </a:spcBef>
              <a:buFontTx/>
              <a:buChar char="•"/>
            </a:pPr>
            <a:r>
              <a:rPr lang="en-GB" sz="2800" dirty="0"/>
              <a:t>Increase in NA</a:t>
            </a:r>
            <a:r>
              <a:rPr lang="en-GB" sz="2800" baseline="30000" dirty="0"/>
              <a:t>+</a:t>
            </a:r>
            <a:r>
              <a:rPr lang="en-GB" sz="2800" dirty="0"/>
              <a:t> transmission</a:t>
            </a:r>
          </a:p>
          <a:p>
            <a:pPr marL="342900" indent="-342900">
              <a:spcBef>
                <a:spcPct val="20000"/>
              </a:spcBef>
              <a:buFontTx/>
              <a:buChar char="•"/>
            </a:pPr>
            <a:r>
              <a:rPr lang="en-GB" sz="2800" dirty="0"/>
              <a:t>Decrease in K</a:t>
            </a:r>
            <a:r>
              <a:rPr lang="en-GB" sz="2800" baseline="30000" dirty="0"/>
              <a:t>+</a:t>
            </a:r>
            <a:r>
              <a:rPr lang="en-GB" sz="2800" dirty="0"/>
              <a:t> transmission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Epilepsy syndromes:</a:t>
            </a:r>
            <a:endParaRPr lang="en-GB" dirty="0"/>
          </a:p>
        </p:txBody>
      </p:sp>
      <p:pic>
        <p:nvPicPr>
          <p:cNvPr id="1027" name="Picture 3"/>
          <p:cNvPicPr>
            <a:picLocks noChangeAspect="1" noChangeArrowheads="1"/>
          </p:cNvPicPr>
          <p:nvPr/>
        </p:nvPicPr>
        <p:blipFill>
          <a:blip r:embed="rId2"/>
          <a:srcRect/>
          <a:stretch>
            <a:fillRect/>
          </a:stretch>
        </p:blipFill>
        <p:spPr bwMode="auto">
          <a:xfrm>
            <a:off x="200000" y="1857364"/>
            <a:ext cx="8801156" cy="37529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causes of seizures:</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Febrile convulsions (33% recurrence; 2% epilepsy risk)</a:t>
            </a:r>
          </a:p>
          <a:p>
            <a:r>
              <a:rPr lang="en-GB" dirty="0" smtClean="0"/>
              <a:t>Breath holding attacks</a:t>
            </a:r>
          </a:p>
          <a:p>
            <a:r>
              <a:rPr lang="en-GB" dirty="0" smtClean="0"/>
              <a:t>Reflex anoxic seizures</a:t>
            </a:r>
          </a:p>
          <a:p>
            <a:r>
              <a:rPr lang="en-GB" dirty="0" smtClean="0"/>
              <a:t>Cardiac </a:t>
            </a:r>
            <a:r>
              <a:rPr lang="en-GB" dirty="0" err="1" smtClean="0"/>
              <a:t>Arrythmias</a:t>
            </a:r>
            <a:endParaRPr lang="en-GB" dirty="0" smtClean="0"/>
          </a:p>
          <a:p>
            <a:r>
              <a:rPr lang="en-GB" dirty="0" smtClean="0"/>
              <a:t>Trauma</a:t>
            </a:r>
          </a:p>
          <a:p>
            <a:pPr lvl="0"/>
            <a:r>
              <a:rPr lang="en-GB" dirty="0" smtClean="0"/>
              <a:t>Electrolyte abnormalities </a:t>
            </a:r>
          </a:p>
          <a:p>
            <a:pPr lvl="0"/>
            <a:r>
              <a:rPr lang="en-GB" dirty="0" smtClean="0"/>
              <a:t>Hypoglycaemia</a:t>
            </a:r>
          </a:p>
          <a:p>
            <a:pPr lvl="0"/>
            <a:r>
              <a:rPr lang="en-GB" dirty="0" smtClean="0"/>
              <a:t>Sepsis</a:t>
            </a:r>
          </a:p>
          <a:p>
            <a:pPr lvl="0"/>
            <a:r>
              <a:rPr lang="en-GB" dirty="0" smtClean="0"/>
              <a:t>Alcohol and alcohol withdrawal (DTs)</a:t>
            </a:r>
          </a:p>
          <a:p>
            <a:pPr lvl="0"/>
            <a:r>
              <a:rPr lang="en-GB" dirty="0" smtClean="0"/>
              <a:t>Tumour</a:t>
            </a:r>
          </a:p>
          <a:p>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a:t>
            </a:r>
            <a:endParaRPr lang="en-GB" dirty="0"/>
          </a:p>
        </p:txBody>
      </p:sp>
      <p:sp>
        <p:nvSpPr>
          <p:cNvPr id="3" name="Content Placeholder 2"/>
          <p:cNvSpPr>
            <a:spLocks noGrp="1"/>
          </p:cNvSpPr>
          <p:nvPr>
            <p:ph sz="quarter" idx="1"/>
          </p:nvPr>
        </p:nvSpPr>
        <p:spPr/>
        <p:txBody>
          <a:bodyPr/>
          <a:lstStyle/>
          <a:p>
            <a:r>
              <a:rPr lang="en-GB" dirty="0" smtClean="0"/>
              <a:t>Partial (focal)</a:t>
            </a:r>
          </a:p>
          <a:p>
            <a:pPr lvl="1"/>
            <a:r>
              <a:rPr lang="en-GB" dirty="0" smtClean="0"/>
              <a:t>Simple (no </a:t>
            </a:r>
            <a:r>
              <a:rPr lang="en-GB" dirty="0" err="1" smtClean="0"/>
              <a:t>impared</a:t>
            </a:r>
            <a:r>
              <a:rPr lang="en-GB" dirty="0" smtClean="0"/>
              <a:t> consciousness)</a:t>
            </a:r>
          </a:p>
          <a:p>
            <a:pPr lvl="1"/>
            <a:r>
              <a:rPr lang="en-GB" dirty="0" smtClean="0"/>
              <a:t>Complex  (impaired consciousness)</a:t>
            </a:r>
          </a:p>
          <a:p>
            <a:pPr lvl="1"/>
            <a:r>
              <a:rPr lang="en-GB" dirty="0" smtClean="0"/>
              <a:t>Secondary generalised</a:t>
            </a:r>
          </a:p>
          <a:p>
            <a:pPr lvl="1">
              <a:buNone/>
            </a:pPr>
            <a:endParaRPr lang="en-GB" dirty="0" smtClean="0"/>
          </a:p>
          <a:p>
            <a:r>
              <a:rPr lang="en-GB" dirty="0" smtClean="0"/>
              <a:t>Generalised</a:t>
            </a:r>
          </a:p>
          <a:p>
            <a:pPr lvl="1"/>
            <a:r>
              <a:rPr lang="en-GB" dirty="0" smtClean="0"/>
              <a:t>Tonic-</a:t>
            </a:r>
            <a:r>
              <a:rPr lang="en-GB" dirty="0" err="1" smtClean="0"/>
              <a:t>clonic</a:t>
            </a:r>
            <a:r>
              <a:rPr lang="en-GB" dirty="0" smtClean="0"/>
              <a:t> (also Tonic, </a:t>
            </a:r>
            <a:r>
              <a:rPr lang="en-GB" dirty="0" err="1" smtClean="0"/>
              <a:t>clonic</a:t>
            </a:r>
            <a:r>
              <a:rPr lang="en-GB" dirty="0" smtClean="0"/>
              <a:t>)</a:t>
            </a:r>
          </a:p>
          <a:p>
            <a:pPr lvl="1"/>
            <a:r>
              <a:rPr lang="en-GB" dirty="0" smtClean="0"/>
              <a:t>Absence</a:t>
            </a:r>
          </a:p>
          <a:p>
            <a:pPr lvl="1"/>
            <a:r>
              <a:rPr lang="en-GB" dirty="0" err="1" smtClean="0"/>
              <a:t>Myoclonic</a:t>
            </a:r>
            <a:endParaRPr lang="en-GB" dirty="0" smtClean="0"/>
          </a:p>
          <a:p>
            <a:pPr lvl="1"/>
            <a:endParaRPr lang="en-GB"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573</TotalTime>
  <Words>1305</Words>
  <Application>Microsoft Office PowerPoint</Application>
  <PresentationFormat>On-screen Show (4:3)</PresentationFormat>
  <Paragraphs>224</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Equity</vt:lpstr>
      <vt:lpstr>Epilepsy</vt:lpstr>
      <vt:lpstr>Objectives</vt:lpstr>
      <vt:lpstr>Statistics</vt:lpstr>
      <vt:lpstr>Definitions:</vt:lpstr>
      <vt:lpstr>Aetiology</vt:lpstr>
      <vt:lpstr>Aetiology</vt:lpstr>
      <vt:lpstr>Common Epilepsy syndromes:</vt:lpstr>
      <vt:lpstr>Other causes of seizures:</vt:lpstr>
      <vt:lpstr>Classification:</vt:lpstr>
      <vt:lpstr>Simple Partial Seizures</vt:lpstr>
      <vt:lpstr>Complex Partial Seizures</vt:lpstr>
      <vt:lpstr>Generalised Tonic-Clonic (grand mal)</vt:lpstr>
      <vt:lpstr>Absence Seizure (petit-mal)</vt:lpstr>
      <vt:lpstr>Primary or Secondary generalised?</vt:lpstr>
      <vt:lpstr>Investigations</vt:lpstr>
      <vt:lpstr>Electroencephalography (EEG)</vt:lpstr>
      <vt:lpstr>Mechanism of action of AEDs</vt:lpstr>
      <vt:lpstr>PowerPoint Presentation</vt:lpstr>
      <vt:lpstr>First line AEDs and seizure types</vt:lpstr>
      <vt:lpstr>General Principles</vt:lpstr>
      <vt:lpstr>PowerPoint Presentation</vt:lpstr>
      <vt:lpstr>Prognosis in epilepsy</vt:lpstr>
      <vt:lpstr>Clinical Scenario:</vt:lpstr>
      <vt:lpstr>Status epilepticus</vt:lpstr>
      <vt:lpstr>PowerPoint Presentation</vt:lpstr>
      <vt:lpstr>Afterwards...</vt:lpstr>
      <vt:lpstr>Questions:</vt:lpstr>
      <vt:lpstr>Driving and Epilepsy...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Epilepsy</dc:title>
  <dc:creator>Oumaer</dc:creator>
  <cp:lastModifiedBy>Frances</cp:lastModifiedBy>
  <cp:revision>58</cp:revision>
  <dcterms:created xsi:type="dcterms:W3CDTF">2012-12-02T20:51:57Z</dcterms:created>
  <dcterms:modified xsi:type="dcterms:W3CDTF">2013-02-26T21:28:31Z</dcterms:modified>
</cp:coreProperties>
</file>