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3" r:id="rId8"/>
    <p:sldId id="264" r:id="rId9"/>
    <p:sldId id="265" r:id="rId10"/>
    <p:sldId id="266" r:id="rId11"/>
    <p:sldId id="267" r:id="rId12"/>
    <p:sldId id="272" r:id="rId13"/>
    <p:sldId id="262" r:id="rId14"/>
    <p:sldId id="268" r:id="rId15"/>
    <p:sldId id="269" r:id="rId16"/>
    <p:sldId id="270" r:id="rId17"/>
    <p:sldId id="271"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6000"/>
  </p:normalViewPr>
  <p:slideViewPr>
    <p:cSldViewPr snapToGrid="0">
      <p:cViewPr varScale="1">
        <p:scale>
          <a:sx n="112" d="100"/>
          <a:sy n="112" d="100"/>
        </p:scale>
        <p:origin x="6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4AE32BEC-B663-46B8-ABDD-1FEBC88706CB}" type="datetimeFigureOut">
              <a:rPr lang="en-SG" smtClean="0"/>
              <a:t>8/9/16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8D6C0B9-47A7-4E47-B307-958E125E38D1}" type="slidenum">
              <a:rPr lang="en-SG" smtClean="0"/>
              <a:t>‹#›</a:t>
            </a:fld>
            <a:endParaRPr lang="en-SG"/>
          </a:p>
        </p:txBody>
      </p:sp>
    </p:spTree>
    <p:extLst>
      <p:ext uri="{BB962C8B-B14F-4D97-AF65-F5344CB8AC3E}">
        <p14:creationId xmlns:p14="http://schemas.microsoft.com/office/powerpoint/2010/main" val="388658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AE32BEC-B663-46B8-ABDD-1FEBC88706CB}" type="datetimeFigureOut">
              <a:rPr lang="en-SG" smtClean="0"/>
              <a:t>8/9/16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8D6C0B9-47A7-4E47-B307-958E125E38D1}" type="slidenum">
              <a:rPr lang="en-SG" smtClean="0"/>
              <a:t>‹#›</a:t>
            </a:fld>
            <a:endParaRPr lang="en-SG"/>
          </a:p>
        </p:txBody>
      </p:sp>
    </p:spTree>
    <p:extLst>
      <p:ext uri="{BB962C8B-B14F-4D97-AF65-F5344CB8AC3E}">
        <p14:creationId xmlns:p14="http://schemas.microsoft.com/office/powerpoint/2010/main" val="840502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AE32BEC-B663-46B8-ABDD-1FEBC88706CB}" type="datetimeFigureOut">
              <a:rPr lang="en-SG" smtClean="0"/>
              <a:t>8/9/16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8D6C0B9-47A7-4E47-B307-958E125E38D1}" type="slidenum">
              <a:rPr lang="en-SG" smtClean="0"/>
              <a:t>‹#›</a:t>
            </a:fld>
            <a:endParaRPr lang="en-SG"/>
          </a:p>
        </p:txBody>
      </p:sp>
    </p:spTree>
    <p:extLst>
      <p:ext uri="{BB962C8B-B14F-4D97-AF65-F5344CB8AC3E}">
        <p14:creationId xmlns:p14="http://schemas.microsoft.com/office/powerpoint/2010/main" val="2162411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AE32BEC-B663-46B8-ABDD-1FEBC88706CB}" type="datetimeFigureOut">
              <a:rPr lang="en-SG" smtClean="0"/>
              <a:t>8/9/16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8D6C0B9-47A7-4E47-B307-958E125E38D1}" type="slidenum">
              <a:rPr lang="en-SG" smtClean="0"/>
              <a:t>‹#›</a:t>
            </a:fld>
            <a:endParaRPr lang="en-SG"/>
          </a:p>
        </p:txBody>
      </p:sp>
    </p:spTree>
    <p:extLst>
      <p:ext uri="{BB962C8B-B14F-4D97-AF65-F5344CB8AC3E}">
        <p14:creationId xmlns:p14="http://schemas.microsoft.com/office/powerpoint/2010/main" val="1426793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E32BEC-B663-46B8-ABDD-1FEBC88706CB}" type="datetimeFigureOut">
              <a:rPr lang="en-SG" smtClean="0"/>
              <a:t>8/9/16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8D6C0B9-47A7-4E47-B307-958E125E38D1}" type="slidenum">
              <a:rPr lang="en-SG" smtClean="0"/>
              <a:t>‹#›</a:t>
            </a:fld>
            <a:endParaRPr lang="en-SG"/>
          </a:p>
        </p:txBody>
      </p:sp>
    </p:spTree>
    <p:extLst>
      <p:ext uri="{BB962C8B-B14F-4D97-AF65-F5344CB8AC3E}">
        <p14:creationId xmlns:p14="http://schemas.microsoft.com/office/powerpoint/2010/main" val="1555271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4AE32BEC-B663-46B8-ABDD-1FEBC88706CB}" type="datetimeFigureOut">
              <a:rPr lang="en-SG" smtClean="0"/>
              <a:t>8/9/16</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18D6C0B9-47A7-4E47-B307-958E125E38D1}" type="slidenum">
              <a:rPr lang="en-SG" smtClean="0"/>
              <a:t>‹#›</a:t>
            </a:fld>
            <a:endParaRPr lang="en-SG"/>
          </a:p>
        </p:txBody>
      </p:sp>
    </p:spTree>
    <p:extLst>
      <p:ext uri="{BB962C8B-B14F-4D97-AF65-F5344CB8AC3E}">
        <p14:creationId xmlns:p14="http://schemas.microsoft.com/office/powerpoint/2010/main" val="292939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4AE32BEC-B663-46B8-ABDD-1FEBC88706CB}" type="datetimeFigureOut">
              <a:rPr lang="en-SG" smtClean="0"/>
              <a:t>8/9/16</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18D6C0B9-47A7-4E47-B307-958E125E38D1}" type="slidenum">
              <a:rPr lang="en-SG" smtClean="0"/>
              <a:t>‹#›</a:t>
            </a:fld>
            <a:endParaRPr lang="en-SG"/>
          </a:p>
        </p:txBody>
      </p:sp>
    </p:spTree>
    <p:extLst>
      <p:ext uri="{BB962C8B-B14F-4D97-AF65-F5344CB8AC3E}">
        <p14:creationId xmlns:p14="http://schemas.microsoft.com/office/powerpoint/2010/main" val="2615111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4AE32BEC-B663-46B8-ABDD-1FEBC88706CB}" type="datetimeFigureOut">
              <a:rPr lang="en-SG" smtClean="0"/>
              <a:t>8/9/16</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18D6C0B9-47A7-4E47-B307-958E125E38D1}" type="slidenum">
              <a:rPr lang="en-SG" smtClean="0"/>
              <a:t>‹#›</a:t>
            </a:fld>
            <a:endParaRPr lang="en-SG"/>
          </a:p>
        </p:txBody>
      </p:sp>
    </p:spTree>
    <p:extLst>
      <p:ext uri="{BB962C8B-B14F-4D97-AF65-F5344CB8AC3E}">
        <p14:creationId xmlns:p14="http://schemas.microsoft.com/office/powerpoint/2010/main" val="235375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E32BEC-B663-46B8-ABDD-1FEBC88706CB}" type="datetimeFigureOut">
              <a:rPr lang="en-SG" smtClean="0"/>
              <a:t>8/9/16</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18D6C0B9-47A7-4E47-B307-958E125E38D1}" type="slidenum">
              <a:rPr lang="en-SG" smtClean="0"/>
              <a:t>‹#›</a:t>
            </a:fld>
            <a:endParaRPr lang="en-SG"/>
          </a:p>
        </p:txBody>
      </p:sp>
    </p:spTree>
    <p:extLst>
      <p:ext uri="{BB962C8B-B14F-4D97-AF65-F5344CB8AC3E}">
        <p14:creationId xmlns:p14="http://schemas.microsoft.com/office/powerpoint/2010/main" val="203203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E32BEC-B663-46B8-ABDD-1FEBC88706CB}" type="datetimeFigureOut">
              <a:rPr lang="en-SG" smtClean="0"/>
              <a:t>8/9/16</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18D6C0B9-47A7-4E47-B307-958E125E38D1}" type="slidenum">
              <a:rPr lang="en-SG" smtClean="0"/>
              <a:t>‹#›</a:t>
            </a:fld>
            <a:endParaRPr lang="en-SG"/>
          </a:p>
        </p:txBody>
      </p:sp>
    </p:spTree>
    <p:extLst>
      <p:ext uri="{BB962C8B-B14F-4D97-AF65-F5344CB8AC3E}">
        <p14:creationId xmlns:p14="http://schemas.microsoft.com/office/powerpoint/2010/main" val="821908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E32BEC-B663-46B8-ABDD-1FEBC88706CB}" type="datetimeFigureOut">
              <a:rPr lang="en-SG" smtClean="0"/>
              <a:t>8/9/16</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18D6C0B9-47A7-4E47-B307-958E125E38D1}" type="slidenum">
              <a:rPr lang="en-SG" smtClean="0"/>
              <a:t>‹#›</a:t>
            </a:fld>
            <a:endParaRPr lang="en-SG"/>
          </a:p>
        </p:txBody>
      </p:sp>
    </p:spTree>
    <p:extLst>
      <p:ext uri="{BB962C8B-B14F-4D97-AF65-F5344CB8AC3E}">
        <p14:creationId xmlns:p14="http://schemas.microsoft.com/office/powerpoint/2010/main" val="6275294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32BEC-B663-46B8-ABDD-1FEBC88706CB}" type="datetimeFigureOut">
              <a:rPr lang="en-SG" smtClean="0"/>
              <a:t>8/9/16</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6C0B9-47A7-4E47-B307-958E125E38D1}" type="slidenum">
              <a:rPr lang="en-SG" smtClean="0"/>
              <a:t>‹#›</a:t>
            </a:fld>
            <a:endParaRPr lang="en-SG"/>
          </a:p>
        </p:txBody>
      </p:sp>
    </p:spTree>
    <p:extLst>
      <p:ext uri="{BB962C8B-B14F-4D97-AF65-F5344CB8AC3E}">
        <p14:creationId xmlns:p14="http://schemas.microsoft.com/office/powerpoint/2010/main" val="3429204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SG" dirty="0" smtClean="0"/>
              <a:t>Smart Policies for Smart Cities: How Institutional Arrangements Matter</a:t>
            </a:r>
            <a:endParaRPr lang="en-SG" dirty="0"/>
          </a:p>
        </p:txBody>
      </p:sp>
      <p:sp>
        <p:nvSpPr>
          <p:cNvPr id="3" name="Subtitle 2"/>
          <p:cNvSpPr>
            <a:spLocks noGrp="1"/>
          </p:cNvSpPr>
          <p:nvPr>
            <p:ph type="subTitle" idx="1"/>
          </p:nvPr>
        </p:nvSpPr>
        <p:spPr/>
        <p:txBody>
          <a:bodyPr/>
          <a:lstStyle/>
          <a:p>
            <a:endParaRPr lang="en-SG" dirty="0" smtClean="0"/>
          </a:p>
          <a:p>
            <a:pPr>
              <a:lnSpc>
                <a:spcPct val="100000"/>
              </a:lnSpc>
            </a:pPr>
            <a:r>
              <a:rPr lang="en-SG" dirty="0" smtClean="0"/>
              <a:t>Don Rodney Ong Junio</a:t>
            </a:r>
          </a:p>
          <a:p>
            <a:pPr>
              <a:lnSpc>
                <a:spcPct val="100000"/>
              </a:lnSpc>
            </a:pPr>
            <a:r>
              <a:rPr lang="en-SG" dirty="0" smtClean="0"/>
              <a:t>Kyoto University</a:t>
            </a:r>
          </a:p>
          <a:p>
            <a:endParaRPr lang="en-SG" dirty="0"/>
          </a:p>
        </p:txBody>
      </p:sp>
    </p:spTree>
    <p:extLst>
      <p:ext uri="{BB962C8B-B14F-4D97-AF65-F5344CB8AC3E}">
        <p14:creationId xmlns:p14="http://schemas.microsoft.com/office/powerpoint/2010/main" val="73679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b="1"/>
              <a:t>Seoul’s Smart City Journey: From U-Seoul to Smart Seoul </a:t>
            </a:r>
            <a:r>
              <a:rPr lang="en-SG" b="1" smtClean="0"/>
              <a:t>2015</a:t>
            </a:r>
            <a:endParaRPr lang="en-SG"/>
          </a:p>
        </p:txBody>
      </p:sp>
      <p:sp>
        <p:nvSpPr>
          <p:cNvPr id="3" name="Content Placeholder 2"/>
          <p:cNvSpPr>
            <a:spLocks noGrp="1"/>
          </p:cNvSpPr>
          <p:nvPr>
            <p:ph idx="1"/>
          </p:nvPr>
        </p:nvSpPr>
        <p:spPr/>
        <p:txBody>
          <a:bodyPr/>
          <a:lstStyle/>
          <a:p>
            <a:r>
              <a:rPr lang="en-SG" smtClean="0"/>
              <a:t>U-Seoul: aimed to improve the city’s sustainability, competitiveness and sustainability.</a:t>
            </a:r>
          </a:p>
          <a:p>
            <a:pPr lvl="1"/>
            <a:r>
              <a:rPr lang="en-SG" smtClean="0"/>
              <a:t>Emphasis </a:t>
            </a:r>
            <a:r>
              <a:rPr lang="en-SG"/>
              <a:t>of this approach is on building sufficient urban infrastructure such as sensors, broadband backbone to provide ubiquitous city services in the areas of public administration, </a:t>
            </a:r>
            <a:r>
              <a:rPr lang="en-SG" smtClean="0"/>
              <a:t>health, etc.</a:t>
            </a:r>
          </a:p>
          <a:p>
            <a:pPr lvl="1"/>
            <a:r>
              <a:rPr lang="en-SG" smtClean="0"/>
              <a:t>Focus on traditional city infrastructure limited the potential of leveraging on ICTs to improve citizen engagement.</a:t>
            </a:r>
          </a:p>
          <a:p>
            <a:r>
              <a:rPr lang="en-SG" smtClean="0"/>
              <a:t>Smart Seoul 2015: </a:t>
            </a:r>
            <a:r>
              <a:rPr lang="en-SG"/>
              <a:t>build smart infrastructure, provide smart services, and advance smart services</a:t>
            </a:r>
            <a:r>
              <a:rPr lang="en-SG" smtClean="0"/>
              <a:t>.</a:t>
            </a:r>
          </a:p>
          <a:p>
            <a:pPr lvl="1"/>
            <a:r>
              <a:rPr lang="en-SG" smtClean="0"/>
              <a:t>Shift from focusing on infrastructure to improving efficiency in government services.</a:t>
            </a:r>
          </a:p>
          <a:p>
            <a:pPr lvl="1"/>
            <a:endParaRPr lang="en-SG"/>
          </a:p>
        </p:txBody>
      </p:sp>
    </p:spTree>
    <p:extLst>
      <p:ext uri="{BB962C8B-B14F-4D97-AF65-F5344CB8AC3E}">
        <p14:creationId xmlns:p14="http://schemas.microsoft.com/office/powerpoint/2010/main" val="650822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smtClean="0"/>
              <a:t>Singapore’s Smart Nation Initiative</a:t>
            </a:r>
            <a:endParaRPr lang="en-SG"/>
          </a:p>
        </p:txBody>
      </p:sp>
      <p:sp>
        <p:nvSpPr>
          <p:cNvPr id="3" name="Content Placeholder 2"/>
          <p:cNvSpPr>
            <a:spLocks noGrp="1"/>
          </p:cNvSpPr>
          <p:nvPr>
            <p:ph idx="1"/>
          </p:nvPr>
        </p:nvSpPr>
        <p:spPr/>
        <p:txBody>
          <a:bodyPr>
            <a:normAutofit fontScale="92500"/>
          </a:bodyPr>
          <a:lstStyle/>
          <a:p>
            <a:r>
              <a:rPr lang="en-SG" smtClean="0"/>
              <a:t>Singapore’s iN2015 (Intelligent Nation 2015) masterplan forms part of the country’s earlier drive to develop a smart nation. Building a national broadband network in addition to expanding citizen services app are some key components of iN2015.</a:t>
            </a:r>
          </a:p>
          <a:p>
            <a:r>
              <a:rPr lang="en-SG" smtClean="0"/>
              <a:t>Smart Nation Programme Office (launched in 2014)</a:t>
            </a:r>
          </a:p>
          <a:p>
            <a:pPr lvl="1"/>
            <a:r>
              <a:rPr lang="en-SG"/>
              <a:t>Based on three dimensions, the Smart Nation programme aims to bring in more jobs to Singapore, improve the quality of </a:t>
            </a:r>
            <a:r>
              <a:rPr lang="en-SG" smtClean="0"/>
              <a:t>life, </a:t>
            </a:r>
            <a:r>
              <a:rPr lang="en-SG"/>
              <a:t>and a general improvement in society. </a:t>
            </a:r>
            <a:r>
              <a:rPr lang="en-SG" smtClean="0"/>
              <a:t> </a:t>
            </a:r>
          </a:p>
          <a:p>
            <a:pPr lvl="1"/>
            <a:r>
              <a:rPr lang="en-SG"/>
              <a:t>A cornerstone of Singapore’s smart nation drive is leveraging on big data and co-creating citizen service apps with the public</a:t>
            </a:r>
            <a:r>
              <a:rPr lang="en-SG" smtClean="0"/>
              <a:t>.</a:t>
            </a:r>
          </a:p>
          <a:p>
            <a:pPr lvl="1"/>
            <a:r>
              <a:rPr lang="en-SG" smtClean="0"/>
              <a:t>A </a:t>
            </a:r>
            <a:r>
              <a:rPr lang="en-SG"/>
              <a:t>broader theme that figures prominently in Singapore’s strategy but is under emphasized in Seoul’s own smart city approach is job creation and helping reorient the city to become city suitable for ICT related industries to flourish.</a:t>
            </a:r>
          </a:p>
        </p:txBody>
      </p:sp>
    </p:spTree>
    <p:extLst>
      <p:ext uri="{BB962C8B-B14F-4D97-AF65-F5344CB8AC3E}">
        <p14:creationId xmlns:p14="http://schemas.microsoft.com/office/powerpoint/2010/main" val="994671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SG" smtClean="0"/>
              <a:t>Key Findings</a:t>
            </a:r>
            <a:endParaRPr lang="en-SG"/>
          </a:p>
        </p:txBody>
      </p:sp>
      <p:sp>
        <p:nvSpPr>
          <p:cNvPr id="5" name="Subtitle 4"/>
          <p:cNvSpPr>
            <a:spLocks noGrp="1"/>
          </p:cNvSpPr>
          <p:nvPr>
            <p:ph type="subTitle" idx="1"/>
          </p:nvPr>
        </p:nvSpPr>
        <p:spPr/>
        <p:txBody>
          <a:bodyPr/>
          <a:lstStyle/>
          <a:p>
            <a:endParaRPr lang="en-SG"/>
          </a:p>
        </p:txBody>
      </p:sp>
    </p:spTree>
    <p:extLst>
      <p:ext uri="{BB962C8B-B14F-4D97-AF65-F5344CB8AC3E}">
        <p14:creationId xmlns:p14="http://schemas.microsoft.com/office/powerpoint/2010/main" val="2206270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smtClean="0"/>
              <a:t>Government leadership and a comprehensive approach to smart city policy making</a:t>
            </a:r>
            <a:endParaRPr lang="en-SG"/>
          </a:p>
        </p:txBody>
      </p:sp>
      <p:sp>
        <p:nvSpPr>
          <p:cNvPr id="3" name="Content Placeholder 2"/>
          <p:cNvSpPr>
            <a:spLocks noGrp="1"/>
          </p:cNvSpPr>
          <p:nvPr>
            <p:ph idx="1"/>
          </p:nvPr>
        </p:nvSpPr>
        <p:spPr/>
        <p:txBody>
          <a:bodyPr>
            <a:normAutofit/>
          </a:bodyPr>
          <a:lstStyle/>
          <a:p>
            <a:r>
              <a:rPr lang="en-SG"/>
              <a:t>In addition to a policy framework, there is also a strong government leadership in ensuring that their smart city strategies will gain traction</a:t>
            </a:r>
            <a:r>
              <a:rPr lang="en-SG" smtClean="0"/>
              <a:t>.</a:t>
            </a:r>
          </a:p>
          <a:p>
            <a:r>
              <a:rPr lang="en-SG" smtClean="0"/>
              <a:t>Presence </a:t>
            </a:r>
            <a:r>
              <a:rPr lang="en-SG"/>
              <a:t>of a </a:t>
            </a:r>
            <a:r>
              <a:rPr lang="en-SG" smtClean="0"/>
              <a:t>strong </a:t>
            </a:r>
            <a:r>
              <a:rPr lang="en-SG"/>
              <a:t>public service able to implement broad policy directives </a:t>
            </a:r>
            <a:r>
              <a:rPr lang="en-SG" smtClean="0"/>
              <a:t>and ensure </a:t>
            </a:r>
            <a:r>
              <a:rPr lang="en-SG"/>
              <a:t>that its smart city projects will be implemented is seen as a crucial factor</a:t>
            </a:r>
            <a:r>
              <a:rPr lang="en-SG" smtClean="0"/>
              <a:t>.</a:t>
            </a:r>
          </a:p>
        </p:txBody>
      </p:sp>
    </p:spTree>
    <p:extLst>
      <p:ext uri="{BB962C8B-B14F-4D97-AF65-F5344CB8AC3E}">
        <p14:creationId xmlns:p14="http://schemas.microsoft.com/office/powerpoint/2010/main" val="1337062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smtClean="0"/>
              <a:t>Differentiated approach to smart city development</a:t>
            </a:r>
            <a:endParaRPr lang="en-SG"/>
          </a:p>
        </p:txBody>
      </p:sp>
      <p:sp>
        <p:nvSpPr>
          <p:cNvPr id="3" name="Content Placeholder 2"/>
          <p:cNvSpPr>
            <a:spLocks noGrp="1"/>
          </p:cNvSpPr>
          <p:nvPr>
            <p:ph idx="1"/>
          </p:nvPr>
        </p:nvSpPr>
        <p:spPr/>
        <p:txBody>
          <a:bodyPr/>
          <a:lstStyle/>
          <a:p>
            <a:r>
              <a:rPr lang="en-SG"/>
              <a:t>Seoul and Singapore's Smart City initiatives draw on different policy impetus and mechanisms. </a:t>
            </a:r>
            <a:endParaRPr lang="en-SG" smtClean="0"/>
          </a:p>
          <a:p>
            <a:pPr lvl="1"/>
            <a:r>
              <a:rPr lang="en-SG" smtClean="0"/>
              <a:t>Both </a:t>
            </a:r>
            <a:r>
              <a:rPr lang="en-SG"/>
              <a:t>Singapore and Seoul's smart city initiatives have more than one policy objectives- job creation, ensuring access to ICTs, improving delivery of public services, improving quality of life and the like. </a:t>
            </a:r>
            <a:endParaRPr lang="en-SG" smtClean="0"/>
          </a:p>
          <a:p>
            <a:r>
              <a:rPr lang="en-SG" smtClean="0"/>
              <a:t>Both </a:t>
            </a:r>
            <a:r>
              <a:rPr lang="en-SG"/>
              <a:t>governments have also shown various modalities to achieve their aims such as through public private partnerships, in-house development of software and apps for citizen services etc. </a:t>
            </a:r>
            <a:endParaRPr lang="en-SG" smtClean="0"/>
          </a:p>
          <a:p>
            <a:r>
              <a:rPr lang="en-SG" smtClean="0"/>
              <a:t>This </a:t>
            </a:r>
            <a:r>
              <a:rPr lang="en-SG"/>
              <a:t>varied approach highlights the existence of multiple ways to approach and to implement smart city programmes.</a:t>
            </a:r>
          </a:p>
        </p:txBody>
      </p:sp>
    </p:spTree>
    <p:extLst>
      <p:ext uri="{BB962C8B-B14F-4D97-AF65-F5344CB8AC3E}">
        <p14:creationId xmlns:p14="http://schemas.microsoft.com/office/powerpoint/2010/main" val="331007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smtClean="0"/>
              <a:t>More than just wires and sensors</a:t>
            </a:r>
            <a:endParaRPr lang="en-SG"/>
          </a:p>
        </p:txBody>
      </p:sp>
      <p:sp>
        <p:nvSpPr>
          <p:cNvPr id="3" name="Content Placeholder 2"/>
          <p:cNvSpPr>
            <a:spLocks noGrp="1"/>
          </p:cNvSpPr>
          <p:nvPr>
            <p:ph idx="1"/>
          </p:nvPr>
        </p:nvSpPr>
        <p:spPr/>
        <p:txBody>
          <a:bodyPr/>
          <a:lstStyle/>
          <a:p>
            <a:r>
              <a:rPr lang="en-SG"/>
              <a:t>While a smart city in its early stages can be about laying down smart infrastructure, these are not sufficient condition to encourage meaningful ICT collaboration between government and citizens. </a:t>
            </a:r>
          </a:p>
          <a:p>
            <a:r>
              <a:rPr lang="en-SG" smtClean="0"/>
              <a:t>As </a:t>
            </a:r>
            <a:r>
              <a:rPr lang="en-SG"/>
              <a:t>seen in Seoul's U-Seoul project, the provision of ubiquitous technology did not result in improved quality of life for citizens and thus meet the stated objective of its smart city policies.</a:t>
            </a:r>
          </a:p>
        </p:txBody>
      </p:sp>
    </p:spTree>
    <p:extLst>
      <p:ext uri="{BB962C8B-B14F-4D97-AF65-F5344CB8AC3E}">
        <p14:creationId xmlns:p14="http://schemas.microsoft.com/office/powerpoint/2010/main" val="2091059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smtClean="0"/>
              <a:t>Encouraging demand and meaningful use</a:t>
            </a:r>
            <a:endParaRPr lang="en-SG"/>
          </a:p>
        </p:txBody>
      </p:sp>
      <p:sp>
        <p:nvSpPr>
          <p:cNvPr id="3" name="Content Placeholder 2"/>
          <p:cNvSpPr>
            <a:spLocks noGrp="1"/>
          </p:cNvSpPr>
          <p:nvPr>
            <p:ph idx="1"/>
          </p:nvPr>
        </p:nvSpPr>
        <p:spPr/>
        <p:txBody>
          <a:bodyPr/>
          <a:lstStyle/>
          <a:p>
            <a:r>
              <a:rPr lang="en-SG"/>
              <a:t>Inasmuch as smart city policies are aimed at creating new ways to deliver public services, mechanisms must be in place to ensure that there will be public demand for these new services and products</a:t>
            </a:r>
            <a:r>
              <a:rPr lang="en-SG" smtClean="0"/>
              <a:t>.</a:t>
            </a:r>
          </a:p>
          <a:p>
            <a:r>
              <a:rPr lang="en-SG" smtClean="0"/>
              <a:t>On </a:t>
            </a:r>
            <a:r>
              <a:rPr lang="en-SG"/>
              <a:t>the supply side, Seoul has been involved in providing access devices to people as a way to encourage use of its citizen services apps. </a:t>
            </a:r>
            <a:endParaRPr lang="en-SG" smtClean="0"/>
          </a:p>
          <a:p>
            <a:r>
              <a:rPr lang="en-SG" smtClean="0"/>
              <a:t>In </a:t>
            </a:r>
            <a:r>
              <a:rPr lang="en-SG"/>
              <a:t>Singapore, the government has been hosting hackathons with students and other stakeholders to encourage use of its services and creation of new services through data that they release to the public. </a:t>
            </a:r>
          </a:p>
        </p:txBody>
      </p:sp>
    </p:spTree>
    <p:extLst>
      <p:ext uri="{BB962C8B-B14F-4D97-AF65-F5344CB8AC3E}">
        <p14:creationId xmlns:p14="http://schemas.microsoft.com/office/powerpoint/2010/main" val="1003267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SG" smtClean="0"/>
              <a:t>Smart policies for smart cities would also require a “smart” civil service and an “ICT-smart” citizenry.</a:t>
            </a:r>
          </a:p>
        </p:txBody>
      </p:sp>
      <p:sp>
        <p:nvSpPr>
          <p:cNvPr id="3" name="Content Placeholder 2"/>
          <p:cNvSpPr>
            <a:spLocks noGrp="1"/>
          </p:cNvSpPr>
          <p:nvPr>
            <p:ph idx="1"/>
          </p:nvPr>
        </p:nvSpPr>
        <p:spPr/>
        <p:txBody>
          <a:bodyPr/>
          <a:lstStyle/>
          <a:p>
            <a:endParaRPr lang="en-SG" smtClean="0"/>
          </a:p>
          <a:p>
            <a:endParaRPr lang="en-SG"/>
          </a:p>
          <a:p>
            <a:r>
              <a:rPr lang="en-SG" smtClean="0"/>
              <a:t>Administrative efficiency and organizational capabilities of cities</a:t>
            </a:r>
          </a:p>
          <a:p>
            <a:pPr lvl="1"/>
            <a:endParaRPr lang="en-SG" smtClean="0"/>
          </a:p>
          <a:p>
            <a:r>
              <a:rPr lang="en-SG" smtClean="0"/>
              <a:t>Embeddedness of ICT culture</a:t>
            </a:r>
          </a:p>
          <a:p>
            <a:pPr marL="0" indent="0">
              <a:buNone/>
            </a:pPr>
            <a:endParaRPr lang="en-SG"/>
          </a:p>
          <a:p>
            <a:endParaRPr lang="en-SG"/>
          </a:p>
        </p:txBody>
      </p:sp>
    </p:spTree>
    <p:extLst>
      <p:ext uri="{BB962C8B-B14F-4D97-AF65-F5344CB8AC3E}">
        <p14:creationId xmlns:p14="http://schemas.microsoft.com/office/powerpoint/2010/main" val="266514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SG" smtClean="0"/>
              <a:t>Thank You!</a:t>
            </a:r>
            <a:endParaRPr lang="en-SG"/>
          </a:p>
        </p:txBody>
      </p:sp>
      <p:sp>
        <p:nvSpPr>
          <p:cNvPr id="5" name="Subtitle 4"/>
          <p:cNvSpPr>
            <a:spLocks noGrp="1"/>
          </p:cNvSpPr>
          <p:nvPr>
            <p:ph type="subTitle" idx="1"/>
          </p:nvPr>
        </p:nvSpPr>
        <p:spPr/>
        <p:txBody>
          <a:bodyPr/>
          <a:lstStyle/>
          <a:p>
            <a:endParaRPr lang="en-SG"/>
          </a:p>
        </p:txBody>
      </p:sp>
    </p:spTree>
    <p:extLst>
      <p:ext uri="{BB962C8B-B14F-4D97-AF65-F5344CB8AC3E}">
        <p14:creationId xmlns:p14="http://schemas.microsoft.com/office/powerpoint/2010/main" val="2122681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Outline</a:t>
            </a:r>
            <a:endParaRPr lang="en-SG" dirty="0"/>
          </a:p>
        </p:txBody>
      </p:sp>
      <p:sp>
        <p:nvSpPr>
          <p:cNvPr id="3" name="Content Placeholder 2"/>
          <p:cNvSpPr>
            <a:spLocks noGrp="1"/>
          </p:cNvSpPr>
          <p:nvPr>
            <p:ph idx="1"/>
          </p:nvPr>
        </p:nvSpPr>
        <p:spPr/>
        <p:txBody>
          <a:bodyPr/>
          <a:lstStyle/>
          <a:p>
            <a:r>
              <a:rPr lang="en-SG" smtClean="0"/>
              <a:t>Background</a:t>
            </a:r>
          </a:p>
          <a:p>
            <a:pPr lvl="1"/>
            <a:r>
              <a:rPr lang="en-SG" smtClean="0"/>
              <a:t>Why Smart Cities?</a:t>
            </a:r>
          </a:p>
          <a:p>
            <a:pPr lvl="1"/>
            <a:r>
              <a:rPr lang="en-SG" smtClean="0"/>
              <a:t>What is a smart city?</a:t>
            </a:r>
          </a:p>
          <a:p>
            <a:r>
              <a:rPr lang="en-SG" smtClean="0"/>
              <a:t>Research </a:t>
            </a:r>
            <a:r>
              <a:rPr lang="en-SG" dirty="0" smtClean="0"/>
              <a:t>Question</a:t>
            </a:r>
          </a:p>
          <a:p>
            <a:r>
              <a:rPr lang="en-SG" dirty="0" smtClean="0"/>
              <a:t>Framework</a:t>
            </a:r>
          </a:p>
          <a:p>
            <a:r>
              <a:rPr lang="en-SG" dirty="0" smtClean="0"/>
              <a:t>Findings</a:t>
            </a:r>
          </a:p>
          <a:p>
            <a:endParaRPr lang="en-SG" dirty="0"/>
          </a:p>
        </p:txBody>
      </p:sp>
    </p:spTree>
    <p:extLst>
      <p:ext uri="{BB962C8B-B14F-4D97-AF65-F5344CB8AC3E}">
        <p14:creationId xmlns:p14="http://schemas.microsoft.com/office/powerpoint/2010/main" val="3293534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smtClean="0"/>
              <a:t>Background</a:t>
            </a:r>
            <a:endParaRPr lang="en-SG"/>
          </a:p>
        </p:txBody>
      </p:sp>
      <p:sp>
        <p:nvSpPr>
          <p:cNvPr id="3" name="Content Placeholder 2"/>
          <p:cNvSpPr>
            <a:spLocks noGrp="1"/>
          </p:cNvSpPr>
          <p:nvPr>
            <p:ph idx="1"/>
          </p:nvPr>
        </p:nvSpPr>
        <p:spPr/>
        <p:txBody>
          <a:bodyPr>
            <a:normAutofit/>
          </a:bodyPr>
          <a:lstStyle/>
          <a:p>
            <a:r>
              <a:rPr lang="en-SG"/>
              <a:t>54% of the world’s population lived in urban areas in 2014 and by 2045, the total number of urban residents will reach 6 billion, 2 billion more than current estimates</a:t>
            </a:r>
            <a:r>
              <a:rPr lang="en-SG" smtClean="0"/>
              <a:t>. (World Bank)</a:t>
            </a:r>
          </a:p>
          <a:p>
            <a:endParaRPr lang="en-SG" smtClean="0"/>
          </a:p>
          <a:p>
            <a:r>
              <a:rPr lang="en-SG" smtClean="0"/>
              <a:t>Urbanization </a:t>
            </a:r>
            <a:r>
              <a:rPr lang="en-SG"/>
              <a:t>is a common feature of the development narrative of countries in Asia Pacific</a:t>
            </a:r>
            <a:r>
              <a:rPr lang="en-SG" smtClean="0"/>
              <a:t>.</a:t>
            </a:r>
          </a:p>
          <a:p>
            <a:pPr lvl="1"/>
            <a:r>
              <a:rPr lang="en-SG"/>
              <a:t>Cities are important as most economic activities are generated in these areas. </a:t>
            </a:r>
            <a:endParaRPr lang="en-SG" smtClean="0"/>
          </a:p>
        </p:txBody>
      </p:sp>
    </p:spTree>
    <p:extLst>
      <p:ext uri="{BB962C8B-B14F-4D97-AF65-F5344CB8AC3E}">
        <p14:creationId xmlns:p14="http://schemas.microsoft.com/office/powerpoint/2010/main" val="750170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smtClean="0"/>
              <a:t>Why Smart Cities?</a:t>
            </a:r>
            <a:endParaRPr lang="en-SG"/>
          </a:p>
        </p:txBody>
      </p:sp>
      <p:sp>
        <p:nvSpPr>
          <p:cNvPr id="3" name="Content Placeholder 2"/>
          <p:cNvSpPr>
            <a:spLocks noGrp="1"/>
          </p:cNvSpPr>
          <p:nvPr>
            <p:ph idx="1"/>
          </p:nvPr>
        </p:nvSpPr>
        <p:spPr/>
        <p:txBody>
          <a:bodyPr/>
          <a:lstStyle/>
          <a:p>
            <a:r>
              <a:rPr lang="en-SG" smtClean="0"/>
              <a:t>In recent years, a “smart city” approach has become the latest policy response to the challenge of rapid urbanization.</a:t>
            </a:r>
          </a:p>
          <a:p>
            <a:pPr lvl="1"/>
            <a:endParaRPr lang="en-SG" smtClean="0"/>
          </a:p>
          <a:p>
            <a:pPr lvl="1"/>
            <a:r>
              <a:rPr lang="en-SG" smtClean="0"/>
              <a:t>In India for example, the government has announced a USD1.2 billion commitment to develop 100 “smart cities” to accommodate the expected 843 million people living in Indian cities by 2050.</a:t>
            </a:r>
          </a:p>
          <a:p>
            <a:endParaRPr lang="en-SG" smtClean="0"/>
          </a:p>
          <a:p>
            <a:r>
              <a:rPr lang="en-SG" smtClean="0"/>
              <a:t>The </a:t>
            </a:r>
            <a:r>
              <a:rPr lang="en-SG"/>
              <a:t>smart city approach recasts many of the traditional issues associated with urban </a:t>
            </a:r>
            <a:r>
              <a:rPr lang="en-SG" smtClean="0"/>
              <a:t>living.</a:t>
            </a:r>
            <a:endParaRPr lang="en-SG"/>
          </a:p>
        </p:txBody>
      </p:sp>
    </p:spTree>
    <p:extLst>
      <p:ext uri="{BB962C8B-B14F-4D97-AF65-F5344CB8AC3E}">
        <p14:creationId xmlns:p14="http://schemas.microsoft.com/office/powerpoint/2010/main" val="2432176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smtClean="0"/>
              <a:t>What is a smart city?</a:t>
            </a:r>
            <a:endParaRPr lang="en-SG"/>
          </a:p>
        </p:txBody>
      </p:sp>
      <p:sp>
        <p:nvSpPr>
          <p:cNvPr id="3" name="Content Placeholder 2"/>
          <p:cNvSpPr>
            <a:spLocks noGrp="1"/>
          </p:cNvSpPr>
          <p:nvPr>
            <p:ph idx="1"/>
          </p:nvPr>
        </p:nvSpPr>
        <p:spPr/>
        <p:txBody>
          <a:bodyPr>
            <a:normAutofit lnSpcReduction="10000"/>
          </a:bodyPr>
          <a:lstStyle/>
          <a:p>
            <a:r>
              <a:rPr lang="en-SG" smtClean="0"/>
              <a:t>Defined as </a:t>
            </a:r>
            <a:r>
              <a:rPr lang="en-SG"/>
              <a:t>a “knowledge”, “cyber” or “eco” city. </a:t>
            </a:r>
            <a:endParaRPr lang="en-SG" smtClean="0"/>
          </a:p>
          <a:p>
            <a:endParaRPr lang="en-SG" smtClean="0"/>
          </a:p>
          <a:p>
            <a:r>
              <a:rPr lang="en-SG" smtClean="0"/>
              <a:t>A </a:t>
            </a:r>
            <a:r>
              <a:rPr lang="en-SG"/>
              <a:t>city “connecting the physical infrastructure, the IT infrastructure, the social infrastructure, and the business infrastructure to leverage the collective intelligence of the city</a:t>
            </a:r>
            <a:r>
              <a:rPr lang="en-SG" smtClean="0"/>
              <a:t>” (Harrison et al, 2010).</a:t>
            </a:r>
          </a:p>
          <a:p>
            <a:endParaRPr lang="en-SG" smtClean="0"/>
          </a:p>
          <a:p>
            <a:r>
              <a:rPr lang="en-SG" smtClean="0"/>
              <a:t>A </a:t>
            </a:r>
            <a:r>
              <a:rPr lang="en-SG"/>
              <a:t>smart city uses information and communications technology (ICT) to enhance its livability, workability and sustainability. In simplest terms, there are three parts to that job: collecting, communicating and “crunching</a:t>
            </a:r>
            <a:r>
              <a:rPr lang="en-SG" smtClean="0"/>
              <a:t>.” (Smart Cities Council)</a:t>
            </a:r>
          </a:p>
          <a:p>
            <a:endParaRPr lang="en-SG" smtClean="0"/>
          </a:p>
          <a:p>
            <a:endParaRPr lang="en-SG"/>
          </a:p>
        </p:txBody>
      </p:sp>
    </p:spTree>
    <p:extLst>
      <p:ext uri="{BB962C8B-B14F-4D97-AF65-F5344CB8AC3E}">
        <p14:creationId xmlns:p14="http://schemas.microsoft.com/office/powerpoint/2010/main" val="283608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smtClean="0"/>
              <a:t>What is a smart city?</a:t>
            </a:r>
            <a:endParaRPr lang="en-SG"/>
          </a:p>
        </p:txBody>
      </p:sp>
      <p:sp>
        <p:nvSpPr>
          <p:cNvPr id="3" name="Content Placeholder 2"/>
          <p:cNvSpPr>
            <a:spLocks noGrp="1"/>
          </p:cNvSpPr>
          <p:nvPr>
            <p:ph idx="1"/>
          </p:nvPr>
        </p:nvSpPr>
        <p:spPr/>
        <p:txBody>
          <a:bodyPr>
            <a:normAutofit lnSpcReduction="10000"/>
          </a:bodyPr>
          <a:lstStyle/>
          <a:p>
            <a:r>
              <a:rPr lang="en-SG"/>
              <a:t>A common theme present in most definition of smart city is the importance of leveraging on ICTs to bind the various aspects of city living especially in the social, and economic spheres. </a:t>
            </a:r>
            <a:endParaRPr lang="en-SG" smtClean="0"/>
          </a:p>
          <a:p>
            <a:endParaRPr lang="en-SG" smtClean="0"/>
          </a:p>
          <a:p>
            <a:r>
              <a:rPr lang="en-SG" smtClean="0"/>
              <a:t>Definitional </a:t>
            </a:r>
            <a:r>
              <a:rPr lang="en-SG"/>
              <a:t>impreciseness of smart city contributes to the often loose use of the term</a:t>
            </a:r>
            <a:r>
              <a:rPr lang="en-SG" smtClean="0"/>
              <a:t>.</a:t>
            </a:r>
          </a:p>
          <a:p>
            <a:endParaRPr lang="en-SG" smtClean="0"/>
          </a:p>
          <a:p>
            <a:r>
              <a:rPr lang="en-SG" smtClean="0"/>
              <a:t>Smart city as an urban labelling phenomenon (Hollands, 2008).</a:t>
            </a:r>
          </a:p>
          <a:p>
            <a:pPr lvl="1"/>
            <a:r>
              <a:rPr lang="en-SG"/>
              <a:t>In this sense, the term smart city is used for place marketing purposes only more than anything else.</a:t>
            </a:r>
          </a:p>
          <a:p>
            <a:pPr lvl="1"/>
            <a:endParaRPr lang="en-SG"/>
          </a:p>
        </p:txBody>
      </p:sp>
    </p:spTree>
    <p:extLst>
      <p:ext uri="{BB962C8B-B14F-4D97-AF65-F5344CB8AC3E}">
        <p14:creationId xmlns:p14="http://schemas.microsoft.com/office/powerpoint/2010/main" val="2138266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smtClean="0"/>
              <a:t>Research Question</a:t>
            </a:r>
            <a:endParaRPr lang="en-SG"/>
          </a:p>
        </p:txBody>
      </p:sp>
      <p:sp>
        <p:nvSpPr>
          <p:cNvPr id="3" name="Content Placeholder 2"/>
          <p:cNvSpPr>
            <a:spLocks noGrp="1"/>
          </p:cNvSpPr>
          <p:nvPr>
            <p:ph sz="half" idx="1"/>
          </p:nvPr>
        </p:nvSpPr>
        <p:spPr/>
        <p:txBody>
          <a:bodyPr>
            <a:normAutofit fontScale="92500"/>
          </a:bodyPr>
          <a:lstStyle/>
          <a:p>
            <a:r>
              <a:rPr lang="en-SG" smtClean="0"/>
              <a:t>This </a:t>
            </a:r>
            <a:r>
              <a:rPr lang="en-SG"/>
              <a:t>paper raises the following conceptual queries: </a:t>
            </a:r>
            <a:endParaRPr lang="en-SG" smtClean="0"/>
          </a:p>
          <a:p>
            <a:pPr lvl="1"/>
            <a:r>
              <a:rPr lang="en-SG" smtClean="0"/>
              <a:t>What </a:t>
            </a:r>
            <a:r>
              <a:rPr lang="en-SG"/>
              <a:t>policies enable smart cities? </a:t>
            </a:r>
            <a:endParaRPr lang="en-SG" smtClean="0"/>
          </a:p>
          <a:p>
            <a:pPr lvl="1"/>
            <a:r>
              <a:rPr lang="en-SG" smtClean="0"/>
              <a:t>How </a:t>
            </a:r>
            <a:r>
              <a:rPr lang="en-SG"/>
              <a:t>are formal institutions configured to drive smart city </a:t>
            </a:r>
            <a:r>
              <a:rPr lang="en-SG" smtClean="0"/>
              <a:t>development?</a:t>
            </a:r>
            <a:endParaRPr lang="en-SG"/>
          </a:p>
          <a:p>
            <a:r>
              <a:rPr lang="en-SG" smtClean="0"/>
              <a:t>Institutional factors are often overlooked</a:t>
            </a:r>
          </a:p>
          <a:p>
            <a:r>
              <a:rPr lang="en-SG" smtClean="0"/>
              <a:t>When institutional factors are considered, they mostly relate to formal institutions such as policies</a:t>
            </a:r>
          </a:p>
          <a:p>
            <a:endParaRPr lang="en-SG" smtClean="0"/>
          </a:p>
          <a:p>
            <a:endParaRPr lang="en-SG" smtClean="0"/>
          </a:p>
          <a:p>
            <a:endParaRPr lang="en-SG"/>
          </a:p>
        </p:txBody>
      </p:sp>
      <p:pic>
        <p:nvPicPr>
          <p:cNvPr id="5" name="Content Placeholder 4"/>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6197600" y="1690688"/>
            <a:ext cx="4818743" cy="4210843"/>
          </a:xfrm>
          <a:prstGeom prst="rect">
            <a:avLst/>
          </a:prstGeom>
        </p:spPr>
      </p:pic>
      <p:sp>
        <p:nvSpPr>
          <p:cNvPr id="6" name="TextBox 5"/>
          <p:cNvSpPr txBox="1"/>
          <p:nvPr/>
        </p:nvSpPr>
        <p:spPr>
          <a:xfrm>
            <a:off x="6183086" y="6176963"/>
            <a:ext cx="3106057" cy="369332"/>
          </a:xfrm>
          <a:prstGeom prst="rect">
            <a:avLst/>
          </a:prstGeom>
          <a:noFill/>
        </p:spPr>
        <p:txBody>
          <a:bodyPr wrap="square" rtlCol="0">
            <a:spAutoFit/>
          </a:bodyPr>
          <a:lstStyle/>
          <a:p>
            <a:r>
              <a:rPr lang="en-SG"/>
              <a:t>Nam and Pardo (2011)</a:t>
            </a:r>
          </a:p>
        </p:txBody>
      </p:sp>
    </p:spTree>
    <p:extLst>
      <p:ext uri="{BB962C8B-B14F-4D97-AF65-F5344CB8AC3E}">
        <p14:creationId xmlns:p14="http://schemas.microsoft.com/office/powerpoint/2010/main" val="1553656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SG" smtClean="0"/>
              <a:t>Framework</a:t>
            </a:r>
            <a:endParaRPr lang="en-SG"/>
          </a:p>
        </p:txBody>
      </p:sp>
      <p:sp>
        <p:nvSpPr>
          <p:cNvPr id="3" name="Content Placeholder 2"/>
          <p:cNvSpPr>
            <a:spLocks noGrp="1"/>
          </p:cNvSpPr>
          <p:nvPr>
            <p:ph idx="1"/>
          </p:nvPr>
        </p:nvSpPr>
        <p:spPr/>
        <p:txBody>
          <a:bodyPr>
            <a:normAutofit lnSpcReduction="10000"/>
          </a:bodyPr>
          <a:lstStyle/>
          <a:p>
            <a:r>
              <a:rPr lang="en-SG" smtClean="0"/>
              <a:t>Smart cities can be understood as a system</a:t>
            </a:r>
          </a:p>
          <a:p>
            <a:pPr lvl="1"/>
            <a:r>
              <a:rPr lang="en-SG" smtClean="0"/>
              <a:t>Institutional economics as guiding framework</a:t>
            </a:r>
          </a:p>
          <a:p>
            <a:r>
              <a:rPr lang="en-SG" smtClean="0"/>
              <a:t>Analytical lens</a:t>
            </a:r>
          </a:p>
          <a:p>
            <a:pPr lvl="1"/>
            <a:r>
              <a:rPr lang="en-SG" smtClean="0"/>
              <a:t>Formal institutions</a:t>
            </a:r>
          </a:p>
          <a:p>
            <a:pPr lvl="2"/>
            <a:r>
              <a:rPr lang="en-SG"/>
              <a:t>S</a:t>
            </a:r>
            <a:r>
              <a:rPr lang="en-SG" smtClean="0"/>
              <a:t>uch </a:t>
            </a:r>
            <a:r>
              <a:rPr lang="en-SG"/>
              <a:t>as rules, laws, </a:t>
            </a:r>
            <a:r>
              <a:rPr lang="en-SG" smtClean="0"/>
              <a:t>constitutions</a:t>
            </a:r>
          </a:p>
          <a:p>
            <a:pPr lvl="1"/>
            <a:r>
              <a:rPr lang="en-SG" smtClean="0"/>
              <a:t>Informal institutions</a:t>
            </a:r>
          </a:p>
          <a:p>
            <a:pPr lvl="2"/>
            <a:r>
              <a:rPr lang="en-SG" smtClean="0"/>
              <a:t>Such </a:t>
            </a:r>
            <a:r>
              <a:rPr lang="en-SG"/>
              <a:t>as norms of behavior, conventions, self-imposed codes of </a:t>
            </a:r>
            <a:r>
              <a:rPr lang="en-SG" smtClean="0"/>
              <a:t>conduct</a:t>
            </a:r>
          </a:p>
          <a:p>
            <a:pPr lvl="1"/>
            <a:r>
              <a:rPr lang="en-SG" smtClean="0"/>
              <a:t>Enforcement characteristics of formal and informal institutions</a:t>
            </a:r>
          </a:p>
          <a:p>
            <a:r>
              <a:rPr lang="en-SG" smtClean="0"/>
              <a:t>Case Study</a:t>
            </a:r>
          </a:p>
          <a:p>
            <a:pPr lvl="1"/>
            <a:r>
              <a:rPr lang="en-SG" smtClean="0"/>
              <a:t>Singapore</a:t>
            </a:r>
          </a:p>
          <a:p>
            <a:pPr lvl="1"/>
            <a:r>
              <a:rPr lang="en-SG" smtClean="0"/>
              <a:t>Seoul, South Korea</a:t>
            </a:r>
          </a:p>
        </p:txBody>
      </p:sp>
    </p:spTree>
    <p:extLst>
      <p:ext uri="{BB962C8B-B14F-4D97-AF65-F5344CB8AC3E}">
        <p14:creationId xmlns:p14="http://schemas.microsoft.com/office/powerpoint/2010/main" val="3936398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smtClean="0"/>
              <a:t>Why Singapore and Seoul</a:t>
            </a:r>
            <a:endParaRPr lang="en-SG"/>
          </a:p>
        </p:txBody>
      </p:sp>
      <p:sp>
        <p:nvSpPr>
          <p:cNvPr id="6" name="Content Placeholder 5"/>
          <p:cNvSpPr>
            <a:spLocks noGrp="1"/>
          </p:cNvSpPr>
          <p:nvPr>
            <p:ph idx="1"/>
          </p:nvPr>
        </p:nvSpPr>
        <p:spPr/>
        <p:txBody>
          <a:bodyPr>
            <a:normAutofit/>
          </a:bodyPr>
          <a:lstStyle/>
          <a:p>
            <a:r>
              <a:rPr lang="en-SG" smtClean="0"/>
              <a:t>Pioneers in smart city development in Asia Pacific</a:t>
            </a:r>
          </a:p>
          <a:p>
            <a:r>
              <a:rPr lang="en-SG" smtClean="0"/>
              <a:t>Relative </a:t>
            </a:r>
            <a:r>
              <a:rPr lang="en-SG"/>
              <a:t>success and maturity in creating a thriving smart city </a:t>
            </a:r>
            <a:r>
              <a:rPr lang="en-SG" smtClean="0"/>
              <a:t>ecosystem</a:t>
            </a:r>
          </a:p>
          <a:p>
            <a:r>
              <a:rPr lang="en-SG" smtClean="0"/>
              <a:t>Strong </a:t>
            </a:r>
            <a:r>
              <a:rPr lang="en-SG"/>
              <a:t>reputation </a:t>
            </a:r>
            <a:r>
              <a:rPr lang="en-SG" smtClean="0"/>
              <a:t>as </a:t>
            </a:r>
            <a:r>
              <a:rPr lang="en-SG"/>
              <a:t>highly competitive cities </a:t>
            </a:r>
            <a:r>
              <a:rPr lang="en-SG" smtClean="0"/>
              <a:t>occupying </a:t>
            </a:r>
            <a:r>
              <a:rPr lang="en-SG"/>
              <a:t>the top list </a:t>
            </a:r>
            <a:r>
              <a:rPr lang="en-SG" smtClean="0"/>
              <a:t>of </a:t>
            </a:r>
            <a:r>
              <a:rPr lang="en-SG"/>
              <a:t>rankings such as the World City Competitiveness </a:t>
            </a:r>
            <a:r>
              <a:rPr lang="en-SG" smtClean="0"/>
              <a:t>Index; Liveability Ranking; Quality </a:t>
            </a:r>
            <a:r>
              <a:rPr lang="en-SG"/>
              <a:t>of Living Rankings </a:t>
            </a:r>
            <a:r>
              <a:rPr lang="en-SG" smtClean="0"/>
              <a:t>etc.</a:t>
            </a:r>
          </a:p>
          <a:p>
            <a:r>
              <a:rPr lang="en-SG" smtClean="0"/>
              <a:t>Similar </a:t>
            </a:r>
            <a:r>
              <a:rPr lang="en-SG"/>
              <a:t>in their institutional </a:t>
            </a:r>
            <a:r>
              <a:rPr lang="en-SG" smtClean="0"/>
              <a:t>configuration but </a:t>
            </a:r>
            <a:r>
              <a:rPr lang="en-SG"/>
              <a:t>the paths they have taken to reach their current level of smart city development are </a:t>
            </a:r>
            <a:r>
              <a:rPr lang="en-SG" smtClean="0"/>
              <a:t>divergent.</a:t>
            </a:r>
          </a:p>
          <a:p>
            <a:endParaRPr lang="en-SG"/>
          </a:p>
        </p:txBody>
      </p:sp>
    </p:spTree>
    <p:extLst>
      <p:ext uri="{BB962C8B-B14F-4D97-AF65-F5344CB8AC3E}">
        <p14:creationId xmlns:p14="http://schemas.microsoft.com/office/powerpoint/2010/main" val="1255719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2005</TotalTime>
  <Words>1166</Words>
  <Application>Microsoft Macintosh PowerPoint</Application>
  <PresentationFormat>Widescreen</PresentationFormat>
  <Paragraphs>95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Calibri Light</vt:lpstr>
      <vt:lpstr>Arial</vt:lpstr>
      <vt:lpstr>Office Theme</vt:lpstr>
      <vt:lpstr>Smart Policies for Smart Cities: How Institutional Arrangements Matter</vt:lpstr>
      <vt:lpstr>Outline</vt:lpstr>
      <vt:lpstr>Background</vt:lpstr>
      <vt:lpstr>Why Smart Cities?</vt:lpstr>
      <vt:lpstr>What is a smart city?</vt:lpstr>
      <vt:lpstr>What is a smart city?</vt:lpstr>
      <vt:lpstr>Research Question</vt:lpstr>
      <vt:lpstr>Framework</vt:lpstr>
      <vt:lpstr>Why Singapore and Seoul</vt:lpstr>
      <vt:lpstr>Seoul’s Smart City Journey: From U-Seoul to Smart Seoul 2015</vt:lpstr>
      <vt:lpstr>Singapore’s Smart Nation Initiative</vt:lpstr>
      <vt:lpstr>Key Findings</vt:lpstr>
      <vt:lpstr>Government leadership and a comprehensive approach to smart city policy making</vt:lpstr>
      <vt:lpstr>Differentiated approach to smart city development</vt:lpstr>
      <vt:lpstr>More than just wires and sensors</vt:lpstr>
      <vt:lpstr>Encouraging demand and meaningful use</vt:lpstr>
      <vt:lpstr>Smart policies for smart cities would also require a “smart” civil service and an “ICT-smart” citizenry.</vt:lpstr>
      <vt:lpstr>Thank You!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Policies for Smart Cities: How Institutional Arrangements Matter</dc:title>
  <dc:creator>Don Rodney Junio</dc:creator>
  <cp:lastModifiedBy>Microsoft Office User</cp:lastModifiedBy>
  <cp:revision>4</cp:revision>
  <dcterms:created xsi:type="dcterms:W3CDTF">2016-09-06T05:18:19Z</dcterms:created>
  <dcterms:modified xsi:type="dcterms:W3CDTF">2016-09-08T07:16:48Z</dcterms:modified>
</cp:coreProperties>
</file>