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9" r:id="rId6"/>
    <p:sldId id="270" r:id="rId7"/>
    <p:sldId id="277" r:id="rId8"/>
    <p:sldId id="280" r:id="rId9"/>
    <p:sldId id="281" r:id="rId10"/>
    <p:sldId id="282" r:id="rId11"/>
    <p:sldId id="259" r:id="rId12"/>
    <p:sldId id="262" r:id="rId13"/>
    <p:sldId id="261" r:id="rId14"/>
    <p:sldId id="263" r:id="rId15"/>
    <p:sldId id="264" r:id="rId16"/>
    <p:sldId id="265" r:id="rId17"/>
    <p:sldId id="266" r:id="rId18"/>
    <p:sldId id="267" r:id="rId19"/>
    <p:sldId id="268" r:id="rId20"/>
    <p:sldId id="271" r:id="rId21"/>
    <p:sldId id="272" r:id="rId22"/>
    <p:sldId id="273" r:id="rId23"/>
    <p:sldId id="274" r:id="rId24"/>
    <p:sldId id="275" r:id="rId25"/>
    <p:sldId id="276" r:id="rId26"/>
    <p:sldId id="278" r:id="rId27"/>
    <p:sldId id="279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156B-B075-48EC-A26D-3FFB2292EEA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65D3-E99C-4DAF-912E-E497D010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156B-B075-48EC-A26D-3FFB2292EEA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65D3-E99C-4DAF-912E-E497D010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7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156B-B075-48EC-A26D-3FFB2292EEA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65D3-E99C-4DAF-912E-E497D010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5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156B-B075-48EC-A26D-3FFB2292EEA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65D3-E99C-4DAF-912E-E497D010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2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156B-B075-48EC-A26D-3FFB2292EEA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65D3-E99C-4DAF-912E-E497D010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3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156B-B075-48EC-A26D-3FFB2292EEA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65D3-E99C-4DAF-912E-E497D010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156B-B075-48EC-A26D-3FFB2292EEA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65D3-E99C-4DAF-912E-E497D010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8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156B-B075-48EC-A26D-3FFB2292EEA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65D3-E99C-4DAF-912E-E497D010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7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156B-B075-48EC-A26D-3FFB2292EEA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65D3-E99C-4DAF-912E-E497D010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0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156B-B075-48EC-A26D-3FFB2292EEA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65D3-E99C-4DAF-912E-E497D010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9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156B-B075-48EC-A26D-3FFB2292EEA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65D3-E99C-4DAF-912E-E497D010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2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156B-B075-48EC-A26D-3FFB2292EEA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865D3-E99C-4DAF-912E-E497D010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dirty="0" smtClean="0"/>
              <a:t>Stress and Strain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1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Just How do Thrusts Move?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Gravity sliding</a:t>
            </a:r>
          </a:p>
          <a:p>
            <a:r>
              <a:rPr lang="en-US" dirty="0" smtClean="0"/>
              <a:t>Reduce friction </a:t>
            </a:r>
          </a:p>
          <a:p>
            <a:r>
              <a:rPr lang="en-US" dirty="0" smtClean="0"/>
              <a:t>Lifting with pressurized fluids</a:t>
            </a:r>
          </a:p>
          <a:p>
            <a:r>
              <a:rPr lang="en-US" dirty="0" smtClean="0"/>
              <a:t>Piecemeal motion (Adjusting a mattress)</a:t>
            </a:r>
          </a:p>
          <a:p>
            <a:r>
              <a:rPr lang="en-US" dirty="0" smtClean="0"/>
              <a:t>Many thrust sheets </a:t>
            </a:r>
            <a:r>
              <a:rPr lang="en-US" i="1" dirty="0" smtClean="0"/>
              <a:t>are</a:t>
            </a:r>
            <a:r>
              <a:rPr lang="en-US" dirty="0" smtClean="0"/>
              <a:t> on the edge of failure</a:t>
            </a:r>
          </a:p>
          <a:p>
            <a:pPr lvl="1"/>
            <a:r>
              <a:rPr lang="en-US" dirty="0" smtClean="0"/>
              <a:t>Internal breakup (duplexing)</a:t>
            </a:r>
          </a:p>
          <a:p>
            <a:r>
              <a:rPr lang="en-US" dirty="0" smtClean="0"/>
              <a:t>Confining pressure increases strength (thicker sheets stronger)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63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Dimensionless (a ratio)</a:t>
            </a:r>
          </a:p>
          <a:p>
            <a:pPr lvl="1"/>
            <a:r>
              <a:rPr lang="en-US" dirty="0" smtClean="0"/>
              <a:t>Deformation/Original Dimension</a:t>
            </a:r>
          </a:p>
          <a:p>
            <a:r>
              <a:rPr lang="en-US" dirty="0" smtClean="0"/>
              <a:t>Longitudinal = Does not Change Direction of a Line</a:t>
            </a:r>
          </a:p>
          <a:p>
            <a:pPr lvl="1"/>
            <a:r>
              <a:rPr lang="en-US" dirty="0" smtClean="0"/>
              <a:t>Compression or Tension</a:t>
            </a:r>
          </a:p>
          <a:p>
            <a:r>
              <a:rPr lang="en-US" dirty="0" smtClean="0"/>
              <a:t>Shear = Changes Direction of a Line</a:t>
            </a:r>
          </a:p>
          <a:p>
            <a:r>
              <a:rPr lang="en-US" dirty="0" smtClean="0"/>
              <a:t>Infinitesimal: Less than a few per cent</a:t>
            </a:r>
          </a:p>
          <a:p>
            <a:pPr lvl="1"/>
            <a:r>
              <a:rPr lang="en-US" dirty="0" smtClean="0"/>
              <a:t>Permits convenient approximations</a:t>
            </a:r>
          </a:p>
          <a:p>
            <a:r>
              <a:rPr lang="en-US" dirty="0" smtClean="0"/>
              <a:t>Finite: Larger than a few per cent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006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Homogeneous Strain </a:t>
            </a:r>
          </a:p>
          <a:p>
            <a:pPr lvl="1"/>
            <a:r>
              <a:rPr lang="en-US" dirty="0" smtClean="0"/>
              <a:t>Uniform strain. </a:t>
            </a:r>
          </a:p>
          <a:p>
            <a:pPr lvl="1"/>
            <a:r>
              <a:rPr lang="en-US" dirty="0" smtClean="0"/>
              <a:t>Straight lines in the original object remain straight</a:t>
            </a:r>
          </a:p>
          <a:p>
            <a:pPr lvl="1"/>
            <a:r>
              <a:rPr lang="en-US" dirty="0" smtClean="0"/>
              <a:t>Parallel lines remain parallel</a:t>
            </a:r>
          </a:p>
          <a:p>
            <a:pPr lvl="1"/>
            <a:r>
              <a:rPr lang="en-US" dirty="0" smtClean="0"/>
              <a:t>Circles deform to ellipses</a:t>
            </a:r>
          </a:p>
          <a:p>
            <a:pPr lvl="1"/>
            <a:r>
              <a:rPr lang="en-US" dirty="0" smtClean="0"/>
              <a:t>Note that this definition rules out folding, since an originally straight layer has to remain straight. </a:t>
            </a:r>
          </a:p>
          <a:p>
            <a:r>
              <a:rPr lang="en-US" dirty="0" smtClean="0"/>
              <a:t>Inhomogeneous Strain </a:t>
            </a:r>
          </a:p>
          <a:p>
            <a:pPr lvl="1"/>
            <a:r>
              <a:rPr lang="en-US" dirty="0" smtClean="0"/>
              <a:t>How real geology behaves</a:t>
            </a:r>
          </a:p>
          <a:p>
            <a:pPr lvl="1"/>
            <a:r>
              <a:rPr lang="en-US" dirty="0" smtClean="0"/>
              <a:t>Deformation varies from place to place</a:t>
            </a:r>
          </a:p>
          <a:p>
            <a:pPr lvl="1"/>
            <a:r>
              <a:rPr lang="en-US" dirty="0" smtClean="0"/>
              <a:t>Lines may bend and do not necessarily remain parallel.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40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of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Elastic</a:t>
            </a:r>
            <a:r>
              <a:rPr lang="en-US" dirty="0" smtClean="0"/>
              <a:t> Material deforms under stress but returns to its original size and shape when the stress is released. No permanent deformation. </a:t>
            </a:r>
          </a:p>
          <a:p>
            <a:r>
              <a:rPr lang="en-US" b="1" dirty="0" smtClean="0"/>
              <a:t>Brittle</a:t>
            </a:r>
            <a:r>
              <a:rPr lang="en-US" dirty="0" smtClean="0"/>
              <a:t> Material deforms by fracturing (Glass) </a:t>
            </a:r>
          </a:p>
          <a:p>
            <a:r>
              <a:rPr lang="en-US" b="1" dirty="0" smtClean="0"/>
              <a:t>Ductile</a:t>
            </a:r>
            <a:r>
              <a:rPr lang="en-US" dirty="0" smtClean="0"/>
              <a:t> Material deforms without breaking (Metals) </a:t>
            </a:r>
          </a:p>
          <a:p>
            <a:r>
              <a:rPr lang="en-US" b="1" dirty="0" smtClean="0"/>
              <a:t>Viscous</a:t>
            </a:r>
            <a:r>
              <a:rPr lang="en-US" dirty="0" smtClean="0"/>
              <a:t> Deform steadily under stress (Fluids, Magma)</a:t>
            </a:r>
          </a:p>
          <a:p>
            <a:r>
              <a:rPr lang="en-US" b="1" dirty="0" smtClean="0"/>
              <a:t>Plastic</a:t>
            </a:r>
            <a:r>
              <a:rPr lang="en-US" dirty="0" smtClean="0"/>
              <a:t> Material does not flow until a threshold stress has been exceeded. </a:t>
            </a:r>
          </a:p>
          <a:p>
            <a:r>
              <a:rPr lang="en-US" b="1" dirty="0" smtClean="0"/>
              <a:t>Viscoelastic</a:t>
            </a:r>
            <a:r>
              <a:rPr lang="en-US" dirty="0" smtClean="0"/>
              <a:t> Combines elastic and viscous behavior. Models of </a:t>
            </a:r>
            <a:r>
              <a:rPr lang="en-US" dirty="0" err="1" smtClean="0"/>
              <a:t>glacio-isostasy</a:t>
            </a:r>
            <a:r>
              <a:rPr lang="en-US" dirty="0" smtClean="0"/>
              <a:t> frequently assume a viscoelastic earth: the crust flexes elastically and the underlying mantle flows viscously.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793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Deformation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Analog: A Spring</a:t>
            </a:r>
          </a:p>
          <a:p>
            <a:r>
              <a:rPr lang="en-US" dirty="0" smtClean="0"/>
              <a:t>Hooke’s Law: Deformation = k x Force</a:t>
            </a:r>
          </a:p>
          <a:p>
            <a:r>
              <a:rPr lang="en-US" dirty="0" smtClean="0"/>
              <a:t>Young’s Modulus: E = Stress/Strain</a:t>
            </a:r>
          </a:p>
          <a:p>
            <a:pPr lvl="1"/>
            <a:r>
              <a:rPr lang="en-US" dirty="0" smtClean="0"/>
              <a:t>Longitudinal Strain</a:t>
            </a:r>
          </a:p>
          <a:p>
            <a:pPr lvl="1"/>
            <a:r>
              <a:rPr lang="en-US" dirty="0" smtClean="0"/>
              <a:t>Units = </a:t>
            </a:r>
            <a:r>
              <a:rPr lang="en-US" dirty="0" err="1" smtClean="0"/>
              <a:t>Pascals</a:t>
            </a:r>
            <a:endParaRPr lang="en-US" dirty="0" smtClean="0"/>
          </a:p>
          <a:p>
            <a:pPr lvl="1"/>
            <a:r>
              <a:rPr lang="en-US" dirty="0" smtClean="0"/>
              <a:t>Stress to produce 100% Strain</a:t>
            </a:r>
          </a:p>
          <a:p>
            <a:pPr lvl="1"/>
            <a:r>
              <a:rPr lang="en-US" dirty="0" smtClean="0"/>
              <a:t>Typically 50-150 </a:t>
            </a:r>
            <a:r>
              <a:rPr lang="en-US" dirty="0" err="1" smtClean="0"/>
              <a:t>Gpa</a:t>
            </a:r>
            <a:r>
              <a:rPr lang="en-US" dirty="0" smtClean="0"/>
              <a:t> for Crystalline Rocks</a:t>
            </a:r>
          </a:p>
          <a:p>
            <a:pPr lvl="1"/>
            <a:r>
              <a:rPr lang="en-US" dirty="0" smtClean="0"/>
              <a:t>Strain </a:t>
            </a:r>
            <a:r>
              <a:rPr lang="en-US" smtClean="0"/>
              <a:t>roughly </a:t>
            </a:r>
            <a:r>
              <a:rPr lang="en-US" smtClean="0"/>
              <a:t>10</a:t>
            </a:r>
            <a:r>
              <a:rPr lang="en-US" baseline="30000" smtClean="0"/>
              <a:t>-6</a:t>
            </a:r>
            <a:r>
              <a:rPr lang="en-US" smtClean="0"/>
              <a:t>/Bar</a:t>
            </a:r>
            <a:endParaRPr lang="en-US" dirty="0" smtClean="0"/>
          </a:p>
          <a:p>
            <a:pPr lvl="1"/>
            <a:r>
              <a:rPr lang="en-US" dirty="0" smtClean="0"/>
              <a:t>Elastic Strain generally infinitesimal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30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Poisson’s Ratio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Ratio of Shear Strain to Longitudinal Strain</a:t>
            </a:r>
          </a:p>
          <a:p>
            <a:r>
              <a:rPr lang="en-US" dirty="0" smtClean="0"/>
              <a:t>For most rocks, ranges from ¼ to 1/3</a:t>
            </a:r>
          </a:p>
          <a:p>
            <a:r>
              <a:rPr lang="en-US" dirty="0" smtClean="0"/>
              <a:t>Usually symbolized by Greek letter nu (</a:t>
            </a:r>
            <a:r>
              <a:rPr lang="el-GR" dirty="0" smtClean="0"/>
              <a:t>ν</a:t>
            </a:r>
            <a:r>
              <a:rPr lang="en-US" dirty="0" smtClean="0"/>
              <a:t>), sometimes by sigma (</a:t>
            </a:r>
            <a:r>
              <a:rPr lang="el-GR" dirty="0" smtClean="0"/>
              <a:t>σ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883" y="2819400"/>
            <a:ext cx="4133850" cy="2362200"/>
          </a:xfrm>
        </p:spPr>
      </p:pic>
    </p:spTree>
    <p:extLst>
      <p:ext uri="{BB962C8B-B14F-4D97-AF65-F5344CB8AC3E}">
        <p14:creationId xmlns:p14="http://schemas.microsoft.com/office/powerpoint/2010/main" val="3979950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/>
              <a:t>E</a:t>
            </a:r>
            <a:r>
              <a:rPr lang="en-US" dirty="0" smtClean="0"/>
              <a:t>lastic Parameters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There are really only two independent variables</a:t>
            </a:r>
          </a:p>
          <a:p>
            <a:r>
              <a:rPr lang="en-US" dirty="0" smtClean="0"/>
              <a:t>Shear Modulus</a:t>
            </a:r>
          </a:p>
          <a:p>
            <a:pPr lvl="1"/>
            <a:r>
              <a:rPr lang="en-US" dirty="0" smtClean="0"/>
              <a:t>G = shear stress/shear strain</a:t>
            </a:r>
          </a:p>
          <a:p>
            <a:pPr lvl="1"/>
            <a:r>
              <a:rPr lang="en-US" dirty="0" smtClean="0"/>
              <a:t>G = E/2(1 + </a:t>
            </a:r>
            <a:r>
              <a:rPr lang="el-GR" dirty="0"/>
              <a:t>ν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Since </a:t>
            </a:r>
            <a:r>
              <a:rPr lang="el-GR" dirty="0"/>
              <a:t>ν</a:t>
            </a:r>
            <a:r>
              <a:rPr lang="en-US" dirty="0" smtClean="0"/>
              <a:t> ranges from 1/4 to 1/3 for most rocks, G is about 0.4 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75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Modulus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 = pressure/volume change</a:t>
            </a:r>
          </a:p>
          <a:p>
            <a:r>
              <a:rPr lang="en-US" dirty="0" smtClean="0"/>
              <a:t>K = E/(3(1 - 2</a:t>
            </a:r>
            <a:r>
              <a:rPr lang="en-US" dirty="0"/>
              <a:t>ν</a:t>
            </a:r>
            <a:r>
              <a:rPr lang="en-US" dirty="0" smtClean="0"/>
              <a:t>)) </a:t>
            </a:r>
          </a:p>
          <a:p>
            <a:r>
              <a:rPr lang="en-US" dirty="0" smtClean="0"/>
              <a:t>Since v ranges from 1/4 to 1/3 for most rocks, K ranges from 2/3E to 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78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Viscous Deformation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Analog: Dashpot (Leaky piston)</a:t>
            </a:r>
          </a:p>
          <a:p>
            <a:pPr lvl="1"/>
            <a:r>
              <a:rPr lang="en-US" dirty="0" smtClean="0"/>
              <a:t>Door closer</a:t>
            </a:r>
          </a:p>
          <a:p>
            <a:pPr lvl="1"/>
            <a:r>
              <a:rPr lang="en-US" dirty="0" smtClean="0"/>
              <a:t>Access door openers</a:t>
            </a:r>
          </a:p>
          <a:p>
            <a:pPr lvl="1"/>
            <a:r>
              <a:rPr lang="en-US" dirty="0" smtClean="0"/>
              <a:t>Shock absorbers</a:t>
            </a:r>
          </a:p>
          <a:p>
            <a:r>
              <a:rPr lang="en-US" dirty="0" smtClean="0"/>
              <a:t>Viscosity N = (shear stress)/(shear strain rate)</a:t>
            </a:r>
          </a:p>
          <a:p>
            <a:r>
              <a:rPr lang="en-US" dirty="0" smtClean="0"/>
              <a:t>Units = Pascal - Seconds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17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Plastic Deformation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Analog = Sliding Block</a:t>
            </a:r>
          </a:p>
          <a:p>
            <a:r>
              <a:rPr lang="en-US" dirty="0" smtClean="0"/>
              <a:t>Stress has to reach a threshold</a:t>
            </a:r>
          </a:p>
          <a:p>
            <a:r>
              <a:rPr lang="en-US" dirty="0" smtClean="0"/>
              <a:t>Power Law Creep</a:t>
            </a:r>
          </a:p>
          <a:p>
            <a:pPr lvl="1"/>
            <a:r>
              <a:rPr lang="en-US" dirty="0"/>
              <a:t>Strain </a:t>
            </a:r>
            <a:r>
              <a:rPr lang="en-US" dirty="0" smtClean="0"/>
              <a:t>Rate </a:t>
            </a:r>
            <a:r>
              <a:rPr lang="en-US" dirty="0"/>
              <a:t>= C (Stress)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(-Q/RT) </a:t>
            </a:r>
            <a:endParaRPr lang="en-US" dirty="0" smtClean="0"/>
          </a:p>
          <a:p>
            <a:pPr lvl="1"/>
            <a:r>
              <a:rPr lang="en-US" dirty="0" smtClean="0"/>
              <a:t>C = scaling constant</a:t>
            </a:r>
          </a:p>
          <a:p>
            <a:pPr lvl="1"/>
            <a:r>
              <a:rPr lang="en-US" dirty="0" smtClean="0"/>
              <a:t>n = Strain rate goes up much faster than stress</a:t>
            </a:r>
          </a:p>
          <a:p>
            <a:pPr lvl="1"/>
            <a:r>
              <a:rPr lang="en-US" dirty="0" smtClean="0"/>
              <a:t>Q = activation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6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Force/Area</a:t>
            </a:r>
          </a:p>
          <a:p>
            <a:r>
              <a:rPr lang="en-US" dirty="0" smtClean="0"/>
              <a:t>Pressure is one form of Stress</a:t>
            </a:r>
          </a:p>
          <a:p>
            <a:r>
              <a:rPr lang="en-US" dirty="0" smtClean="0"/>
              <a:t>Units: </a:t>
            </a:r>
            <a:r>
              <a:rPr lang="en-US" dirty="0" err="1" smtClean="0"/>
              <a:t>Pascals</a:t>
            </a:r>
            <a:r>
              <a:rPr lang="en-US" dirty="0" smtClean="0"/>
              <a:t> (1 bar = 1 </a:t>
            </a:r>
            <a:r>
              <a:rPr lang="en-US" dirty="0" err="1" smtClean="0"/>
              <a:t>atm</a:t>
            </a:r>
            <a:r>
              <a:rPr lang="en-US" dirty="0" smtClean="0"/>
              <a:t> = 100,000 Pa)</a:t>
            </a:r>
          </a:p>
          <a:p>
            <a:r>
              <a:rPr lang="en-US" dirty="0" smtClean="0"/>
              <a:t>Normal Stress: Perpendicular to surface</a:t>
            </a:r>
          </a:p>
          <a:p>
            <a:pPr lvl="1"/>
            <a:r>
              <a:rPr lang="en-US" dirty="0" smtClean="0"/>
              <a:t>Compression vs. Tension</a:t>
            </a:r>
          </a:p>
          <a:p>
            <a:r>
              <a:rPr lang="en-US" dirty="0" smtClean="0"/>
              <a:t>Shear: Parallel to Surface</a:t>
            </a:r>
          </a:p>
        </p:txBody>
      </p:sp>
    </p:spTree>
    <p:extLst>
      <p:ext uri="{BB962C8B-B14F-4D97-AF65-F5344CB8AC3E}">
        <p14:creationId xmlns:p14="http://schemas.microsoft.com/office/powerpoint/2010/main" val="2310115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Power Law Creep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9200"/>
            <a:ext cx="6994614" cy="5486400"/>
          </a:xfrm>
        </p:spPr>
      </p:pic>
    </p:spTree>
    <p:extLst>
      <p:ext uri="{BB962C8B-B14F-4D97-AF65-F5344CB8AC3E}">
        <p14:creationId xmlns:p14="http://schemas.microsoft.com/office/powerpoint/2010/main" val="793191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Familiar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Shear Thinning</a:t>
            </a:r>
          </a:p>
          <a:p>
            <a:pPr lvl="1"/>
            <a:r>
              <a:rPr lang="en-US" dirty="0" smtClean="0"/>
              <a:t>Mayonnaise</a:t>
            </a:r>
          </a:p>
          <a:p>
            <a:pPr lvl="1"/>
            <a:r>
              <a:rPr lang="en-US" dirty="0" smtClean="0"/>
              <a:t>Ball Point pen ink</a:t>
            </a:r>
          </a:p>
          <a:p>
            <a:r>
              <a:rPr lang="en-US" dirty="0" smtClean="0"/>
              <a:t>Shear Thickening</a:t>
            </a:r>
          </a:p>
          <a:p>
            <a:pPr lvl="1"/>
            <a:r>
              <a:rPr lang="en-US" dirty="0" smtClean="0"/>
              <a:t>Cornstarch and water</a:t>
            </a:r>
          </a:p>
          <a:p>
            <a:pPr lvl="1"/>
            <a:r>
              <a:rPr lang="en-US" dirty="0" smtClean="0"/>
              <a:t>Liquid Armor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47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Shear Strain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7086600" cy="5314950"/>
          </a:xfrm>
        </p:spPr>
      </p:pic>
    </p:spTree>
    <p:extLst>
      <p:ext uri="{BB962C8B-B14F-4D97-AF65-F5344CB8AC3E}">
        <p14:creationId xmlns:p14="http://schemas.microsoft.com/office/powerpoint/2010/main" val="845444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Shear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0"/>
            <a:ext cx="5791200" cy="5212080"/>
          </a:xfrm>
        </p:spPr>
      </p:pic>
    </p:spTree>
    <p:extLst>
      <p:ext uri="{BB962C8B-B14F-4D97-AF65-F5344CB8AC3E}">
        <p14:creationId xmlns:p14="http://schemas.microsoft.com/office/powerpoint/2010/main" val="198474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and Simple Shear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8146473" cy="3733800"/>
          </a:xfrm>
        </p:spPr>
      </p:pic>
    </p:spTree>
    <p:extLst>
      <p:ext uri="{BB962C8B-B14F-4D97-AF65-F5344CB8AC3E}">
        <p14:creationId xmlns:p14="http://schemas.microsoft.com/office/powerpoint/2010/main" val="3892692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and Simple Shear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193024" cy="4267200"/>
          </a:xfrm>
        </p:spPr>
      </p:pic>
    </p:spTree>
    <p:extLst>
      <p:ext uri="{BB962C8B-B14F-4D97-AF65-F5344CB8AC3E}">
        <p14:creationId xmlns:p14="http://schemas.microsoft.com/office/powerpoint/2010/main" val="1379214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Mohr Circles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05000"/>
            <a:ext cx="7924800" cy="3962400"/>
          </a:xfrm>
        </p:spPr>
      </p:pic>
    </p:spTree>
    <p:extLst>
      <p:ext uri="{BB962C8B-B14F-4D97-AF65-F5344CB8AC3E}">
        <p14:creationId xmlns:p14="http://schemas.microsoft.com/office/powerpoint/2010/main" val="2831771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Mohr Circles and Real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angles from the </a:t>
            </a:r>
            <a:r>
              <a:rPr lang="en-US" i="1" dirty="0" smtClean="0"/>
              <a:t>pole</a:t>
            </a:r>
            <a:r>
              <a:rPr lang="en-US" dirty="0" smtClean="0"/>
              <a:t> to the plane</a:t>
            </a:r>
          </a:p>
          <a:p>
            <a:r>
              <a:rPr lang="en-US" dirty="0" smtClean="0"/>
              <a:t>All Mohr angles are twice real world angles</a:t>
            </a:r>
          </a:p>
          <a:p>
            <a:r>
              <a:rPr lang="en-US" dirty="0" smtClean="0"/>
              <a:t>All angles are measured in the same sense in real space and Mohr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26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Stresses in Three dimensions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3810000" cy="3810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cos</a:t>
            </a:r>
            <a:r>
              <a:rPr lang="en-US" baseline="30000" dirty="0" smtClean="0"/>
              <a:t>2</a:t>
            </a:r>
            <a:r>
              <a:rPr lang="en-US" dirty="0" smtClean="0"/>
              <a:t>A1 + cos</a:t>
            </a:r>
            <a:r>
              <a:rPr lang="en-US" baseline="30000" dirty="0" smtClean="0"/>
              <a:t>2</a:t>
            </a:r>
            <a:r>
              <a:rPr lang="en-US" dirty="0" smtClean="0"/>
              <a:t>A2 + cos</a:t>
            </a:r>
            <a:r>
              <a:rPr lang="en-US" baseline="30000" dirty="0" smtClean="0"/>
              <a:t>2</a:t>
            </a:r>
            <a:r>
              <a:rPr lang="en-US" dirty="0" smtClean="0"/>
              <a:t>A3 = 1</a:t>
            </a:r>
          </a:p>
          <a:p>
            <a:r>
              <a:rPr lang="en-US" dirty="0" smtClean="0"/>
              <a:t>These are called the </a:t>
            </a:r>
            <a:r>
              <a:rPr lang="en-US" i="1" dirty="0" smtClean="0"/>
              <a:t>direction cosines</a:t>
            </a:r>
            <a:r>
              <a:rPr lang="en-US" dirty="0" smtClean="0"/>
              <a:t> of the line</a:t>
            </a:r>
          </a:p>
          <a:p>
            <a:r>
              <a:rPr lang="en-US" dirty="0" smtClean="0"/>
              <a:t>Proportional to 1/intercepts of the 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71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Mohr Circles in Three Dimensions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71600"/>
            <a:ext cx="7315200" cy="5486400"/>
          </a:xfrm>
        </p:spPr>
      </p:pic>
    </p:spTree>
    <p:extLst>
      <p:ext uri="{BB962C8B-B14F-4D97-AF65-F5344CB8AC3E}">
        <p14:creationId xmlns:p14="http://schemas.microsoft.com/office/powerpoint/2010/main" val="366369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Hydrostatic Stress (usually compressional) </a:t>
            </a:r>
          </a:p>
          <a:p>
            <a:pPr lvl="1"/>
            <a:r>
              <a:rPr lang="en-US" dirty="0" smtClean="0"/>
              <a:t>Uniform in all directions. </a:t>
            </a:r>
          </a:p>
          <a:p>
            <a:pPr lvl="1"/>
            <a:r>
              <a:rPr lang="en-US" dirty="0" smtClean="0"/>
              <a:t>A scuba diver experiences hydrostatic stress.</a:t>
            </a:r>
          </a:p>
          <a:p>
            <a:pPr lvl="1"/>
            <a:r>
              <a:rPr lang="en-US" dirty="0" smtClean="0"/>
              <a:t>Stress in the earth is nearly hydrostatic. </a:t>
            </a:r>
          </a:p>
          <a:p>
            <a:pPr lvl="1"/>
            <a:r>
              <a:rPr lang="en-US" dirty="0" smtClean="0"/>
              <a:t>The term for uniform stress in the earth is </a:t>
            </a:r>
            <a:r>
              <a:rPr lang="en-US" i="1" dirty="0" err="1" smtClean="0"/>
              <a:t>lithostatic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Directed Stress </a:t>
            </a:r>
          </a:p>
          <a:p>
            <a:pPr lvl="1"/>
            <a:r>
              <a:rPr lang="en-US" dirty="0" smtClean="0"/>
              <a:t>Varies with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885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Mohr Circles in Three Dimensions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59"/>
          <a:stretch/>
        </p:blipFill>
        <p:spPr>
          <a:xfrm>
            <a:off x="914400" y="1828800"/>
            <a:ext cx="7315200" cy="4517571"/>
          </a:xfrm>
        </p:spPr>
      </p:pic>
    </p:spTree>
    <p:extLst>
      <p:ext uri="{BB962C8B-B14F-4D97-AF65-F5344CB8AC3E}">
        <p14:creationId xmlns:p14="http://schemas.microsoft.com/office/powerpoint/2010/main" val="79743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Sign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= In Positive Coordinate Direction</a:t>
            </a:r>
          </a:p>
          <a:p>
            <a:pPr lvl="1"/>
            <a:r>
              <a:rPr lang="en-US" dirty="0" smtClean="0"/>
              <a:t>Tension = Positive</a:t>
            </a:r>
          </a:p>
          <a:p>
            <a:pPr lvl="1"/>
            <a:r>
              <a:rPr lang="en-US" dirty="0" smtClean="0"/>
              <a:t>Mostly used in Math and Engineering</a:t>
            </a:r>
          </a:p>
          <a:p>
            <a:pPr marL="514350" indent="-457200"/>
            <a:r>
              <a:rPr lang="en-US" dirty="0" smtClean="0"/>
              <a:t>Geological: Compression is Positive</a:t>
            </a:r>
          </a:p>
          <a:p>
            <a:pPr marL="914400" lvl="1" indent="-457200"/>
            <a:r>
              <a:rPr lang="en-US" dirty="0" smtClean="0"/>
              <a:t>Most geological stresses are compressional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0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Downward Force Exerted by Object = </a:t>
            </a:r>
            <a:r>
              <a:rPr lang="en-US" dirty="0" err="1" smtClean="0"/>
              <a:t>gm</a:t>
            </a:r>
            <a:endParaRPr lang="en-US" dirty="0" smtClean="0"/>
          </a:p>
          <a:p>
            <a:r>
              <a:rPr lang="en-US" dirty="0" smtClean="0"/>
              <a:t>It generally takes less force to push the object sideways</a:t>
            </a:r>
          </a:p>
          <a:p>
            <a:r>
              <a:rPr lang="en-US" dirty="0" smtClean="0"/>
              <a:t>Pushing Force/Downward Force = Coefficient of Friction</a:t>
            </a:r>
          </a:p>
          <a:p>
            <a:r>
              <a:rPr lang="en-US" dirty="0" smtClean="0"/>
              <a:t>Static vs. Kinetic Friction</a:t>
            </a:r>
          </a:p>
          <a:p>
            <a:r>
              <a:rPr lang="en-US" dirty="0" smtClean="0"/>
              <a:t>Static Friction usually greater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7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Teflon on Teflon: 0.04</a:t>
            </a:r>
          </a:p>
          <a:p>
            <a:r>
              <a:rPr lang="en-US" dirty="0" smtClean="0"/>
              <a:t>Steel on Steel, Lubricated: 0.16</a:t>
            </a:r>
          </a:p>
          <a:p>
            <a:r>
              <a:rPr lang="en-US" dirty="0" smtClean="0"/>
              <a:t>Steel on Steel, Dry: 0.8 (Check your oil!)</a:t>
            </a:r>
          </a:p>
          <a:p>
            <a:r>
              <a:rPr lang="en-US" dirty="0" smtClean="0"/>
              <a:t>Tire on Concrete: 1.7</a:t>
            </a:r>
          </a:p>
          <a:p>
            <a:r>
              <a:rPr lang="en-US" dirty="0" smtClean="0"/>
              <a:t>Geologic</a:t>
            </a:r>
            <a:r>
              <a:rPr lang="en-US" smtClean="0"/>
              <a:t>: 0.5+/-</a:t>
            </a:r>
            <a:endParaRPr lang="en-US" dirty="0" smtClean="0"/>
          </a:p>
          <a:p>
            <a:pPr lvl="1"/>
            <a:r>
              <a:rPr lang="en-US" dirty="0" smtClean="0"/>
              <a:t>Some situations like thrust faulting seem to require much 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88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Friction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6858000" cy="4572000"/>
          </a:xfrm>
        </p:spPr>
      </p:pic>
    </p:spTree>
    <p:extLst>
      <p:ext uri="{BB962C8B-B14F-4D97-AF65-F5344CB8AC3E}">
        <p14:creationId xmlns:p14="http://schemas.microsoft.com/office/powerpoint/2010/main" val="850916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down</a:t>
            </a:r>
            <a:r>
              <a:rPr lang="en-US" dirty="0" smtClean="0"/>
              <a:t> = (</a:t>
            </a:r>
            <a:r>
              <a:rPr lang="en-US" dirty="0" err="1" smtClean="0"/>
              <a:t>whx</a:t>
            </a:r>
            <a:r>
              <a:rPr lang="en-US" dirty="0" smtClean="0"/>
              <a:t>)dg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push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 smtClean="0"/>
              <a:t>whx</a:t>
            </a:r>
            <a:r>
              <a:rPr lang="en-US" dirty="0" smtClean="0"/>
              <a:t>)dg * N</a:t>
            </a:r>
          </a:p>
          <a:p>
            <a:r>
              <a:rPr lang="el-GR" dirty="0" smtClean="0"/>
              <a:t>σ</a:t>
            </a:r>
            <a:r>
              <a:rPr lang="en-US" baseline="-25000" dirty="0" smtClean="0"/>
              <a:t>push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whx</a:t>
            </a:r>
            <a:r>
              <a:rPr lang="en-US" dirty="0"/>
              <a:t>)dg * </a:t>
            </a:r>
            <a:r>
              <a:rPr lang="en-US" dirty="0" smtClean="0"/>
              <a:t>N/</a:t>
            </a:r>
            <a:r>
              <a:rPr lang="en-US" dirty="0" err="1" smtClean="0"/>
              <a:t>wh</a:t>
            </a:r>
            <a:r>
              <a:rPr lang="en-US" dirty="0" smtClean="0"/>
              <a:t>  = </a:t>
            </a:r>
            <a:r>
              <a:rPr lang="en-US" dirty="0" err="1" smtClean="0"/>
              <a:t>xdgN</a:t>
            </a:r>
            <a:endParaRPr lang="en-US" dirty="0" smtClean="0"/>
          </a:p>
          <a:p>
            <a:pPr lvl="1"/>
            <a:r>
              <a:rPr lang="en-US" dirty="0" smtClean="0"/>
              <a:t>Note h disappears!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219200"/>
            <a:ext cx="342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2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Thrusting a </a:t>
            </a:r>
            <a:r>
              <a:rPr lang="en-US" dirty="0"/>
              <a:t>T</a:t>
            </a:r>
            <a:r>
              <a:rPr lang="en-US" dirty="0" smtClean="0"/>
              <a:t>hrust </a:t>
            </a:r>
            <a:r>
              <a:rPr lang="en-US" dirty="0"/>
              <a:t>F</a:t>
            </a:r>
            <a:r>
              <a:rPr lang="en-US" dirty="0" smtClean="0"/>
              <a:t>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l-GR" dirty="0"/>
              <a:t>σ</a:t>
            </a:r>
            <a:r>
              <a:rPr lang="en-US" baseline="-25000" dirty="0"/>
              <a:t>push</a:t>
            </a:r>
            <a:r>
              <a:rPr lang="en-US" dirty="0"/>
              <a:t> = </a:t>
            </a:r>
            <a:r>
              <a:rPr lang="en-US" dirty="0" err="1" smtClean="0"/>
              <a:t>xdgN</a:t>
            </a:r>
            <a:endParaRPr lang="en-US" dirty="0" smtClean="0"/>
          </a:p>
          <a:p>
            <a:r>
              <a:rPr lang="en-US" dirty="0" smtClean="0"/>
              <a:t>x = 20 km, d = 2700 kg/m</a:t>
            </a:r>
            <a:r>
              <a:rPr lang="en-US" baseline="30000" dirty="0" smtClean="0"/>
              <a:t>3</a:t>
            </a:r>
            <a:r>
              <a:rPr lang="en-US" dirty="0" smtClean="0"/>
              <a:t>, g = 9.8 m/sec</a:t>
            </a:r>
            <a:r>
              <a:rPr lang="en-US" baseline="30000" dirty="0" smtClean="0"/>
              <a:t>2</a:t>
            </a:r>
            <a:r>
              <a:rPr lang="en-US" dirty="0" smtClean="0"/>
              <a:t>, N=0.5</a:t>
            </a:r>
          </a:p>
          <a:p>
            <a:r>
              <a:rPr lang="el-GR" dirty="0"/>
              <a:t>σ</a:t>
            </a:r>
            <a:r>
              <a:rPr lang="en-US" baseline="-25000" dirty="0"/>
              <a:t>push</a:t>
            </a:r>
            <a:r>
              <a:rPr lang="en-US" dirty="0"/>
              <a:t> = </a:t>
            </a:r>
            <a:r>
              <a:rPr lang="en-US" dirty="0" smtClean="0"/>
              <a:t>20,000 * 2700 * 9.8 * 0.5 = 264 </a:t>
            </a:r>
            <a:r>
              <a:rPr lang="en-US" dirty="0" err="1" smtClean="0"/>
              <a:t>Mpa</a:t>
            </a:r>
            <a:endParaRPr lang="en-US" dirty="0" smtClean="0"/>
          </a:p>
          <a:p>
            <a:r>
              <a:rPr lang="en-US" dirty="0" smtClean="0"/>
              <a:t>Most rocks fail below this</a:t>
            </a:r>
          </a:p>
          <a:p>
            <a:pPr lvl="1"/>
            <a:r>
              <a:rPr lang="en-US" dirty="0" smtClean="0"/>
              <a:t>Joints make rocks weaker</a:t>
            </a:r>
          </a:p>
          <a:p>
            <a:pPr lvl="1"/>
            <a:r>
              <a:rPr lang="en-US" dirty="0" smtClean="0"/>
              <a:t>Many thrust sheets are wider than 20 km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24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844</Words>
  <Application>Microsoft Office PowerPoint</Application>
  <PresentationFormat>On-screen Show (4:3)</PresentationFormat>
  <Paragraphs>145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Stress and Strain</vt:lpstr>
      <vt:lpstr>Stress</vt:lpstr>
      <vt:lpstr>Stress</vt:lpstr>
      <vt:lpstr>Stress Sign Conventions</vt:lpstr>
      <vt:lpstr>Friction</vt:lpstr>
      <vt:lpstr>Coefficient of Friction</vt:lpstr>
      <vt:lpstr>Coefficient of Friction</vt:lpstr>
      <vt:lpstr>Friction</vt:lpstr>
      <vt:lpstr>Thrusting a Thrust Fault</vt:lpstr>
      <vt:lpstr>So Just How do Thrusts Move?</vt:lpstr>
      <vt:lpstr>Strain</vt:lpstr>
      <vt:lpstr>Strain</vt:lpstr>
      <vt:lpstr>Behavior of Materials</vt:lpstr>
      <vt:lpstr>Elastic Deformation</vt:lpstr>
      <vt:lpstr>Poisson’s Ratio</vt:lpstr>
      <vt:lpstr>Other Elastic Parameters</vt:lpstr>
      <vt:lpstr>Bulk Modulus</vt:lpstr>
      <vt:lpstr>Viscous Deformation</vt:lpstr>
      <vt:lpstr>Plastic Deformation</vt:lpstr>
      <vt:lpstr>Power Law Creep</vt:lpstr>
      <vt:lpstr>Familiar Examples</vt:lpstr>
      <vt:lpstr>Shear Strain</vt:lpstr>
      <vt:lpstr>Pure Shear</vt:lpstr>
      <vt:lpstr>Pure and Simple Shear</vt:lpstr>
      <vt:lpstr>Pure and Simple Shear</vt:lpstr>
      <vt:lpstr>Mohr Circles</vt:lpstr>
      <vt:lpstr>Mohr Circles and Real Space</vt:lpstr>
      <vt:lpstr>Stresses in Three dimensions</vt:lpstr>
      <vt:lpstr>Mohr Circles in Three Dimensions</vt:lpstr>
      <vt:lpstr>Mohr Circles in Three Dimensions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and Strain</dc:title>
  <dc:creator>Steve Dutch</dc:creator>
  <cp:lastModifiedBy>Steve Dutch</cp:lastModifiedBy>
  <cp:revision>16</cp:revision>
  <dcterms:created xsi:type="dcterms:W3CDTF">2012-04-10T13:25:46Z</dcterms:created>
  <dcterms:modified xsi:type="dcterms:W3CDTF">2012-04-12T20:48:52Z</dcterms:modified>
</cp:coreProperties>
</file>