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7" r:id="rId3"/>
    <p:sldId id="284" r:id="rId4"/>
    <p:sldId id="285" r:id="rId5"/>
    <p:sldId id="286" r:id="rId6"/>
    <p:sldId id="289" r:id="rId7"/>
    <p:sldId id="257" r:id="rId8"/>
    <p:sldId id="290" r:id="rId9"/>
    <p:sldId id="291" r:id="rId10"/>
    <p:sldId id="259" r:id="rId11"/>
    <p:sldId id="260" r:id="rId12"/>
    <p:sldId id="281" r:id="rId13"/>
    <p:sldId id="261" r:id="rId14"/>
    <p:sldId id="292" r:id="rId15"/>
    <p:sldId id="293" r:id="rId16"/>
    <p:sldId id="262" r:id="rId17"/>
    <p:sldId id="263" r:id="rId18"/>
    <p:sldId id="266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9" r:id="rId30"/>
    <p:sldId id="280" r:id="rId31"/>
    <p:sldId id="282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C5022-5811-4FDC-BEA4-EB765205135C}" type="datetimeFigureOut">
              <a:rPr lang="en-US" smtClean="0"/>
              <a:pPr/>
              <a:t>26-Sep-12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57B67-3025-4BDE-8C19-BD8479CC2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C4682B-9927-4239-86B3-F5D85DE16349}" type="slidenum">
              <a:rPr lang="en-US"/>
              <a:pPr/>
              <a:t>30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89013" y="596900"/>
            <a:ext cx="8699501" cy="6524625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7254875"/>
            <a:ext cx="5029200" cy="1203325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Fig. 10-5. Schematic of a ready mix plant.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2BDC-EE8A-4445-9D91-93C3526C6339}" type="datetimeFigureOut">
              <a:rPr lang="en-US" smtClean="0"/>
              <a:pPr/>
              <a:t>26-Sep-12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1947-65FE-4ACA-9523-8DF95C7A5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2BDC-EE8A-4445-9D91-93C3526C6339}" type="datetimeFigureOut">
              <a:rPr lang="en-US" smtClean="0"/>
              <a:pPr/>
              <a:t>26-Sep-12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1947-65FE-4ACA-9523-8DF95C7A5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2BDC-EE8A-4445-9D91-93C3526C6339}" type="datetimeFigureOut">
              <a:rPr lang="en-US" smtClean="0"/>
              <a:pPr/>
              <a:t>26-Sep-12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1947-65FE-4ACA-9523-8DF95C7A5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EC35F-E2CD-42F1-9908-134A6988F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D6DEC-B4C0-4C4B-929C-2DC93E788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2BDC-EE8A-4445-9D91-93C3526C6339}" type="datetimeFigureOut">
              <a:rPr lang="en-US" smtClean="0"/>
              <a:pPr/>
              <a:t>26-Sep-12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1947-65FE-4ACA-9523-8DF95C7A5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2BDC-EE8A-4445-9D91-93C3526C6339}" type="datetimeFigureOut">
              <a:rPr lang="en-US" smtClean="0"/>
              <a:pPr/>
              <a:t>26-Sep-12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1947-65FE-4ACA-9523-8DF95C7A5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2BDC-EE8A-4445-9D91-93C3526C6339}" type="datetimeFigureOut">
              <a:rPr lang="en-US" smtClean="0"/>
              <a:pPr/>
              <a:t>26-Sep-12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1947-65FE-4ACA-9523-8DF95C7A5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2BDC-EE8A-4445-9D91-93C3526C6339}" type="datetimeFigureOut">
              <a:rPr lang="en-US" smtClean="0"/>
              <a:pPr/>
              <a:t>26-Sep-12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1947-65FE-4ACA-9523-8DF95C7A5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2BDC-EE8A-4445-9D91-93C3526C6339}" type="datetimeFigureOut">
              <a:rPr lang="en-US" smtClean="0"/>
              <a:pPr/>
              <a:t>26-Sep-12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1947-65FE-4ACA-9523-8DF95C7A5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2BDC-EE8A-4445-9D91-93C3526C6339}" type="datetimeFigureOut">
              <a:rPr lang="en-US" smtClean="0"/>
              <a:pPr/>
              <a:t>26-Sep-12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1947-65FE-4ACA-9523-8DF95C7A5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2BDC-EE8A-4445-9D91-93C3526C6339}" type="datetimeFigureOut">
              <a:rPr lang="en-US" smtClean="0"/>
              <a:pPr/>
              <a:t>26-Sep-12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1947-65FE-4ACA-9523-8DF95C7A5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2BDC-EE8A-4445-9D91-93C3526C6339}" type="datetimeFigureOut">
              <a:rPr lang="en-US" smtClean="0"/>
              <a:pPr/>
              <a:t>26-Sep-12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1947-65FE-4ACA-9523-8DF95C7A5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42BDC-EE8A-4445-9D91-93C3526C6339}" type="datetimeFigureOut">
              <a:rPr lang="en-US" smtClean="0"/>
              <a:pPr/>
              <a:t>26-Sep-12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F1947-65FE-4ACA-9523-8DF95C7A5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outcivil.org/types-of-concrete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895600"/>
            <a:ext cx="5029200" cy="990600"/>
          </a:xfrm>
        </p:spPr>
        <p:txBody>
          <a:bodyPr/>
          <a:lstStyle/>
          <a:p>
            <a:r>
              <a:rPr lang="en-US" dirty="0" smtClean="0"/>
              <a:t>Concrete</a:t>
            </a:r>
            <a:endParaRPr lang="en-US" dirty="0"/>
          </a:p>
        </p:txBody>
      </p:sp>
      <p:pic>
        <p:nvPicPr>
          <p:cNvPr id="5" name="Picture 5" descr="53029,1139539120,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9000" cy="27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on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0"/>
            <a:ext cx="4191000" cy="268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on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4114800"/>
            <a:ext cx="4475203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5029200" y="4109605"/>
          <a:ext cx="4114800" cy="2748396"/>
        </p:xfrm>
        <a:graphic>
          <a:graphicData uri="http://schemas.openxmlformats.org/presentationml/2006/ole">
            <p:oleObj spid="_x0000_s12289" name="Bitmap Image" r:id="rId6" imgW="4761905" imgH="3180952" progId="PBrush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772400" cy="1143000"/>
          </a:xfrm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mtClean="0"/>
              <a:t>Advantages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901825"/>
            <a:ext cx="4826000" cy="4191000"/>
          </a:xfrm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dirty="0" smtClean="0"/>
              <a:t>Ability to be cast</a:t>
            </a:r>
          </a:p>
          <a:p>
            <a:pPr eaLnBrk="1" hangingPunct="1">
              <a:defRPr/>
            </a:pPr>
            <a:r>
              <a:rPr lang="en-US" dirty="0" smtClean="0"/>
              <a:t>Economical</a:t>
            </a:r>
          </a:p>
          <a:p>
            <a:pPr eaLnBrk="1" hangingPunct="1">
              <a:defRPr/>
            </a:pPr>
            <a:r>
              <a:rPr lang="en-US" dirty="0" smtClean="0"/>
              <a:t>Durable</a:t>
            </a:r>
          </a:p>
          <a:p>
            <a:pPr eaLnBrk="1" hangingPunct="1">
              <a:defRPr/>
            </a:pPr>
            <a:r>
              <a:rPr lang="en-US" dirty="0" smtClean="0"/>
              <a:t>Fire resistant</a:t>
            </a:r>
          </a:p>
          <a:p>
            <a:pPr eaLnBrk="1" hangingPunct="1">
              <a:defRPr/>
            </a:pPr>
            <a:r>
              <a:rPr lang="en-US" dirty="0" smtClean="0"/>
              <a:t>Energy efficient</a:t>
            </a:r>
          </a:p>
          <a:p>
            <a:pPr eaLnBrk="1" hangingPunct="1">
              <a:defRPr/>
            </a:pPr>
            <a:r>
              <a:rPr lang="en-US" dirty="0" smtClean="0"/>
              <a:t>On-site fabrication</a:t>
            </a:r>
          </a:p>
        </p:txBody>
      </p:sp>
      <p:pic>
        <p:nvPicPr>
          <p:cNvPr id="5124" name="Picture 9" descr="co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3350" y="2420938"/>
            <a:ext cx="393065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381000"/>
            <a:ext cx="4800600" cy="838201"/>
          </a:xfrm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dirty="0" smtClean="0"/>
              <a:t>Disadvantages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1295400"/>
            <a:ext cx="3505200" cy="2743200"/>
          </a:xfrm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dirty="0" smtClean="0"/>
              <a:t>Low tensile strength</a:t>
            </a:r>
          </a:p>
          <a:p>
            <a:pPr eaLnBrk="1" hangingPunct="1">
              <a:defRPr/>
            </a:pPr>
            <a:r>
              <a:rPr lang="en-US" dirty="0" smtClean="0"/>
              <a:t>Low ductility</a:t>
            </a:r>
          </a:p>
          <a:p>
            <a:pPr eaLnBrk="1" hangingPunct="1">
              <a:defRPr/>
            </a:pPr>
            <a:r>
              <a:rPr lang="en-US" dirty="0" smtClean="0"/>
              <a:t>Low strength to weight ratio</a:t>
            </a:r>
          </a:p>
        </p:txBody>
      </p:sp>
      <p:pic>
        <p:nvPicPr>
          <p:cNvPr id="31746" name="Picture 2" descr="File:Concrete rebar 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581400"/>
            <a:ext cx="4876800" cy="31028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413338"/>
            <a:ext cx="7924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dirty="0" smtClean="0">
                <a:latin typeface="Book Antiqua" pitchFamily="18" charset="0"/>
              </a:rPr>
              <a:t>Aggregate: the inert filler  materials, such as sand or stone, used in making </a:t>
            </a:r>
            <a:r>
              <a:rPr lang="en-US" sz="2900" dirty="0" err="1" smtClean="0">
                <a:latin typeface="Book Antiqua" pitchFamily="18" charset="0"/>
              </a:rPr>
              <a:t>oncrete</a:t>
            </a:r>
            <a:endParaRPr lang="en-US" sz="29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85975"/>
            <a:ext cx="3313112" cy="30956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tr-TR" sz="3600" dirty="0" smtClean="0">
                <a:latin typeface="Arial" charset="0"/>
                <a:cs typeface="Arial" charset="0"/>
              </a:rPr>
              <a:t>Cement</a:t>
            </a:r>
          </a:p>
          <a:p>
            <a:pPr>
              <a:lnSpc>
                <a:spcPct val="90000"/>
              </a:lnSpc>
              <a:defRPr/>
            </a:pPr>
            <a:r>
              <a:rPr lang="tr-TR" sz="3600" dirty="0" smtClean="0">
                <a:latin typeface="Arial" charset="0"/>
                <a:cs typeface="Arial" charset="0"/>
              </a:rPr>
              <a:t>Water </a:t>
            </a:r>
          </a:p>
          <a:p>
            <a:pPr>
              <a:lnSpc>
                <a:spcPct val="90000"/>
              </a:lnSpc>
              <a:defRPr/>
            </a:pPr>
            <a:r>
              <a:rPr lang="tr-TR" sz="3600" dirty="0" smtClean="0">
                <a:latin typeface="Arial" charset="0"/>
                <a:cs typeface="Arial" charset="0"/>
              </a:rPr>
              <a:t> Fine Agg.</a:t>
            </a:r>
          </a:p>
          <a:p>
            <a:pPr>
              <a:lnSpc>
                <a:spcPct val="90000"/>
              </a:lnSpc>
              <a:defRPr/>
            </a:pPr>
            <a:r>
              <a:rPr lang="tr-TR" sz="3600" dirty="0" smtClean="0">
                <a:latin typeface="Arial" charset="0"/>
                <a:cs typeface="Arial" charset="0"/>
              </a:rPr>
              <a:t>Coarse Agg.</a:t>
            </a:r>
          </a:p>
          <a:p>
            <a:pPr>
              <a:lnSpc>
                <a:spcPct val="90000"/>
              </a:lnSpc>
              <a:defRPr/>
            </a:pPr>
            <a:r>
              <a:rPr lang="tr-TR" sz="36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Admixtures</a:t>
            </a:r>
          </a:p>
        </p:txBody>
      </p:sp>
      <p:pic>
        <p:nvPicPr>
          <p:cNvPr id="2" name="Picture 4" descr="Fig_1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>
          <a:xfrm>
            <a:off x="3924300" y="2205038"/>
            <a:ext cx="5040313" cy="3409950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826375" cy="1431925"/>
          </a:xfrm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tr-TR" smtClean="0"/>
              <a:t>Constituents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Hydration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5410200" cy="3124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Portland cement becomes cementitious when mixed with water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This reaction is referred to as hydration.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During hydration, a crystalline structure grows to form bonds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Hydration begins as soon as water meets cement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Rate of hydration increases with increased cement fineness</a:t>
            </a:r>
          </a:p>
        </p:txBody>
      </p:sp>
      <p:pic>
        <p:nvPicPr>
          <p:cNvPr id="19460" name="Picture 5" descr="https://webspace.utexas.edu/juengerm/lab/Ryan%20sample%203%2010KX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200400"/>
            <a:ext cx="284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In Fact…….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Concrete does not gain strength by “drying out”</a:t>
            </a:r>
          </a:p>
          <a:p>
            <a:pPr>
              <a:buFontTx/>
              <a:buNone/>
            </a:pPr>
            <a:endParaRPr lang="en-US" smtClean="0"/>
          </a:p>
          <a:p>
            <a:r>
              <a:rPr lang="en-US" smtClean="0"/>
              <a:t>Concrete must have  continuous free access to water to achieve its ultimate strength!!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079500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sz="4000" smtClean="0"/>
              <a:t>PROPERTIES OF FRESH CONCRETE</a:t>
            </a:r>
            <a:endParaRPr lang="en-US" sz="40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17700"/>
            <a:ext cx="4248150" cy="3527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tr-TR" sz="2800" smtClean="0"/>
              <a:t>Workability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tr-TR" sz="2800" smtClean="0"/>
              <a:t>Consistency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tr-TR" sz="2800" smtClean="0"/>
              <a:t>Segregation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tr-TR" sz="2800" smtClean="0"/>
              <a:t>Bleeding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tr-TR" sz="2800" smtClean="0"/>
              <a:t>Setting Time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tr-TR" sz="2800" smtClean="0"/>
              <a:t>Unit Weight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tr-TR" sz="2800" smtClean="0"/>
              <a:t>Uniformity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079500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dirty="0" smtClean="0"/>
              <a:t>WORKABILITY</a:t>
            </a:r>
            <a:endParaRPr lang="en-US" dirty="0" smtClean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13700" cy="35274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3000" dirty="0" smtClean="0">
                <a:latin typeface="Book Antiqua" pitchFamily="18" charset="0"/>
              </a:rPr>
              <a:t>	It is desirable that freshly mixed concrete be relatively easy to transport, place, compact and finish without harmful segregation.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3000" dirty="0" smtClean="0">
                <a:solidFill>
                  <a:srgbClr val="FFFF00"/>
                </a:solidFill>
                <a:latin typeface="Book Antiqua" pitchFamily="18" charset="0"/>
              </a:rPr>
              <a:t>	</a:t>
            </a:r>
            <a:r>
              <a:rPr lang="tr-TR" sz="3000" dirty="0" smtClean="0">
                <a:latin typeface="Book Antiqua" pitchFamily="18" charset="0"/>
              </a:rPr>
              <a:t>A concrete mix satisfying these conditions is said to be </a:t>
            </a:r>
            <a:r>
              <a:rPr lang="tr-TR" sz="3000" b="1" u="sng" dirty="0" smtClean="0">
                <a:latin typeface="Book Antiqua" pitchFamily="18" charset="0"/>
              </a:rPr>
              <a:t>workable</a:t>
            </a:r>
            <a:r>
              <a:rPr lang="tr-TR" sz="3000" dirty="0" smtClean="0">
                <a:latin typeface="Book Antiqua" pitchFamily="18" charset="0"/>
              </a:rPr>
              <a:t>.</a:t>
            </a:r>
            <a:endParaRPr lang="en-US" sz="3000" dirty="0" smtClean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1916113"/>
            <a:ext cx="8642350" cy="3817937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Ø"/>
              <a:defRPr/>
            </a:pPr>
            <a:r>
              <a:rPr lang="tr-TR" dirty="0" smtClean="0"/>
              <a:t>Consistency is the fluidity or degree of wetness of concrete. </a:t>
            </a:r>
          </a:p>
          <a:p>
            <a:pPr marL="609600" indent="-609600" eaLnBrk="1" hangingPunct="1">
              <a:buFont typeface="Wingdings" pitchFamily="2" charset="2"/>
              <a:buChar char="Ø"/>
              <a:defRPr/>
            </a:pPr>
            <a:r>
              <a:rPr lang="tr-TR" dirty="0" smtClean="0"/>
              <a:t>It is generally dependent on the shear resistance of the mass. </a:t>
            </a:r>
          </a:p>
          <a:p>
            <a:pPr marL="609600" indent="-609600" eaLnBrk="1" hangingPunct="1">
              <a:buFont typeface="Wingdings" pitchFamily="2" charset="2"/>
              <a:buChar char="Ø"/>
              <a:defRPr/>
            </a:pPr>
            <a:r>
              <a:rPr lang="tr-TR" dirty="0" smtClean="0"/>
              <a:t>It is a major factor in indicating the workability of freshly mixed concrete.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52525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smtClean="0"/>
              <a:t>CONSISTENCY</a:t>
            </a:r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549275"/>
            <a:ext cx="8064500" cy="746125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 smtClean="0"/>
              <a:t>Slump Test</a:t>
            </a:r>
            <a:endParaRPr lang="en-US" dirty="0" smtClean="0"/>
          </a:p>
        </p:txBody>
      </p:sp>
      <p:pic>
        <p:nvPicPr>
          <p:cNvPr id="14339" name="Picture 4" descr="FIG_16_2A"/>
          <p:cNvPicPr>
            <a:picLocks noGrp="1" noChangeArrowheads="1"/>
          </p:cNvPicPr>
          <p:nvPr>
            <p:ph sz="quarter" idx="2"/>
          </p:nvPr>
        </p:nvPicPr>
        <p:blipFill>
          <a:blip r:embed="rId2" cstate="print"/>
          <a:srcRect l="28772" t="6755" r="17528" b="11214"/>
          <a:stretch>
            <a:fillRect/>
          </a:stretch>
        </p:blipFill>
        <p:spPr>
          <a:xfrm>
            <a:off x="323850" y="2351088"/>
            <a:ext cx="4167188" cy="4318000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0" name="Picture 7" descr="FIG_16_2B"/>
          <p:cNvPicPr>
            <a:picLocks noGrp="1" noChangeArrowheads="1"/>
          </p:cNvPicPr>
          <p:nvPr>
            <p:ph sz="quarter" idx="3"/>
          </p:nvPr>
        </p:nvPicPr>
        <p:blipFill>
          <a:blip r:embed="rId3" cstate="print"/>
          <a:srcRect l="23244" r="19417" b="17691"/>
          <a:stretch>
            <a:fillRect/>
          </a:stretch>
        </p:blipFill>
        <p:spPr>
          <a:xfrm>
            <a:off x="4716463" y="2351088"/>
            <a:ext cx="4167187" cy="4318000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Concrete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word “concrete” originates from the Latin verb “concretus”, which means to grow together.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107950" y="115888"/>
          <a:ext cx="2476500" cy="2466975"/>
        </p:xfrm>
        <a:graphic>
          <a:graphicData uri="http://schemas.openxmlformats.org/presentationml/2006/ole">
            <p:oleObj spid="_x0000_s15362" name="PBrush" r:id="rId3" imgW="2476190" imgH="2467319" progId="PBrush">
              <p:embed/>
            </p:oleObj>
          </a:graphicData>
        </a:graphic>
      </p:graphicFrame>
      <p:graphicFrame>
        <p:nvGraphicFramePr>
          <p:cNvPr id="15363" name="Object 5"/>
          <p:cNvGraphicFramePr>
            <a:graphicFrameLocks noChangeAspect="1"/>
          </p:cNvGraphicFramePr>
          <p:nvPr/>
        </p:nvGraphicFramePr>
        <p:xfrm>
          <a:off x="2987675" y="115888"/>
          <a:ext cx="5578475" cy="2232025"/>
        </p:xfrm>
        <a:graphic>
          <a:graphicData uri="http://schemas.openxmlformats.org/presentationml/2006/ole">
            <p:oleObj spid="_x0000_s15363" name="PBrush" r:id="rId4" imgW="6504762" imgH="2933333" progId="PBrush">
              <p:embed/>
            </p:oleObj>
          </a:graphicData>
        </a:graphic>
      </p:graphicFrame>
      <p:graphicFrame>
        <p:nvGraphicFramePr>
          <p:cNvPr id="15364" name="Object 6"/>
          <p:cNvGraphicFramePr>
            <a:graphicFrameLocks noChangeAspect="1"/>
          </p:cNvGraphicFramePr>
          <p:nvPr/>
        </p:nvGraphicFramePr>
        <p:xfrm>
          <a:off x="0" y="3429000"/>
          <a:ext cx="5616575" cy="2260600"/>
        </p:xfrm>
        <a:graphic>
          <a:graphicData uri="http://schemas.openxmlformats.org/presentationml/2006/ole">
            <p:oleObj spid="_x0000_s15364" name="Bitmap Image" r:id="rId5" imgW="6628571" imgH="2666667" progId="PBrush">
              <p:embed/>
            </p:oleObj>
          </a:graphicData>
        </a:graphic>
      </p:graphicFrame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684213" y="260350"/>
            <a:ext cx="1152525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solidFill>
                  <a:schemeClr val="bg1"/>
                </a:solidFill>
              </a:rPr>
              <a:t>  10 cm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468313" y="2198688"/>
            <a:ext cx="1152525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solidFill>
                  <a:schemeClr val="bg1"/>
                </a:solidFill>
              </a:rPr>
              <a:t>  20 cm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1619250" y="1125538"/>
            <a:ext cx="936625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solidFill>
                  <a:schemeClr val="bg1"/>
                </a:solidFill>
              </a:rPr>
              <a:t>30 cm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2881313" y="2420938"/>
            <a:ext cx="60118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/>
              <a:t>The slump cone is filled in 3 layers. Every layer is evenly rodded 25 times.</a:t>
            </a:r>
            <a:endParaRPr lang="en-US" sz="2400"/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250825" y="5661025"/>
            <a:ext cx="85693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2400" dirty="0"/>
              <a:t>Measure the </a:t>
            </a:r>
            <a:r>
              <a:rPr lang="tr-TR" sz="2400" b="1" u="sng" dirty="0"/>
              <a:t>slump</a:t>
            </a:r>
            <a:r>
              <a:rPr lang="tr-TR" sz="2400" dirty="0"/>
              <a:t> by determining the vertical difference between the top of the mold and the displaced original center of the top surface of the specimen.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95288" y="333375"/>
          <a:ext cx="8280400" cy="3238500"/>
        </p:xfrm>
        <a:graphic>
          <a:graphicData uri="http://schemas.openxmlformats.org/presentationml/2006/ole">
            <p:oleObj spid="_x0000_s16386" name="Bitmap Image" r:id="rId3" imgW="5915851" imgH="2314286" progId="PBrush">
              <p:embed/>
            </p:oleObj>
          </a:graphicData>
        </a:graphic>
      </p:graphicFrame>
      <p:pic>
        <p:nvPicPr>
          <p:cNvPr id="16387" name="Picture 7" descr="Fig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 t="1785"/>
          <a:stretch>
            <a:fillRect/>
          </a:stretch>
        </p:blipFill>
        <p:spPr bwMode="auto">
          <a:xfrm>
            <a:off x="1187450" y="3789363"/>
            <a:ext cx="1939925" cy="28527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675687" cy="129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900" dirty="0" smtClean="0">
                <a:latin typeface="Book Antiqua" pitchFamily="18" charset="0"/>
              </a:rPr>
              <a:t>Segregation </a:t>
            </a:r>
            <a:r>
              <a:rPr lang="en-US" sz="2900" dirty="0" smtClean="0">
                <a:latin typeface="Book Antiqua" pitchFamily="18" charset="0"/>
              </a:rPr>
              <a:t>refers to a separation of the components of fresh concrete, resulting in a non-uniform mix </a:t>
            </a:r>
            <a:endParaRPr lang="tr-TR" sz="2900" dirty="0" smtClean="0">
              <a:latin typeface="Book Antiqua" pitchFamily="18" charset="0"/>
            </a:endParaRPr>
          </a:p>
        </p:txBody>
      </p:sp>
      <p:sp>
        <p:nvSpPr>
          <p:cNvPr id="19538" name="Rectangle 82"/>
          <p:cNvSpPr>
            <a:spLocks noGrp="1" noChangeArrowheads="1"/>
          </p:cNvSpPr>
          <p:nvPr>
            <p:ph type="title"/>
          </p:nvPr>
        </p:nvSpPr>
        <p:spPr>
          <a:xfrm>
            <a:off x="468313" y="76200"/>
            <a:ext cx="8229600" cy="1152525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dirty="0" smtClean="0"/>
              <a:t>SEGREGATION</a:t>
            </a:r>
            <a:endParaRPr lang="en-US" dirty="0" smtClean="0"/>
          </a:p>
        </p:txBody>
      </p:sp>
      <p:sp>
        <p:nvSpPr>
          <p:cNvPr id="19539" name="Rectangle 83"/>
          <p:cNvSpPr>
            <a:spLocks noChangeArrowheads="1"/>
          </p:cNvSpPr>
          <p:nvPr/>
        </p:nvSpPr>
        <p:spPr bwMode="auto">
          <a:xfrm>
            <a:off x="539750" y="2667000"/>
            <a:ext cx="73088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tr-TR" sz="2800" dirty="0">
                <a:latin typeface="Book Antiqua" pitchFamily="18" charset="0"/>
              </a:rPr>
              <a:t>The primary causes of segregation are differences in specific gravity and size of constituents of concrete. Moreover, improper mixing, improper placing and improper consolidation also lead to segregation.</a:t>
            </a:r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Fig"/>
          <p:cNvPicPr>
            <a:picLocks noChangeAspect="1" noChangeArrowheads="1"/>
          </p:cNvPicPr>
          <p:nvPr/>
        </p:nvPicPr>
        <p:blipFill>
          <a:blip r:embed="rId2" cstate="print"/>
          <a:srcRect l="9338" r="10814" b="26756"/>
          <a:stretch>
            <a:fillRect/>
          </a:stretch>
        </p:blipFill>
        <p:spPr bwMode="auto">
          <a:xfrm>
            <a:off x="250825" y="620713"/>
            <a:ext cx="4348163" cy="322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5" name="Picture 9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429000"/>
            <a:ext cx="4038600" cy="3241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76263" y="2133600"/>
            <a:ext cx="7883525" cy="38163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2800" dirty="0" smtClean="0"/>
              <a:t>	Some of the factors affecting segregation:</a:t>
            </a:r>
          </a:p>
          <a:p>
            <a:pPr lvl="1" eaLnBrk="1" hangingPunct="1">
              <a:defRPr/>
            </a:pPr>
            <a:r>
              <a:rPr lang="en-US" sz="2400" dirty="0" smtClean="0"/>
              <a:t>Larger maximum particle size (25mm) and proportion of the larger particles. </a:t>
            </a:r>
          </a:p>
          <a:p>
            <a:pPr lvl="1" eaLnBrk="1" hangingPunct="1">
              <a:defRPr/>
            </a:pPr>
            <a:r>
              <a:rPr lang="en-US" sz="2400" dirty="0" smtClean="0"/>
              <a:t>High specific gravity of coarse aggregate. </a:t>
            </a:r>
          </a:p>
          <a:p>
            <a:pPr lvl="1" eaLnBrk="1" hangingPunct="1">
              <a:defRPr/>
            </a:pPr>
            <a:r>
              <a:rPr lang="en-US" sz="2400" dirty="0" smtClean="0"/>
              <a:t>Decrease in the amount of fine particles. </a:t>
            </a:r>
          </a:p>
          <a:p>
            <a:pPr lvl="1" eaLnBrk="1" hangingPunct="1">
              <a:defRPr/>
            </a:pPr>
            <a:r>
              <a:rPr lang="en-US" sz="2400" dirty="0" smtClean="0"/>
              <a:t>Particle shape and texture. </a:t>
            </a:r>
          </a:p>
          <a:p>
            <a:pPr lvl="1" eaLnBrk="1" hangingPunct="1">
              <a:defRPr/>
            </a:pPr>
            <a:r>
              <a:rPr lang="en-US" sz="2400" dirty="0" smtClean="0"/>
              <a:t>Water/cement ratio. </a:t>
            </a:r>
            <a:endParaRPr lang="tr-TR" sz="2400" dirty="0" smtClean="0"/>
          </a:p>
        </p:txBody>
      </p:sp>
      <p:sp>
        <p:nvSpPr>
          <p:cNvPr id="144409" name="Rectangle 25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52525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smtClean="0"/>
              <a:t>SEGREGATION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163638"/>
            <a:ext cx="8785225" cy="1046162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defRPr/>
            </a:pPr>
            <a:r>
              <a:rPr lang="tr-TR" dirty="0" smtClean="0"/>
              <a:t>Bleeding is the tendency of water to rise to the surface of freshly placed concrete. 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229600" cy="1008063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dirty="0" smtClean="0"/>
              <a:t>BLEEDING</a:t>
            </a:r>
            <a:endParaRPr lang="en-US" dirty="0" smtClean="0"/>
          </a:p>
        </p:txBody>
      </p:sp>
      <p:pic>
        <p:nvPicPr>
          <p:cNvPr id="20484" name="Picture 6" descr="Fig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10286" t="30209" r="29143" b="10286"/>
          <a:stretch>
            <a:fillRect/>
          </a:stretch>
        </p:blipFill>
        <p:spPr bwMode="auto">
          <a:xfrm>
            <a:off x="4284663" y="3213100"/>
            <a:ext cx="4824412" cy="31591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2895600"/>
            <a:ext cx="3960813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tr-TR" sz="2800" dirty="0">
                <a:latin typeface="Book Antiqua" pitchFamily="18" charset="0"/>
              </a:rPr>
              <a:t>It is caused by the inability of solid constituents of the mix to hold all of the mixing water as they settle down.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tr-TR" sz="2800" dirty="0">
                <a:latin typeface="Book Antiqua" pitchFamily="18" charset="0"/>
              </a:rPr>
              <a:t>A special case of segregation.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28600" y="533400"/>
            <a:ext cx="83058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Types of Concrete</a:t>
            </a:r>
            <a:endParaRPr kumimoji="0" lang="en-US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en-US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Lean Cement concrete (M5 to M8)</a:t>
            </a:r>
            <a:endParaRPr kumimoji="0" lang="en-US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en-US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Plain cement concrete (M10 to M20)</a:t>
            </a:r>
            <a:endParaRPr kumimoji="0" lang="en-US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en-US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Reinforced cement concrete (M15 to M35)</a:t>
            </a:r>
            <a:endParaRPr kumimoji="0" lang="en-US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en-US" sz="2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Prestressed</a:t>
            </a:r>
            <a:r>
              <a:rPr kumimoji="0" lang="en-US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cement concrete (M35 to M60)</a:t>
            </a:r>
            <a:endParaRPr kumimoji="0" lang="en-US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69978" y="457200"/>
          <a:ext cx="8493022" cy="608520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204478"/>
                <a:gridCol w="2025369"/>
                <a:gridCol w="4263175"/>
              </a:tblGrid>
              <a:tr h="1188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Book Antiqua" pitchFamily="18" charset="0"/>
                        </a:rPr>
                        <a:t>Grade of concrete</a:t>
                      </a:r>
                      <a:endParaRPr lang="en-US" sz="2800" dirty="0"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Book Antiqua" pitchFamily="18" charset="0"/>
                        </a:rPr>
                        <a:t>Mix proportions</a:t>
                      </a:r>
                      <a:endParaRPr lang="en-US" sz="2800"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Book Antiqua" pitchFamily="18" charset="0"/>
                        </a:rPr>
                        <a:t>Uses</a:t>
                      </a:r>
                      <a:endParaRPr lang="en-US" sz="2800" dirty="0"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88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Book Antiqua" pitchFamily="18" charset="0"/>
                        </a:rPr>
                        <a:t>M10</a:t>
                      </a:r>
                      <a:endParaRPr lang="en-US" sz="2800"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Book Antiqua" pitchFamily="18" charset="0"/>
                        </a:rPr>
                        <a:t>1:3:6</a:t>
                      </a:r>
                      <a:endParaRPr lang="en-US" sz="2800" dirty="0"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Book Antiqua" pitchFamily="18" charset="0"/>
                        </a:rPr>
                        <a:t>Construction of foundations</a:t>
                      </a:r>
                      <a:endParaRPr lang="en-US" sz="2800"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88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Book Antiqua" pitchFamily="18" charset="0"/>
                        </a:rPr>
                        <a:t>M15</a:t>
                      </a:r>
                      <a:endParaRPr lang="en-US" sz="2800"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Book Antiqua" pitchFamily="18" charset="0"/>
                        </a:rPr>
                        <a:t>1:2:4</a:t>
                      </a:r>
                      <a:endParaRPr lang="en-US" sz="2800"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Book Antiqua" pitchFamily="18" charset="0"/>
                        </a:rPr>
                        <a:t>Construction of slabs &amp; beams</a:t>
                      </a:r>
                      <a:endParaRPr lang="en-US" sz="2800"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88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Book Antiqua" pitchFamily="18" charset="0"/>
                        </a:rPr>
                        <a:t>M20</a:t>
                      </a:r>
                      <a:endParaRPr lang="en-US" sz="2800"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Book Antiqua" pitchFamily="18" charset="0"/>
                        </a:rPr>
                        <a:t>1:1.5:3</a:t>
                      </a:r>
                      <a:endParaRPr lang="en-US" sz="2800"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Book Antiqua" pitchFamily="18" charset="0"/>
                        </a:rPr>
                        <a:t>Construction of water tanks &amp; columns.</a:t>
                      </a:r>
                      <a:endParaRPr lang="en-US" sz="2800"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88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Book Antiqua" pitchFamily="18" charset="0"/>
                        </a:rPr>
                        <a:t>M25</a:t>
                      </a:r>
                      <a:endParaRPr lang="en-US" sz="2800"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Book Antiqua" pitchFamily="18" charset="0"/>
                        </a:rPr>
                        <a:t>1:1:2</a:t>
                      </a:r>
                      <a:endParaRPr lang="en-US" sz="2800" dirty="0"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Book Antiqua" pitchFamily="18" charset="0"/>
                        </a:rPr>
                        <a:t>Construction of pile foundations</a:t>
                      </a:r>
                      <a:endParaRPr lang="en-US" sz="2800" dirty="0">
                        <a:latin typeface="Book Antiqu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81000" y="1345286"/>
            <a:ext cx="8534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Uses of concrete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en-US" sz="2800" dirty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oundation concrete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residential or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public buildings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beams, columns and slabs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bridge and dam constructions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pipes for drains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Cement concrete roads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Docks,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Harbour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and Airport constructions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Fig_11_4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l="24763" t="33534" r="2798" b="7253"/>
          <a:stretch>
            <a:fillRect/>
          </a:stretch>
        </p:blipFill>
        <p:spPr bwMode="auto">
          <a:xfrm>
            <a:off x="6156325" y="1916113"/>
            <a:ext cx="3017838" cy="36004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827088" y="260350"/>
            <a:ext cx="7839075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4400" b="1" dirty="0"/>
              <a:t>Mix</a:t>
            </a:r>
            <a:r>
              <a:rPr lang="tr-TR" sz="4400" b="1" dirty="0"/>
              <a:t>ing at Site</a:t>
            </a:r>
            <a:endParaRPr lang="en-US" sz="4400" b="1" dirty="0"/>
          </a:p>
        </p:txBody>
      </p:sp>
      <p:pic>
        <p:nvPicPr>
          <p:cNvPr id="26628" name="Picture 9" descr="Bursa 0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163" y="1858963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Concrete As A Material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724400"/>
          </a:xfrm>
        </p:spPr>
        <p:txBody>
          <a:bodyPr/>
          <a:lstStyle/>
          <a:p>
            <a:r>
              <a:rPr lang="en-US" smtClean="0"/>
              <a:t>Concrete, literally, forms the basis our modern life:</a:t>
            </a:r>
            <a:br>
              <a:rPr lang="en-US" smtClean="0"/>
            </a:br>
            <a:endParaRPr lang="en-US" smtClean="0"/>
          </a:p>
          <a:p>
            <a:pPr lvl="1"/>
            <a:r>
              <a:rPr lang="en-US" smtClean="0"/>
              <a:t>Roadways/transportation systems</a:t>
            </a:r>
          </a:p>
          <a:p>
            <a:pPr lvl="1"/>
            <a:r>
              <a:rPr lang="en-US" smtClean="0"/>
              <a:t>Airstrips</a:t>
            </a:r>
          </a:p>
          <a:p>
            <a:pPr lvl="1"/>
            <a:r>
              <a:rPr lang="en-US" smtClean="0"/>
              <a:t>Infrastructure (bridges, dams, buildings)</a:t>
            </a:r>
          </a:p>
          <a:p>
            <a:pPr lvl="1"/>
            <a:r>
              <a:rPr lang="en-US" smtClean="0"/>
              <a:t>Harbor protection (breakwalls)</a:t>
            </a:r>
          </a:p>
          <a:p>
            <a:pPr lvl="1"/>
            <a:r>
              <a:rPr lang="en-US" smtClean="0"/>
              <a:t>Water distribution (pipes &amp; conduit)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051" name="Rectangle 3"/>
          <p:cNvSpPr>
            <a:spLocks noGrp="1" noChangeArrowheads="1"/>
          </p:cNvSpPr>
          <p:nvPr>
            <p:ph type="title"/>
          </p:nvPr>
        </p:nvSpPr>
        <p:spPr>
          <a:xfrm>
            <a:off x="827088" y="115888"/>
            <a:ext cx="7839075" cy="690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Ready Mix </a:t>
            </a:r>
            <a:r>
              <a:rPr lang="tr-TR" dirty="0" smtClean="0"/>
              <a:t>Concrete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Types of concrete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2133600"/>
            <a:ext cx="784860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dirty="0">
                <a:latin typeface="Book Antiqua" pitchFamily="18" charset="0"/>
              </a:rPr>
              <a:t>Mud concrete – good quality of clay, water, coarse aggregate</a:t>
            </a:r>
          </a:p>
          <a:p>
            <a:r>
              <a:rPr lang="en-US" sz="2900" dirty="0">
                <a:latin typeface="Book Antiqua" pitchFamily="18" charset="0"/>
              </a:rPr>
              <a:t>Lime concrete </a:t>
            </a:r>
          </a:p>
          <a:p>
            <a:r>
              <a:rPr lang="en-US" sz="2900" dirty="0">
                <a:latin typeface="Book Antiqua" pitchFamily="18" charset="0"/>
              </a:rPr>
              <a:t>Cement concrete</a:t>
            </a:r>
          </a:p>
          <a:p>
            <a:r>
              <a:rPr lang="en-US" sz="2900" dirty="0">
                <a:latin typeface="Book Antiqua" pitchFamily="18" charset="0"/>
              </a:rPr>
              <a:t>Polymer or special concrete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524000" y="762000"/>
            <a:ext cx="63246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9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TYPES OF CONCRETE</a:t>
            </a:r>
            <a:endParaRPr kumimoji="0" lang="en-US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Some common and main types of concrete are:</a:t>
            </a:r>
            <a:endParaRPr kumimoji="0" lang="en-US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  <a:hlinkClick r:id="rId2"/>
              </a:rPr>
              <a:t>Normal concrete</a:t>
            </a:r>
            <a:endParaRPr kumimoji="0" lang="en-US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  <a:hlinkClick r:id="rId2"/>
              </a:rPr>
              <a:t>High Strength Concrete</a:t>
            </a:r>
            <a:endParaRPr kumimoji="0" lang="en-US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  <a:hlinkClick r:id="rId2"/>
              </a:rPr>
              <a:t>High Performance Concrete</a:t>
            </a:r>
            <a:endParaRPr kumimoji="0" lang="en-US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  <a:hlinkClick r:id="rId2"/>
              </a:rPr>
              <a:t>Air Entrained Concrete</a:t>
            </a:r>
            <a:endParaRPr kumimoji="0" lang="en-US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  <a:hlinkClick r:id="rId2"/>
              </a:rPr>
              <a:t>Light Weight Concrete</a:t>
            </a:r>
            <a:endParaRPr kumimoji="0" lang="en-US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  <a:hlinkClick r:id="rId2"/>
              </a:rPr>
              <a:t>Self Compacting Concrete</a:t>
            </a:r>
            <a:endParaRPr kumimoji="0" lang="en-US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  <a:hlinkClick r:id="rId2"/>
              </a:rPr>
              <a:t>Shotcrete</a:t>
            </a:r>
            <a:endParaRPr kumimoji="0" lang="en-US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  <a:hlinkClick r:id="rId2"/>
              </a:rPr>
              <a:t>Pervious Concrete</a:t>
            </a:r>
            <a:endParaRPr kumimoji="0" lang="en-US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  <a:hlinkClick r:id="rId2"/>
              </a:rPr>
              <a:t>Roller Compacted Concrete</a:t>
            </a:r>
            <a:endParaRPr kumimoji="0" lang="en-US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33400" y="1066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Concrete has deep roots in history:</a:t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 Wall at Palestrina, Italy, 1st Century BC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5123" name="Picture 5" descr="fg18_00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0"/>
            <a:ext cx="69342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762000" y="914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Roman Aqueduct &amp; Pantheon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6148" name="Picture 5" descr="fg18_00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4597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fg18_00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828800"/>
            <a:ext cx="33131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533400" y="1447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Sculptural Qualities of Concrete at Chapel at Ronchamp (France)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9219" name="Picture 5" descr="fg18_011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481263"/>
            <a:ext cx="624840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7620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smtClean="0">
                <a:latin typeface="Book Antiqua" pitchFamily="18" charset="0"/>
              </a:rPr>
              <a:t>Concrete is a composite construction material composed primarily of aggregate, cement, and water.</a:t>
            </a:r>
          </a:p>
          <a:p>
            <a:endParaRPr lang="en-US" sz="2700" dirty="0">
              <a:latin typeface="Book Antiqua" pitchFamily="18" charset="0"/>
            </a:endParaRPr>
          </a:p>
        </p:txBody>
      </p:sp>
      <p:pic>
        <p:nvPicPr>
          <p:cNvPr id="10244" name="Picture 4" descr="http://ladakh.basicinitiative.com/wp-content/gallery/work-post-3-concrete-pour-day/cranbourne_concreteingredients_7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73" y="2362200"/>
            <a:ext cx="5704127" cy="3797151"/>
          </a:xfrm>
          <a:prstGeom prst="rect">
            <a:avLst/>
          </a:prstGeom>
          <a:noFill/>
        </p:spPr>
      </p:pic>
      <p:pic>
        <p:nvPicPr>
          <p:cNvPr id="7" name="Picture 5" descr="A:\STUFFF\Sampl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648200"/>
            <a:ext cx="3200400" cy="214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Concrete Microstructure</a:t>
            </a:r>
          </a:p>
        </p:txBody>
      </p:sp>
      <p:pic>
        <p:nvPicPr>
          <p:cNvPr id="13315" name="Picture 3"/>
          <p:cNvPicPr>
            <a:picLocks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2133600"/>
            <a:ext cx="5476875" cy="41052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The Cement Matrix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74676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Cement: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produces a crystalline structure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binds aggregates together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Water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causes chemical reaction to occur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water/cementitious “react”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produces workability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mtClean="0"/>
          </a:p>
          <a:p>
            <a:pPr>
              <a:lnSpc>
                <a:spcPct val="90000"/>
              </a:lnSpc>
              <a:buFontTx/>
              <a:buNone/>
            </a:pPr>
            <a:endParaRPr lang="en-US" smtClean="0"/>
          </a:p>
        </p:txBody>
      </p:sp>
      <p:pic>
        <p:nvPicPr>
          <p:cNvPr id="15364" name="Picture 5" descr="http://www.uni-kassel.de/fb14/baustoffkunde/gaertnerplatzbruecke/images/_was_ist_uhpc/microstructure_concre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133600"/>
            <a:ext cx="31305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542</Words>
  <Application>Microsoft Office PowerPoint</Application>
  <PresentationFormat>On-screen Show (4:3)</PresentationFormat>
  <Paragraphs>140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Bitmap Image</vt:lpstr>
      <vt:lpstr>PBrush</vt:lpstr>
      <vt:lpstr>Concrete</vt:lpstr>
      <vt:lpstr>Concrete</vt:lpstr>
      <vt:lpstr>Concrete As A Material </vt:lpstr>
      <vt:lpstr>Slide 4</vt:lpstr>
      <vt:lpstr>Slide 5</vt:lpstr>
      <vt:lpstr>Slide 6</vt:lpstr>
      <vt:lpstr>Slide 7</vt:lpstr>
      <vt:lpstr>Concrete Microstructure</vt:lpstr>
      <vt:lpstr>The Cement Matrix</vt:lpstr>
      <vt:lpstr>Advantages</vt:lpstr>
      <vt:lpstr>Disadvantages</vt:lpstr>
      <vt:lpstr>Slide 12</vt:lpstr>
      <vt:lpstr>Constituents</vt:lpstr>
      <vt:lpstr>Hydration</vt:lpstr>
      <vt:lpstr>In Fact…….</vt:lpstr>
      <vt:lpstr>PROPERTIES OF FRESH CONCRETE</vt:lpstr>
      <vt:lpstr>WORKABILITY</vt:lpstr>
      <vt:lpstr>CONSISTENCY</vt:lpstr>
      <vt:lpstr>Slide 19</vt:lpstr>
      <vt:lpstr>Slide 20</vt:lpstr>
      <vt:lpstr>Slide 21</vt:lpstr>
      <vt:lpstr>SEGREGATION</vt:lpstr>
      <vt:lpstr>Slide 23</vt:lpstr>
      <vt:lpstr>SEGREGATION</vt:lpstr>
      <vt:lpstr>BLEEDING</vt:lpstr>
      <vt:lpstr>Slide 26</vt:lpstr>
      <vt:lpstr>Slide 27</vt:lpstr>
      <vt:lpstr>Slide 28</vt:lpstr>
      <vt:lpstr>Slide 29</vt:lpstr>
      <vt:lpstr>Ready Mix Concrete</vt:lpstr>
      <vt:lpstr>Types of concrete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Concrete</dc:title>
  <dc:creator>C_Gajendran</dc:creator>
  <cp:lastModifiedBy>C_Gajendran</cp:lastModifiedBy>
  <cp:revision>21</cp:revision>
  <dcterms:created xsi:type="dcterms:W3CDTF">2012-09-24T09:12:13Z</dcterms:created>
  <dcterms:modified xsi:type="dcterms:W3CDTF">2012-09-26T05:08:18Z</dcterms:modified>
</cp:coreProperties>
</file>