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70" r:id="rId10"/>
    <p:sldId id="265" r:id="rId11"/>
    <p:sldId id="266" r:id="rId12"/>
    <p:sldId id="267" r:id="rId13"/>
    <p:sldId id="268" r:id="rId14"/>
    <p:sldId id="273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ke Bjornson" initials="B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>
        <p:scale>
          <a:sx n="70" d="100"/>
          <a:sy n="70" d="100"/>
        </p:scale>
        <p:origin x="-153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79DC9-B71E-40E4-A4FF-35FDCD6E5867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6D669-3E31-4F49-86C9-C2B169C70A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8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 – instruction + academic support + student services</a:t>
            </a:r>
            <a:r>
              <a:rPr lang="en-US" baseline="0" dirty="0" smtClean="0"/>
              <a:t> at least 70% of total expenditures</a:t>
            </a:r>
          </a:p>
          <a:p>
            <a:r>
              <a:rPr lang="en-US" baseline="0" dirty="0" smtClean="0"/>
              <a:t>UM – climate neutrality by 2020</a:t>
            </a:r>
          </a:p>
          <a:p>
            <a:r>
              <a:rPr lang="en-US" baseline="0" dirty="0" smtClean="0"/>
              <a:t>MSU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1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not entirely new – campuses have created strategic utility plans before. This is new b/c it seeks to involve students more and it takes a look at MUS as a whole.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smart metering</a:t>
            </a:r>
            <a:r>
              <a:rPr lang="en-US" baseline="0" dirty="0" smtClean="0"/>
              <a:t> – lights at Bobcat Stadium, electricity in boxes at </a:t>
            </a:r>
            <a:r>
              <a:rPr lang="en-US" baseline="0" dirty="0" err="1" smtClean="0"/>
              <a:t>Griz</a:t>
            </a:r>
            <a:r>
              <a:rPr lang="en-US" baseline="0" dirty="0" smtClean="0"/>
              <a:t> stadium</a:t>
            </a:r>
          </a:p>
          <a:p>
            <a:r>
              <a:rPr lang="en-US" baseline="0" dirty="0" smtClean="0"/>
              <a:t>Control Systems: Based on demand response – effectively and dynamically manage the load – smart grid</a:t>
            </a:r>
          </a:p>
          <a:p>
            <a:r>
              <a:rPr lang="en-US" baseline="0" dirty="0" smtClean="0"/>
              <a:t>Approximate cost/building: $10-15k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Welding Lab at Tech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95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r>
              <a:rPr lang="en-US" baseline="0" dirty="0" smtClean="0"/>
              <a:t> specific because of different missions – research institutions will naturally consume much more</a:t>
            </a:r>
          </a:p>
          <a:p>
            <a:r>
              <a:rPr lang="en-US" baseline="0" dirty="0" smtClean="0"/>
              <a:t>COB is shooting for 35 Btu/</a:t>
            </a:r>
            <a:r>
              <a:rPr lang="en-US" baseline="0" dirty="0" err="1" smtClean="0"/>
              <a:t>sq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ft</a:t>
            </a:r>
            <a:r>
              <a:rPr lang="en-US" baseline="0" dirty="0" smtClean="0"/>
              <a:t>, current buildings average is 80-100</a:t>
            </a:r>
          </a:p>
          <a:p>
            <a:r>
              <a:rPr lang="en-US" baseline="0" dirty="0" smtClean="0"/>
              <a:t>New buildings LEED – per sq. ft. consumption is lower than old buildings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Passed by the 2009 legislature</a:t>
            </a:r>
          </a:p>
          <a:p>
            <a:r>
              <a:rPr lang="en-US" dirty="0" smtClean="0"/>
              <a:t>LEED – don’t reinvent</a:t>
            </a:r>
            <a:r>
              <a:rPr lang="en-US" baseline="0" dirty="0" smtClean="0"/>
              <a:t> the wheel</a:t>
            </a:r>
          </a:p>
          <a:p>
            <a:r>
              <a:rPr lang="en-US" baseline="0" dirty="0" smtClean="0"/>
              <a:t>Push State A&amp;E to implement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DEQ program -</a:t>
            </a:r>
            <a:r>
              <a:rPr lang="en-US" baseline="0" dirty="0" smtClean="0"/>
              <a:t> </a:t>
            </a:r>
            <a:r>
              <a:rPr lang="en-US" dirty="0" smtClean="0"/>
              <a:t>working with the Fed’s to get more money in this pool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</a:t>
            </a:r>
            <a:r>
              <a:rPr lang="en-US" baseline="0" dirty="0" smtClean="0"/>
              <a:t> fund projects – major maintenance, deferred maintenance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Internships – school credit, funding; Governor’s Energy Intern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D669-3E31-4F49-86C9-C2B169C70A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3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9751E5F-C36B-4C6C-877C-83BBD85DB72B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BD9654E-812B-47A1-AE4B-FA8F6B4A1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Buildings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 Brown, UM</a:t>
            </a:r>
          </a:p>
          <a:p>
            <a:r>
              <a:rPr lang="en-US" dirty="0" smtClean="0"/>
              <a:t>Blake Bjornson, MSU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Install smart metering equipment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Develop metrics and set goals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Implement conservation projects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Reinvest savings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213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 Conservation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categories:</a:t>
            </a:r>
          </a:p>
          <a:p>
            <a:pPr lvl="1"/>
            <a:r>
              <a:rPr lang="en-US" dirty="0" smtClean="0"/>
              <a:t>Engineering projects</a:t>
            </a:r>
          </a:p>
          <a:p>
            <a:pPr lvl="1"/>
            <a:r>
              <a:rPr lang="en-US" dirty="0" smtClean="0"/>
              <a:t>Behavior change and building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Facilities-intensive projects</a:t>
            </a:r>
          </a:p>
          <a:p>
            <a:r>
              <a:rPr lang="en-US" dirty="0" smtClean="0"/>
              <a:t>Funding could include:</a:t>
            </a:r>
          </a:p>
          <a:p>
            <a:pPr lvl="1"/>
            <a:r>
              <a:rPr lang="en-US" dirty="0" smtClean="0"/>
              <a:t>DEQ State Building Energy Conservation Program</a:t>
            </a:r>
          </a:p>
          <a:p>
            <a:pPr lvl="1"/>
            <a:r>
              <a:rPr lang="en-US" dirty="0" smtClean="0"/>
              <a:t>Energy Performance Contract</a:t>
            </a:r>
          </a:p>
          <a:p>
            <a:pPr lvl="1"/>
            <a:r>
              <a:rPr lang="en-US" dirty="0" smtClean="0"/>
              <a:t>LRBP</a:t>
            </a:r>
          </a:p>
          <a:p>
            <a:pPr lvl="1"/>
            <a:r>
              <a:rPr lang="en-US" dirty="0" smtClean="0"/>
              <a:t>General Fund budgets</a:t>
            </a:r>
          </a:p>
          <a:p>
            <a:r>
              <a:rPr lang="en-US" dirty="0" smtClean="0"/>
              <a:t>Inclusion of students important, but minimal</a:t>
            </a:r>
          </a:p>
          <a:p>
            <a:pPr lvl="1"/>
            <a:r>
              <a:rPr lang="en-US" dirty="0" smtClean="0"/>
              <a:t>Technical internships</a:t>
            </a:r>
          </a:p>
          <a:p>
            <a:pPr lvl="1"/>
            <a:r>
              <a:rPr lang="en-US" dirty="0" smtClean="0"/>
              <a:t>Feasibility/design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Student/faculty/staff driven</a:t>
            </a:r>
          </a:p>
          <a:p>
            <a:r>
              <a:rPr lang="en-US" dirty="0" smtClean="0"/>
              <a:t>Change must come from within</a:t>
            </a:r>
          </a:p>
          <a:p>
            <a:r>
              <a:rPr lang="en-US" dirty="0" smtClean="0"/>
              <a:t>Develop technical working groups, outreach through classes (MSU Architecture)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“Smart Buildings Initiative” behavior change groups—classes?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Energy internships—Governor’s Energy Intern program</a:t>
            </a:r>
          </a:p>
        </p:txBody>
      </p:sp>
    </p:spTree>
    <p:extLst>
      <p:ext uri="{BB962C8B-B14F-4D97-AF65-F5344CB8AC3E}">
        <p14:creationId xmlns:p14="http://schemas.microsoft.com/office/powerpoint/2010/main" val="11574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Install smart metering equipment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Develop metrics and set goals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Implement conservation projects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Reinvest savings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71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Reinvestment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Utility spending can be separated between state and tuition</a:t>
            </a:r>
          </a:p>
          <a:p>
            <a:r>
              <a:rPr lang="en-US" dirty="0" smtClean="0"/>
              <a:t>Savings can be separated proportionally</a:t>
            </a:r>
          </a:p>
          <a:p>
            <a:r>
              <a:rPr lang="en-US" dirty="0" smtClean="0"/>
              <a:t>Tuition savings can be reinvested in campus</a:t>
            </a:r>
          </a:p>
          <a:p>
            <a:pPr lvl="1"/>
            <a:r>
              <a:rPr lang="en-US" dirty="0" smtClean="0"/>
              <a:t>Instruction, Academic Support, Student Services</a:t>
            </a:r>
          </a:p>
          <a:p>
            <a:pPr lvl="1"/>
            <a:r>
              <a:rPr lang="en-US" dirty="0" smtClean="0"/>
              <a:t>Tuition Control</a:t>
            </a:r>
          </a:p>
          <a:p>
            <a:pPr lvl="1"/>
            <a:r>
              <a:rPr lang="en-US" dirty="0" smtClean="0"/>
              <a:t>Energy Conservation</a:t>
            </a:r>
          </a:p>
          <a:p>
            <a:r>
              <a:rPr lang="en-US" dirty="0" smtClean="0"/>
              <a:t>Decided by campus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0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metrics and goals</a:t>
            </a:r>
          </a:p>
          <a:p>
            <a:pPr lvl="1"/>
            <a:r>
              <a:rPr lang="en-US" dirty="0" smtClean="0"/>
              <a:t>Btu/</a:t>
            </a:r>
            <a:r>
              <a:rPr lang="en-US" dirty="0" err="1" smtClean="0"/>
              <a:t>sq.ft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High-Performance Building Standards</a:t>
            </a:r>
          </a:p>
          <a:p>
            <a:r>
              <a:rPr lang="en-US" dirty="0" smtClean="0"/>
              <a:t>Invest in the infrastructure</a:t>
            </a:r>
          </a:p>
          <a:p>
            <a:r>
              <a:rPr lang="en-US" dirty="0" smtClean="0"/>
              <a:t>Continue to support utility savings projects</a:t>
            </a:r>
          </a:p>
          <a:p>
            <a:r>
              <a:rPr lang="en-US" dirty="0" smtClean="0"/>
              <a:t>Push for behavioral change – provide framework for cultural change</a:t>
            </a:r>
            <a:endParaRPr lang="en-US" dirty="0"/>
          </a:p>
          <a:p>
            <a:r>
              <a:rPr lang="en-US" dirty="0" smtClean="0"/>
              <a:t>Reinvest tuition savings to make campus better</a:t>
            </a:r>
          </a:p>
        </p:txBody>
      </p:sp>
    </p:spTree>
    <p:extLst>
      <p:ext uri="{BB962C8B-B14F-4D97-AF65-F5344CB8AC3E}">
        <p14:creationId xmlns:p14="http://schemas.microsoft.com/office/powerpoint/2010/main" val="39409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–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Zach Brown</a:t>
            </a:r>
          </a:p>
          <a:p>
            <a:pPr lvl="1"/>
            <a:r>
              <a:rPr lang="en-US" dirty="0" smtClean="0"/>
              <a:t>Zachary.Brown@hotmail.com</a:t>
            </a:r>
          </a:p>
          <a:p>
            <a:pPr lvl="1"/>
            <a:endParaRPr lang="en-US" dirty="0"/>
          </a:p>
          <a:p>
            <a:r>
              <a:rPr lang="en-US" dirty="0" smtClean="0"/>
              <a:t>Blake Bjornson</a:t>
            </a:r>
          </a:p>
          <a:p>
            <a:pPr lvl="1"/>
            <a:r>
              <a:rPr lang="en-US" dirty="0" smtClean="0"/>
              <a:t>Blake.Bjornson@gmail.com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315200" cy="353952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Control utility costs -&gt; Control cost of education</a:t>
            </a:r>
          </a:p>
          <a:p>
            <a:r>
              <a:rPr lang="en-US" sz="2400" dirty="0" smtClean="0"/>
              <a:t>Good for the state, good for the student</a:t>
            </a:r>
          </a:p>
          <a:p>
            <a:endParaRPr lang="en-US" sz="2400" dirty="0"/>
          </a:p>
          <a:p>
            <a:r>
              <a:rPr lang="en-US" sz="2400" dirty="0" smtClean="0"/>
              <a:t>Address deferred maintenance and comfort issues</a:t>
            </a:r>
          </a:p>
          <a:p>
            <a:r>
              <a:rPr lang="en-US" sz="2400" dirty="0" smtClean="0"/>
              <a:t>Safety concerns and efficient operation</a:t>
            </a:r>
          </a:p>
          <a:p>
            <a:endParaRPr lang="en-US" sz="2400" dirty="0"/>
          </a:p>
          <a:p>
            <a:r>
              <a:rPr lang="en-US" sz="2400" dirty="0" smtClean="0"/>
              <a:t>Reduce energy consumption</a:t>
            </a:r>
          </a:p>
          <a:p>
            <a:r>
              <a:rPr lang="en-US" sz="2400" dirty="0" smtClean="0"/>
              <a:t>Accomplish strategic goals</a:t>
            </a:r>
          </a:p>
        </p:txBody>
      </p:sp>
    </p:spTree>
    <p:extLst>
      <p:ext uri="{BB962C8B-B14F-4D97-AF65-F5344CB8AC3E}">
        <p14:creationId xmlns:p14="http://schemas.microsoft.com/office/powerpoint/2010/main" val="28860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Install smart metering equipment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Develop metrics and set goals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Implement conservation projects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Reinvest savings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37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Install Smart Metering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Measures utility inputs into a building</a:t>
            </a:r>
          </a:p>
          <a:p>
            <a:r>
              <a:rPr lang="en-US" sz="2400" dirty="0" smtClean="0"/>
              <a:t>Outputs this data to real-time monitoring system</a:t>
            </a:r>
          </a:p>
          <a:p>
            <a:r>
              <a:rPr lang="en-US" sz="2400" dirty="0" smtClean="0"/>
              <a:t>Information is used to identify “energy hogs” and problem areas</a:t>
            </a:r>
          </a:p>
          <a:p>
            <a:r>
              <a:rPr lang="en-US" sz="2400" dirty="0" smtClean="0"/>
              <a:t>Measure results and see improvement and degradation</a:t>
            </a:r>
          </a:p>
          <a:p>
            <a:r>
              <a:rPr lang="en-US" sz="2400" dirty="0" smtClean="0"/>
              <a:t>Control systems based on demand</a:t>
            </a:r>
          </a:p>
          <a:p>
            <a:r>
              <a:rPr lang="en-US" sz="2400" dirty="0" smtClean="0"/>
              <a:t>Approximate cost/building</a:t>
            </a:r>
          </a:p>
          <a:p>
            <a:r>
              <a:rPr lang="en-US" sz="2400" dirty="0" smtClean="0"/>
              <a:t>We are on our way! (MSU, UM, MSU-B et al.)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6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Monitoring system used by DEQ</a:t>
            </a:r>
          </a:p>
          <a:p>
            <a:r>
              <a:rPr lang="en-US" sz="2800" dirty="0" smtClean="0"/>
              <a:t>Energyusage.mt.gov</a:t>
            </a:r>
          </a:p>
          <a:p>
            <a:r>
              <a:rPr lang="en-US" sz="2800" dirty="0" smtClean="0"/>
              <a:t>Current data is based on energy bills</a:t>
            </a:r>
          </a:p>
          <a:p>
            <a:r>
              <a:rPr lang="en-US" sz="2800" dirty="0" smtClean="0"/>
              <a:t>Input data could be from smart meters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17340" cy="6629400"/>
          </a:xfrm>
        </p:spPr>
      </p:pic>
    </p:spTree>
    <p:extLst>
      <p:ext uri="{BB962C8B-B14F-4D97-AF65-F5344CB8AC3E}">
        <p14:creationId xmlns:p14="http://schemas.microsoft.com/office/powerpoint/2010/main" val="30177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Install smart metering equipment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Develop metrics and set goals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Implement conservation projects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/>
              <a:t>Reinvest savings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114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Metrics and Set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 and goals should be campus specific</a:t>
            </a:r>
          </a:p>
          <a:p>
            <a:r>
              <a:rPr lang="en-US" dirty="0" smtClean="0"/>
              <a:t>Electric and Gas Metric: Btu/</a:t>
            </a:r>
            <a:r>
              <a:rPr lang="en-US" dirty="0" err="1" smtClean="0"/>
              <a:t>sq.ft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similar metric can be set for water consumption</a:t>
            </a:r>
          </a:p>
          <a:p>
            <a:r>
              <a:rPr lang="en-US" dirty="0" smtClean="0"/>
              <a:t>Goals—LEED certification</a:t>
            </a:r>
          </a:p>
          <a:p>
            <a:pPr lvl="1"/>
            <a:r>
              <a:rPr lang="en-US" dirty="0" smtClean="0"/>
              <a:t>New buildings</a:t>
            </a:r>
          </a:p>
          <a:p>
            <a:pPr lvl="1"/>
            <a:r>
              <a:rPr lang="en-US" dirty="0" smtClean="0"/>
              <a:t>EBOM</a:t>
            </a:r>
          </a:p>
          <a:p>
            <a:r>
              <a:rPr lang="en-US" dirty="0" smtClean="0"/>
              <a:t>State Code: High Performance Building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High-performance building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MCA 17-2-213 states that:</a:t>
            </a:r>
          </a:p>
          <a:p>
            <a:pPr lvl="1"/>
            <a:r>
              <a:rPr lang="en-US" dirty="0" smtClean="0"/>
              <a:t>“The department (of administration), </a:t>
            </a:r>
            <a:r>
              <a:rPr lang="en-US" dirty="0"/>
              <a:t>in collaboration with the Montana university system and other state agencies, shall adopt high-performance building </a:t>
            </a:r>
            <a:r>
              <a:rPr lang="en-US" dirty="0" smtClean="0"/>
              <a:t>standards”</a:t>
            </a:r>
          </a:p>
          <a:p>
            <a:pPr lvl="1"/>
            <a:r>
              <a:rPr lang="en-US" dirty="0"/>
              <a:t>In developing these standards, the department shall consider</a:t>
            </a:r>
            <a:r>
              <a:rPr lang="en-US" dirty="0" smtClean="0"/>
              <a:t>:</a:t>
            </a:r>
            <a:endParaRPr lang="en-US" dirty="0"/>
          </a:p>
          <a:p>
            <a:pPr marL="845820" lvl="2" indent="-342900">
              <a:buFont typeface="+mj-lt"/>
              <a:buAutoNum type="alphaLcPeriod"/>
            </a:pPr>
            <a:r>
              <a:rPr lang="en-US" sz="1800" dirty="0" smtClean="0"/>
              <a:t>integrated </a:t>
            </a:r>
            <a:r>
              <a:rPr lang="en-US" sz="1800" dirty="0"/>
              <a:t>design principles to optimize energy performance, enhance indoor environmental quality, and conserve natural </a:t>
            </a:r>
            <a:r>
              <a:rPr lang="en-US" sz="1800" dirty="0" smtClean="0"/>
              <a:t>resources</a:t>
            </a:r>
            <a:r>
              <a:rPr lang="en-US" sz="1800" dirty="0"/>
              <a:t>; </a:t>
            </a:r>
            <a:endParaRPr lang="en-US" sz="1800" dirty="0" smtClean="0"/>
          </a:p>
          <a:p>
            <a:pPr marL="845820" lvl="2" indent="-342900">
              <a:buFont typeface="+mj-lt"/>
              <a:buAutoNum type="alphaLcPeriod"/>
            </a:pPr>
            <a:r>
              <a:rPr lang="en-US" sz="1800" dirty="0" smtClean="0"/>
              <a:t>cost-effectiveness</a:t>
            </a:r>
            <a:r>
              <a:rPr lang="en-US" sz="1800" dirty="0"/>
              <a:t>, including productivity, deferred maintenance, and operational considerations;  </a:t>
            </a:r>
            <a:endParaRPr lang="en-US" sz="1800" dirty="0" smtClean="0"/>
          </a:p>
          <a:p>
            <a:pPr marL="845820" lvl="2" indent="-342900">
              <a:buFont typeface="+mj-lt"/>
              <a:buAutoNum type="alphaLcPeriod"/>
            </a:pPr>
            <a:r>
              <a:rPr lang="en-US" sz="1800" dirty="0" smtClean="0"/>
              <a:t>environmental</a:t>
            </a:r>
            <a:r>
              <a:rPr lang="en-US" sz="1800" dirty="0"/>
              <a:t>, economic, and social sustainability of materials and components; and </a:t>
            </a:r>
            <a:endParaRPr lang="en-US" sz="1800" dirty="0" smtClean="0"/>
          </a:p>
          <a:p>
            <a:pPr marL="845820" lvl="2" indent="-342900">
              <a:buFont typeface="+mj-lt"/>
              <a:buAutoNum type="alphaLcPeriod"/>
            </a:pPr>
            <a:r>
              <a:rPr lang="en-US" sz="1800" dirty="0" smtClean="0"/>
              <a:t>building </a:t>
            </a:r>
            <a:r>
              <a:rPr lang="en-US" sz="1800" dirty="0"/>
              <a:t>functionality, durability, and maintenance</a:t>
            </a:r>
            <a:r>
              <a:rPr lang="en-US" sz="1800" dirty="0" smtClean="0"/>
              <a:t>.</a:t>
            </a:r>
          </a:p>
          <a:p>
            <a:r>
              <a:rPr lang="en-US" sz="2200" dirty="0" smtClean="0"/>
              <a:t>LEED is a framework used around the world</a:t>
            </a:r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288</TotalTime>
  <Words>651</Words>
  <Application>Microsoft Office PowerPoint</Application>
  <PresentationFormat>On-screen Show (4:3)</PresentationFormat>
  <Paragraphs>128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Perspective</vt:lpstr>
      <vt:lpstr>Smart Buildings Initiative</vt:lpstr>
      <vt:lpstr>Objectives</vt:lpstr>
      <vt:lpstr>Four Steps</vt:lpstr>
      <vt:lpstr> Install Smart Metering Equipment</vt:lpstr>
      <vt:lpstr>Energy CAP</vt:lpstr>
      <vt:lpstr>PowerPoint Presentation</vt:lpstr>
      <vt:lpstr>Four Steps</vt:lpstr>
      <vt:lpstr>Develop Metrics and Set Goals</vt:lpstr>
      <vt:lpstr>High-performance building standards</vt:lpstr>
      <vt:lpstr>Four Steps</vt:lpstr>
      <vt:lpstr>Implement Conservation Projects</vt:lpstr>
      <vt:lpstr>Engineering Projects</vt:lpstr>
      <vt:lpstr>Behavioral Projects</vt:lpstr>
      <vt:lpstr>Four Steps</vt:lpstr>
      <vt:lpstr>Savings Reinvestment</vt:lpstr>
      <vt:lpstr>Recommendations</vt:lpstr>
      <vt:lpstr>Thank you –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Buildings Initiative</dc:title>
  <dc:creator>Blake Bjornson</dc:creator>
  <cp:lastModifiedBy>Foos, Camie L</cp:lastModifiedBy>
  <cp:revision>20</cp:revision>
  <dcterms:created xsi:type="dcterms:W3CDTF">2012-09-14T14:29:18Z</dcterms:created>
  <dcterms:modified xsi:type="dcterms:W3CDTF">2012-12-06T00:00:31Z</dcterms:modified>
</cp:coreProperties>
</file>