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83" r:id="rId4"/>
    <p:sldId id="285" r:id="rId5"/>
    <p:sldId id="284" r:id="rId6"/>
    <p:sldId id="286" r:id="rId7"/>
    <p:sldId id="258" r:id="rId8"/>
    <p:sldId id="259" r:id="rId9"/>
    <p:sldId id="260" r:id="rId10"/>
    <p:sldId id="264" r:id="rId11"/>
    <p:sldId id="265" r:id="rId12"/>
    <p:sldId id="266" r:id="rId13"/>
    <p:sldId id="267" r:id="rId14"/>
    <p:sldId id="268" r:id="rId15"/>
    <p:sldId id="269" r:id="rId16"/>
    <p:sldId id="270" r:id="rId17"/>
    <p:sldId id="274" r:id="rId18"/>
    <p:sldId id="263" r:id="rId19"/>
    <p:sldId id="271" r:id="rId20"/>
    <p:sldId id="275" r:id="rId21"/>
    <p:sldId id="276" r:id="rId22"/>
    <p:sldId id="277" r:id="rId23"/>
    <p:sldId id="279" r:id="rId24"/>
    <p:sldId id="278" r:id="rId25"/>
    <p:sldId id="280" r:id="rId26"/>
    <p:sldId id="273" r:id="rId27"/>
    <p:sldId id="272" r:id="rId28"/>
    <p:sldId id="281" r:id="rId29"/>
    <p:sldId id="262" r:id="rId30"/>
    <p:sldId id="261" r:id="rId31"/>
    <p:sldId id="25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30FEE9-1738-4FD3-B3A3-6632606D10B3}" type="datetimeFigureOut">
              <a:rPr lang="en-US" smtClean="0"/>
              <a:t>10/27/2009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7C028-C2C6-46A6-8237-C91BFDD141F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30FEE9-1738-4FD3-B3A3-6632606D10B3}" type="datetimeFigureOut">
              <a:rPr lang="en-US" smtClean="0"/>
              <a:t>10/27/2009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7C028-C2C6-46A6-8237-C91BFDD141F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30FEE9-1738-4FD3-B3A3-6632606D10B3}" type="datetimeFigureOut">
              <a:rPr lang="en-US" smtClean="0"/>
              <a:t>10/27/2009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7C028-C2C6-46A6-8237-C91BFDD141F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30FEE9-1738-4FD3-B3A3-6632606D10B3}" type="datetimeFigureOut">
              <a:rPr lang="en-US" smtClean="0"/>
              <a:t>10/27/2009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7C028-C2C6-46A6-8237-C91BFDD141F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30FEE9-1738-4FD3-B3A3-6632606D10B3}" type="datetimeFigureOut">
              <a:rPr lang="en-US" smtClean="0"/>
              <a:t>10/27/2009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7C028-C2C6-46A6-8237-C91BFDD141F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30FEE9-1738-4FD3-B3A3-6632606D10B3}" type="datetimeFigureOut">
              <a:rPr lang="en-US" smtClean="0"/>
              <a:t>10/27/2009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7C028-C2C6-46A6-8237-C91BFDD141F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30FEE9-1738-4FD3-B3A3-6632606D10B3}" type="datetimeFigureOut">
              <a:rPr lang="en-US" smtClean="0"/>
              <a:t>10/27/2009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67C028-C2C6-46A6-8237-C91BFDD141F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30FEE9-1738-4FD3-B3A3-6632606D10B3}" type="datetimeFigureOut">
              <a:rPr lang="en-US" smtClean="0"/>
              <a:t>10/27/2009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67C028-C2C6-46A6-8237-C91BFDD141F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0FEE9-1738-4FD3-B3A3-6632606D10B3}" type="datetimeFigureOut">
              <a:rPr lang="en-US" smtClean="0"/>
              <a:t>10/27/2009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67C028-C2C6-46A6-8237-C91BFDD141F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30FEE9-1738-4FD3-B3A3-6632606D10B3}" type="datetimeFigureOut">
              <a:rPr lang="en-US" smtClean="0"/>
              <a:t>10/27/2009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7C028-C2C6-46A6-8237-C91BFDD141F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30FEE9-1738-4FD3-B3A3-6632606D10B3}" type="datetimeFigureOut">
              <a:rPr lang="en-US" smtClean="0"/>
              <a:t>10/27/2009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7C028-C2C6-46A6-8237-C91BFDD141F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0FEE9-1738-4FD3-B3A3-6632606D10B3}" type="datetimeFigureOut">
              <a:rPr lang="en-US" smtClean="0"/>
              <a:t>10/27/2009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67C028-C2C6-46A6-8237-C91BFDD141F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altivia.com/services_flextreat.aspx" TargetMode="External"/><Relationship Id="rId7" Type="http://schemas.openxmlformats.org/officeDocument/2006/relationships/image" Target="../media/image22.gif"/><Relationship Id="rId2" Type="http://schemas.openxmlformats.org/officeDocument/2006/relationships/hyperlink" Target="http://altivia.com/services_technical_evaluations.aspx" TargetMode="External"/><Relationship Id="rId1" Type="http://schemas.openxmlformats.org/officeDocument/2006/relationships/slideLayout" Target="../slideLayouts/slideLayout2.xml"/><Relationship Id="rId6" Type="http://schemas.openxmlformats.org/officeDocument/2006/relationships/hyperlink" Target="http://altivia.com/services_inventory_management.aspx" TargetMode="External"/><Relationship Id="rId5" Type="http://schemas.openxmlformats.org/officeDocument/2006/relationships/hyperlink" Target="http://altivia.com/services_safety_training.aspx" TargetMode="External"/><Relationship Id="rId4" Type="http://schemas.openxmlformats.org/officeDocument/2006/relationships/hyperlink" Target="http://altivia.com/services_regulatory_compliance.aspx"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www.naymz.com/institution/houston/area/water/corporation/1496" TargetMode="External"/><Relationship Id="rId13" Type="http://schemas.openxmlformats.org/officeDocument/2006/relationships/hyperlink" Target="http://www.pbsj.com/Our_Businesses/Consulting/Services/Engineering/Drinking_Water/Pages/DBO_Services_Northeast_Water_Purification_Plant.aspx" TargetMode="External"/><Relationship Id="rId18" Type="http://schemas.openxmlformats.org/officeDocument/2006/relationships/hyperlink" Target="http://www.activated-carbon.com/images/oulu.gif" TargetMode="External"/><Relationship Id="rId3" Type="http://schemas.openxmlformats.org/officeDocument/2006/relationships/hyperlink" Target="http://houston.bizjournals.com/houston/stories/2003/10/13/story4.html?page=1" TargetMode="External"/><Relationship Id="rId21" Type="http://schemas.openxmlformats.org/officeDocument/2006/relationships/hyperlink" Target="http://impactnews.com/images/stories/GHT/2008/08/19-water.jpg" TargetMode="External"/><Relationship Id="rId7" Type="http://schemas.openxmlformats.org/officeDocument/2006/relationships/hyperlink" Target="http://www.twdb.state.tx.us/publications/reports/RainHarv.pdf" TargetMode="External"/><Relationship Id="rId12" Type="http://schemas.openxmlformats.org/officeDocument/2006/relationships/hyperlink" Target="http://www2.prnewswire.com/cgi-bin/stories.pl?ACCT=104&amp;STORY=/www/story/04-11-2006/0004338302&amp;EDATE" TargetMode="External"/><Relationship Id="rId17" Type="http://schemas.openxmlformats.org/officeDocument/2006/relationships/hyperlink" Target="http://www.greeleygov.com/Water/WebImages/treatment.gif" TargetMode="External"/><Relationship Id="rId2" Type="http://schemas.openxmlformats.org/officeDocument/2006/relationships/hyperlink" Target="http://www.cleanhouston.org/living/better_world/houston3.htm" TargetMode="External"/><Relationship Id="rId16" Type="http://schemas.openxmlformats.org/officeDocument/2006/relationships/hyperlink" Target="http://www.thewatertreatments.com/wp-content/uploads/2009/02/water-treatment-process.gif" TargetMode="External"/><Relationship Id="rId20" Type="http://schemas.openxmlformats.org/officeDocument/2006/relationships/hyperlink" Target="http://www.activated-carbon.com/images/cg1.gif" TargetMode="External"/><Relationship Id="rId1" Type="http://schemas.openxmlformats.org/officeDocument/2006/relationships/slideLayout" Target="../slideLayouts/slideLayout2.xml"/><Relationship Id="rId6" Type="http://schemas.openxmlformats.org/officeDocument/2006/relationships/hyperlink" Target="http://www.impactnews.com/southwest-austin/recent-news/5652-city-panel-to-evaluate-water-treatment-plant-proposal" TargetMode="External"/><Relationship Id="rId11" Type="http://schemas.openxmlformats.org/officeDocument/2006/relationships/hyperlink" Target="http://www.nhcrwa.com/grp/GRP_online_1-2005.pdf" TargetMode="External"/><Relationship Id="rId5" Type="http://schemas.openxmlformats.org/officeDocument/2006/relationships/hyperlink" Target="http://altivia.com/company_who_we_are.aspx" TargetMode="External"/><Relationship Id="rId15" Type="http://schemas.openxmlformats.org/officeDocument/2006/relationships/hyperlink" Target="http://altivia.com/default.aspx" TargetMode="External"/><Relationship Id="rId10" Type="http://schemas.openxmlformats.org/officeDocument/2006/relationships/hyperlink" Target="http://www.tceq.state.tx.us/assets/public/permitting/watersupply/ud/forms/jack.pdf" TargetMode="External"/><Relationship Id="rId19" Type="http://schemas.openxmlformats.org/officeDocument/2006/relationships/hyperlink" Target="http://washtech.files.wordpress.com/2009/02/shechen-water-treatment1.jpg" TargetMode="External"/><Relationship Id="rId4" Type="http://schemas.openxmlformats.org/officeDocument/2006/relationships/hyperlink" Target="http://abclocal.go.com/ktrk/story?section=weather/hurricane&amp;id=6407411" TargetMode="External"/><Relationship Id="rId9" Type="http://schemas.openxmlformats.org/officeDocument/2006/relationships/hyperlink" Target="http://www.nhcrwa.com/" TargetMode="External"/><Relationship Id="rId14" Type="http://schemas.openxmlformats.org/officeDocument/2006/relationships/hyperlink" Target="http://www.nhcrwa.com/maps/2010_system/2009/website2009-Oct.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Water Treatment</a:t>
            </a:r>
            <a:endParaRPr lang="en-US" dirty="0"/>
          </a:p>
        </p:txBody>
      </p:sp>
      <p:sp>
        <p:nvSpPr>
          <p:cNvPr id="3" name="Subtitle 2"/>
          <p:cNvSpPr>
            <a:spLocks noGrp="1"/>
          </p:cNvSpPr>
          <p:nvPr>
            <p:ph type="subTitle" idx="1"/>
          </p:nvPr>
        </p:nvSpPr>
        <p:spPr/>
        <p:txBody>
          <a:bodyPr/>
          <a:lstStyle/>
          <a:p>
            <a:r>
              <a:rPr lang="en-US" dirty="0" smtClean="0">
                <a:solidFill>
                  <a:schemeClr val="tx1">
                    <a:lumMod val="75000"/>
                    <a:lumOff val="25000"/>
                  </a:schemeClr>
                </a:solidFill>
              </a:rPr>
              <a:t>Houston, TX</a:t>
            </a:r>
          </a:p>
          <a:p>
            <a:r>
              <a:rPr lang="en-US" dirty="0" smtClean="0"/>
              <a:t>Tyler Gentry – Fall 09</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Chlorination Process</a:t>
            </a:r>
            <a:endParaRPr lang="en-US" dirty="0"/>
          </a:p>
        </p:txBody>
      </p:sp>
      <p:pic>
        <p:nvPicPr>
          <p:cNvPr id="1027" name="Picture 3"/>
          <p:cNvPicPr>
            <a:picLocks noChangeAspect="1" noChangeArrowheads="1"/>
          </p:cNvPicPr>
          <p:nvPr/>
        </p:nvPicPr>
        <p:blipFill>
          <a:blip r:embed="rId2"/>
          <a:srcRect/>
          <a:stretch>
            <a:fillRect/>
          </a:stretch>
        </p:blipFill>
        <p:spPr bwMode="auto">
          <a:xfrm>
            <a:off x="1447800" y="1752600"/>
            <a:ext cx="6057900" cy="36957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447800" y="0"/>
            <a:ext cx="5791200" cy="3451045"/>
          </a:xfrm>
          <a:prstGeom prst="rect">
            <a:avLst/>
          </a:prstGeom>
          <a:noFill/>
          <a:ln w="9525">
            <a:noFill/>
            <a:miter lim="800000"/>
            <a:headEnd/>
            <a:tailEnd/>
          </a:ln>
        </p:spPr>
      </p:pic>
      <p:pic>
        <p:nvPicPr>
          <p:cNvPr id="2051" name="Picture 3"/>
          <p:cNvPicPr>
            <a:picLocks noChangeAspect="1" noChangeArrowheads="1"/>
          </p:cNvPicPr>
          <p:nvPr/>
        </p:nvPicPr>
        <p:blipFill>
          <a:blip r:embed="rId3"/>
          <a:srcRect/>
          <a:stretch>
            <a:fillRect/>
          </a:stretch>
        </p:blipFill>
        <p:spPr bwMode="auto">
          <a:xfrm>
            <a:off x="1447800" y="3381465"/>
            <a:ext cx="5791200" cy="347653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828800" y="0"/>
            <a:ext cx="5334000" cy="3365300"/>
          </a:xfrm>
          <a:prstGeom prst="rect">
            <a:avLst/>
          </a:prstGeom>
          <a:noFill/>
          <a:ln w="9525">
            <a:noFill/>
            <a:miter lim="800000"/>
            <a:headEnd/>
            <a:tailEnd/>
          </a:ln>
        </p:spPr>
      </p:pic>
      <p:pic>
        <p:nvPicPr>
          <p:cNvPr id="3075" name="Picture 3"/>
          <p:cNvPicPr>
            <a:picLocks noChangeAspect="1" noChangeArrowheads="1"/>
          </p:cNvPicPr>
          <p:nvPr/>
        </p:nvPicPr>
        <p:blipFill>
          <a:blip r:embed="rId3"/>
          <a:srcRect/>
          <a:stretch>
            <a:fillRect/>
          </a:stretch>
        </p:blipFill>
        <p:spPr bwMode="auto">
          <a:xfrm>
            <a:off x="1828800" y="3350130"/>
            <a:ext cx="5334000" cy="350787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624013" y="1395413"/>
            <a:ext cx="5895975" cy="40671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2201332" y="3276600"/>
            <a:ext cx="4639362" cy="3581400"/>
          </a:xfrm>
          <a:prstGeom prst="rect">
            <a:avLst/>
          </a:prstGeom>
          <a:noFill/>
          <a:ln w="9525">
            <a:noFill/>
            <a:miter lim="800000"/>
            <a:headEnd/>
            <a:tailEnd/>
          </a:ln>
        </p:spPr>
      </p:pic>
      <p:pic>
        <p:nvPicPr>
          <p:cNvPr id="5122" name="Picture 2"/>
          <p:cNvPicPr>
            <a:picLocks noChangeAspect="1" noChangeArrowheads="1"/>
          </p:cNvPicPr>
          <p:nvPr/>
        </p:nvPicPr>
        <p:blipFill>
          <a:blip r:embed="rId3"/>
          <a:srcRect/>
          <a:stretch>
            <a:fillRect/>
          </a:stretch>
        </p:blipFill>
        <p:spPr bwMode="auto">
          <a:xfrm>
            <a:off x="2201332" y="-1"/>
            <a:ext cx="4656668" cy="3352801"/>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828800" y="1"/>
            <a:ext cx="5342533" cy="3200399"/>
          </a:xfrm>
          <a:prstGeom prst="rect">
            <a:avLst/>
          </a:prstGeom>
          <a:noFill/>
          <a:ln w="9525">
            <a:noFill/>
            <a:miter lim="800000"/>
            <a:headEnd/>
            <a:tailEnd/>
          </a:ln>
        </p:spPr>
      </p:pic>
      <p:pic>
        <p:nvPicPr>
          <p:cNvPr id="6147" name="Picture 3"/>
          <p:cNvPicPr>
            <a:picLocks noChangeAspect="1" noChangeArrowheads="1"/>
          </p:cNvPicPr>
          <p:nvPr/>
        </p:nvPicPr>
        <p:blipFill>
          <a:blip r:embed="rId3"/>
          <a:srcRect/>
          <a:stretch>
            <a:fillRect/>
          </a:stretch>
        </p:blipFill>
        <p:spPr bwMode="auto">
          <a:xfrm>
            <a:off x="1837333" y="3124200"/>
            <a:ext cx="5381625" cy="37338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Groundwater Reduction Plan (GRP)</a:t>
            </a:r>
            <a:endParaRPr lang="en-US" dirty="0"/>
          </a:p>
        </p:txBody>
      </p:sp>
      <p:sp>
        <p:nvSpPr>
          <p:cNvPr id="3" name="Content Placeholder 2"/>
          <p:cNvSpPr>
            <a:spLocks noGrp="1"/>
          </p:cNvSpPr>
          <p:nvPr>
            <p:ph idx="1"/>
          </p:nvPr>
        </p:nvSpPr>
        <p:spPr>
          <a:xfrm>
            <a:off x="457200" y="1600200"/>
            <a:ext cx="8229600" cy="5029200"/>
          </a:xfrm>
        </p:spPr>
        <p:txBody>
          <a:bodyPr>
            <a:normAutofit fontScale="62500" lnSpcReduction="20000"/>
          </a:bodyPr>
          <a:lstStyle/>
          <a:p>
            <a:r>
              <a:rPr lang="en-US" dirty="0" smtClean="0"/>
              <a:t>Dated May 28, 2003</a:t>
            </a:r>
          </a:p>
          <a:p>
            <a:r>
              <a:rPr lang="en-US" dirty="0"/>
              <a:t>The NHCRWA will build its primary water transmission lines from the COH delivery points to </a:t>
            </a:r>
            <a:r>
              <a:rPr lang="en-US" dirty="0" smtClean="0"/>
              <a:t>its boundary </a:t>
            </a:r>
            <a:r>
              <a:rPr lang="en-US" dirty="0"/>
              <a:t>in two construction phases. </a:t>
            </a:r>
            <a:endParaRPr lang="en-US" dirty="0" smtClean="0"/>
          </a:p>
          <a:p>
            <a:r>
              <a:rPr lang="en-US" dirty="0" smtClean="0"/>
              <a:t>One </a:t>
            </a:r>
            <a:r>
              <a:rPr lang="en-US" dirty="0"/>
              <a:t>transmission line will be constructed initially to </a:t>
            </a:r>
            <a:r>
              <a:rPr lang="en-US" dirty="0" smtClean="0"/>
              <a:t>satisfy the </a:t>
            </a:r>
            <a:r>
              <a:rPr lang="en-US" dirty="0"/>
              <a:t>2010 through 2019 conversion requirements. </a:t>
            </a:r>
            <a:endParaRPr lang="en-US" dirty="0" smtClean="0"/>
          </a:p>
          <a:p>
            <a:r>
              <a:rPr lang="en-US" dirty="0" smtClean="0"/>
              <a:t>A </a:t>
            </a:r>
            <a:r>
              <a:rPr lang="en-US" dirty="0"/>
              <a:t>second transmission line will be constructed </a:t>
            </a:r>
            <a:r>
              <a:rPr lang="en-US" dirty="0" smtClean="0"/>
              <a:t>to meet </a:t>
            </a:r>
            <a:r>
              <a:rPr lang="en-US" dirty="0"/>
              <a:t>the requirements for 2020 through 2030. Other entities may pay a pro-rata share for capacity </a:t>
            </a:r>
            <a:r>
              <a:rPr lang="en-US" dirty="0" smtClean="0"/>
              <a:t>in the </a:t>
            </a:r>
            <a:r>
              <a:rPr lang="en-US" dirty="0"/>
              <a:t>NHCRWA’s transmission </a:t>
            </a:r>
            <a:r>
              <a:rPr lang="en-US" dirty="0" smtClean="0"/>
              <a:t>pipe</a:t>
            </a:r>
            <a:r>
              <a:rPr lang="en-US" dirty="0"/>
              <a:t>. </a:t>
            </a:r>
            <a:endParaRPr lang="en-US" dirty="0" smtClean="0"/>
          </a:p>
          <a:p>
            <a:r>
              <a:rPr lang="en-US" dirty="0" smtClean="0"/>
              <a:t>The Central Harris County Water Users Consortium and the West Harris County Regional Water Authority have </a:t>
            </a:r>
            <a:r>
              <a:rPr lang="en-US" dirty="0"/>
              <a:t>been identified as possible participants at </a:t>
            </a:r>
            <a:r>
              <a:rPr lang="en-US" dirty="0" smtClean="0"/>
              <a:t>this time</a:t>
            </a:r>
            <a:r>
              <a:rPr lang="en-US" dirty="0"/>
              <a:t>. </a:t>
            </a:r>
            <a:endParaRPr lang="en-US" dirty="0" smtClean="0"/>
          </a:p>
          <a:p>
            <a:r>
              <a:rPr lang="en-US" dirty="0" smtClean="0"/>
              <a:t>The </a:t>
            </a:r>
            <a:r>
              <a:rPr lang="en-US" dirty="0"/>
              <a:t>NHCRWA requested its primary water distribution system be sized and designed </a:t>
            </a:r>
            <a:r>
              <a:rPr lang="en-US" dirty="0" smtClean="0"/>
              <a:t>to provide </a:t>
            </a:r>
            <a:r>
              <a:rPr lang="en-US" dirty="0"/>
              <a:t>all wholesale customers water at system pressure (55 to 65 pounds per square inch). Rates </a:t>
            </a:r>
            <a:r>
              <a:rPr lang="en-US" dirty="0" smtClean="0"/>
              <a:t>of water </a:t>
            </a:r>
            <a:r>
              <a:rPr lang="en-US" dirty="0"/>
              <a:t>consumption vary widely throughout the year. Since the NEWPP will supply water at </a:t>
            </a:r>
            <a:r>
              <a:rPr lang="en-US" dirty="0" smtClean="0"/>
              <a:t>a comparatively </a:t>
            </a:r>
            <a:r>
              <a:rPr lang="en-US" dirty="0"/>
              <a:t>constant rate, peaking requirements of wholesale customers will be provided </a:t>
            </a:r>
            <a:r>
              <a:rPr lang="en-US" dirty="0" smtClean="0"/>
              <a:t>from water </a:t>
            </a:r>
            <a:r>
              <a:rPr lang="en-US" dirty="0"/>
              <a:t>sources within the NHCRWA Service Area.</a:t>
            </a:r>
          </a:p>
          <a:p>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NHCRWA</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The 2020 and 2030 conversion areas will spread outward from the initial area. The estimates </a:t>
            </a:r>
            <a:r>
              <a:rPr lang="en-US" dirty="0" smtClean="0"/>
              <a:t>of probable </a:t>
            </a:r>
            <a:r>
              <a:rPr lang="en-US" dirty="0"/>
              <a:t>costs for 2020 and 2030 are $402.1 million and $29.1 million, respectively, </a:t>
            </a:r>
            <a:r>
              <a:rPr lang="en-US" dirty="0" smtClean="0"/>
              <a:t>and $612.7 </a:t>
            </a:r>
            <a:r>
              <a:rPr lang="en-US" dirty="0"/>
              <a:t>million total for all three decades, excluding interest, financing costs and water </a:t>
            </a:r>
            <a:r>
              <a:rPr lang="en-US" dirty="0" smtClean="0"/>
              <a:t>capacity purchase</a:t>
            </a:r>
            <a:r>
              <a:rPr lang="en-US" dirty="0"/>
              <a:t>. The above estimates of probable costs were developed using Region H Water </a:t>
            </a:r>
            <a:r>
              <a:rPr lang="en-US" dirty="0" smtClean="0"/>
              <a:t>Planning Group </a:t>
            </a:r>
            <a:r>
              <a:rPr lang="en-US" dirty="0"/>
              <a:t>1999 unit values.</a:t>
            </a:r>
          </a:p>
          <a:p>
            <a:r>
              <a:rPr lang="en-US" dirty="0"/>
              <a:t>The NHCRWA anticipates that water reuse and early/over conversion may generate credits </a:t>
            </a:r>
            <a:r>
              <a:rPr lang="en-US" dirty="0" smtClean="0"/>
              <a:t>against the </a:t>
            </a:r>
            <a:r>
              <a:rPr lang="en-US" dirty="0"/>
              <a:t>total amount of surface water that must be used to achieve compliance. The NHCRWA </a:t>
            </a:r>
            <a:r>
              <a:rPr lang="en-US" dirty="0" smtClean="0"/>
              <a:t>reserves the </a:t>
            </a:r>
            <a:r>
              <a:rPr lang="en-US" dirty="0"/>
              <a:t>right to submit for consideration an amended GRP in the future discussing these concepts </a:t>
            </a:r>
            <a:r>
              <a:rPr lang="en-US" dirty="0" smtClean="0"/>
              <a:t>along with </a:t>
            </a:r>
            <a:r>
              <a:rPr lang="en-US" dirty="0"/>
              <a:t>a methodology of applying credits.</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Entities Involved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Houston Area Water Corp.</a:t>
            </a:r>
          </a:p>
          <a:p>
            <a:r>
              <a:rPr lang="en-US" dirty="0" smtClean="0"/>
              <a:t>North Harris County Regional Water Authority (NHCRWA)</a:t>
            </a:r>
          </a:p>
          <a:p>
            <a:r>
              <a:rPr lang="en-US" dirty="0" smtClean="0"/>
              <a:t>Turner, Collie, and Braden</a:t>
            </a:r>
          </a:p>
          <a:p>
            <a:r>
              <a:rPr lang="en-US" dirty="0" err="1" smtClean="0"/>
              <a:t>Arcadis</a:t>
            </a:r>
            <a:endParaRPr lang="en-US" dirty="0" smtClean="0"/>
          </a:p>
          <a:p>
            <a:r>
              <a:rPr lang="en-US" dirty="0"/>
              <a:t>Harris-Galveston </a:t>
            </a:r>
            <a:r>
              <a:rPr lang="en-US" dirty="0" smtClean="0"/>
              <a:t>Coastal Subsidence District</a:t>
            </a:r>
          </a:p>
          <a:p>
            <a:r>
              <a:rPr lang="en-US" dirty="0" smtClean="0"/>
              <a:t>City of Houston (COH)</a:t>
            </a:r>
          </a:p>
          <a:p>
            <a:r>
              <a:rPr lang="en-US" dirty="0"/>
              <a:t>Northeast Water Purification </a:t>
            </a:r>
            <a:r>
              <a:rPr lang="en-US" dirty="0" smtClean="0"/>
              <a:t>Plant (NEWPP)</a:t>
            </a:r>
          </a:p>
          <a:p>
            <a:r>
              <a:rPr lang="en-US" dirty="0" smtClean="0"/>
              <a:t>American Water Works Association (AWWA). </a:t>
            </a:r>
          </a:p>
          <a:p>
            <a:r>
              <a:rPr lang="en-US" dirty="0" smtClean="0"/>
              <a:t>Central Harris County Water Users Consortium</a:t>
            </a:r>
          </a:p>
          <a:p>
            <a:r>
              <a:rPr lang="en-US" dirty="0" smtClean="0"/>
              <a:t>West Harris County Regional Water Authority</a:t>
            </a:r>
          </a:p>
          <a:p>
            <a:r>
              <a:rPr lang="en-US" dirty="0"/>
              <a:t>San </a:t>
            </a:r>
            <a:r>
              <a:rPr lang="en-US" dirty="0" smtClean="0"/>
              <a:t>Jacinto River </a:t>
            </a:r>
            <a:r>
              <a:rPr lang="en-US" dirty="0"/>
              <a:t>Authority (SJRA).</a:t>
            </a:r>
          </a:p>
          <a:p>
            <a:endParaRPr lang="en-US" dirty="0"/>
          </a:p>
          <a:p>
            <a:endParaRPr lang="en-US" b="1"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NHCRWA</a:t>
            </a:r>
            <a:endParaRPr lang="en-US" dirty="0"/>
          </a:p>
        </p:txBody>
      </p:sp>
      <p:sp>
        <p:nvSpPr>
          <p:cNvPr id="3" name="Content Placeholder 2"/>
          <p:cNvSpPr>
            <a:spLocks noGrp="1"/>
          </p:cNvSpPr>
          <p:nvPr>
            <p:ph idx="1"/>
          </p:nvPr>
        </p:nvSpPr>
        <p:spPr/>
        <p:txBody>
          <a:bodyPr>
            <a:normAutofit fontScale="92500" lnSpcReduction="10000"/>
          </a:bodyPr>
          <a:lstStyle/>
          <a:p>
            <a:pPr lvl="1"/>
            <a:r>
              <a:rPr lang="en-US" dirty="0" smtClean="0"/>
              <a:t>The NHCRWA has 160 political subdivisions that include:</a:t>
            </a:r>
          </a:p>
          <a:p>
            <a:pPr lvl="2"/>
            <a:r>
              <a:rPr lang="en-US" dirty="0" smtClean="0"/>
              <a:t>Cities</a:t>
            </a:r>
          </a:p>
          <a:p>
            <a:pPr lvl="2"/>
            <a:r>
              <a:rPr lang="en-US" dirty="0" smtClean="0"/>
              <a:t>Municipal Utility District’s (MUD), </a:t>
            </a:r>
          </a:p>
          <a:p>
            <a:pPr lvl="2"/>
            <a:r>
              <a:rPr lang="en-US" dirty="0" smtClean="0"/>
              <a:t>Public Utility District’s (PUD), </a:t>
            </a:r>
          </a:p>
          <a:p>
            <a:pPr lvl="2"/>
            <a:r>
              <a:rPr lang="en-US" dirty="0" smtClean="0"/>
              <a:t>Water Control and Improvement District (WCID), </a:t>
            </a:r>
          </a:p>
          <a:p>
            <a:pPr lvl="2"/>
            <a:r>
              <a:rPr lang="en-US" dirty="0" smtClean="0"/>
              <a:t>Utility District’s (UD), </a:t>
            </a:r>
          </a:p>
          <a:p>
            <a:pPr lvl="2"/>
            <a:r>
              <a:rPr lang="en-US" dirty="0" smtClean="0"/>
              <a:t>And more (collectively referred to as MUDs) as well as independent well owners that combined have a total of </a:t>
            </a:r>
            <a:r>
              <a:rPr lang="en-US" b="1" dirty="0" smtClean="0"/>
              <a:t>1,612 groundwater wells </a:t>
            </a:r>
            <a:r>
              <a:rPr lang="en-US" dirty="0" smtClean="0"/>
              <a:t>within the NHCRWA. The total year 2000 well pumpage within the NHCRWA as reported to HGCSD was over </a:t>
            </a:r>
            <a:r>
              <a:rPr lang="en-US" b="1" dirty="0" smtClean="0"/>
              <a:t>25 billion gallons</a:t>
            </a:r>
            <a:r>
              <a:rPr lang="en-US" dirty="0" smtClean="0"/>
              <a:t>.</a:t>
            </a:r>
            <a:endParaRPr lang="en-US"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greeleygov.com/Water/WebImages/treatment.gif"/>
          <p:cNvPicPr>
            <a:picLocks noChangeAspect="1" noChangeArrowheads="1" noCrop="1"/>
          </p:cNvPicPr>
          <p:nvPr/>
        </p:nvPicPr>
        <p:blipFill>
          <a:blip r:embed="rId2"/>
          <a:srcRect/>
          <a:stretch>
            <a:fillRect/>
          </a:stretch>
        </p:blipFill>
        <p:spPr bwMode="auto">
          <a:xfrm>
            <a:off x="0" y="1023258"/>
            <a:ext cx="3886200" cy="4996542"/>
          </a:xfrm>
          <a:prstGeom prst="rect">
            <a:avLst/>
          </a:prstGeom>
          <a:noFill/>
        </p:spPr>
      </p:pic>
      <p:pic>
        <p:nvPicPr>
          <p:cNvPr id="39940" name="Picture 4" descr="http://www.thewatertreatments.com/wp-content/uploads/2009/02/water-treatment-process.gif"/>
          <p:cNvPicPr>
            <a:picLocks noChangeAspect="1" noChangeArrowheads="1"/>
          </p:cNvPicPr>
          <p:nvPr/>
        </p:nvPicPr>
        <p:blipFill>
          <a:blip r:embed="rId3"/>
          <a:srcRect/>
          <a:stretch>
            <a:fillRect/>
          </a:stretch>
        </p:blipFill>
        <p:spPr bwMode="auto">
          <a:xfrm>
            <a:off x="3886200" y="1023257"/>
            <a:ext cx="5257800" cy="498439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212042" y="609600"/>
            <a:ext cx="8627158" cy="557881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304800" y="685800"/>
            <a:ext cx="8436201" cy="54864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0" y="533400"/>
            <a:ext cx="9144000" cy="592410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map Example</a:t>
            </a:r>
            <a:endParaRPr lang="en-US" dirty="0"/>
          </a:p>
        </p:txBody>
      </p:sp>
      <p:pic>
        <p:nvPicPr>
          <p:cNvPr id="13314" name="Picture 2"/>
          <p:cNvPicPr>
            <a:picLocks noChangeAspect="1" noChangeArrowheads="1"/>
          </p:cNvPicPr>
          <p:nvPr/>
        </p:nvPicPr>
        <p:blipFill>
          <a:blip r:embed="rId2"/>
          <a:srcRect/>
          <a:stretch>
            <a:fillRect/>
          </a:stretch>
        </p:blipFill>
        <p:spPr bwMode="auto">
          <a:xfrm>
            <a:off x="0" y="1309689"/>
            <a:ext cx="9620078" cy="410051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228600" y="838200"/>
            <a:ext cx="8610600" cy="544493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Altivia</a:t>
            </a:r>
            <a:r>
              <a:rPr lang="en-US" dirty="0" smtClean="0"/>
              <a:t> Applications</a:t>
            </a:r>
            <a:endParaRPr lang="en-US" dirty="0"/>
          </a:p>
        </p:txBody>
      </p:sp>
      <p:sp>
        <p:nvSpPr>
          <p:cNvPr id="3" name="Content Placeholder 2"/>
          <p:cNvSpPr>
            <a:spLocks noGrp="1"/>
          </p:cNvSpPr>
          <p:nvPr>
            <p:ph idx="1"/>
          </p:nvPr>
        </p:nvSpPr>
        <p:spPr>
          <a:xfrm>
            <a:off x="457200" y="1905000"/>
            <a:ext cx="8229600" cy="4525963"/>
          </a:xfrm>
        </p:spPr>
        <p:txBody>
          <a:bodyPr>
            <a:normAutofit fontScale="85000" lnSpcReduction="20000"/>
          </a:bodyPr>
          <a:lstStyle/>
          <a:p>
            <a:pPr>
              <a:buNone/>
            </a:pPr>
            <a:r>
              <a:rPr lang="en-US" dirty="0" smtClean="0"/>
              <a:t>	Along with the products ALTIVIA manufactures and distributes, they offer a variety of site-specific service solutions to meet your water treatment and chemical management needs. Their chemists and engineers can analyze your requirements and design the most cost-effective solution possible. Services include: </a:t>
            </a:r>
            <a:br>
              <a:rPr lang="en-US" dirty="0" smtClean="0"/>
            </a:br>
            <a:r>
              <a:rPr lang="en-US" dirty="0" smtClean="0"/>
              <a:t> </a:t>
            </a:r>
          </a:p>
          <a:p>
            <a:r>
              <a:rPr lang="en-US" dirty="0" smtClean="0">
                <a:hlinkClick r:id="rId2" action="ppaction://hlinkfile"/>
              </a:rPr>
              <a:t>Technical Evaluations</a:t>
            </a:r>
            <a:r>
              <a:rPr lang="en-US" dirty="0" smtClean="0"/>
              <a:t> </a:t>
            </a:r>
          </a:p>
          <a:p>
            <a:r>
              <a:rPr lang="en-US" dirty="0" smtClean="0">
                <a:hlinkClick r:id="rId3" action="ppaction://hlinkfile"/>
              </a:rPr>
              <a:t>FLEXTREAT™</a:t>
            </a:r>
            <a:r>
              <a:rPr lang="en-US" dirty="0" smtClean="0"/>
              <a:t> </a:t>
            </a:r>
          </a:p>
          <a:p>
            <a:r>
              <a:rPr lang="en-US" dirty="0" smtClean="0">
                <a:hlinkClick r:id="rId4" action="ppaction://hlinkfile"/>
              </a:rPr>
              <a:t>Regulatory Compliance</a:t>
            </a:r>
            <a:r>
              <a:rPr lang="en-US" dirty="0" smtClean="0"/>
              <a:t> </a:t>
            </a:r>
          </a:p>
          <a:p>
            <a:r>
              <a:rPr lang="en-US" dirty="0" smtClean="0">
                <a:hlinkClick r:id="rId5" action="ppaction://hlinkfile"/>
              </a:rPr>
              <a:t>Safety Training</a:t>
            </a:r>
            <a:r>
              <a:rPr lang="en-US" dirty="0" smtClean="0"/>
              <a:t> </a:t>
            </a:r>
          </a:p>
          <a:p>
            <a:r>
              <a:rPr lang="en-US" dirty="0" smtClean="0">
                <a:hlinkClick r:id="rId6" action="ppaction://hlinkfile"/>
              </a:rPr>
              <a:t>Inventory Management</a:t>
            </a:r>
            <a:r>
              <a:rPr lang="en-US" dirty="0" smtClean="0"/>
              <a:t> </a:t>
            </a:r>
            <a:endParaRPr lang="en-US" dirty="0"/>
          </a:p>
        </p:txBody>
      </p:sp>
      <p:pic>
        <p:nvPicPr>
          <p:cNvPr id="14338" name="Picture 2" descr="http://altivia.com/z-content/photo_applications2.gif"/>
          <p:cNvPicPr>
            <a:picLocks noChangeAspect="1" noChangeArrowheads="1"/>
          </p:cNvPicPr>
          <p:nvPr/>
        </p:nvPicPr>
        <p:blipFill>
          <a:blip r:embed="rId7"/>
          <a:srcRect/>
          <a:stretch>
            <a:fillRect/>
          </a:stretch>
        </p:blipFill>
        <p:spPr bwMode="auto">
          <a:xfrm>
            <a:off x="0" y="0"/>
            <a:ext cx="2324100" cy="166687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Northeast Water Purification Plant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Grand Opening on June 23, 2004 </a:t>
            </a:r>
          </a:p>
          <a:p>
            <a:r>
              <a:rPr lang="en-US" dirty="0" smtClean="0"/>
              <a:t>PBS&amp;J provided owner’s representative services for the design, construction, and operation of the Houston Area Water Corporation 40-mgd northeast water purification plant located on the west shore of Lake Houston in Harris County, Texas. </a:t>
            </a:r>
          </a:p>
          <a:p>
            <a:r>
              <a:rPr lang="en-US" dirty="0" smtClean="0"/>
              <a:t>This project is unique, in that it is the first of its kind in the Houston area to be constructed using the </a:t>
            </a:r>
            <a:r>
              <a:rPr lang="en-US" b="1" dirty="0" smtClean="0"/>
              <a:t>design/build/operate</a:t>
            </a:r>
            <a:r>
              <a:rPr lang="en-US" dirty="0" smtClean="0"/>
              <a:t> method of delivery. </a:t>
            </a:r>
          </a:p>
          <a:p>
            <a:r>
              <a:rPr lang="en-US" dirty="0" smtClean="0"/>
              <a:t>The plant uses a conventional treatment process of </a:t>
            </a:r>
            <a:r>
              <a:rPr lang="en-US" b="1" dirty="0" smtClean="0"/>
              <a:t>coagulation, flocculation, sedimentation, filtration, and disinfection. </a:t>
            </a:r>
          </a:p>
          <a:p>
            <a:r>
              <a:rPr lang="en-US" dirty="0" smtClean="0"/>
              <a:t>It has the potential for expansion to 80 </a:t>
            </a:r>
            <a:r>
              <a:rPr lang="en-US" dirty="0" err="1" smtClean="0"/>
              <a:t>mgd</a:t>
            </a:r>
            <a:r>
              <a:rPr lang="en-US" dirty="0" smtClean="0"/>
              <a:t>, and the plant site can accommodate a facility with a capacity of approximately 360 </a:t>
            </a:r>
            <a:r>
              <a:rPr lang="en-US" dirty="0" err="1" smtClean="0"/>
              <a:t>mgd</a:t>
            </a:r>
            <a:r>
              <a:rPr lang="en-US" dirty="0" smtClean="0"/>
              <a:t>. </a:t>
            </a:r>
            <a:br>
              <a:rPr lang="en-US" dirty="0" smtClean="0"/>
            </a:b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NHCRWA Population and Water Demand Data</a:t>
            </a:r>
            <a:endParaRPr lang="en-US" dirty="0"/>
          </a:p>
        </p:txBody>
      </p:sp>
      <p:pic>
        <p:nvPicPr>
          <p:cNvPr id="7170" name="Picture 2"/>
          <p:cNvPicPr>
            <a:picLocks noChangeAspect="1" noChangeArrowheads="1"/>
          </p:cNvPicPr>
          <p:nvPr/>
        </p:nvPicPr>
        <p:blipFill>
          <a:blip r:embed="rId2"/>
          <a:srcRect/>
          <a:stretch>
            <a:fillRect/>
          </a:stretch>
        </p:blipFill>
        <p:spPr bwMode="auto">
          <a:xfrm>
            <a:off x="152400" y="2519362"/>
            <a:ext cx="8827779" cy="205263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 Dumped into bayou</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downtown Houston along Buffalo Bayou at Allen's Landing is where you see the sewage problem. Ever since the hurricane, a number of the city's waste water treatment plants went without power. As a result, the city was forced to actually dump raw sewage straight into the bayous.</a:t>
            </a:r>
          </a:p>
          <a:p>
            <a:r>
              <a:rPr lang="en-US" dirty="0" smtClean="0"/>
              <a:t>There are 3</a:t>
            </a:r>
            <a:r>
              <a:rPr lang="en-US" b="1" dirty="0" smtClean="0"/>
              <a:t>9 wastewater treatment plants </a:t>
            </a:r>
            <a:r>
              <a:rPr lang="en-US" dirty="0" smtClean="0"/>
              <a:t>in the city of Houston. So far, 31 are back up and running, and treating sewage.  (This is after the hurricane)</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Facts to Consider</a:t>
            </a:r>
            <a:endParaRPr lang="en-US" dirty="0"/>
          </a:p>
        </p:txBody>
      </p:sp>
      <p:sp>
        <p:nvSpPr>
          <p:cNvPr id="3" name="Content Placeholder 2"/>
          <p:cNvSpPr>
            <a:spLocks noGrp="1"/>
          </p:cNvSpPr>
          <p:nvPr>
            <p:ph idx="1"/>
          </p:nvPr>
        </p:nvSpPr>
        <p:spPr/>
        <p:txBody>
          <a:bodyPr/>
          <a:lstStyle/>
          <a:p>
            <a:r>
              <a:rPr lang="en-US" dirty="0" smtClean="0"/>
              <a:t>Up to 60% of Houston water use is for landscape irrigation.</a:t>
            </a:r>
          </a:p>
          <a:p>
            <a:r>
              <a:rPr lang="en-US" dirty="0" smtClean="0"/>
              <a:t>Pumping water is becoming less of an option for consideration.</a:t>
            </a:r>
          </a:p>
          <a:p>
            <a:r>
              <a:rPr lang="en-US" dirty="0" smtClean="0"/>
              <a:t>Reservoirs and Lakes are limited resources.</a:t>
            </a:r>
          </a:p>
          <a:p>
            <a:r>
              <a:rPr lang="en-US" dirty="0" smtClean="0"/>
              <a:t>Water must be stored for Houston use.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activated-carbon.com/images/oulu.gif"/>
          <p:cNvPicPr>
            <a:picLocks noChangeAspect="1" noChangeArrowheads="1"/>
          </p:cNvPicPr>
          <p:nvPr/>
        </p:nvPicPr>
        <p:blipFill>
          <a:blip r:embed="rId2"/>
          <a:srcRect/>
          <a:stretch>
            <a:fillRect/>
          </a:stretch>
        </p:blipFill>
        <p:spPr bwMode="auto">
          <a:xfrm>
            <a:off x="533400" y="1066800"/>
            <a:ext cx="8077200" cy="511556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do with the water?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50% of captured water shall be used for </a:t>
            </a:r>
            <a:r>
              <a:rPr lang="en-US" dirty="0" err="1" smtClean="0"/>
              <a:t>greywater</a:t>
            </a:r>
            <a:r>
              <a:rPr lang="en-US" dirty="0" smtClean="0"/>
              <a:t>, treated only as required for storage</a:t>
            </a:r>
          </a:p>
          <a:p>
            <a:r>
              <a:rPr lang="en-US" dirty="0" smtClean="0"/>
              <a:t>50% of captured water shall be sent for treatment and then to end users.</a:t>
            </a:r>
          </a:p>
          <a:p>
            <a:r>
              <a:rPr lang="en-US" dirty="0" smtClean="0"/>
              <a:t>If tanks reach capacity and the tentacles end points are still under water, the float activator will still cause them to retract water to the tanks.  The tanks will then need to overflow.  This overflow must be in areas that are not prominent to flood, allowing that water to slowly reach the bayou system.</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457200" y="1219200"/>
            <a:ext cx="8229600" cy="5334000"/>
          </a:xfrm>
        </p:spPr>
        <p:txBody>
          <a:bodyPr>
            <a:normAutofit fontScale="40000" lnSpcReduction="20000"/>
          </a:bodyPr>
          <a:lstStyle/>
          <a:p>
            <a:r>
              <a:rPr lang="en-US" dirty="0" smtClean="0">
                <a:hlinkClick r:id="rId2"/>
              </a:rPr>
              <a:t>http://www.cleanhouston.org/living/better_world/houston3.htm</a:t>
            </a:r>
            <a:endParaRPr lang="en-US" dirty="0" smtClean="0"/>
          </a:p>
          <a:p>
            <a:r>
              <a:rPr lang="en-US" dirty="0" smtClean="0">
                <a:hlinkClick r:id="rId3"/>
              </a:rPr>
              <a:t>http://houston.bizjournals.com/houston/stories/2003/10/13/story4.html?page=1</a:t>
            </a:r>
            <a:endParaRPr lang="en-US" dirty="0" smtClean="0"/>
          </a:p>
          <a:p>
            <a:r>
              <a:rPr lang="en-US" dirty="0" smtClean="0">
                <a:hlinkClick r:id="rId4"/>
              </a:rPr>
              <a:t>http://abclocal.go.com/ktrk/story?section=weather/hurricane&amp;id=6407411</a:t>
            </a:r>
            <a:endParaRPr lang="en-US" dirty="0" smtClean="0"/>
          </a:p>
          <a:p>
            <a:r>
              <a:rPr lang="en-US" dirty="0" smtClean="0">
                <a:hlinkClick r:id="rId5"/>
              </a:rPr>
              <a:t>http://altivia.com/company_who_we_are.aspx</a:t>
            </a:r>
            <a:endParaRPr lang="en-US" dirty="0" smtClean="0"/>
          </a:p>
          <a:p>
            <a:r>
              <a:rPr lang="en-US" dirty="0" smtClean="0">
                <a:hlinkClick r:id="rId6"/>
              </a:rPr>
              <a:t>http://www.impactnews.com/southwest-austin/recent-news/5652-city-panel-to-evaluate-water-treatment-plant-proposal</a:t>
            </a:r>
            <a:endParaRPr lang="en-US" dirty="0" smtClean="0"/>
          </a:p>
          <a:p>
            <a:r>
              <a:rPr lang="en-US" u="none" strike="noStrike" dirty="0" smtClean="0">
                <a:hlinkClick r:id="rId7"/>
              </a:rPr>
              <a:t>www.twdb.state.tx.us/publications/reports/RainHarv.pdf </a:t>
            </a:r>
            <a:endParaRPr lang="en-US" u="none" strike="noStrike" dirty="0" smtClean="0"/>
          </a:p>
          <a:p>
            <a:r>
              <a:rPr lang="en-US" dirty="0" smtClean="0">
                <a:hlinkClick r:id="rId8"/>
              </a:rPr>
              <a:t>http://www.naymz.com/institution/houston/area/water/corporation/1496</a:t>
            </a:r>
            <a:endParaRPr lang="en-US" dirty="0" smtClean="0"/>
          </a:p>
          <a:p>
            <a:r>
              <a:rPr lang="en-US" dirty="0" smtClean="0">
                <a:hlinkClick r:id="rId9"/>
              </a:rPr>
              <a:t>http://www.nhcrwa.com/</a:t>
            </a:r>
            <a:endParaRPr lang="en-US" dirty="0" smtClean="0"/>
          </a:p>
          <a:p>
            <a:r>
              <a:rPr lang="en-US" dirty="0" smtClean="0">
                <a:hlinkClick r:id="rId10"/>
              </a:rPr>
              <a:t>http://www.tceq.state.tx.us/assets/public/permitting/watersupply/ud/forms/jack.pdf</a:t>
            </a:r>
            <a:endParaRPr lang="en-US" dirty="0" smtClean="0"/>
          </a:p>
          <a:p>
            <a:r>
              <a:rPr lang="en-US" dirty="0" smtClean="0">
                <a:hlinkClick r:id="rId11"/>
              </a:rPr>
              <a:t>http://www.nhcrwa.com/grp/GRP_online_1-2005.pdf</a:t>
            </a:r>
            <a:endParaRPr lang="en-US" dirty="0" smtClean="0"/>
          </a:p>
          <a:p>
            <a:r>
              <a:rPr lang="en-US" dirty="0" smtClean="0">
                <a:hlinkClick r:id="rId12"/>
              </a:rPr>
              <a:t>http://www2.prnewswire.com/cgi-bin/stories.pl?ACCT=104&amp;STORY=/www/story/04-11-2006/0004338302&amp;EDATE</a:t>
            </a:r>
            <a:r>
              <a:rPr lang="en-US" dirty="0" smtClean="0"/>
              <a:t>=</a:t>
            </a:r>
          </a:p>
          <a:p>
            <a:r>
              <a:rPr lang="en-US" dirty="0" smtClean="0">
                <a:hlinkClick r:id="rId13"/>
              </a:rPr>
              <a:t>http://www.pbsj.com/Our_Businesses/Consulting/Services/Engineering/Drinking_Water/Pages/DBO_Services_Northeast_Water_Purification_Plant.aspx</a:t>
            </a:r>
            <a:endParaRPr lang="en-US" dirty="0" smtClean="0"/>
          </a:p>
          <a:p>
            <a:r>
              <a:rPr lang="en-US" dirty="0" smtClean="0">
                <a:hlinkClick r:id="rId14"/>
              </a:rPr>
              <a:t>http://www.nhcrwa.com/maps/2010_system/2009/website2009-Oct.pdf</a:t>
            </a:r>
            <a:endParaRPr lang="en-US" dirty="0" smtClean="0"/>
          </a:p>
          <a:p>
            <a:r>
              <a:rPr lang="en-US" dirty="0" smtClean="0">
                <a:hlinkClick r:id="rId15"/>
              </a:rPr>
              <a:t>http://altivia.com/default.aspx</a:t>
            </a:r>
            <a:endParaRPr lang="en-US" dirty="0" smtClean="0"/>
          </a:p>
          <a:p>
            <a:r>
              <a:rPr lang="en-US" dirty="0" smtClean="0">
                <a:hlinkClick r:id="rId4"/>
              </a:rPr>
              <a:t>http://abclocal.go.com/ktrk/story?section=weather/hurricane&amp;id=6407411</a:t>
            </a:r>
            <a:endParaRPr lang="en-US" dirty="0" smtClean="0"/>
          </a:p>
          <a:p>
            <a:r>
              <a:rPr lang="en-US" dirty="0" smtClean="0">
                <a:hlinkClick r:id="rId16"/>
              </a:rPr>
              <a:t>http://www.thewatertreatments.com/wp-content/uploads/2009/02/water-treatment-process.gif</a:t>
            </a:r>
            <a:endParaRPr lang="en-US" dirty="0" smtClean="0"/>
          </a:p>
          <a:p>
            <a:r>
              <a:rPr lang="en-US" dirty="0" smtClean="0">
                <a:hlinkClick r:id="rId17"/>
              </a:rPr>
              <a:t>http://www.greeleygov.com/Water/WebImages/treatment.gif</a:t>
            </a:r>
            <a:endParaRPr lang="en-US" dirty="0" smtClean="0"/>
          </a:p>
          <a:p>
            <a:r>
              <a:rPr lang="en-US" dirty="0" smtClean="0">
                <a:hlinkClick r:id="rId18"/>
              </a:rPr>
              <a:t>http://www.activated-carbon.com/images/oulu.gif</a:t>
            </a:r>
            <a:endParaRPr lang="en-US" dirty="0" smtClean="0"/>
          </a:p>
          <a:p>
            <a:r>
              <a:rPr lang="en-US" dirty="0" smtClean="0">
                <a:hlinkClick r:id="rId19"/>
              </a:rPr>
              <a:t>http://washtech.files.wordpress.com/2009/02/shechen-water-treatment1.jpg</a:t>
            </a:r>
            <a:endParaRPr lang="en-US" dirty="0" smtClean="0"/>
          </a:p>
          <a:p>
            <a:r>
              <a:rPr lang="en-US" dirty="0" smtClean="0">
                <a:hlinkClick r:id="rId20"/>
              </a:rPr>
              <a:t>http://www.activated-carbon.com/images/cg1.gif</a:t>
            </a:r>
            <a:endParaRPr lang="en-US" dirty="0" smtClean="0"/>
          </a:p>
          <a:p>
            <a:r>
              <a:rPr lang="en-US" dirty="0" smtClean="0">
                <a:hlinkClick r:id="rId21"/>
              </a:rPr>
              <a:t>http://impactnews.com/images/stories/GHT/2008/08/19-water.jpg</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activated-carbon.com/images/cg1.gif"/>
          <p:cNvPicPr>
            <a:picLocks noChangeAspect="1" noChangeArrowheads="1"/>
          </p:cNvPicPr>
          <p:nvPr/>
        </p:nvPicPr>
        <p:blipFill>
          <a:blip r:embed="rId2"/>
          <a:srcRect/>
          <a:stretch>
            <a:fillRect/>
          </a:stretch>
        </p:blipFill>
        <p:spPr bwMode="auto">
          <a:xfrm>
            <a:off x="838200" y="1066800"/>
            <a:ext cx="7543800" cy="50292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ashtech.files.wordpress.com/2009/02/shechen-water-treatment1.jpg"/>
          <p:cNvPicPr>
            <a:picLocks noChangeAspect="1" noChangeArrowheads="1"/>
          </p:cNvPicPr>
          <p:nvPr/>
        </p:nvPicPr>
        <p:blipFill>
          <a:blip r:embed="rId2"/>
          <a:srcRect/>
          <a:stretch>
            <a:fillRect/>
          </a:stretch>
        </p:blipFill>
        <p:spPr bwMode="auto">
          <a:xfrm>
            <a:off x="609600" y="533400"/>
            <a:ext cx="7315200" cy="576898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impactnews.com/images/stories/GHT/2008/08/19-water.jpg"/>
          <p:cNvPicPr>
            <a:picLocks noChangeAspect="1" noChangeArrowheads="1"/>
          </p:cNvPicPr>
          <p:nvPr/>
        </p:nvPicPr>
        <p:blipFill>
          <a:blip r:embed="rId2"/>
          <a:srcRect/>
          <a:stretch>
            <a:fillRect/>
          </a:stretch>
        </p:blipFill>
        <p:spPr bwMode="auto">
          <a:xfrm>
            <a:off x="2438400" y="-381000"/>
            <a:ext cx="3638550" cy="725630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458200" cy="6019800"/>
          </a:xfrm>
        </p:spPr>
        <p:txBody>
          <a:bodyPr>
            <a:noAutofit/>
          </a:bodyPr>
          <a:lstStyle/>
          <a:p>
            <a:pPr>
              <a:buNone/>
            </a:pPr>
            <a:r>
              <a:rPr lang="en-US" sz="2000" dirty="0" smtClean="0"/>
              <a:t>		Today the City of </a:t>
            </a:r>
            <a:r>
              <a:rPr lang="en-US" sz="2000" b="1" dirty="0" smtClean="0"/>
              <a:t>Houston has plenty of water </a:t>
            </a:r>
            <a:r>
              <a:rPr lang="en-US" sz="2000" dirty="0" smtClean="0"/>
              <a:t>and has won </a:t>
            </a:r>
            <a:r>
              <a:rPr lang="en-US" sz="2000" b="1" dirty="0" smtClean="0"/>
              <a:t>awards for its water quality </a:t>
            </a:r>
            <a:r>
              <a:rPr lang="en-US" sz="2000" dirty="0" smtClean="0"/>
              <a:t>accomplished through water treatment plants, according to city officials. </a:t>
            </a:r>
            <a:endParaRPr lang="en-US" sz="2000" dirty="0"/>
          </a:p>
          <a:p>
            <a:pPr>
              <a:buNone/>
            </a:pPr>
            <a:r>
              <a:rPr lang="en-US" sz="2000" dirty="0" smtClean="0"/>
              <a:t>		Jeff Taylor, Houston’s Public Works director(2006), says the </a:t>
            </a:r>
            <a:r>
              <a:rPr lang="en-US" sz="2000" b="1" dirty="0" smtClean="0"/>
              <a:t>emphasis is on water quality rather than water supply </a:t>
            </a:r>
            <a:r>
              <a:rPr lang="en-US" sz="2000" dirty="0" smtClean="0"/>
              <a:t>in Houston because </a:t>
            </a:r>
            <a:r>
              <a:rPr lang="en-US" sz="2000" b="1" dirty="0" smtClean="0"/>
              <a:t>the city receives about 50 inches of rainfall a year and has a </a:t>
            </a:r>
            <a:r>
              <a:rPr lang="en-US" sz="2000" b="1" u="sng" dirty="0" smtClean="0"/>
              <a:t>30 to 50 year supply</a:t>
            </a:r>
            <a:r>
              <a:rPr lang="en-US" sz="2000" b="1" dirty="0" smtClean="0"/>
              <a:t>. </a:t>
            </a:r>
            <a:r>
              <a:rPr lang="en-US" sz="2000" dirty="0" smtClean="0"/>
              <a:t>	However, Jim Adams, general manager of the San Jacinto Water Authority and chair of Region H Water Planning Group (Region H includes Houston), says </a:t>
            </a:r>
            <a:r>
              <a:rPr lang="en-US" sz="2000" b="1" dirty="0" smtClean="0"/>
              <a:t>by 2060, Houston will require three billion gallons of water a year. </a:t>
            </a:r>
            <a:r>
              <a:rPr lang="en-US" sz="2000" dirty="0" smtClean="0"/>
              <a:t>“We are going to have to reuse water and we are going to have to conserve,” says Adams. “Water is not as plentiful as it use to be.” </a:t>
            </a:r>
          </a:p>
          <a:p>
            <a:pPr>
              <a:buNone/>
            </a:pPr>
            <a:endParaRPr lang="en-US" sz="2000" dirty="0" smtClean="0"/>
          </a:p>
          <a:p>
            <a:pPr>
              <a:buNone/>
            </a:pPr>
            <a:endParaRPr lang="en-US" sz="2000" dirty="0" smtClean="0"/>
          </a:p>
          <a:p>
            <a:pPr>
              <a:buFontTx/>
              <a:buChar char="-"/>
            </a:pPr>
            <a:r>
              <a:rPr lang="en-US" sz="2000" b="1" dirty="0" smtClean="0"/>
              <a:t>Houston as a Model City: Meeting the challenges of an environmental crisis </a:t>
            </a:r>
            <a:r>
              <a:rPr lang="en-US" sz="2000" dirty="0" smtClean="0"/>
              <a:t/>
            </a:r>
            <a:br>
              <a:rPr lang="en-US" sz="2000" dirty="0" smtClean="0"/>
            </a:br>
            <a:r>
              <a:rPr lang="en-US" sz="2000" b="1" dirty="0" smtClean="0"/>
              <a:t>The Future of Water</a:t>
            </a:r>
            <a:r>
              <a:rPr lang="en-US" sz="2000" dirty="0" smtClean="0"/>
              <a:t> </a:t>
            </a:r>
            <a:br>
              <a:rPr lang="en-US" sz="2000" dirty="0" smtClean="0"/>
            </a:br>
            <a:r>
              <a:rPr lang="en-US" sz="2000" i="1" dirty="0" smtClean="0"/>
              <a:t>by </a:t>
            </a:r>
            <a:r>
              <a:rPr lang="en-US" sz="2000" i="1" u="none" strike="noStrike" dirty="0" smtClean="0"/>
              <a:t>Vicki Wolf,</a:t>
            </a:r>
            <a:r>
              <a:rPr lang="en-US" sz="2000" i="1" dirty="0" smtClean="0"/>
              <a:t> April 2006</a:t>
            </a:r>
            <a:r>
              <a:rPr lang="en-US" sz="2000" dirty="0" smtClean="0"/>
              <a:t> </a:t>
            </a:r>
          </a:p>
          <a:p>
            <a:pPr>
              <a:buNone/>
            </a:pPr>
            <a:r>
              <a:rPr lang="en-US" sz="2000" dirty="0" smtClean="0"/>
              <a:t>		(Cont’d)</a:t>
            </a: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Autofit/>
          </a:bodyPr>
          <a:lstStyle/>
          <a:p>
            <a:pPr>
              <a:buNone/>
            </a:pPr>
            <a:r>
              <a:rPr lang="en-US" sz="2000" dirty="0" smtClean="0"/>
              <a:t>		Rives Taylor, research scientist with Houston Advanced Research Center’s Energy and Buildings Solutions Group and sustainability leader for </a:t>
            </a:r>
            <a:r>
              <a:rPr lang="en-US" sz="2000" dirty="0" err="1" smtClean="0"/>
              <a:t>Gensler</a:t>
            </a:r>
            <a:r>
              <a:rPr lang="en-US" sz="2000" dirty="0" smtClean="0"/>
              <a:t> Architecture, says these forecasts are optimistic as the population of Texas grows and droughts are more common. </a:t>
            </a:r>
          </a:p>
          <a:p>
            <a:pPr>
              <a:buNone/>
            </a:pPr>
            <a:endParaRPr lang="en-US" sz="2000" dirty="0" smtClean="0"/>
          </a:p>
          <a:p>
            <a:pPr>
              <a:buNone/>
            </a:pPr>
            <a:r>
              <a:rPr lang="en-US" sz="2000" dirty="0"/>
              <a:t>	</a:t>
            </a:r>
            <a:r>
              <a:rPr lang="en-US" sz="2000" dirty="0" smtClean="0"/>
              <a:t>	He believes </a:t>
            </a:r>
            <a:r>
              <a:rPr lang="en-US" sz="2000" b="1" dirty="0" smtClean="0"/>
              <a:t>in three years we will have concerns</a:t>
            </a:r>
            <a:r>
              <a:rPr lang="en-US" sz="2000" dirty="0" smtClean="0"/>
              <a:t>. The water that Houston uses includes the Trinity River and the San Jacinto River, both downstream from areas with rapidly growing populations. Also, </a:t>
            </a:r>
            <a:r>
              <a:rPr lang="en-US" sz="2000" b="1" dirty="0" smtClean="0"/>
              <a:t>Texas is experiencing the longest dry spell since the drought of record in the 1950s</a:t>
            </a:r>
            <a:r>
              <a:rPr lang="en-US" sz="2000" dirty="0" smtClean="0"/>
              <a:t> with low precipitation levels forecast through this summer. </a:t>
            </a:r>
            <a:r>
              <a:rPr lang="en-US" sz="2000" b="1" dirty="0" smtClean="0"/>
              <a:t>Global warming </a:t>
            </a:r>
            <a:r>
              <a:rPr lang="en-US" sz="2000" dirty="0" smtClean="0"/>
              <a:t>may bring more droughts in the future. </a:t>
            </a:r>
          </a:p>
          <a:p>
            <a:endParaRPr lang="en-US" sz="2000" dirty="0" smtClean="0"/>
          </a:p>
          <a:p>
            <a:pPr>
              <a:buNone/>
            </a:pPr>
            <a:r>
              <a:rPr lang="en-US" sz="2000" dirty="0" smtClean="0"/>
              <a:t>		Also, use of ground water, </a:t>
            </a:r>
            <a:r>
              <a:rPr lang="en-US" sz="2000" b="1" dirty="0" smtClean="0"/>
              <a:t>pumping water from aquifers </a:t>
            </a:r>
            <a:r>
              <a:rPr lang="en-US" sz="2000" dirty="0" smtClean="0"/>
              <a:t>below the ground, is </a:t>
            </a:r>
            <a:r>
              <a:rPr lang="en-US" sz="2000" b="1" dirty="0" smtClean="0"/>
              <a:t>causing the land to sink</a:t>
            </a:r>
            <a:r>
              <a:rPr lang="en-US" sz="2000" dirty="0" smtClean="0"/>
              <a:t>. To prevent further subsidence, Houston is </a:t>
            </a:r>
            <a:r>
              <a:rPr lang="en-US" sz="2000" u="sng" dirty="0" smtClean="0"/>
              <a:t>moving from ground water </a:t>
            </a:r>
            <a:r>
              <a:rPr lang="en-US" sz="2000" dirty="0" smtClean="0"/>
              <a:t>as the predominant source of water </a:t>
            </a:r>
            <a:r>
              <a:rPr lang="en-US" sz="2000" u="sng" dirty="0" smtClean="0"/>
              <a:t>to surface water </a:t>
            </a:r>
            <a:r>
              <a:rPr lang="en-US" sz="2000" dirty="0" smtClean="0"/>
              <a:t>– lakes and reservoirs storing water that comes from rivers.</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buNone/>
            </a:pPr>
            <a:r>
              <a:rPr lang="en-US" sz="2000" dirty="0" smtClean="0"/>
              <a:t>		</a:t>
            </a:r>
            <a:r>
              <a:rPr lang="en-US" sz="2000" b="1" dirty="0" smtClean="0"/>
              <a:t>Capturing rainwater </a:t>
            </a:r>
            <a:r>
              <a:rPr lang="en-US" sz="2000" dirty="0" smtClean="0"/>
              <a:t>and storing it in cisterns is an effective way to </a:t>
            </a:r>
            <a:r>
              <a:rPr lang="en-US" sz="2000" b="1" dirty="0" smtClean="0"/>
              <a:t>reduce runoff and conserve the public supply</a:t>
            </a:r>
            <a:r>
              <a:rPr lang="en-US" sz="2000" dirty="0" smtClean="0"/>
              <a:t>. Rainwater without chemical treatment can be safely used for flushing toilets and washing clothes. It can be used for drinking when properly treated. </a:t>
            </a:r>
          </a:p>
          <a:p>
            <a:pPr>
              <a:buNone/>
            </a:pPr>
            <a:endParaRPr lang="en-US" sz="2000" dirty="0" smtClean="0"/>
          </a:p>
          <a:p>
            <a:pPr>
              <a:buNone/>
            </a:pPr>
            <a:r>
              <a:rPr lang="en-US" sz="2000" dirty="0" smtClean="0"/>
              <a:t>		Considering that </a:t>
            </a:r>
            <a:r>
              <a:rPr lang="en-US" sz="2000" b="1" dirty="0" smtClean="0"/>
              <a:t>up to 60 percent of city water is used for landscaping</a:t>
            </a:r>
            <a:r>
              <a:rPr lang="en-US" sz="2000" dirty="0" smtClean="0"/>
              <a:t>, moving toward sustainability requires collecting and using rainwater for landscape and garden irrigation. Selecting native and adapted plants, and designing landscape and gardens to capture water and prevent runoff also help save water. Garden beds, shrubs and mulching are better conservation choices than growing grasses. </a:t>
            </a:r>
          </a:p>
          <a:p>
            <a:pPr>
              <a:buNone/>
            </a:pPr>
            <a:endParaRPr lang="en-US" sz="2000" dirty="0" smtClean="0"/>
          </a:p>
          <a:p>
            <a:pPr>
              <a:buNone/>
            </a:pPr>
            <a:r>
              <a:rPr lang="en-US" sz="2000" dirty="0" smtClean="0"/>
              <a:t>		Planting vegetation similar to the diverse prairies and forests that covered Houston before it was paved over for development can be planted across the city, even on rooftops, to help cool the city and prevent runoff during heavy rains. </a:t>
            </a:r>
          </a:p>
          <a:p>
            <a:pPr>
              <a:buNone/>
            </a:pPr>
            <a:endParaRPr lang="en-US" sz="2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TotalTime>
  <Words>895</Words>
  <Application>Microsoft Office PowerPoint</Application>
  <PresentationFormat>On-screen Show (4:3)</PresentationFormat>
  <Paragraphs>109</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Water Treatment</vt:lpstr>
      <vt:lpstr>Slide 2</vt:lpstr>
      <vt:lpstr>Slide 3</vt:lpstr>
      <vt:lpstr>Slide 4</vt:lpstr>
      <vt:lpstr>Slide 5</vt:lpstr>
      <vt:lpstr>Slide 6</vt:lpstr>
      <vt:lpstr>Slide 7</vt:lpstr>
      <vt:lpstr>Slide 8</vt:lpstr>
      <vt:lpstr>Slide 9</vt:lpstr>
      <vt:lpstr>Understanding Chlorination Process</vt:lpstr>
      <vt:lpstr>Slide 11</vt:lpstr>
      <vt:lpstr>Slide 12</vt:lpstr>
      <vt:lpstr>Slide 13</vt:lpstr>
      <vt:lpstr>Slide 14</vt:lpstr>
      <vt:lpstr>Slide 15</vt:lpstr>
      <vt:lpstr>Groundwater Reduction Plan (GRP)</vt:lpstr>
      <vt:lpstr>NHCRWA</vt:lpstr>
      <vt:lpstr>Entities Involved</vt:lpstr>
      <vt:lpstr>NHCRWA</vt:lpstr>
      <vt:lpstr>Slide 20</vt:lpstr>
      <vt:lpstr>Slide 21</vt:lpstr>
      <vt:lpstr>Slide 22</vt:lpstr>
      <vt:lpstr>Project map Example</vt:lpstr>
      <vt:lpstr>Slide 24</vt:lpstr>
      <vt:lpstr>      Altivia Applications</vt:lpstr>
      <vt:lpstr>Northeast Water Purification Plant</vt:lpstr>
      <vt:lpstr>NHCRWA Population and Water Demand Data</vt:lpstr>
      <vt:lpstr>Waste Dumped into bayou</vt:lpstr>
      <vt:lpstr>Important Facts to Consider</vt:lpstr>
      <vt:lpstr>What do we do with the water?</vt:lpstr>
      <vt:lpstr>Resources</vt:lpstr>
    </vt:vector>
  </TitlesOfParts>
  <Company>tylergentry.com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Treatment</dc:title>
  <dc:creator>LHG, Inc.</dc:creator>
  <cp:lastModifiedBy>LHG, Inc.</cp:lastModifiedBy>
  <cp:revision>26</cp:revision>
  <dcterms:created xsi:type="dcterms:W3CDTF">2009-10-28T01:23:12Z</dcterms:created>
  <dcterms:modified xsi:type="dcterms:W3CDTF">2009-10-28T03:22:39Z</dcterms:modified>
</cp:coreProperties>
</file>