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95" r:id="rId9"/>
    <p:sldId id="265" r:id="rId10"/>
    <p:sldId id="267" r:id="rId11"/>
    <p:sldId id="268" r:id="rId12"/>
    <p:sldId id="271" r:id="rId13"/>
    <p:sldId id="296" r:id="rId14"/>
    <p:sldId id="297" r:id="rId15"/>
    <p:sldId id="298" r:id="rId16"/>
    <p:sldId id="277" r:id="rId17"/>
    <p:sldId id="299" r:id="rId18"/>
  </p:sldIdLst>
  <p:sldSz cx="9144000" cy="6858000" type="screen4x3"/>
  <p:notesSz cx="6858000" cy="91440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3300"/>
    <a:srgbClr val="995D5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702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smtClean="0">
                <a:solidFill>
                  <a:srgbClr val="000000"/>
                </a:solidFill>
                <a:ea typeface="Lucida Sans Unicode" charset="0"/>
                <a:cs typeface="Lucida Sans Unicode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70212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smtClean="0">
                <a:solidFill>
                  <a:srgbClr val="000000"/>
                </a:solidFill>
                <a:ea typeface="Lucida Sans Unicode" charset="0"/>
                <a:cs typeface="Lucida Sans Unicode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4"/>
          <p:cNvSpPr>
            <a:spLocks noGrp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8685213"/>
            <a:ext cx="2970213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smtClean="0">
                <a:solidFill>
                  <a:srgbClr val="000000"/>
                </a:solidFill>
                <a:ea typeface="Lucida Sans Unicode" charset="0"/>
                <a:cs typeface="Lucida Sans Unicode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smtClean="0">
                <a:solidFill>
                  <a:srgbClr val="000000"/>
                </a:solidFill>
                <a:ea typeface="Lucida Sans Unicode" charset="0"/>
                <a:cs typeface="Lucida Sans Unicode" charset="0"/>
              </a:defRPr>
            </a:lvl1pPr>
          </a:lstStyle>
          <a:p>
            <a:pPr>
              <a:defRPr/>
            </a:pPr>
            <a:fld id="{F329495C-3EF9-46D0-B214-F0955D0E36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07AD9921-A480-43FA-858A-20880A2B3292}" type="slidenum">
              <a:rPr lang="en-US"/>
              <a:pPr/>
              <a:t>1</a:t>
            </a:fld>
            <a:endParaRPr lang="en-US"/>
          </a:p>
        </p:txBody>
      </p:sp>
      <p:sp>
        <p:nvSpPr>
          <p:cNvPr id="20483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0484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508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5086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037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037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0" y="6081713"/>
            <a:ext cx="9144000" cy="776287"/>
          </a:xfrm>
          <a:prstGeom prst="rect">
            <a:avLst/>
          </a:prstGeom>
          <a:solidFill>
            <a:srgbClr val="A1A1A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037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9" name="Rectangle 4"/>
          <p:cNvSpPr>
            <a:spLocks noChangeArrowheads="1"/>
          </p:cNvSpPr>
          <p:nvPr/>
        </p:nvSpPr>
        <p:spPr bwMode="auto">
          <a:xfrm>
            <a:off x="4770438" y="6045200"/>
            <a:ext cx="4373562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FFFFFF"/>
                </a:solidFill>
              </a:rPr>
              <a:t>Construction Methods and Materials</a:t>
            </a:r>
            <a:br>
              <a:rPr lang="en-US">
                <a:solidFill>
                  <a:srgbClr val="FFFFFF"/>
                </a:solidFill>
              </a:rPr>
            </a:br>
            <a:r>
              <a:rPr lang="en-US">
                <a:solidFill>
                  <a:srgbClr val="FFFFFF"/>
                </a:solidFill>
              </a:rPr>
              <a:t>Portland Cement and Concrete</a:t>
            </a:r>
          </a:p>
        </p:txBody>
      </p:sp>
      <p:pic>
        <p:nvPicPr>
          <p:cNvPr id="1030" name="Picture 5"/>
          <p:cNvPicPr>
            <a:picLocks noChangeAspect="1" noChangeArrowheads="1"/>
          </p:cNvPicPr>
          <p:nvPr/>
        </p:nvPicPr>
        <p:blipFill>
          <a:blip r:embed="rId14" cstate="print"/>
          <a:srcRect r="2856"/>
          <a:stretch>
            <a:fillRect/>
          </a:stretch>
        </p:blipFill>
        <p:spPr bwMode="auto">
          <a:xfrm>
            <a:off x="0" y="6119813"/>
            <a:ext cx="2590800" cy="738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995D5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995D5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995D5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995D5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995D51"/>
          </a:solidFill>
          <a:latin typeface="Arial" charset="0"/>
        </a:defRPr>
      </a:lvl5pPr>
      <a:lvl6pPr marL="25146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995D51"/>
          </a:solidFill>
          <a:latin typeface="Arial" charset="0"/>
        </a:defRPr>
      </a:lvl6pPr>
      <a:lvl7pPr marL="29718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995D51"/>
          </a:solidFill>
          <a:latin typeface="Arial" charset="0"/>
        </a:defRPr>
      </a:lvl7pPr>
      <a:lvl8pPr marL="34290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995D51"/>
          </a:solidFill>
          <a:latin typeface="Arial" charset="0"/>
        </a:defRPr>
      </a:lvl8pPr>
      <a:lvl9pPr marL="38862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995D5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995D5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995D51"/>
          </a:solidFill>
          <a:latin typeface="+mn-lt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995D51"/>
          </a:solidFill>
          <a:latin typeface="+mn-lt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995D51"/>
          </a:solidFill>
          <a:latin typeface="+mn-lt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995D51"/>
          </a:solidFill>
          <a:latin typeface="+mn-lt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995D51"/>
          </a:solidFill>
          <a:latin typeface="+mn-lt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995D51"/>
          </a:solidFill>
          <a:latin typeface="+mn-lt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995D51"/>
          </a:solidFill>
          <a:latin typeface="+mn-lt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995D5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800" smtClean="0"/>
              <a:t>Portland Cement and Concrete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pPr eaLnBrk="1" hangingPunct="1"/>
            <a:r>
              <a:rPr lang="en-US" smtClean="0"/>
              <a:t>Reinforcing (Rebar)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4294967295"/>
          </p:nvPr>
        </p:nvSpPr>
        <p:spPr/>
        <p:txBody>
          <a:bodyPr lIns="91440" tIns="45720" rIns="91440" bIns="45720"/>
          <a:lstStyle/>
          <a:p>
            <a:pPr eaLnBrk="1" hangingPunct="1"/>
            <a:r>
              <a:rPr lang="en-US" smtClean="0"/>
              <a:t>	Reinforcing bars – provide tensile strength for the composite piece</a:t>
            </a:r>
          </a:p>
          <a:p>
            <a:pPr eaLnBrk="1" hangingPunct="1"/>
            <a:r>
              <a:rPr lang="en-US" smtClean="0"/>
              <a:t>	Welded wire fabric – not considered reinforcing if made of light gage wire-reduces cracking and excess shrinkage in slabs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/>
          <a:lstStyle/>
          <a:p>
            <a:pPr eaLnBrk="1" hangingPunct="1"/>
            <a:r>
              <a:rPr lang="en-US" smtClean="0"/>
              <a:t>Rebar Sizes</a:t>
            </a:r>
          </a:p>
        </p:txBody>
      </p:sp>
      <p:sp>
        <p:nvSpPr>
          <p:cNvPr id="1229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743200" y="1600200"/>
            <a:ext cx="3657600" cy="4037013"/>
          </a:xfrm>
        </p:spPr>
        <p:txBody>
          <a:bodyPr/>
          <a:lstStyle/>
          <a:p>
            <a:pPr eaLnBrk="1" hangingPunct="1"/>
            <a:r>
              <a:rPr lang="en-US" smtClean="0"/>
              <a:t>Number	Diameter</a:t>
            </a:r>
            <a:br>
              <a:rPr lang="en-US" smtClean="0"/>
            </a:br>
            <a:r>
              <a:rPr lang="en-US" smtClean="0"/>
              <a:t>	#3				3/8”</a:t>
            </a:r>
            <a:br>
              <a:rPr lang="en-US" smtClean="0"/>
            </a:br>
            <a:r>
              <a:rPr lang="en-US" smtClean="0"/>
              <a:t>	#4				1/2”</a:t>
            </a:r>
          </a:p>
          <a:p>
            <a:pPr eaLnBrk="1" hangingPunct="1"/>
            <a:r>
              <a:rPr lang="en-US" smtClean="0"/>
              <a:t>		#5				5/8”</a:t>
            </a:r>
          </a:p>
          <a:p>
            <a:pPr eaLnBrk="1" hangingPunct="1"/>
            <a:r>
              <a:rPr lang="en-US" smtClean="0"/>
              <a:t>		#6				3/4”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Number is over 8.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pPr eaLnBrk="1" hangingPunct="1"/>
            <a:r>
              <a:rPr lang="en-US" smtClean="0"/>
              <a:t>Welded Wire Fabric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4294967295"/>
          </p:nvPr>
        </p:nvSpPr>
        <p:spPr>
          <a:ln>
            <a:solidFill>
              <a:schemeClr val="tx1"/>
            </a:solidFill>
          </a:ln>
        </p:spPr>
        <p:txBody>
          <a:bodyPr lIns="91440" tIns="45720" rIns="91440" bIns="45720"/>
          <a:lstStyle/>
          <a:p>
            <a:pPr algn="ctr" eaLnBrk="1" hangingPunct="1"/>
            <a:r>
              <a:rPr lang="en-US" sz="4000" smtClean="0"/>
              <a:t>6x8  W1.4xW2.0</a:t>
            </a:r>
          </a:p>
          <a:p>
            <a:pPr eaLnBrk="1" hangingPunct="1"/>
            <a:endParaRPr lang="en-US" sz="4000" smtClean="0"/>
          </a:p>
          <a:p>
            <a:pPr eaLnBrk="1" hangingPunct="1"/>
            <a:r>
              <a:rPr lang="en-US" sz="2400" smtClean="0"/>
              <a:t>Longitudinal spacing		       Transverse wire  size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	Transverse spacing		   Longitudinal wire size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rot="16200000" flipV="1">
            <a:off x="2781300" y="2324100"/>
            <a:ext cx="99060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6200000" flipV="1">
            <a:off x="2895600" y="2819400"/>
            <a:ext cx="1905000" cy="838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6200000" flipV="1">
            <a:off x="3924300" y="3009900"/>
            <a:ext cx="190500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5067300" y="2628900"/>
            <a:ext cx="99060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>
            <a:off x="3352800" y="3200400"/>
            <a:ext cx="304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0800000">
            <a:off x="3581400" y="4191000"/>
            <a:ext cx="685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410200" y="3276600"/>
            <a:ext cx="304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029200" y="4114800"/>
            <a:ext cx="304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Formwork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sz="3200" smtClean="0"/>
              <a:t>Huge hydrostatic loads (150 pcf approx) </a:t>
            </a:r>
          </a:p>
          <a:p>
            <a:pPr lvl="1" eaLnBrk="1" hangingPunct="1"/>
            <a:r>
              <a:rPr lang="en-US" sz="3200" smtClean="0"/>
              <a:t>Bracing critical</a:t>
            </a:r>
          </a:p>
          <a:p>
            <a:pPr lvl="1" eaLnBrk="1" hangingPunct="1"/>
            <a:r>
              <a:rPr lang="en-US" sz="3200" smtClean="0"/>
              <a:t>Wall forms require ties through forms</a:t>
            </a:r>
          </a:p>
          <a:p>
            <a:pPr lvl="1" eaLnBrk="1" hangingPunct="1"/>
            <a:r>
              <a:rPr lang="en-US" sz="3200" smtClean="0"/>
              <a:t>Column forms </a:t>
            </a:r>
          </a:p>
          <a:p>
            <a:pPr lvl="1" eaLnBrk="1" hangingPunct="1"/>
            <a:r>
              <a:rPr lang="en-US" sz="3200" smtClean="0"/>
              <a:t>Release agent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Weight of Concrete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	Consider concrete to weigh about 150 pounds per cubic foot</a:t>
            </a:r>
          </a:p>
          <a:p>
            <a:pPr eaLnBrk="1" hangingPunct="1"/>
            <a:r>
              <a:rPr lang="en-US" smtClean="0"/>
              <a:t> 	27 C.F. = about 4000 pounds/ CY</a:t>
            </a:r>
          </a:p>
          <a:p>
            <a:pPr eaLnBrk="1" hangingPunct="1"/>
            <a:r>
              <a:rPr lang="en-US" smtClean="0"/>
              <a:t>	Trucks carry 10 yards = 40,000 #</a:t>
            </a:r>
          </a:p>
          <a:p>
            <a:pPr eaLnBrk="1" hangingPunct="1"/>
            <a:r>
              <a:rPr lang="en-US" smtClean="0"/>
              <a:t>	Trucks weigh about 26,000 #</a:t>
            </a:r>
          </a:p>
          <a:p>
            <a:pPr eaLnBrk="1" hangingPunct="1"/>
            <a:r>
              <a:rPr lang="en-US" smtClean="0"/>
              <a:t>	Total weigh = 66,000 # 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Ready Mix Vs. Site Mix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sz="3200" smtClean="0"/>
              <a:t>Quality control is main concern</a:t>
            </a:r>
          </a:p>
          <a:p>
            <a:pPr lvl="1" eaLnBrk="1" hangingPunct="1"/>
            <a:r>
              <a:rPr lang="en-US" sz="3200" smtClean="0"/>
              <a:t>Access to site is a consideration</a:t>
            </a:r>
          </a:p>
          <a:p>
            <a:pPr lvl="1" eaLnBrk="1" hangingPunct="1"/>
            <a:r>
              <a:rPr lang="en-US" sz="3200" smtClean="0"/>
              <a:t>Small jobs may us sacked concrete @ 80# per sack (about ½ C.F.)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4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1066800"/>
          </a:xfrm>
        </p:spPr>
        <p:txBody>
          <a:bodyPr lIns="91440" tIns="45720" rIns="91440" bIns="45720"/>
          <a:lstStyle/>
          <a:p>
            <a:pPr eaLnBrk="1" hangingPunct="1"/>
            <a:r>
              <a:rPr lang="en-US" sz="3600" smtClean="0"/>
              <a:t>Placing Concrete</a:t>
            </a:r>
          </a:p>
        </p:txBody>
      </p:sp>
      <p:sp>
        <p:nvSpPr>
          <p:cNvPr id="17411" name="Content Placeholder 5"/>
          <p:cNvSpPr>
            <a:spLocks noGrp="1"/>
          </p:cNvSpPr>
          <p:nvPr>
            <p:ph idx="4294967295"/>
          </p:nvPr>
        </p:nvSpPr>
        <p:spPr>
          <a:xfrm>
            <a:off x="457200" y="1371600"/>
            <a:ext cx="8229600" cy="3962400"/>
          </a:xfrm>
        </p:spPr>
        <p:txBody>
          <a:bodyPr lIns="91440" tIns="45720" rIns="91440" bIns="45720"/>
          <a:lstStyle/>
          <a:p>
            <a:pPr lvl="1" eaLnBrk="1" hangingPunct="1"/>
            <a:r>
              <a:rPr lang="en-US" sz="2400" smtClean="0"/>
              <a:t>Forms braced and leveled. Clean of debris</a:t>
            </a:r>
          </a:p>
          <a:p>
            <a:pPr lvl="1" eaLnBrk="1" hangingPunct="1"/>
            <a:r>
              <a:rPr lang="en-US" sz="2400" smtClean="0"/>
              <a:t>Move concrete from truck to placing site</a:t>
            </a:r>
          </a:p>
          <a:p>
            <a:pPr lvl="2" eaLnBrk="1" hangingPunct="1"/>
            <a:r>
              <a:rPr lang="en-US" sz="1800" smtClean="0"/>
              <a:t>Chute, buggy, pump, bucket, conveyor belt</a:t>
            </a:r>
          </a:p>
          <a:p>
            <a:pPr lvl="1" eaLnBrk="1" hangingPunct="1"/>
            <a:r>
              <a:rPr lang="en-US" sz="2400" smtClean="0"/>
              <a:t>Consolidate (beware of segregation)</a:t>
            </a:r>
          </a:p>
          <a:p>
            <a:pPr lvl="1" eaLnBrk="1" hangingPunct="1"/>
            <a:r>
              <a:rPr lang="en-US" sz="2400" smtClean="0"/>
              <a:t>Screed (slab)</a:t>
            </a:r>
          </a:p>
          <a:p>
            <a:pPr lvl="1" eaLnBrk="1" hangingPunct="1"/>
            <a:r>
              <a:rPr lang="en-US" sz="2400" smtClean="0"/>
              <a:t>Float (slab)</a:t>
            </a:r>
          </a:p>
          <a:p>
            <a:pPr lvl="1" eaLnBrk="1" hangingPunct="1"/>
            <a:r>
              <a:rPr lang="en-US" sz="2400" smtClean="0"/>
              <a:t>Trowel (slab)</a:t>
            </a:r>
          </a:p>
          <a:p>
            <a:pPr lvl="1" eaLnBrk="1" hangingPunct="1"/>
            <a:r>
              <a:rPr lang="en-US" sz="2400" smtClean="0"/>
              <a:t>Finish (slab)</a:t>
            </a:r>
          </a:p>
          <a:p>
            <a:pPr lvl="1" eaLnBrk="1" hangingPunct="1"/>
            <a:r>
              <a:rPr lang="en-US" sz="2400" smtClean="0"/>
              <a:t>Cure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Precast Concrete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	Precast</a:t>
            </a:r>
          </a:p>
          <a:p>
            <a:pPr eaLnBrk="1" hangingPunct="1"/>
            <a:r>
              <a:rPr lang="en-US" smtClean="0"/>
              <a:t>	Pre-stressed</a:t>
            </a:r>
          </a:p>
          <a:p>
            <a:pPr lvl="1" eaLnBrk="1" hangingPunct="1"/>
            <a:r>
              <a:rPr lang="en-US" smtClean="0"/>
              <a:t>	Pre-tensioned</a:t>
            </a:r>
          </a:p>
          <a:p>
            <a:pPr lvl="1" eaLnBrk="1" hangingPunct="1"/>
            <a:r>
              <a:rPr lang="en-US" smtClean="0"/>
              <a:t>	Post-tensioned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 idx="4294967295"/>
          </p:nvPr>
        </p:nvSpPr>
        <p:spPr>
          <a:xfrm>
            <a:off x="762000" y="166688"/>
            <a:ext cx="7770813" cy="1146175"/>
          </a:xfrm>
        </p:spPr>
        <p:txBody>
          <a:bodyPr lIns="91440" tIns="45720" rIns="91440" bIns="45720"/>
          <a:lstStyle/>
          <a:p>
            <a:pPr eaLnBrk="1" hangingPunct="1"/>
            <a:r>
              <a:rPr lang="en-US" smtClean="0"/>
              <a:t>How Cement Works</a:t>
            </a:r>
          </a:p>
        </p:txBody>
      </p:sp>
      <p:sp>
        <p:nvSpPr>
          <p:cNvPr id="3075" name="Subtitle 5"/>
          <p:cNvSpPr>
            <a:spLocks noGrp="1"/>
          </p:cNvSpPr>
          <p:nvPr>
            <p:ph type="subTitle" idx="4294967295"/>
          </p:nvPr>
        </p:nvSpPr>
        <p:spPr>
          <a:xfrm>
            <a:off x="609600" y="1219200"/>
            <a:ext cx="8077200" cy="4419600"/>
          </a:xfrm>
        </p:spPr>
        <p:txBody>
          <a:bodyPr lIns="91440" tIns="45720" rIns="91440" bIns="45720"/>
          <a:lstStyle/>
          <a:p>
            <a:pPr marL="0" indent="0" defTabSz="914400" eaLnBrk="1" hangingPunct="1"/>
            <a:r>
              <a:rPr lang="en-US" sz="2800" smtClean="0"/>
              <a:t>Water mixes with Portland cement and starts a chemical reaction – Hydration</a:t>
            </a:r>
          </a:p>
          <a:p>
            <a:pPr marL="0" indent="0" defTabSz="914400" eaLnBrk="1" hangingPunct="1"/>
            <a:endParaRPr lang="en-US" sz="2800" smtClean="0"/>
          </a:p>
          <a:p>
            <a:pPr marL="0" indent="0" defTabSz="914400" eaLnBrk="1" hangingPunct="1"/>
            <a:r>
              <a:rPr lang="en-US" sz="2800" smtClean="0"/>
              <a:t>Setting	              Heat 		     Shrinking</a:t>
            </a:r>
          </a:p>
          <a:p>
            <a:pPr marL="0" indent="0" defTabSz="914400" eaLnBrk="1" hangingPunct="1"/>
            <a:r>
              <a:rPr lang="en-US" sz="2800" smtClean="0"/>
              <a:t>Faster setting = higher heat = shrinkage cracking</a:t>
            </a:r>
          </a:p>
          <a:p>
            <a:pPr marL="0" indent="0" algn="ctr" defTabSz="914400" eaLnBrk="1" hangingPunct="1"/>
            <a:r>
              <a:rPr lang="en-US" sz="2800" smtClean="0"/>
              <a:t>(in general)</a:t>
            </a:r>
          </a:p>
          <a:p>
            <a:pPr marL="0" indent="0" defTabSz="914400" eaLnBrk="1" hangingPunct="1"/>
            <a:r>
              <a:rPr lang="en-US" sz="2800" smtClean="0"/>
              <a:t>Cement particles bond to each other over time. The longer they are kept moist, the stronger the bond.</a:t>
            </a:r>
          </a:p>
          <a:p>
            <a:pPr marL="0" indent="0" defTabSz="914400" eaLnBrk="1" hangingPunct="1"/>
            <a:endParaRPr lang="en-US" sz="2800" smtClean="0"/>
          </a:p>
        </p:txBody>
      </p:sp>
      <p:cxnSp>
        <p:nvCxnSpPr>
          <p:cNvPr id="8" name="Straight Arrow Connector 7"/>
          <p:cNvCxnSpPr/>
          <p:nvPr/>
        </p:nvCxnSpPr>
        <p:spPr>
          <a:xfrm rot="10800000" flipV="1">
            <a:off x="1447800" y="2057400"/>
            <a:ext cx="1981200" cy="685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4076701" y="2400300"/>
            <a:ext cx="533400" cy="31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334000" y="2057400"/>
            <a:ext cx="2057400" cy="685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pPr eaLnBrk="1" hangingPunct="1"/>
            <a:r>
              <a:rPr lang="en-US" smtClean="0"/>
              <a:t>Cement Types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4294967295"/>
          </p:nvPr>
        </p:nvSpPr>
        <p:spPr/>
        <p:txBody>
          <a:bodyPr lIns="91440" tIns="45720" rIns="91440" bIns="45720"/>
          <a:lstStyle/>
          <a:p>
            <a:pPr eaLnBrk="1" hangingPunct="1"/>
            <a:r>
              <a:rPr lang="en-US" b="1" smtClean="0"/>
              <a:t>Type I</a:t>
            </a:r>
            <a:r>
              <a:rPr lang="en-US" smtClean="0"/>
              <a:t> – normal or standard</a:t>
            </a:r>
          </a:p>
          <a:p>
            <a:pPr eaLnBrk="1" hangingPunct="1"/>
            <a:r>
              <a:rPr lang="en-US" b="1" smtClean="0"/>
              <a:t>Type II</a:t>
            </a:r>
            <a:r>
              <a:rPr lang="en-US" smtClean="0"/>
              <a:t> – Modified, slight sulfate resistance</a:t>
            </a:r>
          </a:p>
          <a:p>
            <a:pPr eaLnBrk="1" hangingPunct="1"/>
            <a:r>
              <a:rPr lang="en-US" b="1" smtClean="0"/>
              <a:t>Type III</a:t>
            </a:r>
            <a:r>
              <a:rPr lang="en-US" smtClean="0"/>
              <a:t> – High Early Strength, high heat, quick setting</a:t>
            </a:r>
          </a:p>
          <a:p>
            <a:pPr eaLnBrk="1" hangingPunct="1"/>
            <a:r>
              <a:rPr lang="en-US" b="1" smtClean="0"/>
              <a:t>Type IV</a:t>
            </a:r>
            <a:r>
              <a:rPr lang="en-US" smtClean="0"/>
              <a:t> – Low heat , slow setting</a:t>
            </a:r>
          </a:p>
          <a:p>
            <a:pPr eaLnBrk="1" hangingPunct="1"/>
            <a:r>
              <a:rPr lang="en-US" b="1" smtClean="0"/>
              <a:t>Type V</a:t>
            </a:r>
            <a:r>
              <a:rPr lang="en-US" smtClean="0"/>
              <a:t> – Sulfate Resistant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pPr eaLnBrk="1" hangingPunct="1"/>
            <a:r>
              <a:rPr lang="en-US" smtClean="0"/>
              <a:t>Air Entraining</a:t>
            </a:r>
          </a:p>
        </p:txBody>
      </p:sp>
      <p:sp>
        <p:nvSpPr>
          <p:cNvPr id="5123" name="Content Placeholder 3"/>
          <p:cNvSpPr>
            <a:spLocks noGrp="1"/>
          </p:cNvSpPr>
          <p:nvPr>
            <p:ph sz="half" idx="4294967295"/>
          </p:nvPr>
        </p:nvSpPr>
        <p:spPr>
          <a:xfrm>
            <a:off x="457200" y="1600200"/>
            <a:ext cx="8229600" cy="4037013"/>
          </a:xfrm>
        </p:spPr>
        <p:txBody>
          <a:bodyPr lIns="91440" tIns="45720" rIns="91440" bIns="45720"/>
          <a:lstStyle/>
          <a:p>
            <a:pPr marL="457200" lvl="1" indent="0" eaLnBrk="1" hangingPunct="1">
              <a:spcBef>
                <a:spcPct val="20000"/>
              </a:spcBef>
            </a:pPr>
            <a:r>
              <a:rPr lang="en-US" sz="3200" smtClean="0">
                <a:latin typeface="Times New Roman" pitchFamily="16" charset="0"/>
              </a:rPr>
              <a:t>Forms tiny bubbles in the mix</a:t>
            </a:r>
          </a:p>
          <a:p>
            <a:pPr marL="457200" lvl="1" indent="0" eaLnBrk="1" hangingPunct="1">
              <a:spcBef>
                <a:spcPct val="20000"/>
              </a:spcBef>
            </a:pPr>
            <a:r>
              <a:rPr lang="en-US" sz="3200" smtClean="0">
                <a:latin typeface="Times New Roman" pitchFamily="16" charset="0"/>
              </a:rPr>
              <a:t>Resists freeze/thaw effects</a:t>
            </a:r>
          </a:p>
          <a:p>
            <a:pPr marL="457200" lvl="1" indent="0" eaLnBrk="1" hangingPunct="1">
              <a:spcBef>
                <a:spcPct val="20000"/>
              </a:spcBef>
            </a:pPr>
            <a:r>
              <a:rPr lang="en-US" sz="3200" smtClean="0">
                <a:latin typeface="Times New Roman" pitchFamily="16" charset="0"/>
              </a:rPr>
              <a:t>It is often added at cement plant</a:t>
            </a:r>
          </a:p>
          <a:p>
            <a:pPr marL="914400" lvl="2" indent="0" eaLnBrk="1" hangingPunct="1">
              <a:spcBef>
                <a:spcPct val="20000"/>
              </a:spcBef>
            </a:pPr>
            <a:r>
              <a:rPr lang="en-US" sz="3200" smtClean="0">
                <a:latin typeface="Times New Roman" pitchFamily="16" charset="0"/>
              </a:rPr>
              <a:t>IA, IIA, IIIA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pPr eaLnBrk="1" hangingPunct="1"/>
            <a:r>
              <a:rPr lang="en-US" smtClean="0"/>
              <a:t>Aggregate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4294967295"/>
          </p:nvPr>
        </p:nvSpPr>
        <p:spPr>
          <a:xfrm>
            <a:off x="533400" y="1981200"/>
            <a:ext cx="8229600" cy="3352800"/>
          </a:xfrm>
        </p:spPr>
        <p:txBody>
          <a:bodyPr lIns="91440" tIns="45720" rIns="91440" bIns="45720"/>
          <a:lstStyle/>
          <a:p>
            <a:pPr eaLnBrk="1" hangingPunct="1"/>
            <a:r>
              <a:rPr lang="en-US" smtClean="0"/>
              <a:t>	Blend of varying sizes – </a:t>
            </a:r>
            <a:r>
              <a:rPr lang="en-US" b="1" smtClean="0"/>
              <a:t>grading</a:t>
            </a:r>
            <a:r>
              <a:rPr lang="en-US" smtClean="0"/>
              <a:t> important for economy of mix</a:t>
            </a:r>
          </a:p>
          <a:p>
            <a:pPr eaLnBrk="1" hangingPunct="1"/>
            <a:r>
              <a:rPr lang="en-US" smtClean="0"/>
              <a:t>	Strength, durability, wear resistance critical</a:t>
            </a:r>
          </a:p>
          <a:p>
            <a:pPr eaLnBrk="1" hangingPunct="1"/>
            <a:r>
              <a:rPr lang="en-US" smtClean="0"/>
              <a:t>	Chemical compatibility with cement and reinforcing steel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 idx="4294967295"/>
          </p:nvPr>
        </p:nvSpPr>
        <p:spPr>
          <a:xfrm>
            <a:off x="457200" y="128588"/>
            <a:ext cx="8228013" cy="1279525"/>
          </a:xfrm>
        </p:spPr>
        <p:txBody>
          <a:bodyPr lIns="91440" tIns="45720" rIns="91440" bIns="45720"/>
          <a:lstStyle/>
          <a:p>
            <a:pPr eaLnBrk="1" hangingPunct="1"/>
            <a:r>
              <a:rPr lang="en-US" smtClean="0"/>
              <a:t>Water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4294967295"/>
          </p:nvPr>
        </p:nvSpPr>
        <p:spPr>
          <a:xfrm>
            <a:off x="2514600" y="2819400"/>
            <a:ext cx="4189413" cy="762000"/>
          </a:xfrm>
        </p:spPr>
        <p:txBody>
          <a:bodyPr lIns="91440" tIns="45720" rIns="91440" bIns="45720"/>
          <a:lstStyle/>
          <a:p>
            <a:pPr eaLnBrk="1" hangingPunct="1"/>
            <a:r>
              <a:rPr lang="en-US" smtClean="0"/>
              <a:t>Potable or drinkable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pPr eaLnBrk="1" hangingPunct="1"/>
            <a:r>
              <a:rPr lang="en-US" smtClean="0"/>
              <a:t>Admixtures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4294967295"/>
          </p:nvPr>
        </p:nvSpPr>
        <p:spPr/>
        <p:txBody>
          <a:bodyPr lIns="91440" tIns="45720" rIns="91440" bIns="45720"/>
          <a:lstStyle/>
          <a:p>
            <a:pPr lvl="1" eaLnBrk="1" hangingPunct="1"/>
            <a:r>
              <a:rPr lang="en-US" sz="3200" smtClean="0"/>
              <a:t>Accelerators</a:t>
            </a:r>
          </a:p>
          <a:p>
            <a:pPr lvl="1" eaLnBrk="1" hangingPunct="1"/>
            <a:r>
              <a:rPr lang="en-US" sz="3200" smtClean="0"/>
              <a:t>Retarders</a:t>
            </a:r>
          </a:p>
          <a:p>
            <a:pPr lvl="1" eaLnBrk="1" hangingPunct="1"/>
            <a:r>
              <a:rPr lang="en-US" sz="3200" smtClean="0"/>
              <a:t>Water reducers</a:t>
            </a:r>
          </a:p>
          <a:p>
            <a:pPr lvl="1" eaLnBrk="1" hangingPunct="1"/>
            <a:r>
              <a:rPr lang="en-US" sz="3200" smtClean="0"/>
              <a:t>Plasticizers</a:t>
            </a:r>
          </a:p>
          <a:p>
            <a:pPr lvl="1" eaLnBrk="1" hangingPunct="1"/>
            <a:r>
              <a:rPr lang="en-US" sz="3200" smtClean="0"/>
              <a:t>Never use admixtures unless they have been called for by the engineer!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Concrete Mixes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</a:pPr>
            <a:r>
              <a:rPr lang="en-US" smtClean="0"/>
              <a:t>Sometimes specified by “sack”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One sack of Portland cement = 94 #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5 sack mix would have 470 # of cement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More precise method is by pounds of each ingredient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Cement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Water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Fine aggregate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Coarse aggregate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pPr eaLnBrk="1" hangingPunct="1"/>
            <a:r>
              <a:rPr lang="en-US" smtClean="0"/>
              <a:t>Major Tests for Concrete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524000"/>
            <a:ext cx="8229600" cy="4343400"/>
          </a:xfrm>
        </p:spPr>
        <p:txBody>
          <a:bodyPr lIns="91440" tIns="45720" rIns="91440" bIns="45720"/>
          <a:lstStyle/>
          <a:p>
            <a:pPr lvl="1" eaLnBrk="1" hangingPunct="1"/>
            <a:r>
              <a:rPr lang="en-US" b="1" smtClean="0"/>
              <a:t>Slump test</a:t>
            </a:r>
            <a:r>
              <a:rPr lang="en-US" smtClean="0"/>
              <a:t> – workability of the mix</a:t>
            </a:r>
          </a:p>
          <a:p>
            <a:pPr lvl="1" eaLnBrk="1" hangingPunct="1"/>
            <a:r>
              <a:rPr lang="en-US" b="1" smtClean="0"/>
              <a:t>Air test</a:t>
            </a:r>
            <a:r>
              <a:rPr lang="en-US" smtClean="0"/>
              <a:t> – determines the amount of air entraining in the mix</a:t>
            </a:r>
          </a:p>
          <a:p>
            <a:pPr lvl="1" eaLnBrk="1" hangingPunct="1"/>
            <a:r>
              <a:rPr lang="en-US" b="1" smtClean="0"/>
              <a:t>Temperature</a:t>
            </a:r>
            <a:r>
              <a:rPr lang="en-US" smtClean="0"/>
              <a:t> – may be critical in extreme conditions</a:t>
            </a:r>
          </a:p>
          <a:p>
            <a:pPr lvl="1" eaLnBrk="1" hangingPunct="1"/>
            <a:r>
              <a:rPr lang="en-US" b="1" smtClean="0"/>
              <a:t>Cylinder test</a:t>
            </a:r>
            <a:r>
              <a:rPr lang="en-US" smtClean="0"/>
              <a:t> – to determine the design strength at 3,7,&amp;28 days</a:t>
            </a:r>
          </a:p>
          <a:p>
            <a:pPr lvl="1" eaLnBrk="1" hangingPunct="1"/>
            <a:r>
              <a:rPr lang="en-US" b="1" smtClean="0"/>
              <a:t>Core test</a:t>
            </a:r>
            <a:r>
              <a:rPr lang="en-US" smtClean="0"/>
              <a:t> – drilled cores from set concrete to test strength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422</TotalTime>
  <Words>327</Words>
  <Application>Microsoft Office PowerPoint</Application>
  <PresentationFormat>On-screen Show (4:3)</PresentationFormat>
  <Paragraphs>93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Times New Roman</vt:lpstr>
      <vt:lpstr>Lucida Sans Unicode</vt:lpstr>
      <vt:lpstr>Default Design</vt:lpstr>
      <vt:lpstr>Portland Cement and Concrete</vt:lpstr>
      <vt:lpstr>How Cement Works</vt:lpstr>
      <vt:lpstr>Cement Types</vt:lpstr>
      <vt:lpstr>Air Entraining</vt:lpstr>
      <vt:lpstr>Aggregate</vt:lpstr>
      <vt:lpstr>Water</vt:lpstr>
      <vt:lpstr>Admixtures</vt:lpstr>
      <vt:lpstr>Concrete Mixes</vt:lpstr>
      <vt:lpstr>Major Tests for Concrete</vt:lpstr>
      <vt:lpstr>Reinforcing (Rebar)</vt:lpstr>
      <vt:lpstr>Rebar Sizes</vt:lpstr>
      <vt:lpstr>Welded Wire Fabric</vt:lpstr>
      <vt:lpstr>Formwork</vt:lpstr>
      <vt:lpstr>Weight of Concrete</vt:lpstr>
      <vt:lpstr>Ready Mix Vs. Site Mix</vt:lpstr>
      <vt:lpstr>Placing Concrete</vt:lpstr>
      <vt:lpstr>Precast Concrete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Wood and Plastics Key Terms</dc:title>
  <dc:creator>eric.dunn</dc:creator>
  <cp:lastModifiedBy>eric.dunn</cp:lastModifiedBy>
  <cp:revision>37</cp:revision>
  <cp:lastPrinted>1601-01-01T00:00:00Z</cp:lastPrinted>
  <dcterms:created xsi:type="dcterms:W3CDTF">2009-07-25T18:47:58Z</dcterms:created>
  <dcterms:modified xsi:type="dcterms:W3CDTF">2011-05-09T21:30:48Z</dcterms:modified>
</cp:coreProperties>
</file>