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4"/>
  </p:handoutMasterIdLst>
  <p:sldIdLst>
    <p:sldId id="256" r:id="rId2"/>
    <p:sldId id="337" r:id="rId3"/>
    <p:sldId id="338" r:id="rId4"/>
    <p:sldId id="348" r:id="rId5"/>
    <p:sldId id="341" r:id="rId6"/>
    <p:sldId id="349" r:id="rId7"/>
    <p:sldId id="344" r:id="rId8"/>
    <p:sldId id="345" r:id="rId9"/>
    <p:sldId id="346" r:id="rId10"/>
    <p:sldId id="347" r:id="rId11"/>
    <p:sldId id="257" r:id="rId12"/>
    <p:sldId id="354" r:id="rId13"/>
    <p:sldId id="258" r:id="rId14"/>
    <p:sldId id="260" r:id="rId15"/>
    <p:sldId id="259" r:id="rId16"/>
    <p:sldId id="264" r:id="rId17"/>
    <p:sldId id="370" r:id="rId18"/>
    <p:sldId id="301" r:id="rId19"/>
    <p:sldId id="332" r:id="rId20"/>
    <p:sldId id="261" r:id="rId21"/>
    <p:sldId id="262" r:id="rId22"/>
    <p:sldId id="263" r:id="rId23"/>
    <p:sldId id="353" r:id="rId24"/>
    <p:sldId id="265" r:id="rId25"/>
    <p:sldId id="266" r:id="rId26"/>
    <p:sldId id="267" r:id="rId27"/>
    <p:sldId id="268" r:id="rId28"/>
    <p:sldId id="269" r:id="rId29"/>
    <p:sldId id="270" r:id="rId30"/>
    <p:sldId id="271" r:id="rId31"/>
    <p:sldId id="272" r:id="rId32"/>
    <p:sldId id="273" r:id="rId33"/>
    <p:sldId id="274" r:id="rId34"/>
    <p:sldId id="275" r:id="rId35"/>
    <p:sldId id="276" r:id="rId36"/>
    <p:sldId id="277" r:id="rId37"/>
    <p:sldId id="278" r:id="rId38"/>
    <p:sldId id="369" r:id="rId39"/>
    <p:sldId id="368" r:id="rId40"/>
    <p:sldId id="371" r:id="rId41"/>
    <p:sldId id="366" r:id="rId42"/>
    <p:sldId id="372" r:id="rId43"/>
    <p:sldId id="367" r:id="rId44"/>
    <p:sldId id="283" r:id="rId45"/>
    <p:sldId id="284" r:id="rId46"/>
    <p:sldId id="285" r:id="rId47"/>
    <p:sldId id="286" r:id="rId48"/>
    <p:sldId id="351" r:id="rId49"/>
    <p:sldId id="352" r:id="rId50"/>
    <p:sldId id="288" r:id="rId51"/>
    <p:sldId id="355" r:id="rId52"/>
    <p:sldId id="356" r:id="rId53"/>
    <p:sldId id="357" r:id="rId54"/>
    <p:sldId id="358" r:id="rId55"/>
    <p:sldId id="360" r:id="rId56"/>
    <p:sldId id="359" r:id="rId57"/>
    <p:sldId id="365" r:id="rId58"/>
    <p:sldId id="361" r:id="rId59"/>
    <p:sldId id="362" r:id="rId60"/>
    <p:sldId id="289" r:id="rId61"/>
    <p:sldId id="363" r:id="rId62"/>
    <p:sldId id="291" r:id="rId63"/>
    <p:sldId id="292" r:id="rId64"/>
    <p:sldId id="293" r:id="rId65"/>
    <p:sldId id="333" r:id="rId66"/>
    <p:sldId id="295" r:id="rId67"/>
    <p:sldId id="334" r:id="rId68"/>
    <p:sldId id="297" r:id="rId69"/>
    <p:sldId id="335" r:id="rId70"/>
    <p:sldId id="336" r:id="rId71"/>
    <p:sldId id="364" r:id="rId72"/>
    <p:sldId id="350"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C4"/>
    <a:srgbClr val="FF33CC"/>
    <a:srgbClr val="008228"/>
    <a:srgbClr val="FF3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3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11" Type="http://schemas.openxmlformats.org/officeDocument/2006/relationships/image" Target="../media/image29.wmf"/><Relationship Id="rId5" Type="http://schemas.openxmlformats.org/officeDocument/2006/relationships/image" Target="../media/image23.wmf"/><Relationship Id="rId10" Type="http://schemas.openxmlformats.org/officeDocument/2006/relationships/image" Target="../media/image28.wmf"/><Relationship Id="rId4" Type="http://schemas.openxmlformats.org/officeDocument/2006/relationships/image" Target="../media/image22.wmf"/><Relationship Id="rId9"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54.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60.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62.wmf"/><Relationship Id="rId1" Type="http://schemas.openxmlformats.org/officeDocument/2006/relationships/image" Target="../media/image61.w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3.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5.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6.wmf"/><Relationship Id="rId5" Type="http://schemas.openxmlformats.org/officeDocument/2006/relationships/image" Target="../media/image70.wmf"/><Relationship Id="rId4" Type="http://schemas.openxmlformats.org/officeDocument/2006/relationships/image" Target="../media/image69.e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 Id="rId4" Type="http://schemas.openxmlformats.org/officeDocument/2006/relationships/image" Target="../media/image74.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78.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7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82.wmf"/><Relationship Id="rId1" Type="http://schemas.openxmlformats.org/officeDocument/2006/relationships/image" Target="../media/image81.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83.w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83.w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84.w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85.wmf"/></Relationships>
</file>

<file path=ppt/drawings/_rels/vmlDrawing46.vml.rels><?xml version="1.0" encoding="UTF-8" standalone="yes"?>
<Relationships xmlns="http://schemas.openxmlformats.org/package/2006/relationships"><Relationship Id="rId3" Type="http://schemas.openxmlformats.org/officeDocument/2006/relationships/image" Target="../media/image88.wmf"/><Relationship Id="rId2" Type="http://schemas.openxmlformats.org/officeDocument/2006/relationships/image" Target="../media/image87.wmf"/><Relationship Id="rId1" Type="http://schemas.openxmlformats.org/officeDocument/2006/relationships/image" Target="../media/image86.wmf"/><Relationship Id="rId4" Type="http://schemas.openxmlformats.org/officeDocument/2006/relationships/image" Target="../media/image8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1D09B1-F6CC-405D-8EBC-9FF74902ACFD}" type="datetimeFigureOut">
              <a:rPr lang="en-US" smtClean="0"/>
              <a:pPr/>
              <a:t>6/12/2014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7F0B3D-D8EE-4F6D-B6D8-F5A2F94DE751}" type="slidenum">
              <a:rPr lang="en-US" smtClean="0"/>
              <a:pPr/>
              <a:t>‹#›</a:t>
            </a:fld>
            <a:endParaRPr lang="en-US"/>
          </a:p>
        </p:txBody>
      </p:sp>
    </p:spTree>
    <p:extLst>
      <p:ext uri="{BB962C8B-B14F-4D97-AF65-F5344CB8AC3E}">
        <p14:creationId xmlns:p14="http://schemas.microsoft.com/office/powerpoint/2010/main" val="23428439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55DF87-A616-4CBB-8C27-BB8ECB88A3F4}"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0FBF6-5365-4A70-8B3F-E6D0A763F083}" type="slidenum">
              <a:rPr lang="en-US" smtClean="0"/>
              <a:pPr/>
              <a:t>‹#›</a:t>
            </a:fld>
            <a:endParaRPr lang="en-US"/>
          </a:p>
        </p:txBody>
      </p:sp>
    </p:spTree>
    <p:extLst>
      <p:ext uri="{BB962C8B-B14F-4D97-AF65-F5344CB8AC3E}">
        <p14:creationId xmlns:p14="http://schemas.microsoft.com/office/powerpoint/2010/main" val="318653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5DF87-A616-4CBB-8C27-BB8ECB88A3F4}"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0FBF6-5365-4A70-8B3F-E6D0A763F083}" type="slidenum">
              <a:rPr lang="en-US" smtClean="0"/>
              <a:pPr/>
              <a:t>‹#›</a:t>
            </a:fld>
            <a:endParaRPr lang="en-US"/>
          </a:p>
        </p:txBody>
      </p:sp>
    </p:spTree>
    <p:extLst>
      <p:ext uri="{BB962C8B-B14F-4D97-AF65-F5344CB8AC3E}">
        <p14:creationId xmlns:p14="http://schemas.microsoft.com/office/powerpoint/2010/main" val="191928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5DF87-A616-4CBB-8C27-BB8ECB88A3F4}"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0FBF6-5365-4A70-8B3F-E6D0A763F083}" type="slidenum">
              <a:rPr lang="en-US" smtClean="0"/>
              <a:pPr/>
              <a:t>‹#›</a:t>
            </a:fld>
            <a:endParaRPr lang="en-US"/>
          </a:p>
        </p:txBody>
      </p:sp>
    </p:spTree>
    <p:extLst>
      <p:ext uri="{BB962C8B-B14F-4D97-AF65-F5344CB8AC3E}">
        <p14:creationId xmlns:p14="http://schemas.microsoft.com/office/powerpoint/2010/main" val="3061769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5DF87-A616-4CBB-8C27-BB8ECB88A3F4}"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0FBF6-5365-4A70-8B3F-E6D0A763F083}" type="slidenum">
              <a:rPr lang="en-US" smtClean="0"/>
              <a:pPr/>
              <a:t>‹#›</a:t>
            </a:fld>
            <a:endParaRPr lang="en-US"/>
          </a:p>
        </p:txBody>
      </p:sp>
    </p:spTree>
    <p:extLst>
      <p:ext uri="{BB962C8B-B14F-4D97-AF65-F5344CB8AC3E}">
        <p14:creationId xmlns:p14="http://schemas.microsoft.com/office/powerpoint/2010/main" val="242366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55DF87-A616-4CBB-8C27-BB8ECB88A3F4}"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0FBF6-5365-4A70-8B3F-E6D0A763F083}" type="slidenum">
              <a:rPr lang="en-US" smtClean="0"/>
              <a:pPr/>
              <a:t>‹#›</a:t>
            </a:fld>
            <a:endParaRPr lang="en-US"/>
          </a:p>
        </p:txBody>
      </p:sp>
    </p:spTree>
    <p:extLst>
      <p:ext uri="{BB962C8B-B14F-4D97-AF65-F5344CB8AC3E}">
        <p14:creationId xmlns:p14="http://schemas.microsoft.com/office/powerpoint/2010/main" val="344192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55DF87-A616-4CBB-8C27-BB8ECB88A3F4}"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0FBF6-5365-4A70-8B3F-E6D0A763F083}" type="slidenum">
              <a:rPr lang="en-US" smtClean="0"/>
              <a:pPr/>
              <a:t>‹#›</a:t>
            </a:fld>
            <a:endParaRPr lang="en-US"/>
          </a:p>
        </p:txBody>
      </p:sp>
    </p:spTree>
    <p:extLst>
      <p:ext uri="{BB962C8B-B14F-4D97-AF65-F5344CB8AC3E}">
        <p14:creationId xmlns:p14="http://schemas.microsoft.com/office/powerpoint/2010/main" val="737065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55DF87-A616-4CBB-8C27-BB8ECB88A3F4}" type="datetimeFigureOut">
              <a:rPr lang="en-US" smtClean="0"/>
              <a:pPr/>
              <a:t>6/12/2014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60FBF6-5365-4A70-8B3F-E6D0A763F083}" type="slidenum">
              <a:rPr lang="en-US" smtClean="0"/>
              <a:pPr/>
              <a:t>‹#›</a:t>
            </a:fld>
            <a:endParaRPr lang="en-US"/>
          </a:p>
        </p:txBody>
      </p:sp>
    </p:spTree>
    <p:extLst>
      <p:ext uri="{BB962C8B-B14F-4D97-AF65-F5344CB8AC3E}">
        <p14:creationId xmlns:p14="http://schemas.microsoft.com/office/powerpoint/2010/main" val="399964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55DF87-A616-4CBB-8C27-BB8ECB88A3F4}" type="datetimeFigureOut">
              <a:rPr lang="en-US" smtClean="0"/>
              <a:pPr/>
              <a:t>6/12/2014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60FBF6-5365-4A70-8B3F-E6D0A763F083}" type="slidenum">
              <a:rPr lang="en-US" smtClean="0"/>
              <a:pPr/>
              <a:t>‹#›</a:t>
            </a:fld>
            <a:endParaRPr lang="en-US"/>
          </a:p>
        </p:txBody>
      </p:sp>
    </p:spTree>
    <p:extLst>
      <p:ext uri="{BB962C8B-B14F-4D97-AF65-F5344CB8AC3E}">
        <p14:creationId xmlns:p14="http://schemas.microsoft.com/office/powerpoint/2010/main" val="748576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55DF87-A616-4CBB-8C27-BB8ECB88A3F4}" type="datetimeFigureOut">
              <a:rPr lang="en-US" smtClean="0"/>
              <a:pPr/>
              <a:t>6/12/2014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60FBF6-5365-4A70-8B3F-E6D0A763F083}" type="slidenum">
              <a:rPr lang="en-US" smtClean="0"/>
              <a:pPr/>
              <a:t>‹#›</a:t>
            </a:fld>
            <a:endParaRPr lang="en-US"/>
          </a:p>
        </p:txBody>
      </p:sp>
    </p:spTree>
    <p:extLst>
      <p:ext uri="{BB962C8B-B14F-4D97-AF65-F5344CB8AC3E}">
        <p14:creationId xmlns:p14="http://schemas.microsoft.com/office/powerpoint/2010/main" val="19529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5DF87-A616-4CBB-8C27-BB8ECB88A3F4}"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0FBF6-5365-4A70-8B3F-E6D0A763F083}" type="slidenum">
              <a:rPr lang="en-US" smtClean="0"/>
              <a:pPr/>
              <a:t>‹#›</a:t>
            </a:fld>
            <a:endParaRPr lang="en-US"/>
          </a:p>
        </p:txBody>
      </p:sp>
    </p:spTree>
    <p:extLst>
      <p:ext uri="{BB962C8B-B14F-4D97-AF65-F5344CB8AC3E}">
        <p14:creationId xmlns:p14="http://schemas.microsoft.com/office/powerpoint/2010/main" val="117765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5DF87-A616-4CBB-8C27-BB8ECB88A3F4}"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0FBF6-5365-4A70-8B3F-E6D0A763F083}" type="slidenum">
              <a:rPr lang="en-US" smtClean="0"/>
              <a:pPr/>
              <a:t>‹#›</a:t>
            </a:fld>
            <a:endParaRPr lang="en-US"/>
          </a:p>
        </p:txBody>
      </p:sp>
    </p:spTree>
    <p:extLst>
      <p:ext uri="{BB962C8B-B14F-4D97-AF65-F5344CB8AC3E}">
        <p14:creationId xmlns:p14="http://schemas.microsoft.com/office/powerpoint/2010/main" val="1734619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5DF87-A616-4CBB-8C27-BB8ECB88A3F4}" type="datetimeFigureOut">
              <a:rPr lang="en-US" smtClean="0"/>
              <a:pPr/>
              <a:t>6/12/2014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0FBF6-5365-4A70-8B3F-E6D0A763F083}" type="slidenum">
              <a:rPr lang="en-US" smtClean="0"/>
              <a:pPr/>
              <a:t>‹#›</a:t>
            </a:fld>
            <a:endParaRPr lang="en-US"/>
          </a:p>
        </p:txBody>
      </p:sp>
    </p:spTree>
    <p:extLst>
      <p:ext uri="{BB962C8B-B14F-4D97-AF65-F5344CB8AC3E}">
        <p14:creationId xmlns:p14="http://schemas.microsoft.com/office/powerpoint/2010/main" val="473056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8.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23.bin"/><Relationship Id="rId18" Type="http://schemas.openxmlformats.org/officeDocument/2006/relationships/image" Target="../media/image25.wmf"/><Relationship Id="rId26" Type="http://schemas.openxmlformats.org/officeDocument/2006/relationships/image" Target="../media/image29.wmf"/><Relationship Id="rId3" Type="http://schemas.openxmlformats.org/officeDocument/2006/relationships/image" Target="../media/image30.png"/><Relationship Id="rId21" Type="http://schemas.openxmlformats.org/officeDocument/2006/relationships/oleObject" Target="../embeddings/oleObject27.bin"/><Relationship Id="rId7" Type="http://schemas.openxmlformats.org/officeDocument/2006/relationships/oleObject" Target="../embeddings/oleObject20.bin"/><Relationship Id="rId12" Type="http://schemas.openxmlformats.org/officeDocument/2006/relationships/image" Target="../media/image22.wmf"/><Relationship Id="rId17" Type="http://schemas.openxmlformats.org/officeDocument/2006/relationships/oleObject" Target="../embeddings/oleObject25.bin"/><Relationship Id="rId25" Type="http://schemas.openxmlformats.org/officeDocument/2006/relationships/oleObject" Target="../embeddings/oleObject29.bin"/><Relationship Id="rId2" Type="http://schemas.openxmlformats.org/officeDocument/2006/relationships/slideLayout" Target="../slideLayouts/slideLayout2.xml"/><Relationship Id="rId16" Type="http://schemas.openxmlformats.org/officeDocument/2006/relationships/image" Target="../media/image24.wmf"/><Relationship Id="rId20" Type="http://schemas.openxmlformats.org/officeDocument/2006/relationships/image" Target="../media/image26.wmf"/><Relationship Id="rId1" Type="http://schemas.openxmlformats.org/officeDocument/2006/relationships/vmlDrawing" Target="../drawings/vmlDrawing10.vml"/><Relationship Id="rId6" Type="http://schemas.openxmlformats.org/officeDocument/2006/relationships/image" Target="../media/image19.wmf"/><Relationship Id="rId11" Type="http://schemas.openxmlformats.org/officeDocument/2006/relationships/oleObject" Target="../embeddings/oleObject22.bin"/><Relationship Id="rId24" Type="http://schemas.openxmlformats.org/officeDocument/2006/relationships/image" Target="../media/image28.wmf"/><Relationship Id="rId5" Type="http://schemas.openxmlformats.org/officeDocument/2006/relationships/oleObject" Target="../embeddings/oleObject19.bin"/><Relationship Id="rId15" Type="http://schemas.openxmlformats.org/officeDocument/2006/relationships/oleObject" Target="../embeddings/oleObject24.bin"/><Relationship Id="rId23" Type="http://schemas.openxmlformats.org/officeDocument/2006/relationships/oleObject" Target="../embeddings/oleObject28.bin"/><Relationship Id="rId10" Type="http://schemas.openxmlformats.org/officeDocument/2006/relationships/image" Target="../media/image21.wmf"/><Relationship Id="rId19" Type="http://schemas.openxmlformats.org/officeDocument/2006/relationships/oleObject" Target="../embeddings/oleObject26.bin"/><Relationship Id="rId4" Type="http://schemas.openxmlformats.org/officeDocument/2006/relationships/image" Target="../media/image31.png"/><Relationship Id="rId9" Type="http://schemas.openxmlformats.org/officeDocument/2006/relationships/oleObject" Target="../embeddings/oleObject21.bin"/><Relationship Id="rId14" Type="http://schemas.openxmlformats.org/officeDocument/2006/relationships/image" Target="../media/image23.wmf"/><Relationship Id="rId22" Type="http://schemas.openxmlformats.org/officeDocument/2006/relationships/image" Target="../media/image2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3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4.wmf"/><Relationship Id="rId5" Type="http://schemas.openxmlformats.org/officeDocument/2006/relationships/oleObject" Target="../embeddings/oleObject32.bin"/><Relationship Id="rId4" Type="http://schemas.openxmlformats.org/officeDocument/2006/relationships/image" Target="../media/image33.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7.wmf"/><Relationship Id="rId5" Type="http://schemas.openxmlformats.org/officeDocument/2006/relationships/oleObject" Target="../embeddings/oleObject35.bin"/><Relationship Id="rId4" Type="http://schemas.openxmlformats.org/officeDocument/2006/relationships/image" Target="../media/image36.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8.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39.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40.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41.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42.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43.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44.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45.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46.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47.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48.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50.wmf"/><Relationship Id="rId5" Type="http://schemas.openxmlformats.org/officeDocument/2006/relationships/oleObject" Target="../embeddings/oleObject48.bin"/><Relationship Id="rId4" Type="http://schemas.openxmlformats.org/officeDocument/2006/relationships/image" Target="../media/image49.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image" Target="../media/image51.wmf"/></Relationships>
</file>

<file path=ppt/slides/_rels/slide33.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50.bin"/><Relationship Id="rId7"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53.wmf"/><Relationship Id="rId5" Type="http://schemas.openxmlformats.org/officeDocument/2006/relationships/oleObject" Target="../embeddings/oleObject51.bin"/><Relationship Id="rId4" Type="http://schemas.openxmlformats.org/officeDocument/2006/relationships/image" Target="../media/image52.wmf"/></Relationships>
</file>

<file path=ppt/slides/_rels/slide34.x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56.wmf"/><Relationship Id="rId5" Type="http://schemas.openxmlformats.org/officeDocument/2006/relationships/oleObject" Target="../embeddings/oleObject54.bin"/><Relationship Id="rId4" Type="http://schemas.openxmlformats.org/officeDocument/2006/relationships/image" Target="../media/image55.wmf"/></Relationships>
</file>

<file path=ppt/slides/_rels/slide35.x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oleObject" Target="../embeddings/oleObject56.bin"/><Relationship Id="rId7"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59.wmf"/><Relationship Id="rId5" Type="http://schemas.openxmlformats.org/officeDocument/2006/relationships/oleObject" Target="../embeddings/oleObject57.bin"/><Relationship Id="rId10" Type="http://schemas.openxmlformats.org/officeDocument/2006/relationships/image" Target="../media/image54.wmf"/><Relationship Id="rId4" Type="http://schemas.openxmlformats.org/officeDocument/2006/relationships/image" Target="../media/image58.wmf"/><Relationship Id="rId9" Type="http://schemas.openxmlformats.org/officeDocument/2006/relationships/oleObject" Target="../embeddings/oleObject59.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60.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62.wmf"/><Relationship Id="rId5" Type="http://schemas.openxmlformats.org/officeDocument/2006/relationships/oleObject" Target="../embeddings/oleObject62.bin"/><Relationship Id="rId4" Type="http://schemas.openxmlformats.org/officeDocument/2006/relationships/image" Target="../media/image61.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33.vml"/><Relationship Id="rId6" Type="http://schemas.openxmlformats.org/officeDocument/2006/relationships/image" Target="../media/image64.wmf"/><Relationship Id="rId5" Type="http://schemas.openxmlformats.org/officeDocument/2006/relationships/oleObject" Target="../embeddings/oleObject64.bin"/><Relationship Id="rId4" Type="http://schemas.openxmlformats.org/officeDocument/2006/relationships/image" Target="../media/image63.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image" Target="../media/image64.wmf"/><Relationship Id="rId5" Type="http://schemas.openxmlformats.org/officeDocument/2006/relationships/oleObject" Target="../embeddings/oleObject66.bin"/><Relationship Id="rId4" Type="http://schemas.openxmlformats.org/officeDocument/2006/relationships/image" Target="../media/image65.wmf"/></Relationships>
</file>

<file path=ppt/slides/_rels/slide44.xml.rels><?xml version="1.0" encoding="UTF-8" standalone="yes"?>
<Relationships xmlns="http://schemas.openxmlformats.org/package/2006/relationships"><Relationship Id="rId8" Type="http://schemas.openxmlformats.org/officeDocument/2006/relationships/image" Target="../media/image68.wmf"/><Relationship Id="rId3" Type="http://schemas.openxmlformats.org/officeDocument/2006/relationships/oleObject" Target="../embeddings/oleObject67.bin"/><Relationship Id="rId7" Type="http://schemas.openxmlformats.org/officeDocument/2006/relationships/oleObject" Target="../embeddings/oleObject69.bin"/><Relationship Id="rId12" Type="http://schemas.openxmlformats.org/officeDocument/2006/relationships/image" Target="../media/image70.wmf"/><Relationship Id="rId2" Type="http://schemas.openxmlformats.org/officeDocument/2006/relationships/slideLayout" Target="../slideLayouts/slideLayout2.xml"/><Relationship Id="rId1" Type="http://schemas.openxmlformats.org/officeDocument/2006/relationships/vmlDrawing" Target="../drawings/vmlDrawing35.vml"/><Relationship Id="rId6" Type="http://schemas.openxmlformats.org/officeDocument/2006/relationships/image" Target="../media/image67.wmf"/><Relationship Id="rId11" Type="http://schemas.openxmlformats.org/officeDocument/2006/relationships/oleObject" Target="../embeddings/oleObject71.bin"/><Relationship Id="rId5" Type="http://schemas.openxmlformats.org/officeDocument/2006/relationships/oleObject" Target="../embeddings/oleObject68.bin"/><Relationship Id="rId10" Type="http://schemas.openxmlformats.org/officeDocument/2006/relationships/image" Target="../media/image69.emf"/><Relationship Id="rId4" Type="http://schemas.openxmlformats.org/officeDocument/2006/relationships/image" Target="../media/image66.wmf"/><Relationship Id="rId9" Type="http://schemas.openxmlformats.org/officeDocument/2006/relationships/oleObject" Target="../embeddings/oleObject70.bin"/></Relationships>
</file>

<file path=ppt/slides/_rels/slide45.x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oleObject" Target="../embeddings/oleObject72.bin"/><Relationship Id="rId7" Type="http://schemas.openxmlformats.org/officeDocument/2006/relationships/oleObject" Target="../embeddings/oleObject74.bin"/><Relationship Id="rId2" Type="http://schemas.openxmlformats.org/officeDocument/2006/relationships/slideLayout" Target="../slideLayouts/slideLayout2.xml"/><Relationship Id="rId1" Type="http://schemas.openxmlformats.org/officeDocument/2006/relationships/vmlDrawing" Target="../drawings/vmlDrawing36.vml"/><Relationship Id="rId6" Type="http://schemas.openxmlformats.org/officeDocument/2006/relationships/image" Target="../media/image72.wmf"/><Relationship Id="rId5" Type="http://schemas.openxmlformats.org/officeDocument/2006/relationships/oleObject" Target="../embeddings/oleObject73.bin"/><Relationship Id="rId10" Type="http://schemas.openxmlformats.org/officeDocument/2006/relationships/image" Target="../media/image74.wmf"/><Relationship Id="rId4" Type="http://schemas.openxmlformats.org/officeDocument/2006/relationships/image" Target="../media/image71.wmf"/><Relationship Id="rId9" Type="http://schemas.openxmlformats.org/officeDocument/2006/relationships/oleObject" Target="../embeddings/oleObject75.bin"/></Relationships>
</file>

<file path=ppt/slides/_rels/slide46.xml.rels><?xml version="1.0" encoding="UTF-8" standalone="yes"?>
<Relationships xmlns="http://schemas.openxmlformats.org/package/2006/relationships"><Relationship Id="rId8" Type="http://schemas.openxmlformats.org/officeDocument/2006/relationships/image" Target="../media/image77.wmf"/><Relationship Id="rId3" Type="http://schemas.openxmlformats.org/officeDocument/2006/relationships/oleObject" Target="../embeddings/oleObject76.bin"/><Relationship Id="rId7"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37.vml"/><Relationship Id="rId6" Type="http://schemas.openxmlformats.org/officeDocument/2006/relationships/image" Target="../media/image76.wmf"/><Relationship Id="rId5" Type="http://schemas.openxmlformats.org/officeDocument/2006/relationships/oleObject" Target="../embeddings/oleObject77.bin"/><Relationship Id="rId4" Type="http://schemas.openxmlformats.org/officeDocument/2006/relationships/image" Target="../media/image75.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79.bin"/><Relationship Id="rId2" Type="http://schemas.openxmlformats.org/officeDocument/2006/relationships/slideLayout" Target="../slideLayouts/slideLayout2.xml"/><Relationship Id="rId1" Type="http://schemas.openxmlformats.org/officeDocument/2006/relationships/vmlDrawing" Target="../drawings/vmlDrawing38.vml"/><Relationship Id="rId4" Type="http://schemas.openxmlformats.org/officeDocument/2006/relationships/image" Target="../media/image78.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39.vml"/><Relationship Id="rId4" Type="http://schemas.openxmlformats.org/officeDocument/2006/relationships/image" Target="../media/image79.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81.bin"/><Relationship Id="rId2" Type="http://schemas.openxmlformats.org/officeDocument/2006/relationships/slideLayout" Target="../slideLayouts/slideLayout2.xml"/><Relationship Id="rId1" Type="http://schemas.openxmlformats.org/officeDocument/2006/relationships/vmlDrawing" Target="../drawings/vmlDrawing40.vml"/><Relationship Id="rId4" Type="http://schemas.openxmlformats.org/officeDocument/2006/relationships/image" Target="../media/image80.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82.bin"/><Relationship Id="rId2" Type="http://schemas.openxmlformats.org/officeDocument/2006/relationships/slideLayout" Target="../slideLayouts/slideLayout2.xml"/><Relationship Id="rId1" Type="http://schemas.openxmlformats.org/officeDocument/2006/relationships/vmlDrawing" Target="../drawings/vmlDrawing41.vml"/><Relationship Id="rId6" Type="http://schemas.openxmlformats.org/officeDocument/2006/relationships/image" Target="../media/image82.wmf"/><Relationship Id="rId5" Type="http://schemas.openxmlformats.org/officeDocument/2006/relationships/oleObject" Target="../embeddings/oleObject83.bin"/><Relationship Id="rId4" Type="http://schemas.openxmlformats.org/officeDocument/2006/relationships/image" Target="../media/image81.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9.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1.bin"/></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42.vml"/><Relationship Id="rId4" Type="http://schemas.openxmlformats.org/officeDocument/2006/relationships/image" Target="../media/image83.wmf"/></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85.bin"/><Relationship Id="rId2" Type="http://schemas.openxmlformats.org/officeDocument/2006/relationships/slideLayout" Target="../slideLayouts/slideLayout2.xml"/><Relationship Id="rId1" Type="http://schemas.openxmlformats.org/officeDocument/2006/relationships/vmlDrawing" Target="../drawings/vmlDrawing43.vml"/><Relationship Id="rId4" Type="http://schemas.openxmlformats.org/officeDocument/2006/relationships/image" Target="../media/image83.wmf"/></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86.bin"/><Relationship Id="rId2" Type="http://schemas.openxmlformats.org/officeDocument/2006/relationships/slideLayout" Target="../slideLayouts/slideLayout2.xml"/><Relationship Id="rId1" Type="http://schemas.openxmlformats.org/officeDocument/2006/relationships/vmlDrawing" Target="../drawings/vmlDrawing44.vml"/><Relationship Id="rId4" Type="http://schemas.openxmlformats.org/officeDocument/2006/relationships/image" Target="../media/image84.wmf"/></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87.bin"/><Relationship Id="rId2" Type="http://schemas.openxmlformats.org/officeDocument/2006/relationships/slideLayout" Target="../slideLayouts/slideLayout2.xml"/><Relationship Id="rId1" Type="http://schemas.openxmlformats.org/officeDocument/2006/relationships/vmlDrawing" Target="../drawings/vmlDrawing45.vml"/><Relationship Id="rId4" Type="http://schemas.openxmlformats.org/officeDocument/2006/relationships/image" Target="../media/image85.w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wmf"/><Relationship Id="rId5" Type="http://schemas.openxmlformats.org/officeDocument/2006/relationships/oleObject" Target="../embeddings/oleObject13.bin"/><Relationship Id="rId4" Type="http://schemas.openxmlformats.org/officeDocument/2006/relationships/image" Target="../media/image12.wm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image" Target="../media/image88.wmf"/><Relationship Id="rId3" Type="http://schemas.openxmlformats.org/officeDocument/2006/relationships/oleObject" Target="../embeddings/oleObject88.bin"/><Relationship Id="rId7" Type="http://schemas.openxmlformats.org/officeDocument/2006/relationships/oleObject" Target="../embeddings/oleObject90.bin"/><Relationship Id="rId2" Type="http://schemas.openxmlformats.org/officeDocument/2006/relationships/slideLayout" Target="../slideLayouts/slideLayout2.xml"/><Relationship Id="rId1" Type="http://schemas.openxmlformats.org/officeDocument/2006/relationships/vmlDrawing" Target="../drawings/vmlDrawing46.vml"/><Relationship Id="rId6" Type="http://schemas.openxmlformats.org/officeDocument/2006/relationships/image" Target="../media/image87.wmf"/><Relationship Id="rId5" Type="http://schemas.openxmlformats.org/officeDocument/2006/relationships/oleObject" Target="../embeddings/oleObject89.bin"/><Relationship Id="rId10" Type="http://schemas.openxmlformats.org/officeDocument/2006/relationships/image" Target="../media/image89.wmf"/><Relationship Id="rId4" Type="http://schemas.openxmlformats.org/officeDocument/2006/relationships/image" Target="../media/image86.wmf"/><Relationship Id="rId9" Type="http://schemas.openxmlformats.org/officeDocument/2006/relationships/oleObject" Target="../embeddings/oleObject91.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5.wmf"/><Relationship Id="rId5" Type="http://schemas.openxmlformats.org/officeDocument/2006/relationships/oleObject" Target="../embeddings/oleObject15.bin"/><Relationship Id="rId4" Type="http://schemas.openxmlformats.org/officeDocument/2006/relationships/image" Target="../media/image14.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7.wmf"/><Relationship Id="rId5" Type="http://schemas.openxmlformats.org/officeDocument/2006/relationships/oleObject" Target="../embeddings/oleObject17.bin"/><Relationship Id="rId4"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Elasticity and Consumer Surplus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59608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defRPr/>
            </a:pPr>
            <a:r>
              <a:rPr lang="en-US" dirty="0" smtClean="0"/>
              <a:t>Empirical Estimation of Elasticity</a:t>
            </a:r>
            <a:endParaRPr lang="en-US" dirty="0"/>
          </a:p>
        </p:txBody>
      </p:sp>
      <p:sp>
        <p:nvSpPr>
          <p:cNvPr id="66564" name="Content Placeholder 2"/>
          <p:cNvSpPr>
            <a:spLocks noGrp="1"/>
          </p:cNvSpPr>
          <p:nvPr>
            <p:ph idx="1"/>
          </p:nvPr>
        </p:nvSpPr>
        <p:spPr>
          <a:xfrm>
            <a:off x="382588" y="990600"/>
            <a:ext cx="8493125" cy="5657850"/>
          </a:xfrm>
        </p:spPr>
        <p:txBody>
          <a:bodyPr/>
          <a:lstStyle/>
          <a:p>
            <a:r>
              <a:rPr lang="en-US" dirty="0" smtClean="0"/>
              <a:t>Much more common is the log-log specification:</a:t>
            </a:r>
          </a:p>
          <a:p>
            <a:endParaRPr lang="en-US" dirty="0" smtClean="0"/>
          </a:p>
          <a:p>
            <a:pPr lvl="1"/>
            <a:endParaRPr lang="en-US" dirty="0" smtClean="0"/>
          </a:p>
          <a:p>
            <a:endParaRPr lang="en-US" dirty="0" smtClean="0"/>
          </a:p>
          <a:p>
            <a:endParaRPr lang="en-US" dirty="0" smtClean="0"/>
          </a:p>
        </p:txBody>
      </p:sp>
      <p:graphicFrame>
        <p:nvGraphicFramePr>
          <p:cNvPr id="66562" name="Object 4"/>
          <p:cNvGraphicFramePr>
            <a:graphicFrameLocks noChangeAspect="1"/>
          </p:cNvGraphicFramePr>
          <p:nvPr>
            <p:extLst>
              <p:ext uri="{D42A27DB-BD31-4B8C-83A1-F6EECF244321}">
                <p14:modId xmlns:p14="http://schemas.microsoft.com/office/powerpoint/2010/main" val="2951245613"/>
              </p:ext>
            </p:extLst>
          </p:nvPr>
        </p:nvGraphicFramePr>
        <p:xfrm>
          <a:off x="1192213" y="1724025"/>
          <a:ext cx="5946775" cy="4567238"/>
        </p:xfrm>
        <a:graphic>
          <a:graphicData uri="http://schemas.openxmlformats.org/presentationml/2006/ole">
            <mc:AlternateContent xmlns:mc="http://schemas.openxmlformats.org/markup-compatibility/2006">
              <mc:Choice xmlns:v="urn:schemas-microsoft-com:vml" Requires="v">
                <p:oleObj spid="_x0000_s105503" name="Equation" r:id="rId3" imgW="2616120" imgH="2006280" progId="Equation.DSMT4">
                  <p:embed/>
                </p:oleObj>
              </mc:Choice>
              <mc:Fallback>
                <p:oleObj name="Equation" r:id="rId3" imgW="2616120" imgH="2006280" progId="Equation.DSMT4">
                  <p:embed/>
                  <p:pic>
                    <p:nvPicPr>
                      <p:cNvPr id="0"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2213" y="1724025"/>
                        <a:ext cx="5946775" cy="4567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32189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defRPr/>
            </a:pPr>
            <a:r>
              <a:rPr lang="en-US" dirty="0" smtClean="0"/>
              <a:t>Elasticity</a:t>
            </a:r>
            <a:endParaRPr lang="en-US" dirty="0"/>
          </a:p>
        </p:txBody>
      </p:sp>
      <p:sp>
        <p:nvSpPr>
          <p:cNvPr id="91139" name="Content Placeholder 2"/>
          <p:cNvSpPr>
            <a:spLocks noGrp="1"/>
          </p:cNvSpPr>
          <p:nvPr>
            <p:ph idx="1"/>
          </p:nvPr>
        </p:nvSpPr>
        <p:spPr>
          <a:xfrm>
            <a:off x="457200" y="1143000"/>
            <a:ext cx="8229600" cy="5486400"/>
          </a:xfrm>
        </p:spPr>
        <p:txBody>
          <a:bodyPr/>
          <a:lstStyle/>
          <a:p>
            <a:r>
              <a:rPr lang="en-US" dirty="0" err="1" smtClean="0"/>
              <a:t>Marshallian</a:t>
            </a:r>
            <a:r>
              <a:rPr lang="en-US" dirty="0" smtClean="0"/>
              <a:t> Demand </a:t>
            </a:r>
            <a:r>
              <a:rPr lang="en-US" dirty="0" err="1" smtClean="0"/>
              <a:t>Elasticities</a:t>
            </a:r>
            <a:endParaRPr lang="en-US" dirty="0" smtClean="0"/>
          </a:p>
          <a:p>
            <a:pPr lvl="1"/>
            <a:r>
              <a:rPr lang="en-US" dirty="0" smtClean="0"/>
              <a:t>Own price</a:t>
            </a:r>
          </a:p>
          <a:p>
            <a:pPr lvl="1"/>
            <a:r>
              <a:rPr lang="en-US" dirty="0" smtClean="0"/>
              <a:t>Cross price</a:t>
            </a:r>
          </a:p>
          <a:p>
            <a:pPr lvl="1"/>
            <a:r>
              <a:rPr lang="en-US" dirty="0" smtClean="0"/>
              <a:t>Income</a:t>
            </a:r>
          </a:p>
          <a:p>
            <a:pPr lvl="1"/>
            <a:r>
              <a:rPr lang="en-US" dirty="0" smtClean="0"/>
              <a:t>Price elasticity and expenditure</a:t>
            </a:r>
          </a:p>
          <a:p>
            <a:pPr lvl="1"/>
            <a:r>
              <a:rPr lang="en-US" dirty="0" smtClean="0"/>
              <a:t>Expenditure Elasticity</a:t>
            </a:r>
          </a:p>
          <a:p>
            <a:pPr lvl="1"/>
            <a:r>
              <a:rPr lang="en-US" dirty="0" smtClean="0"/>
              <a:t>Budget Share elasticity</a:t>
            </a:r>
          </a:p>
          <a:p>
            <a:r>
              <a:rPr lang="en-US" dirty="0" smtClean="0"/>
              <a:t>Compensated Demand Elasticity</a:t>
            </a:r>
          </a:p>
          <a:p>
            <a:r>
              <a:rPr lang="en-US" dirty="0" err="1" smtClean="0"/>
              <a:t>Slutsky</a:t>
            </a:r>
            <a:r>
              <a:rPr lang="en-US" dirty="0" smtClean="0"/>
              <a:t> Equation in Elasticity Form</a:t>
            </a:r>
          </a:p>
          <a:p>
            <a:r>
              <a:rPr lang="en-US" dirty="0" smtClean="0"/>
              <a:t>Constant Elasticity Demand</a:t>
            </a:r>
          </a:p>
        </p:txBody>
      </p:sp>
    </p:spTree>
    <p:extLst>
      <p:ext uri="{BB962C8B-B14F-4D97-AF65-F5344CB8AC3E}">
        <p14:creationId xmlns:p14="http://schemas.microsoft.com/office/powerpoint/2010/main" val="1181863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Elasticity, Elasticity, Elasticity!!!</a:t>
            </a:r>
            <a:endParaRPr lang="en-US" dirty="0"/>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22308316"/>
              </p:ext>
            </p:extLst>
          </p:nvPr>
        </p:nvGraphicFramePr>
        <p:xfrm>
          <a:off x="228600" y="1600200"/>
          <a:ext cx="8686800" cy="4281742"/>
        </p:xfrm>
        <a:graphic>
          <a:graphicData uri="http://schemas.openxmlformats.org/drawingml/2006/table">
            <a:tbl>
              <a:tblPr firstRow="1" bandRow="1">
                <a:tableStyleId>{5C22544A-7EE6-4342-B048-85BDC9FD1C3A}</a:tableStyleId>
              </a:tblPr>
              <a:tblGrid>
                <a:gridCol w="965200"/>
                <a:gridCol w="2540000"/>
                <a:gridCol w="2590800"/>
                <a:gridCol w="2590800"/>
              </a:tblGrid>
              <a:tr h="399032">
                <a:tc>
                  <a:txBody>
                    <a:bodyPr/>
                    <a:lstStyle/>
                    <a:p>
                      <a:pPr marL="0" marR="0">
                        <a:lnSpc>
                          <a:spcPct val="115000"/>
                        </a:lnSpc>
                        <a:spcBef>
                          <a:spcPts val="0"/>
                        </a:spcBef>
                        <a:spcAft>
                          <a:spcPts val="0"/>
                        </a:spcAft>
                      </a:pPr>
                      <a:r>
                        <a:rPr lang="en-US" sz="1400" dirty="0">
                          <a:effectLst/>
                          <a:latin typeface="Calibri"/>
                          <a:ea typeface="Calibri"/>
                          <a:cs typeface="Times New Roman"/>
                        </a:rPr>
                        <a:t> </a:t>
                      </a:r>
                    </a:p>
                  </a:txBody>
                  <a:tcPr marL="68580" marR="68580" marT="0" marB="0"/>
                </a:tc>
                <a:tc gridSpan="3">
                  <a:txBody>
                    <a:bodyPr/>
                    <a:lstStyle/>
                    <a:p>
                      <a:pPr marL="0" marR="0" algn="ctr">
                        <a:lnSpc>
                          <a:spcPct val="115000"/>
                        </a:lnSpc>
                        <a:spcBef>
                          <a:spcPts val="0"/>
                        </a:spcBef>
                        <a:spcAft>
                          <a:spcPts val="0"/>
                        </a:spcAft>
                      </a:pPr>
                      <a:r>
                        <a:rPr lang="en-US" sz="1400" dirty="0">
                          <a:effectLst/>
                          <a:latin typeface="Calibri"/>
                          <a:ea typeface="Calibri"/>
                          <a:cs typeface="Times New Roman"/>
                        </a:rPr>
                        <a:t>With respect to a % change in:</a:t>
                      </a:r>
                    </a:p>
                  </a:txBody>
                  <a:tcPr marL="68580" marR="68580" marT="0" marB="0"/>
                </a:tc>
                <a:tc hMerge="1">
                  <a:txBody>
                    <a:bodyPr/>
                    <a:lstStyle/>
                    <a:p>
                      <a:endParaRPr lang="en-US"/>
                    </a:p>
                  </a:txBody>
                  <a:tcPr/>
                </a:tc>
                <a:tc hMerge="1">
                  <a:txBody>
                    <a:bodyPr/>
                    <a:lstStyle/>
                    <a:p>
                      <a:endParaRPr lang="en-US"/>
                    </a:p>
                  </a:txBody>
                  <a:tcPr/>
                </a:tc>
              </a:tr>
              <a:tr h="776542">
                <a:tc>
                  <a:txBody>
                    <a:bodyPr/>
                    <a:lstStyle/>
                    <a:p>
                      <a:pPr marL="0" marR="0">
                        <a:lnSpc>
                          <a:spcPct val="115000"/>
                        </a:lnSpc>
                        <a:spcBef>
                          <a:spcPts val="0"/>
                        </a:spcBef>
                        <a:spcAft>
                          <a:spcPts val="0"/>
                        </a:spcAft>
                      </a:pPr>
                      <a:endParaRPr lang="en-US" sz="1400" dirty="0" smtClean="0">
                        <a:effectLst/>
                        <a:latin typeface="Calibri"/>
                        <a:ea typeface="Calibri"/>
                        <a:cs typeface="Times New Roman"/>
                      </a:endParaRPr>
                    </a:p>
                    <a:p>
                      <a:pPr marL="0" marR="0">
                        <a:lnSpc>
                          <a:spcPct val="115000"/>
                        </a:lnSpc>
                        <a:spcBef>
                          <a:spcPts val="0"/>
                        </a:spcBef>
                        <a:spcAft>
                          <a:spcPts val="0"/>
                        </a:spcAft>
                      </a:pPr>
                      <a:r>
                        <a:rPr lang="en-US" sz="1400" dirty="0" smtClean="0">
                          <a:effectLst/>
                          <a:latin typeface="Calibri"/>
                          <a:ea typeface="Calibri"/>
                          <a:cs typeface="Times New Roman"/>
                        </a:rPr>
                        <a:t>Percentage </a:t>
                      </a:r>
                      <a:r>
                        <a:rPr lang="en-US" sz="1400" dirty="0">
                          <a:effectLst/>
                          <a:latin typeface="Calibri"/>
                          <a:ea typeface="Calibri"/>
                          <a:cs typeface="Times New Roman"/>
                        </a:rPr>
                        <a:t>change in:</a:t>
                      </a:r>
                    </a:p>
                  </a:txBody>
                  <a:tcPr marL="68580" marR="68580" marT="0" marB="0"/>
                </a:tc>
                <a:tc>
                  <a:txBody>
                    <a:bodyPr/>
                    <a:lstStyle/>
                    <a:p>
                      <a:pPr marL="0" marR="0" algn="ctr">
                        <a:lnSpc>
                          <a:spcPct val="115000"/>
                        </a:lnSpc>
                        <a:spcBef>
                          <a:spcPts val="0"/>
                        </a:spcBef>
                        <a:spcAft>
                          <a:spcPts val="0"/>
                        </a:spcAft>
                      </a:pPr>
                      <a:r>
                        <a:rPr lang="en-US" sz="1400" dirty="0" err="1">
                          <a:effectLst/>
                          <a:latin typeface="Calibri"/>
                          <a:ea typeface="Calibri"/>
                          <a:cs typeface="Times New Roman"/>
                        </a:rPr>
                        <a:t>p</a:t>
                      </a:r>
                      <a:r>
                        <a:rPr lang="en-US" sz="1400" baseline="-25000" dirty="0" err="1">
                          <a:effectLst/>
                          <a:latin typeface="Calibri"/>
                          <a:ea typeface="Calibri"/>
                          <a:cs typeface="Times New Roman"/>
                        </a:rPr>
                        <a:t>x</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latin typeface="Calibri"/>
                          <a:ea typeface="Calibri"/>
                          <a:cs typeface="Times New Roman"/>
                        </a:rPr>
                        <a:t>M</a:t>
                      </a:r>
                    </a:p>
                  </a:txBody>
                  <a:tcPr marL="68580" marR="68580" marT="0" marB="0"/>
                </a:tc>
                <a:tc>
                  <a:txBody>
                    <a:bodyPr/>
                    <a:lstStyle/>
                    <a:p>
                      <a:pPr marL="0" marR="0" algn="ctr">
                        <a:lnSpc>
                          <a:spcPct val="115000"/>
                        </a:lnSpc>
                        <a:spcBef>
                          <a:spcPts val="0"/>
                        </a:spcBef>
                        <a:spcAft>
                          <a:spcPts val="0"/>
                        </a:spcAft>
                      </a:pPr>
                      <a:r>
                        <a:rPr lang="en-US" sz="1400" dirty="0" err="1">
                          <a:effectLst/>
                          <a:latin typeface="Calibri"/>
                          <a:ea typeface="Calibri"/>
                          <a:cs typeface="Times New Roman"/>
                        </a:rPr>
                        <a:t>p</a:t>
                      </a:r>
                      <a:r>
                        <a:rPr lang="en-US" sz="1400" baseline="-25000" dirty="0" err="1">
                          <a:effectLst/>
                          <a:latin typeface="Calibri"/>
                          <a:ea typeface="Calibri"/>
                          <a:cs typeface="Times New Roman"/>
                        </a:rPr>
                        <a:t>y</a:t>
                      </a:r>
                      <a:endParaRPr lang="en-US" sz="1400" dirty="0">
                        <a:effectLst/>
                        <a:latin typeface="Calibri"/>
                        <a:ea typeface="Calibri"/>
                        <a:cs typeface="Times New Roman"/>
                      </a:endParaRPr>
                    </a:p>
                  </a:txBody>
                  <a:tcPr marL="68580" marR="68580" marT="0" marB="0"/>
                </a:tc>
              </a:tr>
              <a:tr h="776542">
                <a:tc>
                  <a:txBody>
                    <a:bodyPr/>
                    <a:lstStyle/>
                    <a:p>
                      <a:pPr marL="0" marR="0" algn="ctr">
                        <a:lnSpc>
                          <a:spcPct val="115000"/>
                        </a:lnSpc>
                        <a:spcBef>
                          <a:spcPts val="0"/>
                        </a:spcBef>
                        <a:spcAft>
                          <a:spcPts val="0"/>
                        </a:spcAft>
                      </a:pPr>
                      <a:endParaRPr lang="en-US" sz="1600" dirty="0" smtClean="0">
                        <a:effectLst/>
                        <a:latin typeface="Calibri"/>
                        <a:ea typeface="Calibri"/>
                        <a:cs typeface="Times New Roman"/>
                      </a:endParaRPr>
                    </a:p>
                    <a:p>
                      <a:pPr marL="0" marR="0" algn="ctr">
                        <a:lnSpc>
                          <a:spcPct val="115000"/>
                        </a:lnSpc>
                        <a:spcBef>
                          <a:spcPts val="0"/>
                        </a:spcBef>
                        <a:spcAft>
                          <a:spcPts val="0"/>
                        </a:spcAft>
                      </a:pPr>
                      <a:r>
                        <a:rPr lang="en-US" sz="1600" dirty="0" smtClean="0">
                          <a:effectLst/>
                          <a:latin typeface="Calibri"/>
                          <a:ea typeface="Calibri"/>
                          <a:cs typeface="Times New Roman"/>
                        </a:rPr>
                        <a:t>x</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dirty="0" smtClean="0">
                        <a:effectLst/>
                        <a:latin typeface="Calibri"/>
                        <a:ea typeface="Calibri"/>
                        <a:cs typeface="Times New Roman"/>
                      </a:endParaRPr>
                    </a:p>
                    <a:p>
                      <a:pPr marL="0" marR="0">
                        <a:lnSpc>
                          <a:spcPct val="115000"/>
                        </a:lnSpc>
                        <a:spcBef>
                          <a:spcPts val="0"/>
                        </a:spcBef>
                        <a:spcAft>
                          <a:spcPts val="0"/>
                        </a:spcAft>
                      </a:pPr>
                      <a:endParaRPr lang="en-US" sz="1400" dirty="0" smtClean="0">
                        <a:effectLst/>
                        <a:latin typeface="Calibri"/>
                        <a:ea typeface="Calibri"/>
                        <a:cs typeface="Times New Roman"/>
                      </a:endParaRPr>
                    </a:p>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a:effectLst/>
                        <a:latin typeface="Calibri"/>
                        <a:ea typeface="Calibri"/>
                        <a:cs typeface="Times New Roman"/>
                      </a:endParaRPr>
                    </a:p>
                  </a:txBody>
                  <a:tcPr marL="68580" marR="68580" marT="0" marB="0"/>
                </a:tc>
              </a:tr>
              <a:tr h="776542">
                <a:tc>
                  <a:txBody>
                    <a:bodyPr/>
                    <a:lstStyle/>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dirty="0" smtClean="0">
                        <a:effectLst/>
                        <a:latin typeface="Calibri"/>
                        <a:ea typeface="Calibri"/>
                        <a:cs typeface="Times New Roman"/>
                      </a:endParaRPr>
                    </a:p>
                    <a:p>
                      <a:pPr marL="0" marR="0">
                        <a:lnSpc>
                          <a:spcPct val="115000"/>
                        </a:lnSpc>
                        <a:spcBef>
                          <a:spcPts val="0"/>
                        </a:spcBef>
                        <a:spcAft>
                          <a:spcPts val="0"/>
                        </a:spcAft>
                      </a:pPr>
                      <a:endParaRPr lang="en-US" sz="1400" dirty="0" smtClean="0">
                        <a:effectLst/>
                        <a:latin typeface="Calibri"/>
                        <a:ea typeface="Calibri"/>
                        <a:cs typeface="Times New Roman"/>
                      </a:endParaRPr>
                    </a:p>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a:effectLst/>
                        <a:latin typeface="Calibri"/>
                        <a:ea typeface="Calibri"/>
                        <a:cs typeface="Times New Roman"/>
                      </a:endParaRPr>
                    </a:p>
                  </a:txBody>
                  <a:tcPr marL="68580" marR="68580" marT="0" marB="0"/>
                </a:tc>
              </a:tr>
              <a:tr h="776542">
                <a:tc>
                  <a:txBody>
                    <a:bodyPr/>
                    <a:lstStyle/>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dirty="0" smtClean="0">
                        <a:effectLst/>
                        <a:latin typeface="Calibri"/>
                        <a:ea typeface="Calibri"/>
                        <a:cs typeface="Times New Roman"/>
                      </a:endParaRPr>
                    </a:p>
                    <a:p>
                      <a:pPr marL="0" marR="0">
                        <a:lnSpc>
                          <a:spcPct val="115000"/>
                        </a:lnSpc>
                        <a:spcBef>
                          <a:spcPts val="0"/>
                        </a:spcBef>
                        <a:spcAft>
                          <a:spcPts val="0"/>
                        </a:spcAft>
                      </a:pPr>
                      <a:endParaRPr lang="en-US" sz="1400" dirty="0" smtClean="0">
                        <a:effectLst/>
                        <a:latin typeface="Calibri"/>
                        <a:ea typeface="Calibri"/>
                        <a:cs typeface="Times New Roman"/>
                      </a:endParaRPr>
                    </a:p>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r>
              <a:tr h="776542">
                <a:tc>
                  <a:txBody>
                    <a:bodyPr/>
                    <a:lstStyle/>
                    <a:p>
                      <a:pPr marL="0" marR="0" algn="ctr">
                        <a:lnSpc>
                          <a:spcPct val="115000"/>
                        </a:lnSpc>
                        <a:spcBef>
                          <a:spcPts val="0"/>
                        </a:spcBef>
                        <a:spcAft>
                          <a:spcPts val="0"/>
                        </a:spcAft>
                      </a:pPr>
                      <a:endParaRPr lang="en-US" sz="1400" dirty="0" smtClean="0">
                        <a:effectLst/>
                        <a:latin typeface="+mn-lt"/>
                        <a:ea typeface="Calibri"/>
                        <a:cs typeface="Times New Roman"/>
                      </a:endParaRPr>
                    </a:p>
                    <a:p>
                      <a:pPr marL="0" marR="0" algn="ctr">
                        <a:lnSpc>
                          <a:spcPct val="115000"/>
                        </a:lnSpc>
                        <a:spcBef>
                          <a:spcPts val="0"/>
                        </a:spcBef>
                        <a:spcAft>
                          <a:spcPts val="0"/>
                        </a:spcAft>
                      </a:pPr>
                      <a:r>
                        <a:rPr lang="en-US" sz="1600" dirty="0" smtClean="0">
                          <a:effectLst/>
                          <a:latin typeface="+mn-lt"/>
                          <a:ea typeface="Calibri"/>
                          <a:cs typeface="Times New Roman"/>
                        </a:rPr>
                        <a:t>x</a:t>
                      </a:r>
                      <a:r>
                        <a:rPr lang="en-US" sz="1600" baseline="30000" dirty="0" smtClean="0">
                          <a:effectLst/>
                          <a:latin typeface="+mn-lt"/>
                          <a:ea typeface="Calibri"/>
                          <a:cs typeface="Times New Roman"/>
                        </a:rPr>
                        <a:t>c</a:t>
                      </a:r>
                    </a:p>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r>
            </a:tbl>
          </a:graphicData>
        </a:graphic>
      </p:graphicFrame>
      <p:pic>
        <p:nvPicPr>
          <p:cNvPr id="111629"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711" y="3733800"/>
            <a:ext cx="538464" cy="36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1630"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568" y="4419600"/>
            <a:ext cx="920750"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1078585476"/>
              </p:ext>
            </p:extLst>
          </p:nvPr>
        </p:nvGraphicFramePr>
        <p:xfrm>
          <a:off x="3925888" y="2924175"/>
          <a:ext cx="2168525" cy="552450"/>
        </p:xfrm>
        <a:graphic>
          <a:graphicData uri="http://schemas.openxmlformats.org/presentationml/2006/ole">
            <mc:AlternateContent xmlns:mc="http://schemas.openxmlformats.org/markup-compatibility/2006">
              <mc:Choice xmlns:v="urn:schemas-microsoft-com:vml" Requires="v">
                <p:oleObj spid="_x0000_s111823" name="Equation" r:id="rId5" imgW="2095200" imgH="533160" progId="Equation.DSMT4">
                  <p:embed/>
                </p:oleObj>
              </mc:Choice>
              <mc:Fallback>
                <p:oleObj name="Equation" r:id="rId5" imgW="2095200" imgH="533160" progId="Equation.DSMT4">
                  <p:embed/>
                  <p:pic>
                    <p:nvPicPr>
                      <p:cNvPr id="0" name="Picture 19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5888" y="2924175"/>
                        <a:ext cx="2168525" cy="55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802467693"/>
              </p:ext>
            </p:extLst>
          </p:nvPr>
        </p:nvGraphicFramePr>
        <p:xfrm>
          <a:off x="6400800" y="2895599"/>
          <a:ext cx="2297398" cy="561809"/>
        </p:xfrm>
        <a:graphic>
          <a:graphicData uri="http://schemas.openxmlformats.org/presentationml/2006/ole">
            <mc:AlternateContent xmlns:mc="http://schemas.openxmlformats.org/markup-compatibility/2006">
              <mc:Choice xmlns:v="urn:schemas-microsoft-com:vml" Requires="v">
                <p:oleObj spid="_x0000_s111824" name="Equation" r:id="rId7" imgW="2184120" imgH="533160" progId="Equation.DSMT4">
                  <p:embed/>
                </p:oleObj>
              </mc:Choice>
              <mc:Fallback>
                <p:oleObj name="Equation" r:id="rId7" imgW="2184120" imgH="533160" progId="Equation.DSMT4">
                  <p:embed/>
                  <p:pic>
                    <p:nvPicPr>
                      <p:cNvPr id="0" name="Picture 19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00800" y="2895599"/>
                        <a:ext cx="2297398" cy="5618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1320519052"/>
              </p:ext>
            </p:extLst>
          </p:nvPr>
        </p:nvGraphicFramePr>
        <p:xfrm>
          <a:off x="1952625" y="3733800"/>
          <a:ext cx="1155700" cy="301625"/>
        </p:xfrm>
        <a:graphic>
          <a:graphicData uri="http://schemas.openxmlformats.org/presentationml/2006/ole">
            <mc:AlternateContent xmlns:mc="http://schemas.openxmlformats.org/markup-compatibility/2006">
              <mc:Choice xmlns:v="urn:schemas-microsoft-com:vml" Requires="v">
                <p:oleObj spid="_x0000_s111825" name="Equation" r:id="rId9" imgW="914400" imgH="241200" progId="Equation.DSMT4">
                  <p:embed/>
                </p:oleObj>
              </mc:Choice>
              <mc:Fallback>
                <p:oleObj name="Equation" r:id="rId9" imgW="914400" imgH="241200" progId="Equation.DSMT4">
                  <p:embed/>
                  <p:pic>
                    <p:nvPicPr>
                      <p:cNvPr id="0" name="Picture 19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52625" y="3733800"/>
                        <a:ext cx="11557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2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3812116408"/>
              </p:ext>
            </p:extLst>
          </p:nvPr>
        </p:nvGraphicFramePr>
        <p:xfrm>
          <a:off x="4619625" y="3733800"/>
          <a:ext cx="877888" cy="301625"/>
        </p:xfrm>
        <a:graphic>
          <a:graphicData uri="http://schemas.openxmlformats.org/presentationml/2006/ole">
            <mc:AlternateContent xmlns:mc="http://schemas.openxmlformats.org/markup-compatibility/2006">
              <mc:Choice xmlns:v="urn:schemas-microsoft-com:vml" Requires="v">
                <p:oleObj spid="_x0000_s111826" name="Equation" r:id="rId11" imgW="698400" imgH="241200" progId="Equation.DSMT4">
                  <p:embed/>
                </p:oleObj>
              </mc:Choice>
              <mc:Fallback>
                <p:oleObj name="Equation" r:id="rId11" imgW="698400" imgH="241200" progId="Equation.DSMT4">
                  <p:embed/>
                  <p:pic>
                    <p:nvPicPr>
                      <p:cNvPr id="0" name="Picture 19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19625" y="3733800"/>
                        <a:ext cx="877888"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 name="Object 26"/>
          <p:cNvGraphicFramePr>
            <a:graphicFrameLocks noChangeAspect="1"/>
          </p:cNvGraphicFramePr>
          <p:nvPr>
            <p:extLst>
              <p:ext uri="{D42A27DB-BD31-4B8C-83A1-F6EECF244321}">
                <p14:modId xmlns:p14="http://schemas.microsoft.com/office/powerpoint/2010/main" val="944915355"/>
              </p:ext>
            </p:extLst>
          </p:nvPr>
        </p:nvGraphicFramePr>
        <p:xfrm>
          <a:off x="7010400" y="3733801"/>
          <a:ext cx="966000" cy="310500"/>
        </p:xfrm>
        <a:graphic>
          <a:graphicData uri="http://schemas.openxmlformats.org/presentationml/2006/ole">
            <mc:AlternateContent xmlns:mc="http://schemas.openxmlformats.org/markup-compatibility/2006">
              <mc:Choice xmlns:v="urn:schemas-microsoft-com:vml" Requires="v">
                <p:oleObj spid="_x0000_s111827" name="Equation" r:id="rId13" imgW="799920" imgH="253800" progId="Equation.DSMT4">
                  <p:embed/>
                </p:oleObj>
              </mc:Choice>
              <mc:Fallback>
                <p:oleObj name="Equation" r:id="rId13" imgW="799920" imgH="253800" progId="Equation.DSMT4">
                  <p:embed/>
                  <p:pic>
                    <p:nvPicPr>
                      <p:cNvPr id="0" name="Picture 20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10400" y="3733801"/>
                        <a:ext cx="966000" cy="31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Rectangle 2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 name="Object 28"/>
          <p:cNvGraphicFramePr>
            <a:graphicFrameLocks noChangeAspect="1"/>
          </p:cNvGraphicFramePr>
          <p:nvPr>
            <p:extLst>
              <p:ext uri="{D42A27DB-BD31-4B8C-83A1-F6EECF244321}">
                <p14:modId xmlns:p14="http://schemas.microsoft.com/office/powerpoint/2010/main" val="1074657139"/>
              </p:ext>
            </p:extLst>
          </p:nvPr>
        </p:nvGraphicFramePr>
        <p:xfrm>
          <a:off x="1981200" y="4495800"/>
          <a:ext cx="1161477" cy="319087"/>
        </p:xfrm>
        <a:graphic>
          <a:graphicData uri="http://schemas.openxmlformats.org/presentationml/2006/ole">
            <mc:AlternateContent xmlns:mc="http://schemas.openxmlformats.org/markup-compatibility/2006">
              <mc:Choice xmlns:v="urn:schemas-microsoft-com:vml" Requires="v">
                <p:oleObj spid="_x0000_s111828" name="Equation" r:id="rId15" imgW="863280" imgH="241200" progId="Equation.DSMT4">
                  <p:embed/>
                </p:oleObj>
              </mc:Choice>
              <mc:Fallback>
                <p:oleObj name="Equation" r:id="rId15" imgW="863280" imgH="241200" progId="Equation.DSMT4">
                  <p:embed/>
                  <p:pic>
                    <p:nvPicPr>
                      <p:cNvPr id="0" name="Picture 20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81200" y="4495800"/>
                        <a:ext cx="1161477" cy="319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Rectangle 2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 name="Object 30"/>
          <p:cNvGraphicFramePr>
            <a:graphicFrameLocks noChangeAspect="1"/>
          </p:cNvGraphicFramePr>
          <p:nvPr>
            <p:extLst>
              <p:ext uri="{D42A27DB-BD31-4B8C-83A1-F6EECF244321}">
                <p14:modId xmlns:p14="http://schemas.microsoft.com/office/powerpoint/2010/main" val="3707388448"/>
              </p:ext>
            </p:extLst>
          </p:nvPr>
        </p:nvGraphicFramePr>
        <p:xfrm>
          <a:off x="4622800" y="4495800"/>
          <a:ext cx="1123950" cy="319088"/>
        </p:xfrm>
        <a:graphic>
          <a:graphicData uri="http://schemas.openxmlformats.org/presentationml/2006/ole">
            <mc:AlternateContent xmlns:mc="http://schemas.openxmlformats.org/markup-compatibility/2006">
              <mc:Choice xmlns:v="urn:schemas-microsoft-com:vml" Requires="v">
                <p:oleObj spid="_x0000_s111829" name="Equation" r:id="rId17" imgW="838080" imgH="241200" progId="Equation.DSMT4">
                  <p:embed/>
                </p:oleObj>
              </mc:Choice>
              <mc:Fallback>
                <p:oleObj name="Equation" r:id="rId17" imgW="838080" imgH="241200" progId="Equation.DSMT4">
                  <p:embed/>
                  <p:pic>
                    <p:nvPicPr>
                      <p:cNvPr id="0" name="Picture 20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22800" y="4495800"/>
                        <a:ext cx="1123950" cy="319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616"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1617" name="Object 111616"/>
          <p:cNvGraphicFramePr>
            <a:graphicFrameLocks noChangeAspect="1"/>
          </p:cNvGraphicFramePr>
          <p:nvPr>
            <p:extLst>
              <p:ext uri="{D42A27DB-BD31-4B8C-83A1-F6EECF244321}">
                <p14:modId xmlns:p14="http://schemas.microsoft.com/office/powerpoint/2010/main" val="1690368644"/>
              </p:ext>
            </p:extLst>
          </p:nvPr>
        </p:nvGraphicFramePr>
        <p:xfrm>
          <a:off x="6934200" y="4495801"/>
          <a:ext cx="961494" cy="328612"/>
        </p:xfrm>
        <a:graphic>
          <a:graphicData uri="http://schemas.openxmlformats.org/presentationml/2006/ole">
            <mc:AlternateContent xmlns:mc="http://schemas.openxmlformats.org/markup-compatibility/2006">
              <mc:Choice xmlns:v="urn:schemas-microsoft-com:vml" Requires="v">
                <p:oleObj spid="_x0000_s111830" name="Equation" r:id="rId19" imgW="749160" imgH="253800" progId="Equation.DSMT4">
                  <p:embed/>
                </p:oleObj>
              </mc:Choice>
              <mc:Fallback>
                <p:oleObj name="Equation" r:id="rId19" imgW="749160" imgH="253800" progId="Equation.DSMT4">
                  <p:embed/>
                  <p:pic>
                    <p:nvPicPr>
                      <p:cNvPr id="0" name="Picture 20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934200" y="4495801"/>
                        <a:ext cx="961494" cy="328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618" name="Rectangle 4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1619" name="Object 111618"/>
          <p:cNvGraphicFramePr>
            <a:graphicFrameLocks noChangeAspect="1"/>
          </p:cNvGraphicFramePr>
          <p:nvPr>
            <p:extLst>
              <p:ext uri="{D42A27DB-BD31-4B8C-83A1-F6EECF244321}">
                <p14:modId xmlns:p14="http://schemas.microsoft.com/office/powerpoint/2010/main" val="1425441526"/>
              </p:ext>
            </p:extLst>
          </p:nvPr>
        </p:nvGraphicFramePr>
        <p:xfrm>
          <a:off x="6457950" y="5191125"/>
          <a:ext cx="2295525" cy="533400"/>
        </p:xfrm>
        <a:graphic>
          <a:graphicData uri="http://schemas.openxmlformats.org/presentationml/2006/ole">
            <mc:AlternateContent xmlns:mc="http://schemas.openxmlformats.org/markup-compatibility/2006">
              <mc:Choice xmlns:v="urn:schemas-microsoft-com:vml" Requires="v">
                <p:oleObj spid="_x0000_s111831" name="Equation" r:id="rId21" imgW="2298600" imgH="533160" progId="Equation.DSMT4">
                  <p:embed/>
                </p:oleObj>
              </mc:Choice>
              <mc:Fallback>
                <p:oleObj name="Equation" r:id="rId21" imgW="2298600" imgH="533160" progId="Equation.DSMT4">
                  <p:embed/>
                  <p:pic>
                    <p:nvPicPr>
                      <p:cNvPr id="0" name="Picture 20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457950" y="5191125"/>
                        <a:ext cx="229552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620" name="Rectangle 4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1621" name="Object 111620"/>
          <p:cNvGraphicFramePr>
            <a:graphicFrameLocks noChangeAspect="1"/>
          </p:cNvGraphicFramePr>
          <p:nvPr>
            <p:extLst>
              <p:ext uri="{D42A27DB-BD31-4B8C-83A1-F6EECF244321}">
                <p14:modId xmlns:p14="http://schemas.microsoft.com/office/powerpoint/2010/main" val="1423098731"/>
              </p:ext>
            </p:extLst>
          </p:nvPr>
        </p:nvGraphicFramePr>
        <p:xfrm>
          <a:off x="1298608" y="5257800"/>
          <a:ext cx="2295525" cy="533400"/>
        </p:xfrm>
        <a:graphic>
          <a:graphicData uri="http://schemas.openxmlformats.org/presentationml/2006/ole">
            <mc:AlternateContent xmlns:mc="http://schemas.openxmlformats.org/markup-compatibility/2006">
              <mc:Choice xmlns:v="urn:schemas-microsoft-com:vml" Requires="v">
                <p:oleObj spid="_x0000_s111832" name="Equation" r:id="rId23" imgW="2298600" imgH="533160" progId="Equation.DSMT4">
                  <p:embed/>
                </p:oleObj>
              </mc:Choice>
              <mc:Fallback>
                <p:oleObj name="Equation" r:id="rId23" imgW="2298600" imgH="533160" progId="Equation.DSMT4">
                  <p:embed/>
                  <p:pic>
                    <p:nvPicPr>
                      <p:cNvPr id="0" name="Picture 20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298608" y="5257800"/>
                        <a:ext cx="229552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622" name="Rectangle 19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1623" name="Object 111622"/>
          <p:cNvGraphicFramePr>
            <a:graphicFrameLocks noChangeAspect="1"/>
          </p:cNvGraphicFramePr>
          <p:nvPr>
            <p:extLst>
              <p:ext uri="{D42A27DB-BD31-4B8C-83A1-F6EECF244321}">
                <p14:modId xmlns:p14="http://schemas.microsoft.com/office/powerpoint/2010/main" val="377955446"/>
              </p:ext>
            </p:extLst>
          </p:nvPr>
        </p:nvGraphicFramePr>
        <p:xfrm>
          <a:off x="1295400" y="2895600"/>
          <a:ext cx="2105025" cy="533400"/>
        </p:xfrm>
        <a:graphic>
          <a:graphicData uri="http://schemas.openxmlformats.org/presentationml/2006/ole">
            <mc:AlternateContent xmlns:mc="http://schemas.openxmlformats.org/markup-compatibility/2006">
              <mc:Choice xmlns:v="urn:schemas-microsoft-com:vml" Requires="v">
                <p:oleObj spid="_x0000_s111833" name="Equation" r:id="rId25" imgW="2108160" imgH="533160" progId="Equation.DSMT4">
                  <p:embed/>
                </p:oleObj>
              </mc:Choice>
              <mc:Fallback>
                <p:oleObj name="Equation" r:id="rId25" imgW="2108160" imgH="533160" progId="Equation.DSMT4">
                  <p:embed/>
                  <p:pic>
                    <p:nvPicPr>
                      <p:cNvPr id="0" name="Picture 20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295400" y="2895600"/>
                        <a:ext cx="210502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0919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09600" y="381000"/>
            <a:ext cx="7772400" cy="784225"/>
          </a:xfrm>
        </p:spPr>
        <p:txBody>
          <a:bodyPr>
            <a:normAutofit/>
          </a:bodyPr>
          <a:lstStyle/>
          <a:p>
            <a:pPr eaLnBrk="1" fontAlgn="auto" hangingPunct="1">
              <a:lnSpc>
                <a:spcPct val="90000"/>
              </a:lnSpc>
              <a:spcAft>
                <a:spcPts val="0"/>
              </a:spcAft>
              <a:defRPr/>
            </a:pPr>
            <a:r>
              <a:rPr lang="en-US" dirty="0" smtClean="0"/>
              <a:t>Demand </a:t>
            </a:r>
            <a:r>
              <a:rPr lang="en-US" dirty="0" err="1" smtClean="0"/>
              <a:t>Elasticities</a:t>
            </a:r>
            <a:endParaRPr lang="en-US" dirty="0" smtClean="0"/>
          </a:p>
        </p:txBody>
      </p:sp>
      <p:sp>
        <p:nvSpPr>
          <p:cNvPr id="92163" name="Rectangle 3"/>
          <p:cNvSpPr>
            <a:spLocks noGrp="1" noChangeArrowheads="1"/>
          </p:cNvSpPr>
          <p:nvPr>
            <p:ph idx="1"/>
          </p:nvPr>
        </p:nvSpPr>
        <p:spPr>
          <a:xfrm>
            <a:off x="228600" y="1219200"/>
            <a:ext cx="8458200" cy="3895725"/>
          </a:xfrm>
        </p:spPr>
        <p:txBody>
          <a:bodyPr/>
          <a:lstStyle/>
          <a:p>
            <a:pPr eaLnBrk="1" hangingPunct="1"/>
            <a:r>
              <a:rPr lang="en-US" dirty="0" smtClean="0"/>
              <a:t>Most of the commonly used demand </a:t>
            </a:r>
            <a:r>
              <a:rPr lang="en-US" dirty="0" err="1" smtClean="0"/>
              <a:t>elasticities</a:t>
            </a:r>
            <a:r>
              <a:rPr lang="en-US" dirty="0" smtClean="0"/>
              <a:t> are derived from the </a:t>
            </a:r>
            <a:r>
              <a:rPr lang="en-US" dirty="0" err="1" smtClean="0"/>
              <a:t>Marshallian</a:t>
            </a:r>
            <a:r>
              <a:rPr lang="en-US" dirty="0" smtClean="0"/>
              <a:t> demand function x(</a:t>
            </a:r>
            <a:r>
              <a:rPr lang="en-US" dirty="0" err="1" smtClean="0"/>
              <a:t>p</a:t>
            </a:r>
            <a:r>
              <a:rPr lang="en-US" baseline="-25000" dirty="0" err="1" smtClean="0"/>
              <a:t>x</a:t>
            </a:r>
            <a:r>
              <a:rPr lang="en-US" dirty="0" err="1" smtClean="0"/>
              <a:t>,p</a:t>
            </a:r>
            <a:r>
              <a:rPr lang="en-US" baseline="-25000" dirty="0" err="1" smtClean="0"/>
              <a:t>y</a:t>
            </a:r>
            <a:r>
              <a:rPr lang="en-US" dirty="0" err="1" smtClean="0"/>
              <a:t>,M</a:t>
            </a:r>
            <a:r>
              <a:rPr lang="en-US" dirty="0" smtClean="0"/>
              <a:t>)</a:t>
            </a:r>
          </a:p>
          <a:p>
            <a:pPr eaLnBrk="1" hangingPunct="1"/>
            <a:r>
              <a:rPr lang="en-US" dirty="0" smtClean="0"/>
              <a:t>Price elasticity of demand (</a:t>
            </a:r>
            <a:r>
              <a:rPr lang="en-US" dirty="0" err="1" smtClean="0"/>
              <a:t>e</a:t>
            </a:r>
            <a:r>
              <a:rPr lang="en-US" baseline="-25000" dirty="0" err="1" smtClean="0"/>
              <a:t>x,px</a:t>
            </a:r>
            <a:r>
              <a:rPr lang="en-US" dirty="0" smtClean="0"/>
              <a:t>)</a:t>
            </a:r>
          </a:p>
        </p:txBody>
      </p:sp>
      <p:graphicFrame>
        <p:nvGraphicFramePr>
          <p:cNvPr id="321540" name="Object 4"/>
          <p:cNvGraphicFramePr>
            <a:graphicFrameLocks noChangeAspect="1"/>
          </p:cNvGraphicFramePr>
          <p:nvPr>
            <p:extLst>
              <p:ext uri="{D42A27DB-BD31-4B8C-83A1-F6EECF244321}">
                <p14:modId xmlns:p14="http://schemas.microsoft.com/office/powerpoint/2010/main" val="3986985212"/>
              </p:ext>
            </p:extLst>
          </p:nvPr>
        </p:nvGraphicFramePr>
        <p:xfrm>
          <a:off x="534989" y="3380927"/>
          <a:ext cx="7542212" cy="3399286"/>
        </p:xfrm>
        <a:graphic>
          <a:graphicData uri="http://schemas.openxmlformats.org/presentationml/2006/ole">
            <mc:AlternateContent xmlns:mc="http://schemas.openxmlformats.org/markup-compatibility/2006">
              <mc:Choice xmlns:v="urn:schemas-microsoft-com:vml" Requires="v">
                <p:oleObj spid="_x0000_s1072" name="Equation" r:id="rId3" imgW="3632040" imgH="1549080" progId="Equation.DSMT4">
                  <p:embed/>
                </p:oleObj>
              </mc:Choice>
              <mc:Fallback>
                <p:oleObj name="Equation" r:id="rId3" imgW="3632040" imgH="1549080" progId="Equation.DSMT4">
                  <p:embed/>
                  <p:pic>
                    <p:nvPicPr>
                      <p:cNvPr id="0"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4989" y="3380927"/>
                        <a:ext cx="7542212" cy="33992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444596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1540"/>
                                        </p:tgtEl>
                                        <p:attrNameLst>
                                          <p:attrName>style.visibility</p:attrName>
                                        </p:attrNameLst>
                                      </p:cBhvr>
                                      <p:to>
                                        <p:strVal val="visible"/>
                                      </p:to>
                                    </p:set>
                                    <p:animEffect transition="in" filter="wipe(left)">
                                      <p:cBhvr>
                                        <p:cTn id="7" dur="500"/>
                                        <p:tgtEl>
                                          <p:spTgt spid="321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fontAlgn="auto" hangingPunct="1">
              <a:spcAft>
                <a:spcPts val="0"/>
              </a:spcAft>
              <a:defRPr/>
            </a:pPr>
            <a:r>
              <a:rPr lang="en-US" smtClean="0"/>
              <a:t>Price Elasticity of Demand</a:t>
            </a:r>
          </a:p>
        </p:txBody>
      </p:sp>
      <p:sp>
        <p:nvSpPr>
          <p:cNvPr id="94211" name="Rectangle 3"/>
          <p:cNvSpPr>
            <a:spLocks noGrp="1" noChangeArrowheads="1"/>
          </p:cNvSpPr>
          <p:nvPr>
            <p:ph idx="1"/>
          </p:nvPr>
        </p:nvSpPr>
        <p:spPr/>
        <p:txBody>
          <a:bodyPr>
            <a:normAutofit/>
          </a:bodyPr>
          <a:lstStyle/>
          <a:p>
            <a:pPr eaLnBrk="1" hangingPunct="1"/>
            <a:r>
              <a:rPr lang="en-US" dirty="0" smtClean="0"/>
              <a:t>The own price elasticity of demand is always negative (excepting for </a:t>
            </a:r>
            <a:r>
              <a:rPr lang="en-US" dirty="0" err="1" smtClean="0"/>
              <a:t>Giffen</a:t>
            </a:r>
            <a:r>
              <a:rPr lang="en-US" dirty="0" smtClean="0"/>
              <a:t> goods)</a:t>
            </a:r>
          </a:p>
          <a:p>
            <a:pPr eaLnBrk="1" hangingPunct="1"/>
            <a:r>
              <a:rPr lang="en-US" dirty="0" smtClean="0"/>
              <a:t>The size of the elasticity is important</a:t>
            </a:r>
          </a:p>
          <a:p>
            <a:pPr lvl="1" eaLnBrk="1" hangingPunct="1"/>
            <a:r>
              <a:rPr lang="en-US" dirty="0" smtClean="0"/>
              <a:t>if </a:t>
            </a:r>
            <a:r>
              <a:rPr lang="en-US" dirty="0" err="1" smtClean="0"/>
              <a:t>e</a:t>
            </a:r>
            <a:r>
              <a:rPr lang="en-US" baseline="-25000" dirty="0" err="1" smtClean="0"/>
              <a:t>p</a:t>
            </a:r>
            <a:r>
              <a:rPr lang="en-US" baseline="-40000" dirty="0" err="1" smtClean="0"/>
              <a:t>x</a:t>
            </a:r>
            <a:r>
              <a:rPr lang="en-US" dirty="0" smtClean="0"/>
              <a:t> = -∞, demand is perfectly elastic</a:t>
            </a:r>
          </a:p>
          <a:p>
            <a:pPr lvl="1" eaLnBrk="1" hangingPunct="1"/>
            <a:r>
              <a:rPr lang="en-US" dirty="0" smtClean="0"/>
              <a:t>if </a:t>
            </a:r>
            <a:r>
              <a:rPr lang="en-US" dirty="0" err="1" smtClean="0"/>
              <a:t>e</a:t>
            </a:r>
            <a:r>
              <a:rPr lang="en-US" baseline="-25000" dirty="0" err="1" smtClean="0"/>
              <a:t>p</a:t>
            </a:r>
            <a:r>
              <a:rPr lang="en-US" baseline="-40000" dirty="0" err="1" smtClean="0"/>
              <a:t>x</a:t>
            </a:r>
            <a:r>
              <a:rPr lang="en-US" dirty="0" smtClean="0"/>
              <a:t> &lt; -1, demand is elastic</a:t>
            </a:r>
          </a:p>
          <a:p>
            <a:pPr lvl="1" eaLnBrk="1" hangingPunct="1"/>
            <a:r>
              <a:rPr lang="en-US" dirty="0" smtClean="0"/>
              <a:t>if </a:t>
            </a:r>
            <a:r>
              <a:rPr lang="en-US" dirty="0" err="1" smtClean="0"/>
              <a:t>e</a:t>
            </a:r>
            <a:r>
              <a:rPr lang="en-US" baseline="-25000" dirty="0" err="1" smtClean="0"/>
              <a:t>p</a:t>
            </a:r>
            <a:r>
              <a:rPr lang="en-US" baseline="-40000" dirty="0" err="1" smtClean="0"/>
              <a:t>x</a:t>
            </a:r>
            <a:r>
              <a:rPr lang="en-US" dirty="0" smtClean="0"/>
              <a:t> = -1, demand is unit elastic</a:t>
            </a:r>
          </a:p>
          <a:p>
            <a:pPr lvl="1" eaLnBrk="1" hangingPunct="1"/>
            <a:r>
              <a:rPr lang="en-US" dirty="0" smtClean="0"/>
              <a:t>if </a:t>
            </a:r>
            <a:r>
              <a:rPr lang="en-US" dirty="0" err="1" smtClean="0"/>
              <a:t>e</a:t>
            </a:r>
            <a:r>
              <a:rPr lang="en-US" baseline="-25000" dirty="0" err="1" smtClean="0"/>
              <a:t>p</a:t>
            </a:r>
            <a:r>
              <a:rPr lang="en-US" baseline="-40000" dirty="0" err="1" smtClean="0"/>
              <a:t>x</a:t>
            </a:r>
            <a:r>
              <a:rPr lang="en-US" dirty="0" smtClean="0"/>
              <a:t> &gt; -1, demand is inelastic</a:t>
            </a:r>
          </a:p>
          <a:p>
            <a:pPr lvl="1" eaLnBrk="1" hangingPunct="1"/>
            <a:r>
              <a:rPr lang="en-US" dirty="0" smtClean="0"/>
              <a:t>if </a:t>
            </a:r>
            <a:r>
              <a:rPr lang="en-US" dirty="0" err="1" smtClean="0"/>
              <a:t>e</a:t>
            </a:r>
            <a:r>
              <a:rPr lang="en-US" baseline="-25000" dirty="0" err="1" smtClean="0"/>
              <a:t>p</a:t>
            </a:r>
            <a:r>
              <a:rPr lang="en-US" baseline="-40000" dirty="0" err="1" smtClean="0"/>
              <a:t>x</a:t>
            </a:r>
            <a:r>
              <a:rPr lang="en-US" dirty="0" smtClean="0"/>
              <a:t> = 0, demand is perfectly inelastic</a:t>
            </a:r>
          </a:p>
          <a:p>
            <a:pPr lvl="1" eaLnBrk="1" hangingPunct="1"/>
            <a:endParaRPr lang="en-US" dirty="0" smtClean="0"/>
          </a:p>
        </p:txBody>
      </p:sp>
    </p:spTree>
    <p:extLst>
      <p:ext uri="{BB962C8B-B14F-4D97-AF65-F5344CB8AC3E}">
        <p14:creationId xmlns:p14="http://schemas.microsoft.com/office/powerpoint/2010/main" val="1702801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5800" y="609600"/>
            <a:ext cx="7772400" cy="784225"/>
          </a:xfrm>
        </p:spPr>
        <p:txBody>
          <a:bodyPr>
            <a:normAutofit fontScale="90000"/>
          </a:bodyPr>
          <a:lstStyle/>
          <a:p>
            <a:pPr eaLnBrk="1" fontAlgn="auto" hangingPunct="1">
              <a:lnSpc>
                <a:spcPct val="90000"/>
              </a:lnSpc>
              <a:spcAft>
                <a:spcPts val="0"/>
              </a:spcAft>
              <a:defRPr/>
            </a:pPr>
            <a:r>
              <a:rPr lang="en-US" dirty="0" smtClean="0"/>
              <a:t>Income and Cross-price </a:t>
            </a:r>
            <a:r>
              <a:rPr lang="en-US" dirty="0" err="1" smtClean="0"/>
              <a:t>Elasticities</a:t>
            </a:r>
            <a:endParaRPr lang="en-US" dirty="0" smtClean="0"/>
          </a:p>
        </p:txBody>
      </p:sp>
      <p:sp>
        <p:nvSpPr>
          <p:cNvPr id="93187" name="Rectangle 3"/>
          <p:cNvSpPr>
            <a:spLocks noGrp="1" noChangeArrowheads="1"/>
          </p:cNvSpPr>
          <p:nvPr>
            <p:ph idx="1"/>
          </p:nvPr>
        </p:nvSpPr>
        <p:spPr>
          <a:xfrm>
            <a:off x="457200" y="1752600"/>
            <a:ext cx="8216900" cy="3746500"/>
          </a:xfrm>
        </p:spPr>
        <p:txBody>
          <a:bodyPr>
            <a:normAutofit/>
          </a:bodyPr>
          <a:lstStyle/>
          <a:p>
            <a:pPr eaLnBrk="1" hangingPunct="1"/>
            <a:r>
              <a:rPr lang="en-US" dirty="0" smtClean="0"/>
              <a:t>Income elasticity of demand (</a:t>
            </a:r>
            <a:r>
              <a:rPr lang="en-US" dirty="0" err="1" smtClean="0"/>
              <a:t>e</a:t>
            </a:r>
            <a:r>
              <a:rPr lang="en-US" baseline="-25000" dirty="0" err="1" smtClean="0"/>
              <a:t>x,M</a:t>
            </a:r>
            <a:r>
              <a:rPr lang="en-US" dirty="0" smtClean="0"/>
              <a:t>)</a:t>
            </a:r>
          </a:p>
          <a:p>
            <a:pPr eaLnBrk="1" hangingPunct="1"/>
            <a:endParaRPr lang="en-US" dirty="0" smtClean="0"/>
          </a:p>
          <a:p>
            <a:pPr eaLnBrk="1" hangingPunct="1"/>
            <a:endParaRPr lang="en-US" dirty="0" smtClean="0"/>
          </a:p>
          <a:p>
            <a:pPr eaLnBrk="1" hangingPunct="1"/>
            <a:endParaRPr lang="en-US" dirty="0" smtClean="0"/>
          </a:p>
          <a:p>
            <a:r>
              <a:rPr lang="en-US" dirty="0" smtClean="0"/>
              <a:t>Cross-price elasticity of demand (</a:t>
            </a:r>
            <a:r>
              <a:rPr lang="en-US" dirty="0" err="1" smtClean="0"/>
              <a:t>e</a:t>
            </a:r>
            <a:r>
              <a:rPr lang="en-US" baseline="-25000" dirty="0" err="1" smtClean="0"/>
              <a:t>x,p</a:t>
            </a:r>
            <a:r>
              <a:rPr lang="en-US" baseline="-40000" dirty="0" err="1" smtClean="0"/>
              <a:t>y</a:t>
            </a:r>
            <a:r>
              <a:rPr lang="en-US" dirty="0" smtClean="0"/>
              <a:t>)</a:t>
            </a:r>
          </a:p>
          <a:p>
            <a:pPr eaLnBrk="1" hangingPunct="1"/>
            <a:endParaRPr lang="en-US" dirty="0" smtClean="0"/>
          </a:p>
        </p:txBody>
      </p:sp>
      <p:graphicFrame>
        <p:nvGraphicFramePr>
          <p:cNvPr id="322564" name="Object 4"/>
          <p:cNvGraphicFramePr>
            <a:graphicFrameLocks noChangeAspect="1"/>
          </p:cNvGraphicFramePr>
          <p:nvPr>
            <p:extLst>
              <p:ext uri="{D42A27DB-BD31-4B8C-83A1-F6EECF244321}">
                <p14:modId xmlns:p14="http://schemas.microsoft.com/office/powerpoint/2010/main" val="4138129384"/>
              </p:ext>
            </p:extLst>
          </p:nvPr>
        </p:nvGraphicFramePr>
        <p:xfrm>
          <a:off x="854075" y="2514600"/>
          <a:ext cx="6743700" cy="1381125"/>
        </p:xfrm>
        <a:graphic>
          <a:graphicData uri="http://schemas.openxmlformats.org/presentationml/2006/ole">
            <mc:AlternateContent xmlns:mc="http://schemas.openxmlformats.org/markup-compatibility/2006">
              <mc:Choice xmlns:v="urn:schemas-microsoft-com:vml" Requires="v">
                <p:oleObj spid="_x0000_s2142" name="Equation" r:id="rId3" imgW="2755800" imgH="533160" progId="Equation.DSMT4">
                  <p:embed/>
                </p:oleObj>
              </mc:Choice>
              <mc:Fallback>
                <p:oleObj name="Equation" r:id="rId3" imgW="2755800" imgH="533160" progId="Equation.DSMT4">
                  <p:embed/>
                  <p:pic>
                    <p:nvPicPr>
                      <p:cNvPr id="0" name="Picture 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4075" y="2514600"/>
                        <a:ext cx="6743700" cy="1381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2566" name="Object 6"/>
          <p:cNvGraphicFramePr>
            <a:graphicFrameLocks noChangeAspect="1"/>
          </p:cNvGraphicFramePr>
          <p:nvPr>
            <p:extLst>
              <p:ext uri="{D42A27DB-BD31-4B8C-83A1-F6EECF244321}">
                <p14:modId xmlns:p14="http://schemas.microsoft.com/office/powerpoint/2010/main" val="705111164"/>
              </p:ext>
            </p:extLst>
          </p:nvPr>
        </p:nvGraphicFramePr>
        <p:xfrm>
          <a:off x="866775" y="4948238"/>
          <a:ext cx="6929438" cy="1366837"/>
        </p:xfrm>
        <a:graphic>
          <a:graphicData uri="http://schemas.openxmlformats.org/presentationml/2006/ole">
            <mc:AlternateContent xmlns:mc="http://schemas.openxmlformats.org/markup-compatibility/2006">
              <mc:Choice xmlns:v="urn:schemas-microsoft-com:vml" Requires="v">
                <p:oleObj spid="_x0000_s2143" name="Equation" r:id="rId5" imgW="2857320" imgH="533160" progId="Equation.DSMT4">
                  <p:embed/>
                </p:oleObj>
              </mc:Choice>
              <mc:Fallback>
                <p:oleObj name="Equation" r:id="rId5" imgW="2857320" imgH="533160" progId="Equation.DSMT4">
                  <p:embed/>
                  <p:pic>
                    <p:nvPicPr>
                      <p:cNvPr id="0" name="Picture 9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6775" y="4948238"/>
                        <a:ext cx="6929438" cy="1366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76840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2564"/>
                                        </p:tgtEl>
                                        <p:attrNameLst>
                                          <p:attrName>style.visibility</p:attrName>
                                        </p:attrNameLst>
                                      </p:cBhvr>
                                      <p:to>
                                        <p:strVal val="visible"/>
                                      </p:to>
                                    </p:set>
                                    <p:animEffect transition="in" filter="wipe(left)">
                                      <p:cBhvr>
                                        <p:cTn id="7" dur="500"/>
                                        <p:tgtEl>
                                          <p:spTgt spid="3225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22566"/>
                                        </p:tgtEl>
                                        <p:attrNameLst>
                                          <p:attrName>style.visibility</p:attrName>
                                        </p:attrNameLst>
                                      </p:cBhvr>
                                      <p:to>
                                        <p:strVal val="visible"/>
                                      </p:to>
                                    </p:set>
                                    <p:animEffect transition="in" filter="wipe(left)">
                                      <p:cBhvr>
                                        <p:cTn id="12" dur="500"/>
                                        <p:tgtEl>
                                          <p:spTgt spid="322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defRPr/>
            </a:pPr>
            <a:r>
              <a:rPr lang="en-US" dirty="0" smtClean="0"/>
              <a:t>Own Price Expenditure Elasticity</a:t>
            </a:r>
            <a:endParaRPr lang="en-US" dirty="0"/>
          </a:p>
        </p:txBody>
      </p:sp>
      <p:sp>
        <p:nvSpPr>
          <p:cNvPr id="98307" name="Content Placeholder 2"/>
          <p:cNvSpPr>
            <a:spLocks noGrp="1"/>
          </p:cNvSpPr>
          <p:nvPr>
            <p:ph idx="1"/>
          </p:nvPr>
        </p:nvSpPr>
        <p:spPr>
          <a:xfrm>
            <a:off x="457200" y="1143001"/>
            <a:ext cx="8229600" cy="5334000"/>
          </a:xfrm>
        </p:spPr>
        <p:txBody>
          <a:bodyPr/>
          <a:lstStyle/>
          <a:p>
            <a:r>
              <a:rPr lang="en-US" dirty="0" smtClean="0"/>
              <a:t>Expenditure on x = </a:t>
            </a:r>
            <a:r>
              <a:rPr lang="en-US" dirty="0" err="1" smtClean="0"/>
              <a:t>p</a:t>
            </a:r>
            <a:r>
              <a:rPr lang="en-US" baseline="-25000" dirty="0" err="1" smtClean="0"/>
              <a:t>x</a:t>
            </a:r>
            <a:r>
              <a:rPr lang="en-US" dirty="0" smtClean="0"/>
              <a:t>*x</a:t>
            </a:r>
          </a:p>
          <a:p>
            <a:r>
              <a:rPr lang="en-US" dirty="0" smtClean="0"/>
              <a:t>What is the % change in expenditure on x when the price of x changes?</a:t>
            </a:r>
          </a:p>
        </p:txBody>
      </p:sp>
      <p:graphicFrame>
        <p:nvGraphicFramePr>
          <p:cNvPr id="4" name="Object 3"/>
          <p:cNvGraphicFramePr>
            <a:graphicFrameLocks noChangeAspect="1"/>
          </p:cNvGraphicFramePr>
          <p:nvPr>
            <p:extLst>
              <p:ext uri="{D42A27DB-BD31-4B8C-83A1-F6EECF244321}">
                <p14:modId xmlns:p14="http://schemas.microsoft.com/office/powerpoint/2010/main" val="3494182331"/>
              </p:ext>
            </p:extLst>
          </p:nvPr>
        </p:nvGraphicFramePr>
        <p:xfrm>
          <a:off x="809625" y="2857500"/>
          <a:ext cx="6775450" cy="3797300"/>
        </p:xfrm>
        <a:graphic>
          <a:graphicData uri="http://schemas.openxmlformats.org/presentationml/2006/ole">
            <mc:AlternateContent xmlns:mc="http://schemas.openxmlformats.org/markup-compatibility/2006">
              <mc:Choice xmlns:v="urn:schemas-microsoft-com:vml" Requires="v">
                <p:oleObj spid="_x0000_s6192" name="Equation" r:id="rId3" imgW="3911400" imgH="2057400" progId="Equation.DSMT4">
                  <p:embed/>
                </p:oleObj>
              </mc:Choice>
              <mc:Fallback>
                <p:oleObj name="Equation" r:id="rId3" imgW="3911400" imgH="2057400" progId="Equation.DSMT4">
                  <p:embed/>
                  <p:pic>
                    <p:nvPicPr>
                      <p:cNvPr id="0"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625" y="2857500"/>
                        <a:ext cx="6775450" cy="379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31709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 Price Expenditure Elasticity</a:t>
            </a:r>
            <a:endParaRPr lang="en-US" dirty="0"/>
          </a:p>
        </p:txBody>
      </p:sp>
      <p:sp>
        <p:nvSpPr>
          <p:cNvPr id="3" name="Content Placeholder 2"/>
          <p:cNvSpPr>
            <a:spLocks noGrp="1"/>
          </p:cNvSpPr>
          <p:nvPr>
            <p:ph idx="1"/>
          </p:nvPr>
        </p:nvSpPr>
        <p:spPr/>
        <p:txBody>
          <a:bodyPr/>
          <a:lstStyle/>
          <a:p>
            <a:r>
              <a:rPr lang="en-US" dirty="0" smtClean="0"/>
              <a:t>One of the most important implications of elasticity is the relationship between elasticity and total revenue or expenditure.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2514600" y="3657600"/>
            <a:ext cx="1143000" cy="685799"/>
          </a:xfrm>
          <a:prstGeom prst="rect">
            <a:avLst/>
          </a:prstGeom>
          <a:solidFill>
            <a:srgbClr val="0041C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62000" y="4800601"/>
            <a:ext cx="2133600" cy="1371599"/>
          </a:xfrm>
          <a:prstGeom prst="rect">
            <a:avLst/>
          </a:prstGeom>
          <a:solidFill>
            <a:srgbClr val="0041C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2000" y="4038600"/>
            <a:ext cx="1219200" cy="2133599"/>
          </a:xfrm>
          <a:prstGeom prst="rect">
            <a:avLst/>
          </a:prstGeom>
          <a:solidFill>
            <a:srgbClr val="FF0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228600"/>
            <a:ext cx="8229600" cy="914400"/>
          </a:xfrm>
        </p:spPr>
        <p:txBody>
          <a:bodyPr>
            <a:normAutofit/>
          </a:bodyPr>
          <a:lstStyle/>
          <a:p>
            <a:r>
              <a:rPr lang="en-US" dirty="0" smtClean="0"/>
              <a:t>Price Elasticity and Expenditure</a:t>
            </a:r>
            <a:endParaRPr lang="en-US" dirty="0"/>
          </a:p>
        </p:txBody>
      </p:sp>
      <p:cxnSp>
        <p:nvCxnSpPr>
          <p:cNvPr id="5" name="Straight Connector 4"/>
          <p:cNvCxnSpPr/>
          <p:nvPr/>
        </p:nvCxnSpPr>
        <p:spPr>
          <a:xfrm>
            <a:off x="762000" y="2514600"/>
            <a:ext cx="0" cy="3657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2000" y="61722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2971800"/>
            <a:ext cx="3733800" cy="320040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2667000"/>
            <a:ext cx="306494" cy="369332"/>
          </a:xfrm>
          <a:prstGeom prst="rect">
            <a:avLst/>
          </a:prstGeom>
          <a:noFill/>
        </p:spPr>
        <p:txBody>
          <a:bodyPr wrap="none" rtlCol="0">
            <a:spAutoFit/>
          </a:bodyPr>
          <a:lstStyle/>
          <a:p>
            <a:r>
              <a:rPr lang="en-US" dirty="0" smtClean="0"/>
              <a:t>p</a:t>
            </a:r>
            <a:endParaRPr lang="en-US" dirty="0"/>
          </a:p>
        </p:txBody>
      </p:sp>
      <p:sp>
        <p:nvSpPr>
          <p:cNvPr id="11" name="TextBox 10"/>
          <p:cNvSpPr txBox="1"/>
          <p:nvPr/>
        </p:nvSpPr>
        <p:spPr>
          <a:xfrm>
            <a:off x="5410200" y="6248400"/>
            <a:ext cx="284052" cy="369332"/>
          </a:xfrm>
          <a:prstGeom prst="rect">
            <a:avLst/>
          </a:prstGeom>
          <a:noFill/>
        </p:spPr>
        <p:txBody>
          <a:bodyPr wrap="none" rtlCol="0">
            <a:spAutoFit/>
          </a:bodyPr>
          <a:lstStyle/>
          <a:p>
            <a:r>
              <a:rPr lang="en-US" dirty="0" smtClean="0"/>
              <a:t>x</a:t>
            </a:r>
            <a:endParaRPr lang="en-US" dirty="0"/>
          </a:p>
        </p:txBody>
      </p:sp>
      <p:cxnSp>
        <p:nvCxnSpPr>
          <p:cNvPr id="13" name="Straight Connector 12"/>
          <p:cNvCxnSpPr/>
          <p:nvPr/>
        </p:nvCxnSpPr>
        <p:spPr>
          <a:xfrm>
            <a:off x="762000" y="4038600"/>
            <a:ext cx="12192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4800600"/>
            <a:ext cx="21336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981200" y="4038600"/>
            <a:ext cx="0" cy="21336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95600" y="4800600"/>
            <a:ext cx="0" cy="13716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8600" y="4572000"/>
            <a:ext cx="385042" cy="369332"/>
          </a:xfrm>
          <a:prstGeom prst="rect">
            <a:avLst/>
          </a:prstGeom>
          <a:noFill/>
        </p:spPr>
        <p:txBody>
          <a:bodyPr wrap="none" rtlCol="0">
            <a:spAutoFit/>
          </a:bodyPr>
          <a:lstStyle/>
          <a:p>
            <a:r>
              <a:rPr lang="en-US" dirty="0" smtClean="0"/>
              <a:t>p</a:t>
            </a:r>
            <a:r>
              <a:rPr lang="en-US" baseline="-25000" dirty="0" smtClean="0"/>
              <a:t>1</a:t>
            </a:r>
            <a:endParaRPr lang="en-US" baseline="-25000" dirty="0"/>
          </a:p>
        </p:txBody>
      </p:sp>
      <p:sp>
        <p:nvSpPr>
          <p:cNvPr id="22" name="TextBox 21"/>
          <p:cNvSpPr txBox="1"/>
          <p:nvPr/>
        </p:nvSpPr>
        <p:spPr>
          <a:xfrm>
            <a:off x="228600" y="3810000"/>
            <a:ext cx="385042" cy="369332"/>
          </a:xfrm>
          <a:prstGeom prst="rect">
            <a:avLst/>
          </a:prstGeom>
          <a:noFill/>
        </p:spPr>
        <p:txBody>
          <a:bodyPr wrap="none" rtlCol="0">
            <a:spAutoFit/>
          </a:bodyPr>
          <a:lstStyle/>
          <a:p>
            <a:r>
              <a:rPr lang="en-US" dirty="0" smtClean="0"/>
              <a:t>p</a:t>
            </a:r>
            <a:r>
              <a:rPr lang="en-US" baseline="-25000" dirty="0" smtClean="0"/>
              <a:t>2</a:t>
            </a:r>
            <a:endParaRPr lang="en-US" baseline="-25000" dirty="0"/>
          </a:p>
        </p:txBody>
      </p:sp>
      <p:sp>
        <p:nvSpPr>
          <p:cNvPr id="23" name="TextBox 22"/>
          <p:cNvSpPr txBox="1"/>
          <p:nvPr/>
        </p:nvSpPr>
        <p:spPr>
          <a:xfrm>
            <a:off x="1752600" y="6248400"/>
            <a:ext cx="362600" cy="369332"/>
          </a:xfrm>
          <a:prstGeom prst="rect">
            <a:avLst/>
          </a:prstGeom>
          <a:noFill/>
        </p:spPr>
        <p:txBody>
          <a:bodyPr wrap="none" rtlCol="0">
            <a:spAutoFit/>
          </a:bodyPr>
          <a:lstStyle/>
          <a:p>
            <a:r>
              <a:rPr lang="en-US" dirty="0" smtClean="0"/>
              <a:t>x</a:t>
            </a:r>
            <a:r>
              <a:rPr lang="en-US" baseline="-25000" dirty="0" smtClean="0"/>
              <a:t>2</a:t>
            </a:r>
            <a:endParaRPr lang="en-US" baseline="-25000" dirty="0"/>
          </a:p>
        </p:txBody>
      </p:sp>
      <p:sp>
        <p:nvSpPr>
          <p:cNvPr id="24" name="TextBox 23"/>
          <p:cNvSpPr txBox="1"/>
          <p:nvPr/>
        </p:nvSpPr>
        <p:spPr>
          <a:xfrm>
            <a:off x="2743200" y="6248400"/>
            <a:ext cx="362600" cy="369332"/>
          </a:xfrm>
          <a:prstGeom prst="rect">
            <a:avLst/>
          </a:prstGeom>
          <a:noFill/>
        </p:spPr>
        <p:txBody>
          <a:bodyPr wrap="none" rtlCol="0">
            <a:spAutoFit/>
          </a:bodyPr>
          <a:lstStyle/>
          <a:p>
            <a:r>
              <a:rPr lang="en-US" dirty="0" smtClean="0"/>
              <a:t>x</a:t>
            </a:r>
            <a:r>
              <a:rPr lang="en-US" baseline="-25000" dirty="0" smtClean="0"/>
              <a:t>1</a:t>
            </a:r>
            <a:endParaRPr lang="en-US" baseline="-25000" dirty="0"/>
          </a:p>
        </p:txBody>
      </p:sp>
      <p:graphicFrame>
        <p:nvGraphicFramePr>
          <p:cNvPr id="25" name="Object 24"/>
          <p:cNvGraphicFramePr>
            <a:graphicFrameLocks noChangeAspect="1"/>
          </p:cNvGraphicFramePr>
          <p:nvPr>
            <p:extLst>
              <p:ext uri="{D42A27DB-BD31-4B8C-83A1-F6EECF244321}">
                <p14:modId xmlns:p14="http://schemas.microsoft.com/office/powerpoint/2010/main" val="3879558802"/>
              </p:ext>
            </p:extLst>
          </p:nvPr>
        </p:nvGraphicFramePr>
        <p:xfrm>
          <a:off x="4495800" y="2111375"/>
          <a:ext cx="4343400" cy="3767138"/>
        </p:xfrm>
        <a:graphic>
          <a:graphicData uri="http://schemas.openxmlformats.org/presentationml/2006/ole">
            <mc:AlternateContent xmlns:mc="http://schemas.openxmlformats.org/markup-compatibility/2006">
              <mc:Choice xmlns:v="urn:schemas-microsoft-com:vml" Requires="v">
                <p:oleObj spid="_x0000_s51278" name="Equation" r:id="rId3" imgW="5244840" imgH="4546440" progId="Equation.DSMT4">
                  <p:embed/>
                </p:oleObj>
              </mc:Choice>
              <mc:Fallback>
                <p:oleObj name="Equation" r:id="rId3" imgW="5244840" imgH="4546440" progId="Equation.DSMT4">
                  <p:embed/>
                  <p:pic>
                    <p:nvPicPr>
                      <p:cNvPr id="0" name="Picture 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2111375"/>
                        <a:ext cx="4343400" cy="3767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Left Brace 25"/>
          <p:cNvSpPr/>
          <p:nvPr/>
        </p:nvSpPr>
        <p:spPr>
          <a:xfrm>
            <a:off x="533400" y="4038600"/>
            <a:ext cx="152400" cy="7620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152400" y="4191000"/>
            <a:ext cx="447558" cy="369332"/>
          </a:xfrm>
          <a:prstGeom prst="rect">
            <a:avLst/>
          </a:prstGeom>
          <a:noFill/>
        </p:spPr>
        <p:txBody>
          <a:bodyPr wrap="none" rtlCol="0">
            <a:spAutoFit/>
          </a:bodyPr>
          <a:lstStyle/>
          <a:p>
            <a:r>
              <a:rPr lang="en-US" dirty="0" smtClean="0">
                <a:sym typeface="Symbol"/>
              </a:rPr>
              <a:t>p</a:t>
            </a:r>
            <a:endParaRPr lang="en-US" dirty="0"/>
          </a:p>
        </p:txBody>
      </p:sp>
      <p:sp>
        <p:nvSpPr>
          <p:cNvPr id="28" name="TextBox 27"/>
          <p:cNvSpPr txBox="1"/>
          <p:nvPr/>
        </p:nvSpPr>
        <p:spPr>
          <a:xfrm>
            <a:off x="2209800" y="6412468"/>
            <a:ext cx="425116" cy="369332"/>
          </a:xfrm>
          <a:prstGeom prst="rect">
            <a:avLst/>
          </a:prstGeom>
          <a:noFill/>
        </p:spPr>
        <p:txBody>
          <a:bodyPr wrap="none" rtlCol="0">
            <a:spAutoFit/>
          </a:bodyPr>
          <a:lstStyle/>
          <a:p>
            <a:r>
              <a:rPr lang="en-US" dirty="0" smtClean="0">
                <a:sym typeface="Symbol"/>
              </a:rPr>
              <a:t>x</a:t>
            </a:r>
            <a:endParaRPr lang="en-US" dirty="0"/>
          </a:p>
        </p:txBody>
      </p:sp>
      <p:sp>
        <p:nvSpPr>
          <p:cNvPr id="29" name="Left Brace 28"/>
          <p:cNvSpPr/>
          <p:nvPr/>
        </p:nvSpPr>
        <p:spPr>
          <a:xfrm rot="16200000">
            <a:off x="2324100" y="5829300"/>
            <a:ext cx="228600" cy="9144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672441439"/>
              </p:ext>
            </p:extLst>
          </p:nvPr>
        </p:nvGraphicFramePr>
        <p:xfrm>
          <a:off x="2615842" y="1066800"/>
          <a:ext cx="3300413" cy="533400"/>
        </p:xfrm>
        <a:graphic>
          <a:graphicData uri="http://schemas.openxmlformats.org/presentationml/2006/ole">
            <mc:AlternateContent xmlns:mc="http://schemas.openxmlformats.org/markup-compatibility/2006">
              <mc:Choice xmlns:v="urn:schemas-microsoft-com:vml" Requires="v">
                <p:oleObj spid="_x0000_s51279" name="Equation" r:id="rId5" imgW="1257120" imgH="203040" progId="Equation.DSMT4">
                  <p:embed/>
                </p:oleObj>
              </mc:Choice>
              <mc:Fallback>
                <p:oleObj name="Equation" r:id="rId5" imgW="1257120" imgH="203040" progId="Equation.DSMT4">
                  <p:embed/>
                  <p:pic>
                    <p:nvPicPr>
                      <p:cNvPr id="0" name="Picture 7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15842" y="1066800"/>
                        <a:ext cx="3300413"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2819400" y="3810000"/>
            <a:ext cx="413896" cy="369332"/>
          </a:xfrm>
          <a:prstGeom prst="rect">
            <a:avLst/>
          </a:prstGeom>
          <a:noFill/>
        </p:spPr>
        <p:txBody>
          <a:bodyPr wrap="none" rtlCol="0">
            <a:spAutoFit/>
          </a:bodyPr>
          <a:lstStyle/>
          <a:p>
            <a:r>
              <a:rPr lang="en-US" dirty="0" smtClean="0"/>
              <a:t>E1</a:t>
            </a:r>
            <a:endParaRPr lang="en-US" dirty="0"/>
          </a:p>
        </p:txBody>
      </p:sp>
      <p:sp>
        <p:nvSpPr>
          <p:cNvPr id="31" name="TextBox 30"/>
          <p:cNvSpPr txBox="1"/>
          <p:nvPr/>
        </p:nvSpPr>
        <p:spPr>
          <a:xfrm>
            <a:off x="1295400" y="2438400"/>
            <a:ext cx="413896" cy="369332"/>
          </a:xfrm>
          <a:prstGeom prst="rect">
            <a:avLst/>
          </a:prstGeom>
          <a:noFill/>
        </p:spPr>
        <p:txBody>
          <a:bodyPr wrap="none" rtlCol="0">
            <a:spAutoFit/>
          </a:bodyPr>
          <a:lstStyle/>
          <a:p>
            <a:r>
              <a:rPr lang="en-US" dirty="0" smtClean="0"/>
              <a:t>E2</a:t>
            </a:r>
            <a:endParaRPr lang="en-US" dirty="0"/>
          </a:p>
        </p:txBody>
      </p:sp>
      <p:sp>
        <p:nvSpPr>
          <p:cNvPr id="32" name="Rectangle 31"/>
          <p:cNvSpPr/>
          <p:nvPr/>
        </p:nvSpPr>
        <p:spPr>
          <a:xfrm>
            <a:off x="1219200" y="2133600"/>
            <a:ext cx="533400" cy="990599"/>
          </a:xfrm>
          <a:prstGeom prst="rect">
            <a:avLst/>
          </a:prstGeom>
          <a:solidFill>
            <a:srgbClr val="FF0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5" name="Straight Arrow Connector 34"/>
          <p:cNvCxnSpPr/>
          <p:nvPr/>
        </p:nvCxnSpPr>
        <p:spPr>
          <a:xfrm flipH="1">
            <a:off x="2286000" y="4267200"/>
            <a:ext cx="381000" cy="5334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6" idx="0"/>
          </p:cNvCxnSpPr>
          <p:nvPr/>
        </p:nvCxnSpPr>
        <p:spPr>
          <a:xfrm flipH="1">
            <a:off x="1371600" y="2971800"/>
            <a:ext cx="152400" cy="10668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dirty="0" smtClean="0"/>
              <a:t>Price Elasticity and Expenditure</a:t>
            </a:r>
            <a:endParaRPr lang="en-US" dirty="0"/>
          </a:p>
        </p:txBody>
      </p:sp>
      <p:cxnSp>
        <p:nvCxnSpPr>
          <p:cNvPr id="5" name="Straight Connector 4"/>
          <p:cNvCxnSpPr/>
          <p:nvPr/>
        </p:nvCxnSpPr>
        <p:spPr>
          <a:xfrm>
            <a:off x="762000" y="2514600"/>
            <a:ext cx="0" cy="3657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2000" y="61722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2667000"/>
            <a:ext cx="306494" cy="369332"/>
          </a:xfrm>
          <a:prstGeom prst="rect">
            <a:avLst/>
          </a:prstGeom>
          <a:noFill/>
        </p:spPr>
        <p:txBody>
          <a:bodyPr wrap="none" rtlCol="0">
            <a:spAutoFit/>
          </a:bodyPr>
          <a:lstStyle/>
          <a:p>
            <a:r>
              <a:rPr lang="en-US" dirty="0" smtClean="0"/>
              <a:t>p</a:t>
            </a:r>
            <a:endParaRPr lang="en-US" dirty="0"/>
          </a:p>
        </p:txBody>
      </p:sp>
      <p:sp>
        <p:nvSpPr>
          <p:cNvPr id="11" name="TextBox 10"/>
          <p:cNvSpPr txBox="1"/>
          <p:nvPr/>
        </p:nvSpPr>
        <p:spPr>
          <a:xfrm>
            <a:off x="5410200" y="6248400"/>
            <a:ext cx="284052" cy="369332"/>
          </a:xfrm>
          <a:prstGeom prst="rect">
            <a:avLst/>
          </a:prstGeom>
          <a:noFill/>
        </p:spPr>
        <p:txBody>
          <a:bodyPr wrap="none" rtlCol="0">
            <a:spAutoFit/>
          </a:bodyPr>
          <a:lstStyle/>
          <a:p>
            <a:r>
              <a:rPr lang="en-US" dirty="0" smtClean="0"/>
              <a:t>x</a:t>
            </a:r>
            <a:endParaRPr lang="en-US" dirty="0"/>
          </a:p>
        </p:txBody>
      </p:sp>
      <p:cxnSp>
        <p:nvCxnSpPr>
          <p:cNvPr id="14" name="Straight Connector 13"/>
          <p:cNvCxnSpPr/>
          <p:nvPr/>
        </p:nvCxnSpPr>
        <p:spPr>
          <a:xfrm>
            <a:off x="762000" y="4637049"/>
            <a:ext cx="187291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628900" y="4648200"/>
            <a:ext cx="0" cy="15240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81847" y="4463534"/>
            <a:ext cx="306494" cy="369332"/>
          </a:xfrm>
          <a:prstGeom prst="rect">
            <a:avLst/>
          </a:prstGeom>
          <a:noFill/>
        </p:spPr>
        <p:txBody>
          <a:bodyPr wrap="none" rtlCol="0">
            <a:spAutoFit/>
          </a:bodyPr>
          <a:lstStyle/>
          <a:p>
            <a:r>
              <a:rPr lang="en-US" dirty="0" smtClean="0"/>
              <a:t>p</a:t>
            </a:r>
            <a:endParaRPr lang="en-US" baseline="-25000" dirty="0"/>
          </a:p>
        </p:txBody>
      </p:sp>
      <p:sp>
        <p:nvSpPr>
          <p:cNvPr id="24" name="TextBox 23"/>
          <p:cNvSpPr txBox="1"/>
          <p:nvPr/>
        </p:nvSpPr>
        <p:spPr>
          <a:xfrm>
            <a:off x="2444416" y="6248400"/>
            <a:ext cx="381000" cy="369332"/>
          </a:xfrm>
          <a:prstGeom prst="rect">
            <a:avLst/>
          </a:prstGeom>
          <a:noFill/>
        </p:spPr>
        <p:txBody>
          <a:bodyPr wrap="square" rtlCol="0">
            <a:spAutoFit/>
          </a:bodyPr>
          <a:lstStyle/>
          <a:p>
            <a:r>
              <a:rPr lang="en-US" dirty="0" smtClean="0"/>
              <a:t>x</a:t>
            </a:r>
            <a:endParaRPr lang="en-US" baseline="-25000" dirty="0"/>
          </a:p>
        </p:txBody>
      </p:sp>
      <p:graphicFrame>
        <p:nvGraphicFramePr>
          <p:cNvPr id="25" name="Object 24"/>
          <p:cNvGraphicFramePr>
            <a:graphicFrameLocks noChangeAspect="1"/>
          </p:cNvGraphicFramePr>
          <p:nvPr>
            <p:extLst>
              <p:ext uri="{D42A27DB-BD31-4B8C-83A1-F6EECF244321}">
                <p14:modId xmlns:p14="http://schemas.microsoft.com/office/powerpoint/2010/main" val="3915824381"/>
              </p:ext>
            </p:extLst>
          </p:nvPr>
        </p:nvGraphicFramePr>
        <p:xfrm>
          <a:off x="842963" y="1555750"/>
          <a:ext cx="2281237" cy="317500"/>
        </p:xfrm>
        <a:graphic>
          <a:graphicData uri="http://schemas.openxmlformats.org/presentationml/2006/ole">
            <mc:AlternateContent xmlns:mc="http://schemas.openxmlformats.org/markup-compatibility/2006">
              <mc:Choice xmlns:v="urn:schemas-microsoft-com:vml" Requires="v">
                <p:oleObj spid="_x0000_s91173" name="Equation" r:id="rId3" imgW="2463480" imgH="342720" progId="Equation.DSMT4">
                  <p:embed/>
                </p:oleObj>
              </mc:Choice>
              <mc:Fallback>
                <p:oleObj name="Equation" r:id="rId3" imgW="2463480" imgH="342720" progId="Equation.DSMT4">
                  <p:embed/>
                  <p:pic>
                    <p:nvPicPr>
                      <p:cNvPr id="0"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2963" y="1555750"/>
                        <a:ext cx="2281237"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reeform 5"/>
          <p:cNvSpPr/>
          <p:nvPr/>
        </p:nvSpPr>
        <p:spPr>
          <a:xfrm>
            <a:off x="1048214" y="2352907"/>
            <a:ext cx="4059044" cy="3501483"/>
          </a:xfrm>
          <a:custGeom>
            <a:avLst/>
            <a:gdLst>
              <a:gd name="connsiteX0" fmla="*/ 0 w 4059044"/>
              <a:gd name="connsiteY0" fmla="*/ 0 h 3501483"/>
              <a:gd name="connsiteX1" fmla="*/ 1260088 w 4059044"/>
              <a:gd name="connsiteY1" fmla="*/ 2040673 h 3501483"/>
              <a:gd name="connsiteX2" fmla="*/ 4059044 w 4059044"/>
              <a:gd name="connsiteY2" fmla="*/ 3501483 h 3501483"/>
            </a:gdLst>
            <a:ahLst/>
            <a:cxnLst>
              <a:cxn ang="0">
                <a:pos x="connsiteX0" y="connsiteY0"/>
              </a:cxn>
              <a:cxn ang="0">
                <a:pos x="connsiteX1" y="connsiteY1"/>
              </a:cxn>
              <a:cxn ang="0">
                <a:pos x="connsiteX2" y="connsiteY2"/>
              </a:cxn>
            </a:cxnLst>
            <a:rect l="l" t="t" r="r" b="b"/>
            <a:pathLst>
              <a:path w="4059044" h="3501483">
                <a:moveTo>
                  <a:pt x="0" y="0"/>
                </a:moveTo>
                <a:cubicBezTo>
                  <a:pt x="291790" y="728546"/>
                  <a:pt x="583581" y="1457093"/>
                  <a:pt x="1260088" y="2040673"/>
                </a:cubicBezTo>
                <a:cubicBezTo>
                  <a:pt x="1936595" y="2624253"/>
                  <a:pt x="2997819" y="3062868"/>
                  <a:pt x="4059044" y="3501483"/>
                </a:cubicBezTo>
              </a:path>
            </a:pathLst>
          </a:custGeom>
          <a:noFill/>
          <a:ln>
            <a:solidFill>
              <a:srgbClr val="0041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892729187"/>
              </p:ext>
            </p:extLst>
          </p:nvPr>
        </p:nvGraphicFramePr>
        <p:xfrm>
          <a:off x="2895600" y="2238494"/>
          <a:ext cx="5867400" cy="2225040"/>
        </p:xfrm>
        <a:graphic>
          <a:graphicData uri="http://schemas.openxmlformats.org/drawingml/2006/table">
            <a:tbl>
              <a:tblPr firstRow="1" bandRow="1">
                <a:tableStyleId>{5C22544A-7EE6-4342-B048-85BDC9FD1C3A}</a:tableStyleId>
              </a:tblPr>
              <a:tblGrid>
                <a:gridCol w="1219200"/>
                <a:gridCol w="1524000"/>
                <a:gridCol w="1524000"/>
                <a:gridCol w="1600200"/>
              </a:tblGrid>
              <a:tr h="370840">
                <a:tc>
                  <a:txBody>
                    <a:bodyPr/>
                    <a:lstStyle/>
                    <a:p>
                      <a:r>
                        <a:rPr lang="en-US" dirty="0" smtClean="0"/>
                        <a:t>Elasticity</a:t>
                      </a:r>
                      <a:endParaRPr lang="en-US" dirty="0"/>
                    </a:p>
                  </a:txBody>
                  <a:tcPr/>
                </a:tc>
                <a:tc>
                  <a:txBody>
                    <a:bodyPr/>
                    <a:lstStyle/>
                    <a:p>
                      <a:r>
                        <a:rPr lang="en-US" dirty="0" smtClean="0"/>
                        <a:t>Price</a:t>
                      </a:r>
                      <a:r>
                        <a:rPr lang="en-US" baseline="0" dirty="0" smtClean="0"/>
                        <a:t> change</a:t>
                      </a:r>
                      <a:endParaRPr lang="en-US" dirty="0"/>
                    </a:p>
                  </a:txBody>
                  <a:tcPr/>
                </a:tc>
                <a:tc>
                  <a:txBody>
                    <a:bodyPr/>
                    <a:lstStyle/>
                    <a:p>
                      <a:r>
                        <a:rPr lang="en-US" dirty="0" smtClean="0"/>
                        <a:t>% Changes</a:t>
                      </a:r>
                      <a:endParaRPr lang="en-US" dirty="0"/>
                    </a:p>
                  </a:txBody>
                  <a:tcPr/>
                </a:tc>
                <a:tc>
                  <a:txBody>
                    <a:bodyPr/>
                    <a:lstStyle/>
                    <a:p>
                      <a:r>
                        <a:rPr lang="en-US" dirty="0" smtClean="0"/>
                        <a:t>Expenditure</a:t>
                      </a:r>
                      <a:endParaRPr lang="en-US" dirty="0"/>
                    </a:p>
                  </a:txBody>
                  <a:tcPr/>
                </a:tc>
              </a:tr>
              <a:tr h="370840">
                <a:tc rowSpan="2">
                  <a:txBody>
                    <a:bodyPr/>
                    <a:lstStyle/>
                    <a:p>
                      <a:r>
                        <a:rPr lang="en-US" dirty="0" smtClean="0"/>
                        <a:t>Inelastic</a:t>
                      </a:r>
                      <a:endParaRPr lang="en-US" dirty="0"/>
                    </a:p>
                  </a:txBody>
                  <a:tcPr/>
                </a:tc>
                <a:tc>
                  <a:txBody>
                    <a:bodyPr/>
                    <a:lstStyle/>
                    <a:p>
                      <a:r>
                        <a:rPr lang="en-US" dirty="0" smtClean="0"/>
                        <a:t>Increase</a:t>
                      </a:r>
                      <a:endParaRPr lang="en-US" dirty="0"/>
                    </a:p>
                  </a:txBody>
                  <a:tcPr/>
                </a:tc>
                <a:tc>
                  <a:txBody>
                    <a:bodyPr/>
                    <a:lstStyle/>
                    <a:p>
                      <a:r>
                        <a:rPr lang="en-US" dirty="0" smtClean="0"/>
                        <a:t>%</a:t>
                      </a:r>
                      <a:r>
                        <a:rPr lang="el-GR" dirty="0" smtClean="0"/>
                        <a:t>Δ</a:t>
                      </a:r>
                      <a:r>
                        <a:rPr lang="en-US" dirty="0" smtClean="0"/>
                        <a:t>P</a:t>
                      </a:r>
                      <a:r>
                        <a:rPr lang="en-US" baseline="0" dirty="0" smtClean="0"/>
                        <a:t> &gt; </a:t>
                      </a:r>
                      <a:r>
                        <a:rPr lang="en-US" dirty="0" smtClean="0"/>
                        <a:t>%</a:t>
                      </a:r>
                      <a:r>
                        <a:rPr lang="el-GR" dirty="0" smtClean="0"/>
                        <a:t>Δ</a:t>
                      </a:r>
                      <a:r>
                        <a:rPr lang="en-US" dirty="0" smtClean="0"/>
                        <a:t>X</a:t>
                      </a:r>
                      <a:endParaRPr lang="en-US" dirty="0"/>
                    </a:p>
                  </a:txBody>
                  <a:tcPr/>
                </a:tc>
                <a:tc>
                  <a:txBody>
                    <a:bodyPr/>
                    <a:lstStyle/>
                    <a:p>
                      <a:r>
                        <a:rPr lang="en-US" dirty="0" smtClean="0"/>
                        <a:t>Rises</a:t>
                      </a:r>
                      <a:endParaRPr lang="en-US" dirty="0"/>
                    </a:p>
                  </a:txBody>
                  <a:tcPr/>
                </a:tc>
              </a:tr>
              <a:tr h="370840">
                <a:tc vMerge="1">
                  <a:txBody>
                    <a:bodyPr/>
                    <a:lstStyle/>
                    <a:p>
                      <a:endParaRPr lang="en-US" dirty="0"/>
                    </a:p>
                  </a:txBody>
                  <a:tcPr/>
                </a:tc>
                <a:tc>
                  <a:txBody>
                    <a:bodyPr/>
                    <a:lstStyle/>
                    <a:p>
                      <a:r>
                        <a:rPr lang="en-US" dirty="0" smtClean="0"/>
                        <a:t>Decrease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l-GR" dirty="0" smtClean="0"/>
                        <a:t>Δ</a:t>
                      </a:r>
                      <a:r>
                        <a:rPr lang="en-US" dirty="0" smtClean="0"/>
                        <a:t>P</a:t>
                      </a:r>
                      <a:r>
                        <a:rPr lang="en-US" baseline="0" dirty="0" smtClean="0"/>
                        <a:t> &lt; </a:t>
                      </a:r>
                      <a:r>
                        <a:rPr lang="en-US" dirty="0" smtClean="0"/>
                        <a:t>%</a:t>
                      </a:r>
                      <a:r>
                        <a:rPr lang="el-GR" dirty="0" smtClean="0"/>
                        <a:t>Δ</a:t>
                      </a:r>
                      <a:r>
                        <a:rPr lang="en-US" dirty="0" smtClean="0"/>
                        <a:t>X</a:t>
                      </a:r>
                    </a:p>
                  </a:txBody>
                  <a:tcPr/>
                </a:tc>
                <a:tc>
                  <a:txBody>
                    <a:bodyPr/>
                    <a:lstStyle/>
                    <a:p>
                      <a:r>
                        <a:rPr lang="en-US" dirty="0" smtClean="0"/>
                        <a:t>Falls</a:t>
                      </a:r>
                      <a:endParaRPr lang="en-US" dirty="0"/>
                    </a:p>
                  </a:txBody>
                  <a:tcPr/>
                </a:tc>
              </a:tr>
              <a:tr h="370840">
                <a:tc>
                  <a:txBody>
                    <a:bodyPr/>
                    <a:lstStyle/>
                    <a:p>
                      <a:r>
                        <a:rPr lang="en-US" dirty="0" smtClean="0"/>
                        <a:t>Unit</a:t>
                      </a:r>
                      <a:r>
                        <a:rPr lang="en-US" baseline="0" dirty="0" smtClean="0"/>
                        <a:t> Elastic</a:t>
                      </a:r>
                      <a:endParaRPr lang="en-US" dirty="0"/>
                    </a:p>
                  </a:txBody>
                  <a:tcPr/>
                </a:tc>
                <a:tc>
                  <a:txBody>
                    <a:bodyPr/>
                    <a:lstStyle/>
                    <a:p>
                      <a:r>
                        <a:rPr lang="en-US" dirty="0" smtClean="0"/>
                        <a:t>Either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l-GR" dirty="0" smtClean="0"/>
                        <a:t>Δ</a:t>
                      </a:r>
                      <a:r>
                        <a:rPr lang="en-US" dirty="0" smtClean="0"/>
                        <a:t>P</a:t>
                      </a:r>
                      <a:r>
                        <a:rPr lang="en-US" baseline="0" dirty="0" smtClean="0"/>
                        <a:t> = </a:t>
                      </a:r>
                      <a:r>
                        <a:rPr lang="en-US" dirty="0" smtClean="0"/>
                        <a:t>%</a:t>
                      </a:r>
                      <a:r>
                        <a:rPr lang="el-GR" dirty="0" smtClean="0"/>
                        <a:t>Δ</a:t>
                      </a:r>
                      <a:r>
                        <a:rPr lang="en-US" dirty="0" smtClean="0"/>
                        <a:t>X</a:t>
                      </a:r>
                    </a:p>
                  </a:txBody>
                  <a:tcPr/>
                </a:tc>
                <a:tc>
                  <a:txBody>
                    <a:bodyPr/>
                    <a:lstStyle/>
                    <a:p>
                      <a:r>
                        <a:rPr lang="en-US" dirty="0" smtClean="0"/>
                        <a:t>No change</a:t>
                      </a:r>
                      <a:endParaRPr lang="en-US" dirty="0"/>
                    </a:p>
                  </a:txBody>
                  <a:tcPr/>
                </a:tc>
              </a:tr>
              <a:tr h="370840">
                <a:tc rowSpan="2">
                  <a:txBody>
                    <a:bodyPr/>
                    <a:lstStyle/>
                    <a:p>
                      <a:r>
                        <a:rPr lang="en-US" dirty="0" smtClean="0"/>
                        <a:t>Elastic</a:t>
                      </a:r>
                      <a:endParaRPr lang="en-US" dirty="0"/>
                    </a:p>
                  </a:txBody>
                  <a:tcPr/>
                </a:tc>
                <a:tc>
                  <a:txBody>
                    <a:bodyPr/>
                    <a:lstStyle/>
                    <a:p>
                      <a:r>
                        <a:rPr lang="en-US" dirty="0" smtClean="0"/>
                        <a:t>Increase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l-GR" dirty="0" smtClean="0"/>
                        <a:t>Δ</a:t>
                      </a:r>
                      <a:r>
                        <a:rPr lang="en-US" dirty="0" smtClean="0"/>
                        <a:t>P</a:t>
                      </a:r>
                      <a:r>
                        <a:rPr lang="en-US" baseline="0" dirty="0" smtClean="0"/>
                        <a:t> &lt; </a:t>
                      </a:r>
                      <a:r>
                        <a:rPr lang="en-US" dirty="0" smtClean="0"/>
                        <a:t>%</a:t>
                      </a:r>
                      <a:r>
                        <a:rPr lang="el-GR" dirty="0" smtClean="0"/>
                        <a:t>Δ</a:t>
                      </a:r>
                      <a:r>
                        <a:rPr lang="en-US" dirty="0" smtClean="0"/>
                        <a:t>X</a:t>
                      </a:r>
                      <a:endParaRPr lang="en-US" dirty="0"/>
                    </a:p>
                  </a:txBody>
                  <a:tcPr/>
                </a:tc>
                <a:tc>
                  <a:txBody>
                    <a:bodyPr/>
                    <a:lstStyle/>
                    <a:p>
                      <a:r>
                        <a:rPr lang="en-US" dirty="0" smtClean="0"/>
                        <a:t>Falls</a:t>
                      </a:r>
                      <a:endParaRPr lang="en-US" dirty="0"/>
                    </a:p>
                  </a:txBody>
                  <a:tcPr/>
                </a:tc>
              </a:tr>
              <a:tr h="370840">
                <a:tc vMerge="1">
                  <a:txBody>
                    <a:bodyPr/>
                    <a:lstStyle/>
                    <a:p>
                      <a:endParaRPr lang="en-US" dirty="0"/>
                    </a:p>
                  </a:txBody>
                  <a:tcPr/>
                </a:tc>
                <a:tc>
                  <a:txBody>
                    <a:bodyPr/>
                    <a:lstStyle/>
                    <a:p>
                      <a:r>
                        <a:rPr lang="en-US" dirty="0" smtClean="0"/>
                        <a:t>Decrease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l-GR" dirty="0" smtClean="0"/>
                        <a:t>Δ</a:t>
                      </a:r>
                      <a:r>
                        <a:rPr lang="en-US" dirty="0" smtClean="0"/>
                        <a:t>P</a:t>
                      </a:r>
                      <a:r>
                        <a:rPr lang="en-US" baseline="0" dirty="0" smtClean="0"/>
                        <a:t> &gt; </a:t>
                      </a:r>
                      <a:r>
                        <a:rPr lang="en-US" dirty="0" smtClean="0"/>
                        <a:t>%</a:t>
                      </a:r>
                      <a:r>
                        <a:rPr lang="el-GR" dirty="0" smtClean="0"/>
                        <a:t>Δ</a:t>
                      </a:r>
                      <a:r>
                        <a:rPr lang="en-US" dirty="0" smtClean="0"/>
                        <a:t>X</a:t>
                      </a:r>
                    </a:p>
                  </a:txBody>
                  <a:tcPr/>
                </a:tc>
                <a:tc>
                  <a:txBody>
                    <a:bodyPr/>
                    <a:lstStyle/>
                    <a:p>
                      <a:r>
                        <a:rPr lang="en-US" dirty="0" smtClean="0"/>
                        <a:t>Rises</a:t>
                      </a:r>
                      <a:endParaRPr lang="en-US" dirty="0"/>
                    </a:p>
                  </a:txBody>
                  <a:tcPr/>
                </a:tc>
              </a:tr>
            </a:tbl>
          </a:graphicData>
        </a:graphic>
      </p:graphicFrame>
    </p:spTree>
    <p:extLst>
      <p:ext uri="{BB962C8B-B14F-4D97-AF65-F5344CB8AC3E}">
        <p14:creationId xmlns:p14="http://schemas.microsoft.com/office/powerpoint/2010/main" val="785820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dirty="0" smtClean="0"/>
              <a:t>Elasticity Introduction</a:t>
            </a:r>
            <a:endParaRPr lang="en-US" dirty="0"/>
          </a:p>
        </p:txBody>
      </p:sp>
      <p:sp>
        <p:nvSpPr>
          <p:cNvPr id="3" name="Content Placeholder 2"/>
          <p:cNvSpPr>
            <a:spLocks noGrp="1"/>
          </p:cNvSpPr>
          <p:nvPr>
            <p:ph idx="1"/>
          </p:nvPr>
        </p:nvSpPr>
        <p:spPr>
          <a:xfrm>
            <a:off x="457200" y="1371600"/>
            <a:ext cx="8229600" cy="4754564"/>
          </a:xfrm>
        </p:spPr>
        <p:txBody>
          <a:bodyPr/>
          <a:lstStyle/>
          <a:p>
            <a:r>
              <a:rPr lang="en-US" dirty="0" smtClean="0"/>
              <a:t>Elasticity</a:t>
            </a:r>
          </a:p>
          <a:p>
            <a:endParaRPr lang="en-US" dirty="0" smtClean="0"/>
          </a:p>
          <a:p>
            <a:endParaRPr lang="en-US" dirty="0"/>
          </a:p>
          <a:p>
            <a:r>
              <a:rPr lang="en-US" dirty="0" smtClean="0"/>
              <a:t>Price Elasticity</a:t>
            </a:r>
          </a:p>
          <a:p>
            <a:endParaRPr lang="en-US" dirty="0"/>
          </a:p>
          <a:p>
            <a:endParaRPr lang="en-US"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3475326311"/>
              </p:ext>
            </p:extLst>
          </p:nvPr>
        </p:nvGraphicFramePr>
        <p:xfrm>
          <a:off x="2895600" y="1676400"/>
          <a:ext cx="1770062" cy="928688"/>
        </p:xfrm>
        <a:graphic>
          <a:graphicData uri="http://schemas.openxmlformats.org/presentationml/2006/ole">
            <mc:AlternateContent xmlns:mc="http://schemas.openxmlformats.org/markup-compatibility/2006">
              <mc:Choice xmlns:v="urn:schemas-microsoft-com:vml" Requires="v">
                <p:oleObj spid="_x0000_s95292" name="Equation" r:id="rId3" imgW="749160" imgH="393480" progId="Equation.DSMT4">
                  <p:embed/>
                </p:oleObj>
              </mc:Choice>
              <mc:Fallback>
                <p:oleObj name="Equation" r:id="rId3" imgW="749160" imgH="393480" progId="Equation.DSMT4">
                  <p:embed/>
                  <p:pic>
                    <p:nvPicPr>
                      <p:cNvPr id="0"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676400"/>
                        <a:ext cx="1770062" cy="928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186740952"/>
              </p:ext>
            </p:extLst>
          </p:nvPr>
        </p:nvGraphicFramePr>
        <p:xfrm>
          <a:off x="2862263" y="3779838"/>
          <a:ext cx="1857375" cy="987425"/>
        </p:xfrm>
        <a:graphic>
          <a:graphicData uri="http://schemas.openxmlformats.org/presentationml/2006/ole">
            <mc:AlternateContent xmlns:mc="http://schemas.openxmlformats.org/markup-compatibility/2006">
              <mc:Choice xmlns:v="urn:schemas-microsoft-com:vml" Requires="v">
                <p:oleObj spid="_x0000_s95293" name="Equation" r:id="rId5" imgW="787320" imgH="419040" progId="Equation.DSMT4">
                  <p:embed/>
                </p:oleObj>
              </mc:Choice>
              <mc:Fallback>
                <p:oleObj name="Equation" r:id="rId5" imgW="787320" imgH="419040" progId="Equation.DSMT4">
                  <p:embed/>
                  <p:pic>
                    <p:nvPicPr>
                      <p:cNvPr id="0" name="Picture 5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62263" y="3779838"/>
                        <a:ext cx="1857375" cy="98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89145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304800" y="1000125"/>
            <a:ext cx="8458200" cy="1052513"/>
          </a:xfrm>
        </p:spPr>
        <p:txBody>
          <a:bodyPr/>
          <a:lstStyle/>
          <a:p>
            <a:pPr eaLnBrk="1" fontAlgn="auto" hangingPunct="1">
              <a:lnSpc>
                <a:spcPct val="90000"/>
              </a:lnSpc>
              <a:spcAft>
                <a:spcPts val="0"/>
              </a:spcAft>
              <a:defRPr/>
            </a:pPr>
            <a:r>
              <a:rPr lang="en-US" dirty="0" smtClean="0"/>
              <a:t>Price Elasticity and Expenditure</a:t>
            </a:r>
          </a:p>
        </p:txBody>
      </p:sp>
      <p:sp>
        <p:nvSpPr>
          <p:cNvPr id="95235" name="Rectangle 3"/>
          <p:cNvSpPr>
            <a:spLocks noGrp="1" noChangeArrowheads="1"/>
          </p:cNvSpPr>
          <p:nvPr>
            <p:ph idx="1"/>
          </p:nvPr>
        </p:nvSpPr>
        <p:spPr>
          <a:xfrm>
            <a:off x="533400" y="2114550"/>
            <a:ext cx="7878763" cy="1585913"/>
          </a:xfrm>
        </p:spPr>
        <p:txBody>
          <a:bodyPr>
            <a:normAutofit fontScale="85000" lnSpcReduction="10000"/>
          </a:bodyPr>
          <a:lstStyle/>
          <a:p>
            <a:pPr eaLnBrk="1" hangingPunct="1"/>
            <a:r>
              <a:rPr lang="en-US" dirty="0" smtClean="0"/>
              <a:t>Total expenditure on x is </a:t>
            </a:r>
            <a:r>
              <a:rPr lang="en-US" sz="2800" dirty="0" smtClean="0"/>
              <a:t>= </a:t>
            </a:r>
            <a:r>
              <a:rPr lang="en-US" sz="2800" dirty="0" err="1" smtClean="0"/>
              <a:t>p</a:t>
            </a:r>
            <a:r>
              <a:rPr lang="en-US" sz="2800" baseline="-25000" dirty="0" err="1" smtClean="0"/>
              <a:t>x</a:t>
            </a:r>
            <a:r>
              <a:rPr lang="en-US" sz="2800" dirty="0" err="1" smtClean="0"/>
              <a:t>x</a:t>
            </a:r>
            <a:r>
              <a:rPr lang="en-US" sz="2800" dirty="0" smtClean="0"/>
              <a:t>(</a:t>
            </a:r>
            <a:r>
              <a:rPr lang="en-US" sz="2800" dirty="0" err="1" smtClean="0"/>
              <a:t>p</a:t>
            </a:r>
            <a:r>
              <a:rPr lang="en-US" sz="2800" baseline="-25000" dirty="0" err="1" smtClean="0"/>
              <a:t>x</a:t>
            </a:r>
            <a:r>
              <a:rPr lang="en-US" sz="2800" baseline="-25000" dirty="0" smtClean="0"/>
              <a:t>,</a:t>
            </a:r>
            <a:r>
              <a:rPr lang="en-US" sz="2800" dirty="0" smtClean="0"/>
              <a:t> </a:t>
            </a:r>
            <a:r>
              <a:rPr lang="en-US" sz="2800" dirty="0" err="1" smtClean="0"/>
              <a:t>p</a:t>
            </a:r>
            <a:r>
              <a:rPr lang="en-US" sz="2800" baseline="-25000" dirty="0" err="1" smtClean="0"/>
              <a:t>y</a:t>
            </a:r>
            <a:r>
              <a:rPr lang="en-US" sz="2800" dirty="0" smtClean="0"/>
              <a:t>, M)</a:t>
            </a:r>
          </a:p>
          <a:p>
            <a:pPr eaLnBrk="1" hangingPunct="1">
              <a:lnSpc>
                <a:spcPct val="110000"/>
              </a:lnSpc>
            </a:pPr>
            <a:r>
              <a:rPr lang="en-US" dirty="0" smtClean="0"/>
              <a:t>Using elasticity, we can determine how total spending on x changes when the price of </a:t>
            </a:r>
            <a:r>
              <a:rPr lang="en-US" i="1" dirty="0" smtClean="0"/>
              <a:t>x</a:t>
            </a:r>
            <a:r>
              <a:rPr lang="en-US" dirty="0" smtClean="0"/>
              <a:t> changes</a:t>
            </a:r>
          </a:p>
        </p:txBody>
      </p:sp>
      <p:graphicFrame>
        <p:nvGraphicFramePr>
          <p:cNvPr id="320516" name="Object 4"/>
          <p:cNvGraphicFramePr>
            <a:graphicFrameLocks noChangeAspect="1"/>
          </p:cNvGraphicFramePr>
          <p:nvPr>
            <p:extLst>
              <p:ext uri="{D42A27DB-BD31-4B8C-83A1-F6EECF244321}">
                <p14:modId xmlns:p14="http://schemas.microsoft.com/office/powerpoint/2010/main" val="1164022785"/>
              </p:ext>
            </p:extLst>
          </p:nvPr>
        </p:nvGraphicFramePr>
        <p:xfrm>
          <a:off x="990600" y="3810000"/>
          <a:ext cx="7162800" cy="1164487"/>
        </p:xfrm>
        <a:graphic>
          <a:graphicData uri="http://schemas.openxmlformats.org/presentationml/2006/ole">
            <mc:AlternateContent xmlns:mc="http://schemas.openxmlformats.org/markup-compatibility/2006">
              <mc:Choice xmlns:v="urn:schemas-microsoft-com:vml" Requires="v">
                <p:oleObj spid="_x0000_s3121" name="Equation" r:id="rId3" imgW="3416040" imgH="520560" progId="Equation.DSMT4">
                  <p:embed/>
                </p:oleObj>
              </mc:Choice>
              <mc:Fallback>
                <p:oleObj name="Equation" r:id="rId3" imgW="3416040" imgH="520560" progId="Equation.DSMT4">
                  <p:embed/>
                  <p:pic>
                    <p:nvPicPr>
                      <p:cNvPr id="0" name="Picture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810000"/>
                        <a:ext cx="7162800" cy="1164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525238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0516"/>
                                        </p:tgtEl>
                                        <p:attrNameLst>
                                          <p:attrName>style.visibility</p:attrName>
                                        </p:attrNameLst>
                                      </p:cBhvr>
                                      <p:to>
                                        <p:strVal val="visible"/>
                                      </p:to>
                                    </p:set>
                                    <p:animEffect transition="in" filter="wipe(left)">
                                      <p:cBhvr>
                                        <p:cTn id="7" dur="500"/>
                                        <p:tgtEl>
                                          <p:spTgt spid="320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239713" y="473075"/>
            <a:ext cx="8458200" cy="1052513"/>
          </a:xfrm>
        </p:spPr>
        <p:txBody>
          <a:bodyPr/>
          <a:lstStyle/>
          <a:p>
            <a:pPr eaLnBrk="1" fontAlgn="auto" hangingPunct="1">
              <a:lnSpc>
                <a:spcPct val="90000"/>
              </a:lnSpc>
              <a:spcAft>
                <a:spcPts val="0"/>
              </a:spcAft>
              <a:defRPr/>
            </a:pPr>
            <a:r>
              <a:rPr lang="en-US" dirty="0" smtClean="0"/>
              <a:t>Price Elasticity and Expenditure</a:t>
            </a:r>
          </a:p>
        </p:txBody>
      </p:sp>
      <p:graphicFrame>
        <p:nvGraphicFramePr>
          <p:cNvPr id="4" name="Object 5"/>
          <p:cNvGraphicFramePr>
            <a:graphicFrameLocks noChangeAspect="1"/>
          </p:cNvGraphicFramePr>
          <p:nvPr>
            <p:extLst>
              <p:ext uri="{D42A27DB-BD31-4B8C-83A1-F6EECF244321}">
                <p14:modId xmlns:p14="http://schemas.microsoft.com/office/powerpoint/2010/main" val="2236869708"/>
              </p:ext>
            </p:extLst>
          </p:nvPr>
        </p:nvGraphicFramePr>
        <p:xfrm>
          <a:off x="1600200" y="2057400"/>
          <a:ext cx="3531183" cy="4068762"/>
        </p:xfrm>
        <a:graphic>
          <a:graphicData uri="http://schemas.openxmlformats.org/presentationml/2006/ole">
            <mc:AlternateContent xmlns:mc="http://schemas.openxmlformats.org/markup-compatibility/2006">
              <mc:Choice xmlns:v="urn:schemas-microsoft-com:vml" Requires="v">
                <p:oleObj spid="_x0000_s4142" name="Equation" r:id="rId3" imgW="1688760" imgH="1828800" progId="Equation.DSMT4">
                  <p:embed/>
                </p:oleObj>
              </mc:Choice>
              <mc:Fallback>
                <p:oleObj name="Equation" r:id="rId3" imgW="1688760" imgH="1828800" progId="Equation.DSMT4">
                  <p:embed/>
                  <p:pic>
                    <p:nvPicPr>
                      <p:cNvPr id="0" name="Picture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057400"/>
                        <a:ext cx="3531183" cy="4068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ontent Placeholder 4"/>
          <p:cNvSpPr>
            <a:spLocks noGrp="1"/>
          </p:cNvSpPr>
          <p:nvPr>
            <p:ph idx="1"/>
          </p:nvPr>
        </p:nvSpPr>
        <p:spPr>
          <a:xfrm>
            <a:off x="457200" y="1295400"/>
            <a:ext cx="8229600" cy="4830763"/>
          </a:xfrm>
        </p:spPr>
        <p:txBody>
          <a:bodyPr/>
          <a:lstStyle/>
          <a:p>
            <a:r>
              <a:rPr lang="en-US" dirty="0" smtClean="0"/>
              <a:t>Multiply by x/x:</a:t>
            </a:r>
            <a:endParaRPr lang="en-US" dirty="0"/>
          </a:p>
        </p:txBody>
      </p:sp>
    </p:spTree>
    <p:extLst>
      <p:ext uri="{BB962C8B-B14F-4D97-AF65-F5344CB8AC3E}">
        <p14:creationId xmlns:p14="http://schemas.microsoft.com/office/powerpoint/2010/main" val="16370856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304800" y="957263"/>
            <a:ext cx="8458200" cy="1166812"/>
          </a:xfrm>
        </p:spPr>
        <p:txBody>
          <a:bodyPr/>
          <a:lstStyle/>
          <a:p>
            <a:pPr eaLnBrk="1" fontAlgn="auto" hangingPunct="1">
              <a:lnSpc>
                <a:spcPct val="90000"/>
              </a:lnSpc>
              <a:spcAft>
                <a:spcPts val="0"/>
              </a:spcAft>
              <a:defRPr/>
            </a:pPr>
            <a:r>
              <a:rPr lang="en-US" dirty="0" smtClean="0"/>
              <a:t>Price Elasticity and Expenditure</a:t>
            </a:r>
          </a:p>
        </p:txBody>
      </p:sp>
      <p:sp>
        <p:nvSpPr>
          <p:cNvPr id="97283" name="Rectangle 3"/>
          <p:cNvSpPr>
            <a:spLocks noGrp="1" noChangeArrowheads="1"/>
          </p:cNvSpPr>
          <p:nvPr>
            <p:ph idx="1"/>
          </p:nvPr>
        </p:nvSpPr>
        <p:spPr>
          <a:xfrm>
            <a:off x="381000" y="3429000"/>
            <a:ext cx="8382000" cy="3048000"/>
          </a:xfrm>
        </p:spPr>
        <p:txBody>
          <a:bodyPr/>
          <a:lstStyle/>
          <a:p>
            <a:pPr eaLnBrk="1" hangingPunct="1"/>
            <a:r>
              <a:rPr lang="en-US" dirty="0" smtClean="0">
                <a:sym typeface="Symbol" pitchFamily="18" charset="2"/>
              </a:rPr>
              <a:t>If </a:t>
            </a:r>
            <a:r>
              <a:rPr lang="en-US" dirty="0" smtClean="0">
                <a:sym typeface="Symbol MT"/>
              </a:rPr>
              <a:t></a:t>
            </a:r>
            <a:r>
              <a:rPr lang="en-US" baseline="-25000" dirty="0" err="1" smtClean="0">
                <a:sym typeface="Symbol" pitchFamily="18" charset="2"/>
              </a:rPr>
              <a:t>p</a:t>
            </a:r>
            <a:r>
              <a:rPr lang="en-US" baseline="-40000" dirty="0" err="1" smtClean="0">
                <a:sym typeface="Symbol" pitchFamily="18" charset="2"/>
              </a:rPr>
              <a:t>x</a:t>
            </a:r>
            <a:r>
              <a:rPr lang="en-US" dirty="0" smtClean="0">
                <a:sym typeface="Symbol" pitchFamily="18" charset="2"/>
              </a:rPr>
              <a:t> &gt; -1, demand is inelastic</a:t>
            </a:r>
          </a:p>
          <a:p>
            <a:pPr lvl="1" eaLnBrk="1" hangingPunct="1"/>
            <a:r>
              <a:rPr lang="en-US" dirty="0" smtClean="0">
                <a:sym typeface="Symbol" pitchFamily="18" charset="2"/>
              </a:rPr>
              <a:t>price rises, so does total expenditure on x</a:t>
            </a:r>
          </a:p>
          <a:p>
            <a:r>
              <a:rPr lang="en-US" dirty="0" smtClean="0">
                <a:sym typeface="Symbol" pitchFamily="18" charset="2"/>
              </a:rPr>
              <a:t>If </a:t>
            </a:r>
            <a:r>
              <a:rPr lang="en-US" dirty="0" smtClean="0">
                <a:sym typeface="Symbol MT"/>
              </a:rPr>
              <a:t></a:t>
            </a:r>
            <a:r>
              <a:rPr lang="en-US" baseline="-25000" dirty="0" err="1" smtClean="0">
                <a:sym typeface="Symbol" pitchFamily="18" charset="2"/>
              </a:rPr>
              <a:t>p</a:t>
            </a:r>
            <a:r>
              <a:rPr lang="en-US" baseline="-40000" dirty="0" err="1" smtClean="0">
                <a:sym typeface="Symbol" pitchFamily="18" charset="2"/>
              </a:rPr>
              <a:t>x</a:t>
            </a:r>
            <a:r>
              <a:rPr lang="en-US" dirty="0" smtClean="0">
                <a:sym typeface="Symbol" pitchFamily="18" charset="2"/>
              </a:rPr>
              <a:t> &lt; -1, demand is elastic</a:t>
            </a:r>
          </a:p>
          <a:p>
            <a:pPr lvl="1" eaLnBrk="1" hangingPunct="1"/>
            <a:r>
              <a:rPr lang="en-US" dirty="0" smtClean="0">
                <a:sym typeface="Symbol" pitchFamily="18" charset="2"/>
              </a:rPr>
              <a:t>price rises, and total expenditure on x falls</a:t>
            </a:r>
          </a:p>
        </p:txBody>
      </p:sp>
      <p:graphicFrame>
        <p:nvGraphicFramePr>
          <p:cNvPr id="97284" name="Object 5"/>
          <p:cNvGraphicFramePr>
            <a:graphicFrameLocks noChangeAspect="1"/>
          </p:cNvGraphicFramePr>
          <p:nvPr>
            <p:extLst>
              <p:ext uri="{D42A27DB-BD31-4B8C-83A1-F6EECF244321}">
                <p14:modId xmlns:p14="http://schemas.microsoft.com/office/powerpoint/2010/main" val="2865738104"/>
              </p:ext>
            </p:extLst>
          </p:nvPr>
        </p:nvGraphicFramePr>
        <p:xfrm>
          <a:off x="2901950" y="2222500"/>
          <a:ext cx="3224213" cy="1104900"/>
        </p:xfrm>
        <a:graphic>
          <a:graphicData uri="http://schemas.openxmlformats.org/presentationml/2006/ole">
            <mc:AlternateContent xmlns:mc="http://schemas.openxmlformats.org/markup-compatibility/2006">
              <mc:Choice xmlns:v="urn:schemas-microsoft-com:vml" Requires="v">
                <p:oleObj spid="_x0000_s5168" name="Equation" r:id="rId3" imgW="1320480" imgH="431640" progId="Equation.DSMT4">
                  <p:embed/>
                </p:oleObj>
              </mc:Choice>
              <mc:Fallback>
                <p:oleObj name="Equation" r:id="rId3" imgW="1320480" imgH="431640" progId="Equation.DSMT4">
                  <p:embed/>
                  <p:pic>
                    <p:nvPicPr>
                      <p:cNvPr id="0"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1950" y="2222500"/>
                        <a:ext cx="3224213" cy="110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418202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defRPr/>
            </a:pPr>
            <a:r>
              <a:rPr lang="en-US" dirty="0" smtClean="0"/>
              <a:t>Income Expenditure Elasticity</a:t>
            </a:r>
            <a:endParaRPr lang="en-US" dirty="0"/>
          </a:p>
        </p:txBody>
      </p:sp>
      <p:sp>
        <p:nvSpPr>
          <p:cNvPr id="98307" name="Content Placeholder 2"/>
          <p:cNvSpPr>
            <a:spLocks noGrp="1"/>
          </p:cNvSpPr>
          <p:nvPr>
            <p:ph idx="1"/>
          </p:nvPr>
        </p:nvSpPr>
        <p:spPr>
          <a:xfrm>
            <a:off x="457200" y="1143001"/>
            <a:ext cx="8229600" cy="5334000"/>
          </a:xfrm>
        </p:spPr>
        <p:txBody>
          <a:bodyPr/>
          <a:lstStyle/>
          <a:p>
            <a:r>
              <a:rPr lang="en-US" dirty="0" smtClean="0"/>
              <a:t>Expenditure on x = </a:t>
            </a:r>
            <a:r>
              <a:rPr lang="en-US" dirty="0" err="1" smtClean="0"/>
              <a:t>p</a:t>
            </a:r>
            <a:r>
              <a:rPr lang="en-US" baseline="-25000" dirty="0" err="1" smtClean="0"/>
              <a:t>x</a:t>
            </a:r>
            <a:r>
              <a:rPr lang="en-US" dirty="0" smtClean="0"/>
              <a:t>*x</a:t>
            </a:r>
          </a:p>
          <a:p>
            <a:r>
              <a:rPr lang="en-US" dirty="0" smtClean="0"/>
              <a:t>What is the % change in expenditure on x when income changes?</a:t>
            </a:r>
          </a:p>
        </p:txBody>
      </p:sp>
      <p:graphicFrame>
        <p:nvGraphicFramePr>
          <p:cNvPr id="4" name="Object 3"/>
          <p:cNvGraphicFramePr>
            <a:graphicFrameLocks noChangeAspect="1"/>
          </p:cNvGraphicFramePr>
          <p:nvPr>
            <p:extLst>
              <p:ext uri="{D42A27DB-BD31-4B8C-83A1-F6EECF244321}">
                <p14:modId xmlns:p14="http://schemas.microsoft.com/office/powerpoint/2010/main" val="2717942660"/>
              </p:ext>
            </p:extLst>
          </p:nvPr>
        </p:nvGraphicFramePr>
        <p:xfrm>
          <a:off x="1563688" y="2971800"/>
          <a:ext cx="5280025" cy="3568700"/>
        </p:xfrm>
        <a:graphic>
          <a:graphicData uri="http://schemas.openxmlformats.org/presentationml/2006/ole">
            <mc:AlternateContent xmlns:mc="http://schemas.openxmlformats.org/markup-compatibility/2006">
              <mc:Choice xmlns:v="urn:schemas-microsoft-com:vml" Requires="v">
                <p:oleObj spid="_x0000_s110610" name="Equation" r:id="rId3" imgW="3047760" imgH="1930320" progId="Equation.DSMT4">
                  <p:embed/>
                </p:oleObj>
              </mc:Choice>
              <mc:Fallback>
                <p:oleObj name="Equation" r:id="rId3" imgW="3047760" imgH="1930320" progId="Equation.DSMT4">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3688" y="2971800"/>
                        <a:ext cx="5280025" cy="356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152225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07400" cy="762000"/>
          </a:xfrm>
        </p:spPr>
        <p:txBody>
          <a:bodyPr/>
          <a:lstStyle/>
          <a:p>
            <a:pPr>
              <a:defRPr/>
            </a:pPr>
            <a:r>
              <a:rPr lang="en-US" dirty="0" smtClean="0"/>
              <a:t>Cross Price Expenditure Elasticity</a:t>
            </a:r>
            <a:endParaRPr lang="en-US" dirty="0"/>
          </a:p>
        </p:txBody>
      </p:sp>
      <p:sp>
        <p:nvSpPr>
          <p:cNvPr id="3" name="Content Placeholder 2"/>
          <p:cNvSpPr>
            <a:spLocks noGrp="1"/>
          </p:cNvSpPr>
          <p:nvPr>
            <p:ph idx="1"/>
          </p:nvPr>
        </p:nvSpPr>
        <p:spPr>
          <a:xfrm>
            <a:off x="457200" y="1219200"/>
            <a:ext cx="8229600" cy="5257800"/>
          </a:xfrm>
        </p:spPr>
        <p:txBody>
          <a:bodyPr/>
          <a:lstStyle/>
          <a:p>
            <a:pPr>
              <a:defRPr/>
            </a:pPr>
            <a:r>
              <a:rPr lang="en-US" dirty="0" smtClean="0"/>
              <a:t>Expenditure on x = </a:t>
            </a:r>
            <a:r>
              <a:rPr lang="en-US" dirty="0" err="1" smtClean="0"/>
              <a:t>p</a:t>
            </a:r>
            <a:r>
              <a:rPr lang="en-US" baseline="-25000" dirty="0" err="1" smtClean="0"/>
              <a:t>x</a:t>
            </a:r>
            <a:r>
              <a:rPr lang="en-US" dirty="0" smtClean="0"/>
              <a:t>*x</a:t>
            </a:r>
          </a:p>
          <a:p>
            <a:pPr>
              <a:defRPr/>
            </a:pPr>
            <a:r>
              <a:rPr lang="en-US" dirty="0" smtClean="0"/>
              <a:t>What is the % change in expenditure on x then the price of y changes?</a:t>
            </a:r>
          </a:p>
          <a:p>
            <a:pPr marL="0" indent="0">
              <a:buFont typeface="Arial" charset="0"/>
              <a:buNone/>
              <a:defRPr/>
            </a:pPr>
            <a:r>
              <a:rPr lang="en-US" dirty="0" smtClean="0"/>
              <a:t>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337261810"/>
              </p:ext>
            </p:extLst>
          </p:nvPr>
        </p:nvGraphicFramePr>
        <p:xfrm>
          <a:off x="1971675" y="2895600"/>
          <a:ext cx="4973638" cy="3759200"/>
        </p:xfrm>
        <a:graphic>
          <a:graphicData uri="http://schemas.openxmlformats.org/presentationml/2006/ole">
            <mc:AlternateContent xmlns:mc="http://schemas.openxmlformats.org/markup-compatibility/2006">
              <mc:Choice xmlns:v="urn:schemas-microsoft-com:vml" Requires="v">
                <p:oleObj spid="_x0000_s7216" name="Equation" r:id="rId3" imgW="3047760" imgH="2158920" progId="Equation.DSMT4">
                  <p:embed/>
                </p:oleObj>
              </mc:Choice>
              <mc:Fallback>
                <p:oleObj name="Equation" r:id="rId3" imgW="3047760" imgH="2158920" progId="Equation.DSMT4">
                  <p:embed/>
                  <p:pic>
                    <p:nvPicPr>
                      <p:cNvPr id="0"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1675" y="2895600"/>
                        <a:ext cx="4973638" cy="375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698099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38" y="504825"/>
            <a:ext cx="8529637" cy="1033463"/>
          </a:xfrm>
        </p:spPr>
        <p:txBody>
          <a:bodyPr/>
          <a:lstStyle/>
          <a:p>
            <a:pPr>
              <a:defRPr/>
            </a:pPr>
            <a:r>
              <a:rPr lang="en-US" dirty="0" smtClean="0"/>
              <a:t>Own Price Budget Share Elasticity</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264554142"/>
              </p:ext>
            </p:extLst>
          </p:nvPr>
        </p:nvGraphicFramePr>
        <p:xfrm>
          <a:off x="903288" y="1562100"/>
          <a:ext cx="7083425" cy="5067300"/>
        </p:xfrm>
        <a:graphic>
          <a:graphicData uri="http://schemas.openxmlformats.org/presentationml/2006/ole">
            <mc:AlternateContent xmlns:mc="http://schemas.openxmlformats.org/markup-compatibility/2006">
              <mc:Choice xmlns:v="urn:schemas-microsoft-com:vml" Requires="v">
                <p:oleObj spid="_x0000_s8246" name="Equation" r:id="rId3" imgW="4051080" imgH="2717640" progId="Equation.DSMT4">
                  <p:embed/>
                </p:oleObj>
              </mc:Choice>
              <mc:Fallback>
                <p:oleObj name="Equation" r:id="rId3" imgW="4051080" imgH="2717640" progId="Equation.DSMT4">
                  <p:embed/>
                  <p:pic>
                    <p:nvPicPr>
                      <p:cNvPr id="0" name="Picture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3288" y="1562100"/>
                        <a:ext cx="7083425" cy="506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58615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38" y="504825"/>
            <a:ext cx="8529637" cy="1033463"/>
          </a:xfrm>
        </p:spPr>
        <p:txBody>
          <a:bodyPr/>
          <a:lstStyle/>
          <a:p>
            <a:pPr>
              <a:defRPr/>
            </a:pPr>
            <a:r>
              <a:rPr lang="en-US" dirty="0" smtClean="0"/>
              <a:t>Income Budget Share Elasticity</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032655247"/>
              </p:ext>
            </p:extLst>
          </p:nvPr>
        </p:nvGraphicFramePr>
        <p:xfrm>
          <a:off x="777875" y="1841500"/>
          <a:ext cx="7348538" cy="4495800"/>
        </p:xfrm>
        <a:graphic>
          <a:graphicData uri="http://schemas.openxmlformats.org/presentationml/2006/ole">
            <mc:AlternateContent xmlns:mc="http://schemas.openxmlformats.org/markup-compatibility/2006">
              <mc:Choice xmlns:v="urn:schemas-microsoft-com:vml" Requires="v">
                <p:oleObj spid="_x0000_s9266" name="Equation" r:id="rId3" imgW="4203360" imgH="2412720" progId="Equation.DSMT4">
                  <p:embed/>
                </p:oleObj>
              </mc:Choice>
              <mc:Fallback>
                <p:oleObj name="Equation" r:id="rId3" imgW="4203360" imgH="2412720" progId="Equation.DSMT4">
                  <p:embed/>
                  <p:pic>
                    <p:nvPicPr>
                      <p:cNvPr id="0" name="Picture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875" y="1841500"/>
                        <a:ext cx="7348538" cy="449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090903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38" y="504825"/>
            <a:ext cx="8529637" cy="1033463"/>
          </a:xfrm>
        </p:spPr>
        <p:txBody>
          <a:bodyPr>
            <a:normAutofit fontScale="90000"/>
          </a:bodyPr>
          <a:lstStyle/>
          <a:p>
            <a:pPr>
              <a:defRPr/>
            </a:pPr>
            <a:r>
              <a:rPr lang="en-US" dirty="0" smtClean="0"/>
              <a:t>Income Budget Share Elasticity (cont.)</a:t>
            </a:r>
            <a:endParaRPr lang="en-US" dirty="0"/>
          </a:p>
        </p:txBody>
      </p:sp>
      <p:sp>
        <p:nvSpPr>
          <p:cNvPr id="102403" name="Content Placeholder 2"/>
          <p:cNvSpPr>
            <a:spLocks noGrp="1"/>
          </p:cNvSpPr>
          <p:nvPr>
            <p:ph idx="1"/>
          </p:nvPr>
        </p:nvSpPr>
        <p:spPr/>
        <p:txBody>
          <a:bodyPr/>
          <a:lstStyle/>
          <a:p>
            <a:r>
              <a:rPr lang="en-US" dirty="0" smtClean="0"/>
              <a:t>Start reducing:</a:t>
            </a:r>
          </a:p>
        </p:txBody>
      </p:sp>
      <p:graphicFrame>
        <p:nvGraphicFramePr>
          <p:cNvPr id="4" name="Object 3"/>
          <p:cNvGraphicFramePr>
            <a:graphicFrameLocks noChangeAspect="1"/>
          </p:cNvGraphicFramePr>
          <p:nvPr>
            <p:extLst>
              <p:ext uri="{D42A27DB-BD31-4B8C-83A1-F6EECF244321}">
                <p14:modId xmlns:p14="http://schemas.microsoft.com/office/powerpoint/2010/main" val="1034253667"/>
              </p:ext>
            </p:extLst>
          </p:nvPr>
        </p:nvGraphicFramePr>
        <p:xfrm>
          <a:off x="2703513" y="2209799"/>
          <a:ext cx="3240252" cy="4138613"/>
        </p:xfrm>
        <a:graphic>
          <a:graphicData uri="http://schemas.openxmlformats.org/presentationml/2006/ole">
            <mc:AlternateContent xmlns:mc="http://schemas.openxmlformats.org/markup-compatibility/2006">
              <mc:Choice xmlns:v="urn:schemas-microsoft-com:vml" Requires="v">
                <p:oleObj spid="_x0000_s10288" name="Equation" r:id="rId3" imgW="2006280" imgH="2400120" progId="Equation.DSMT4">
                  <p:embed/>
                </p:oleObj>
              </mc:Choice>
              <mc:Fallback>
                <p:oleObj name="Equation" r:id="rId3" imgW="2006280" imgH="2400120" progId="Equation.DSMT4">
                  <p:embed/>
                  <p:pic>
                    <p:nvPicPr>
                      <p:cNvPr id="0"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3513" y="2209799"/>
                        <a:ext cx="3240252" cy="4138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21202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Income Budget Share Elasticity (cont.)</a:t>
            </a:r>
            <a:endParaRPr lang="en-US" dirty="0"/>
          </a:p>
        </p:txBody>
      </p:sp>
      <p:sp>
        <p:nvSpPr>
          <p:cNvPr id="103427" name="Content Placeholder 2"/>
          <p:cNvSpPr>
            <a:spLocks noGrp="1"/>
          </p:cNvSpPr>
          <p:nvPr>
            <p:ph idx="1"/>
          </p:nvPr>
        </p:nvSpPr>
        <p:spPr/>
        <p:txBody>
          <a:bodyPr/>
          <a:lstStyle/>
          <a:p>
            <a:r>
              <a:rPr lang="en-US" dirty="0" smtClean="0"/>
              <a:t>Almost there</a:t>
            </a:r>
          </a:p>
        </p:txBody>
      </p:sp>
      <p:graphicFrame>
        <p:nvGraphicFramePr>
          <p:cNvPr id="103428" name="Object 3"/>
          <p:cNvGraphicFramePr>
            <a:graphicFrameLocks noChangeAspect="1"/>
          </p:cNvGraphicFramePr>
          <p:nvPr>
            <p:extLst>
              <p:ext uri="{D42A27DB-BD31-4B8C-83A1-F6EECF244321}">
                <p14:modId xmlns:p14="http://schemas.microsoft.com/office/powerpoint/2010/main" val="3852461901"/>
              </p:ext>
            </p:extLst>
          </p:nvPr>
        </p:nvGraphicFramePr>
        <p:xfrm>
          <a:off x="2012950" y="2209800"/>
          <a:ext cx="3966727" cy="3563938"/>
        </p:xfrm>
        <a:graphic>
          <a:graphicData uri="http://schemas.openxmlformats.org/presentationml/2006/ole">
            <mc:AlternateContent xmlns:mc="http://schemas.openxmlformats.org/markup-compatibility/2006">
              <mc:Choice xmlns:v="urn:schemas-microsoft-com:vml" Requires="v">
                <p:oleObj spid="_x0000_s11313" name="Equation" r:id="rId3" imgW="1498320" imgH="1346040" progId="Equation.DSMT4">
                  <p:embed/>
                </p:oleObj>
              </mc:Choice>
              <mc:Fallback>
                <p:oleObj name="Equation" r:id="rId3" imgW="1498320" imgH="1346040" progId="Equation.DSMT4">
                  <p:embed/>
                  <p:pic>
                    <p:nvPicPr>
                      <p:cNvPr id="0" name="Picture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2950" y="2209800"/>
                        <a:ext cx="3966727" cy="3563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611859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387350"/>
            <a:ext cx="8682037" cy="1139825"/>
          </a:xfrm>
        </p:spPr>
        <p:txBody>
          <a:bodyPr/>
          <a:lstStyle/>
          <a:p>
            <a:pPr>
              <a:defRPr/>
            </a:pPr>
            <a:r>
              <a:rPr lang="en-US" dirty="0" smtClean="0"/>
              <a:t>Cross Price Budget Share Elasticity</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06351823"/>
              </p:ext>
            </p:extLst>
          </p:nvPr>
        </p:nvGraphicFramePr>
        <p:xfrm>
          <a:off x="2360613" y="1752600"/>
          <a:ext cx="5285355" cy="4879975"/>
        </p:xfrm>
        <a:graphic>
          <a:graphicData uri="http://schemas.openxmlformats.org/presentationml/2006/ole">
            <mc:AlternateContent xmlns:mc="http://schemas.openxmlformats.org/markup-compatibility/2006">
              <mc:Choice xmlns:v="urn:schemas-microsoft-com:vml" Requires="v">
                <p:oleObj spid="_x0000_s12336" name="Equation" r:id="rId3" imgW="3111480" imgH="2692080" progId="Equation.DSMT4">
                  <p:embed/>
                </p:oleObj>
              </mc:Choice>
              <mc:Fallback>
                <p:oleObj name="Equation" r:id="rId3" imgW="3111480" imgH="2692080" progId="Equation.DSMT4">
                  <p:embed/>
                  <p:pic>
                    <p:nvPicPr>
                      <p:cNvPr id="0"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0613" y="1752600"/>
                        <a:ext cx="5285355" cy="4879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34907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a:bodyPr>
          <a:lstStyle/>
          <a:p>
            <a:r>
              <a:rPr lang="en-US" dirty="0" smtClean="0"/>
              <a:t>Elasticity</a:t>
            </a:r>
            <a:endParaRPr lang="en-US" dirty="0"/>
          </a:p>
        </p:txBody>
      </p:sp>
      <p:sp>
        <p:nvSpPr>
          <p:cNvPr id="3" name="Content Placeholder 2"/>
          <p:cNvSpPr>
            <a:spLocks noGrp="1"/>
          </p:cNvSpPr>
          <p:nvPr>
            <p:ph idx="1"/>
          </p:nvPr>
        </p:nvSpPr>
        <p:spPr>
          <a:xfrm>
            <a:off x="457200" y="1143001"/>
            <a:ext cx="8229600" cy="5257799"/>
          </a:xfrm>
        </p:spPr>
        <p:txBody>
          <a:bodyPr>
            <a:normAutofit/>
          </a:bodyPr>
          <a:lstStyle/>
          <a:p>
            <a:r>
              <a:rPr lang="en-US" dirty="0" smtClean="0"/>
              <a:t>Principles</a:t>
            </a:r>
          </a:p>
          <a:p>
            <a:pPr lvl="1"/>
            <a:r>
              <a:rPr lang="en-US" dirty="0" smtClean="0"/>
              <a:t>Arc elasticity</a:t>
            </a:r>
            <a:endParaRPr lang="en-US" dirty="0"/>
          </a:p>
          <a:p>
            <a:pPr lvl="1"/>
            <a:r>
              <a:rPr lang="en-US" dirty="0" smtClean="0"/>
              <a:t>Mid-point method</a:t>
            </a:r>
          </a:p>
          <a:p>
            <a:endParaRPr lang="en-US" sz="2000" dirty="0" smtClean="0"/>
          </a:p>
          <a:p>
            <a:r>
              <a:rPr lang="en-US" dirty="0" smtClean="0"/>
              <a:t>Intermediate</a:t>
            </a:r>
          </a:p>
          <a:p>
            <a:pPr lvl="1"/>
            <a:r>
              <a:rPr lang="en-US" dirty="0" smtClean="0"/>
              <a:t>Point elasticity</a:t>
            </a:r>
          </a:p>
          <a:p>
            <a:endParaRPr lang="en-US" dirty="0"/>
          </a:p>
          <a:p>
            <a:endParaRPr lang="en-US"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1674173303"/>
              </p:ext>
            </p:extLst>
          </p:nvPr>
        </p:nvGraphicFramePr>
        <p:xfrm>
          <a:off x="2938463" y="4210050"/>
          <a:ext cx="5083175" cy="2335213"/>
        </p:xfrm>
        <a:graphic>
          <a:graphicData uri="http://schemas.openxmlformats.org/presentationml/2006/ole">
            <mc:AlternateContent xmlns:mc="http://schemas.openxmlformats.org/markup-compatibility/2006">
              <mc:Choice xmlns:v="urn:schemas-microsoft-com:vml" Requires="v">
                <p:oleObj spid="_x0000_s96315" name="Equation" r:id="rId3" imgW="3263760" imgH="1498320" progId="Equation.DSMT4">
                  <p:embed/>
                </p:oleObj>
              </mc:Choice>
              <mc:Fallback>
                <p:oleObj name="Equation" r:id="rId3" imgW="3263760" imgH="1498320" progId="Equation.DSMT4">
                  <p:embed/>
                  <p:pic>
                    <p:nvPicPr>
                      <p:cNvPr id="0"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8463" y="4210050"/>
                        <a:ext cx="5083175" cy="2335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45389572"/>
              </p:ext>
            </p:extLst>
          </p:nvPr>
        </p:nvGraphicFramePr>
        <p:xfrm>
          <a:off x="4737100" y="1066800"/>
          <a:ext cx="2159000" cy="2400300"/>
        </p:xfrm>
        <a:graphic>
          <a:graphicData uri="http://schemas.openxmlformats.org/presentationml/2006/ole">
            <mc:AlternateContent xmlns:mc="http://schemas.openxmlformats.org/markup-compatibility/2006">
              <mc:Choice xmlns:v="urn:schemas-microsoft-com:vml" Requires="v">
                <p:oleObj spid="_x0000_s96316" name="Equation" r:id="rId5" imgW="1231560" imgH="1371600" progId="Equation.DSMT4">
                  <p:embed/>
                </p:oleObj>
              </mc:Choice>
              <mc:Fallback>
                <p:oleObj name="Equation" r:id="rId5" imgW="1231560" imgH="1371600" progId="Equation.DSMT4">
                  <p:embed/>
                  <p:pic>
                    <p:nvPicPr>
                      <p:cNvPr id="0" name="Picture 5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7100" y="1066800"/>
                        <a:ext cx="2159000" cy="240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820875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304800" y="838200"/>
            <a:ext cx="8610600" cy="1066800"/>
          </a:xfrm>
        </p:spPr>
        <p:txBody>
          <a:bodyPr/>
          <a:lstStyle/>
          <a:p>
            <a:pPr eaLnBrk="1" fontAlgn="auto" hangingPunct="1">
              <a:spcAft>
                <a:spcPts val="0"/>
              </a:spcAft>
              <a:defRPr/>
            </a:pPr>
            <a:r>
              <a:rPr lang="en-US" smtClean="0"/>
              <a:t>Compensated Price Elasticities</a:t>
            </a:r>
          </a:p>
        </p:txBody>
      </p:sp>
      <p:sp>
        <p:nvSpPr>
          <p:cNvPr id="105475" name="Rectangle 3"/>
          <p:cNvSpPr>
            <a:spLocks noGrp="1" noChangeArrowheads="1"/>
          </p:cNvSpPr>
          <p:nvPr>
            <p:ph idx="1"/>
          </p:nvPr>
        </p:nvSpPr>
        <p:spPr>
          <a:xfrm>
            <a:off x="457200" y="1817688"/>
            <a:ext cx="8229600" cy="4659312"/>
          </a:xfrm>
        </p:spPr>
        <p:txBody>
          <a:bodyPr>
            <a:normAutofit/>
          </a:bodyPr>
          <a:lstStyle/>
          <a:p>
            <a:pPr eaLnBrk="1" hangingPunct="1"/>
            <a:r>
              <a:rPr lang="en-US" dirty="0" smtClean="0"/>
              <a:t>It is also useful to define </a:t>
            </a:r>
            <a:r>
              <a:rPr lang="en-US" dirty="0" err="1" smtClean="0"/>
              <a:t>elasticities</a:t>
            </a:r>
            <a:r>
              <a:rPr lang="en-US" dirty="0" smtClean="0"/>
              <a:t> based on the compensated demand function</a:t>
            </a:r>
          </a:p>
          <a:p>
            <a:pPr eaLnBrk="1" hangingPunct="1"/>
            <a:r>
              <a:rPr lang="en-US" dirty="0" smtClean="0"/>
              <a:t>If the compensated demand function is</a:t>
            </a:r>
          </a:p>
          <a:p>
            <a:pPr algn="ctr" eaLnBrk="1" hangingPunct="1">
              <a:lnSpc>
                <a:spcPct val="130000"/>
              </a:lnSpc>
              <a:buFontTx/>
              <a:buNone/>
            </a:pPr>
            <a:r>
              <a:rPr lang="en-US" sz="2800" dirty="0" smtClean="0"/>
              <a:t>x = </a:t>
            </a:r>
            <a:r>
              <a:rPr lang="en-US" sz="2800" dirty="0" err="1" smtClean="0"/>
              <a:t>x</a:t>
            </a:r>
            <a:r>
              <a:rPr lang="en-US" sz="2800" baseline="30000" dirty="0" err="1" smtClean="0"/>
              <a:t>c</a:t>
            </a:r>
            <a:r>
              <a:rPr lang="en-US" sz="2800" dirty="0" smtClean="0"/>
              <a:t>(</a:t>
            </a:r>
            <a:r>
              <a:rPr lang="en-US" sz="2800" dirty="0" err="1" smtClean="0"/>
              <a:t>p</a:t>
            </a:r>
            <a:r>
              <a:rPr lang="en-US" sz="2800" baseline="-25000" dirty="0" err="1" smtClean="0"/>
              <a:t>x</a:t>
            </a:r>
            <a:r>
              <a:rPr lang="en-US" sz="2800" dirty="0" smtClean="0"/>
              <a:t>, </a:t>
            </a:r>
            <a:r>
              <a:rPr lang="en-US" sz="2800" dirty="0" err="1" smtClean="0"/>
              <a:t>p</a:t>
            </a:r>
            <a:r>
              <a:rPr lang="en-US" sz="2800" baseline="-25000" dirty="0" err="1" smtClean="0"/>
              <a:t>y</a:t>
            </a:r>
            <a:r>
              <a:rPr lang="en-US" sz="2800" dirty="0" smtClean="0"/>
              <a:t>, U)</a:t>
            </a:r>
          </a:p>
          <a:p>
            <a:pPr eaLnBrk="1" hangingPunct="1">
              <a:buFontTx/>
              <a:buNone/>
            </a:pPr>
            <a:r>
              <a:rPr lang="en-US" dirty="0" smtClean="0"/>
              <a:t>     we can calculate</a:t>
            </a:r>
          </a:p>
          <a:p>
            <a:pPr lvl="1" eaLnBrk="1" hangingPunct="1"/>
            <a:r>
              <a:rPr lang="en-US" dirty="0" smtClean="0"/>
              <a:t>compensated own price elasticity of demand</a:t>
            </a:r>
          </a:p>
          <a:p>
            <a:pPr lvl="1" eaLnBrk="1" hangingPunct="1"/>
            <a:r>
              <a:rPr lang="en-US" dirty="0" smtClean="0"/>
              <a:t>compensated cross-price elasticity of demand</a:t>
            </a:r>
          </a:p>
        </p:txBody>
      </p:sp>
    </p:spTree>
    <p:extLst>
      <p:ext uri="{BB962C8B-B14F-4D97-AF65-F5344CB8AC3E}">
        <p14:creationId xmlns:p14="http://schemas.microsoft.com/office/powerpoint/2010/main" val="41387888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04800" y="838200"/>
            <a:ext cx="8610600" cy="1066800"/>
          </a:xfrm>
        </p:spPr>
        <p:txBody>
          <a:bodyPr/>
          <a:lstStyle/>
          <a:p>
            <a:pPr eaLnBrk="1" fontAlgn="auto" hangingPunct="1">
              <a:spcAft>
                <a:spcPts val="0"/>
              </a:spcAft>
              <a:defRPr/>
            </a:pPr>
            <a:r>
              <a:rPr lang="en-US" smtClean="0"/>
              <a:t>Compensated Price Elasticities</a:t>
            </a:r>
          </a:p>
        </p:txBody>
      </p:sp>
      <p:sp>
        <p:nvSpPr>
          <p:cNvPr id="106499" name="Rectangle 3"/>
          <p:cNvSpPr>
            <a:spLocks noGrp="1" noChangeArrowheads="1"/>
          </p:cNvSpPr>
          <p:nvPr>
            <p:ph idx="1"/>
          </p:nvPr>
        </p:nvSpPr>
        <p:spPr>
          <a:xfrm>
            <a:off x="685800" y="1752600"/>
            <a:ext cx="7772400" cy="3886200"/>
          </a:xfrm>
        </p:spPr>
        <p:txBody>
          <a:bodyPr>
            <a:normAutofit/>
          </a:bodyPr>
          <a:lstStyle/>
          <a:p>
            <a:pPr eaLnBrk="1" hangingPunct="1">
              <a:buClrTx/>
              <a:buSzPct val="100000"/>
            </a:pPr>
            <a:r>
              <a:rPr lang="en-US" dirty="0" smtClean="0"/>
              <a:t>The compensated own price elasticity of demand is</a:t>
            </a:r>
          </a:p>
          <a:p>
            <a:pPr eaLnBrk="1" hangingPunct="1">
              <a:buClrTx/>
              <a:buSzPct val="100000"/>
            </a:pPr>
            <a:endParaRPr lang="en-US" dirty="0"/>
          </a:p>
          <a:p>
            <a:pPr eaLnBrk="1" hangingPunct="1">
              <a:buClrTx/>
              <a:buSzPct val="100000"/>
            </a:pPr>
            <a:endParaRPr lang="en-US" dirty="0" smtClean="0"/>
          </a:p>
          <a:p>
            <a:pPr>
              <a:buSzPct val="100000"/>
            </a:pPr>
            <a:r>
              <a:rPr lang="en-US" dirty="0"/>
              <a:t>The compensated cross-price elasticity of demand </a:t>
            </a:r>
            <a:r>
              <a:rPr lang="en-US" dirty="0" smtClean="0"/>
              <a:t>is</a:t>
            </a:r>
          </a:p>
        </p:txBody>
      </p:sp>
      <p:graphicFrame>
        <p:nvGraphicFramePr>
          <p:cNvPr id="326660" name="Object 4"/>
          <p:cNvGraphicFramePr>
            <a:graphicFrameLocks noChangeAspect="1"/>
          </p:cNvGraphicFramePr>
          <p:nvPr>
            <p:extLst>
              <p:ext uri="{D42A27DB-BD31-4B8C-83A1-F6EECF244321}">
                <p14:modId xmlns:p14="http://schemas.microsoft.com/office/powerpoint/2010/main" val="2508718760"/>
              </p:ext>
            </p:extLst>
          </p:nvPr>
        </p:nvGraphicFramePr>
        <p:xfrm>
          <a:off x="1838325" y="2832100"/>
          <a:ext cx="5453063" cy="1333500"/>
        </p:xfrm>
        <a:graphic>
          <a:graphicData uri="http://schemas.openxmlformats.org/presentationml/2006/ole">
            <mc:AlternateContent xmlns:mc="http://schemas.openxmlformats.org/markup-compatibility/2006">
              <mc:Choice xmlns:v="urn:schemas-microsoft-com:vml" Requires="v">
                <p:oleObj spid="_x0000_s13406" name="Equation" r:id="rId3" imgW="2298600" imgH="533160" progId="Equation.DSMT4">
                  <p:embed/>
                </p:oleObj>
              </mc:Choice>
              <mc:Fallback>
                <p:oleObj name="Equation" r:id="rId3" imgW="2298600" imgH="533160" progId="Equation.DSMT4">
                  <p:embed/>
                  <p:pic>
                    <p:nvPicPr>
                      <p:cNvPr id="0" name="Picture 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8325" y="2832100"/>
                        <a:ext cx="5453063" cy="133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6662" name="Object 6"/>
          <p:cNvGraphicFramePr>
            <a:graphicFrameLocks noChangeAspect="1"/>
          </p:cNvGraphicFramePr>
          <p:nvPr>
            <p:extLst>
              <p:ext uri="{D42A27DB-BD31-4B8C-83A1-F6EECF244321}">
                <p14:modId xmlns:p14="http://schemas.microsoft.com/office/powerpoint/2010/main" val="173608881"/>
              </p:ext>
            </p:extLst>
          </p:nvPr>
        </p:nvGraphicFramePr>
        <p:xfrm>
          <a:off x="1811338" y="5118100"/>
          <a:ext cx="5432425" cy="1333500"/>
        </p:xfrm>
        <a:graphic>
          <a:graphicData uri="http://schemas.openxmlformats.org/presentationml/2006/ole">
            <mc:AlternateContent xmlns:mc="http://schemas.openxmlformats.org/markup-compatibility/2006">
              <mc:Choice xmlns:v="urn:schemas-microsoft-com:vml" Requires="v">
                <p:oleObj spid="_x0000_s13407" name="Equation" r:id="rId5" imgW="2298600" imgH="533160" progId="Equation.DSMT4">
                  <p:embed/>
                </p:oleObj>
              </mc:Choice>
              <mc:Fallback>
                <p:oleObj name="Equation" r:id="rId5" imgW="2298600" imgH="533160" progId="Equation.DSMT4">
                  <p:embed/>
                  <p:pic>
                    <p:nvPicPr>
                      <p:cNvPr id="0" name="Picture 9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1338" y="5118100"/>
                        <a:ext cx="5432425" cy="133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45099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6660"/>
                                        </p:tgtEl>
                                        <p:attrNameLst>
                                          <p:attrName>style.visibility</p:attrName>
                                        </p:attrNameLst>
                                      </p:cBhvr>
                                      <p:to>
                                        <p:strVal val="visible"/>
                                      </p:to>
                                    </p:set>
                                    <p:animEffect transition="in" filter="wipe(left)">
                                      <p:cBhvr>
                                        <p:cTn id="7" dur="500"/>
                                        <p:tgtEl>
                                          <p:spTgt spid="3266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26662"/>
                                        </p:tgtEl>
                                        <p:attrNameLst>
                                          <p:attrName>style.visibility</p:attrName>
                                        </p:attrNameLst>
                                      </p:cBhvr>
                                      <p:to>
                                        <p:strVal val="visible"/>
                                      </p:to>
                                    </p:set>
                                    <p:animEffect transition="in" filter="wipe(left)">
                                      <p:cBhvr>
                                        <p:cTn id="12" dur="500"/>
                                        <p:tgtEl>
                                          <p:spTgt spid="326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304800" y="838200"/>
            <a:ext cx="8610600" cy="1066800"/>
          </a:xfrm>
        </p:spPr>
        <p:txBody>
          <a:bodyPr/>
          <a:lstStyle/>
          <a:p>
            <a:pPr eaLnBrk="1" fontAlgn="auto" hangingPunct="1">
              <a:spcAft>
                <a:spcPts val="0"/>
              </a:spcAft>
              <a:defRPr/>
            </a:pPr>
            <a:r>
              <a:rPr lang="en-US" dirty="0" err="1" smtClean="0"/>
              <a:t>Slutsky</a:t>
            </a:r>
            <a:r>
              <a:rPr lang="en-US" dirty="0" smtClean="0"/>
              <a:t> Equation in Elasticity Form</a:t>
            </a:r>
          </a:p>
        </p:txBody>
      </p:sp>
      <p:sp>
        <p:nvSpPr>
          <p:cNvPr id="107523" name="Rectangle 3"/>
          <p:cNvSpPr>
            <a:spLocks noGrp="1" noChangeArrowheads="1"/>
          </p:cNvSpPr>
          <p:nvPr>
            <p:ph idx="1"/>
          </p:nvPr>
        </p:nvSpPr>
        <p:spPr>
          <a:xfrm>
            <a:off x="685800" y="1828800"/>
            <a:ext cx="7772400" cy="4038600"/>
          </a:xfrm>
        </p:spPr>
        <p:txBody>
          <a:bodyPr>
            <a:normAutofit/>
          </a:bodyPr>
          <a:lstStyle/>
          <a:p>
            <a:pPr eaLnBrk="1" hangingPunct="1"/>
            <a:r>
              <a:rPr lang="en-US" dirty="0" smtClean="0"/>
              <a:t>The relationship between </a:t>
            </a:r>
            <a:r>
              <a:rPr lang="en-US" dirty="0" err="1" smtClean="0"/>
              <a:t>Marshallian</a:t>
            </a:r>
            <a:r>
              <a:rPr lang="en-US" dirty="0" smtClean="0"/>
              <a:t> and compensated price </a:t>
            </a:r>
            <a:r>
              <a:rPr lang="en-US" dirty="0" err="1" smtClean="0"/>
              <a:t>elasticities</a:t>
            </a:r>
            <a:r>
              <a:rPr lang="en-US" dirty="0" smtClean="0"/>
              <a:t> can be shown using the </a:t>
            </a:r>
            <a:r>
              <a:rPr lang="en-US" dirty="0" err="1" smtClean="0"/>
              <a:t>Slutsky</a:t>
            </a:r>
            <a:r>
              <a:rPr lang="en-US" dirty="0" smtClean="0"/>
              <a:t> equation</a:t>
            </a:r>
          </a:p>
          <a:p>
            <a:pPr eaLnBrk="1" hangingPunct="1"/>
            <a:endParaRPr lang="en-US" dirty="0"/>
          </a:p>
          <a:p>
            <a:pPr eaLnBrk="1" hangingPunct="1"/>
            <a:endParaRPr lang="en-US" dirty="0" smtClean="0"/>
          </a:p>
          <a:p>
            <a:pPr eaLnBrk="1" hangingPunct="1"/>
            <a:endParaRPr lang="en-US" dirty="0"/>
          </a:p>
          <a:p>
            <a:pPr marL="0" indent="0" eaLnBrk="1" hangingPunct="1">
              <a:buNone/>
            </a:pPr>
            <a:endParaRPr lang="en-US" dirty="0" smtClean="0"/>
          </a:p>
        </p:txBody>
      </p:sp>
      <p:graphicFrame>
        <p:nvGraphicFramePr>
          <p:cNvPr id="327684" name="Object 4"/>
          <p:cNvGraphicFramePr>
            <a:graphicFrameLocks noChangeAspect="1"/>
          </p:cNvGraphicFramePr>
          <p:nvPr>
            <p:extLst>
              <p:ext uri="{D42A27DB-BD31-4B8C-83A1-F6EECF244321}">
                <p14:modId xmlns:p14="http://schemas.microsoft.com/office/powerpoint/2010/main" val="924064180"/>
              </p:ext>
            </p:extLst>
          </p:nvPr>
        </p:nvGraphicFramePr>
        <p:xfrm>
          <a:off x="304800" y="3581400"/>
          <a:ext cx="8210550" cy="1133275"/>
        </p:xfrm>
        <a:graphic>
          <a:graphicData uri="http://schemas.openxmlformats.org/presentationml/2006/ole">
            <mc:AlternateContent xmlns:mc="http://schemas.openxmlformats.org/markup-compatibility/2006">
              <mc:Choice xmlns:v="urn:schemas-microsoft-com:vml" Requires="v">
                <p:oleObj spid="_x0000_s14384" name="Equation" r:id="rId3" imgW="3835080" imgH="495000" progId="Equation.DSMT4">
                  <p:embed/>
                </p:oleObj>
              </mc:Choice>
              <mc:Fallback>
                <p:oleObj name="Equation" r:id="rId3" imgW="3835080" imgH="495000" progId="Equation.DSMT4">
                  <p:embed/>
                  <p:pic>
                    <p:nvPicPr>
                      <p:cNvPr id="0"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581400"/>
                        <a:ext cx="8210550" cy="113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7756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7684"/>
                                        </p:tgtEl>
                                        <p:attrNameLst>
                                          <p:attrName>style.visibility</p:attrName>
                                        </p:attrNameLst>
                                      </p:cBhvr>
                                      <p:to>
                                        <p:strVal val="visible"/>
                                      </p:to>
                                    </p:set>
                                    <p:animEffect transition="in" filter="wipe(left)">
                                      <p:cBhvr>
                                        <p:cTn id="7" dur="500"/>
                                        <p:tgtEl>
                                          <p:spTgt spid="327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42875" y="493713"/>
            <a:ext cx="8610600" cy="1066800"/>
          </a:xfrm>
        </p:spPr>
        <p:txBody>
          <a:bodyPr/>
          <a:lstStyle/>
          <a:p>
            <a:pPr eaLnBrk="1" fontAlgn="auto" hangingPunct="1">
              <a:spcAft>
                <a:spcPts val="0"/>
              </a:spcAft>
              <a:defRPr/>
            </a:pPr>
            <a:r>
              <a:rPr lang="en-US" dirty="0" err="1"/>
              <a:t>Slutsky</a:t>
            </a:r>
            <a:r>
              <a:rPr lang="en-US" dirty="0"/>
              <a:t> Equation in Elasticity Form</a:t>
            </a:r>
            <a:endParaRPr lang="en-US" dirty="0" smtClean="0"/>
          </a:p>
        </p:txBody>
      </p:sp>
      <p:sp>
        <p:nvSpPr>
          <p:cNvPr id="108547" name="Rectangle 3"/>
          <p:cNvSpPr>
            <a:spLocks noGrp="1" noChangeArrowheads="1"/>
          </p:cNvSpPr>
          <p:nvPr>
            <p:ph idx="1"/>
          </p:nvPr>
        </p:nvSpPr>
        <p:spPr>
          <a:xfrm>
            <a:off x="373063" y="1398588"/>
            <a:ext cx="7964487" cy="1128712"/>
          </a:xfrm>
        </p:spPr>
        <p:txBody>
          <a:bodyPr>
            <a:normAutofit lnSpcReduction="10000"/>
          </a:bodyPr>
          <a:lstStyle/>
          <a:p>
            <a:pPr eaLnBrk="1" hangingPunct="1"/>
            <a:r>
              <a:rPr lang="en-US" dirty="0" smtClean="0"/>
              <a:t>Multiply both sides by </a:t>
            </a:r>
            <a:r>
              <a:rPr lang="en-US" dirty="0" err="1" smtClean="0"/>
              <a:t>p</a:t>
            </a:r>
            <a:r>
              <a:rPr lang="en-US" baseline="-25000" dirty="0" err="1" smtClean="0"/>
              <a:t>x</a:t>
            </a:r>
            <a:r>
              <a:rPr lang="en-US" dirty="0" smtClean="0"/>
              <a:t>/x</a:t>
            </a:r>
          </a:p>
          <a:p>
            <a:pPr eaLnBrk="1" hangingPunct="1"/>
            <a:r>
              <a:rPr lang="en-US" dirty="0" smtClean="0"/>
              <a:t>Gets us a few </a:t>
            </a:r>
            <a:r>
              <a:rPr lang="en-US" dirty="0" err="1" smtClean="0"/>
              <a:t>elasticities</a:t>
            </a:r>
            <a:endParaRPr lang="en-US" dirty="0" smtClean="0"/>
          </a:p>
        </p:txBody>
      </p:sp>
      <p:graphicFrame>
        <p:nvGraphicFramePr>
          <p:cNvPr id="327684" name="Object 4"/>
          <p:cNvGraphicFramePr>
            <a:graphicFrameLocks noChangeAspect="1"/>
          </p:cNvGraphicFramePr>
          <p:nvPr>
            <p:extLst>
              <p:ext uri="{D42A27DB-BD31-4B8C-83A1-F6EECF244321}">
                <p14:modId xmlns:p14="http://schemas.microsoft.com/office/powerpoint/2010/main" val="1961571036"/>
              </p:ext>
            </p:extLst>
          </p:nvPr>
        </p:nvGraphicFramePr>
        <p:xfrm>
          <a:off x="923925" y="2433638"/>
          <a:ext cx="7213600" cy="2468562"/>
        </p:xfrm>
        <a:graphic>
          <a:graphicData uri="http://schemas.openxmlformats.org/presentationml/2006/ole">
            <mc:AlternateContent xmlns:mc="http://schemas.openxmlformats.org/markup-compatibility/2006">
              <mc:Choice xmlns:v="urn:schemas-microsoft-com:vml" Requires="v">
                <p:oleObj spid="_x0000_s15501" name="Equation" r:id="rId3" imgW="3886200" imgH="1244520" progId="Equation.DSMT4">
                  <p:embed/>
                </p:oleObj>
              </mc:Choice>
              <mc:Fallback>
                <p:oleObj name="Equation" r:id="rId3" imgW="3886200" imgH="1244520" progId="Equation.DSMT4">
                  <p:embed/>
                  <p:pic>
                    <p:nvPicPr>
                      <p:cNvPr id="0" name="Picture 1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925" y="2433638"/>
                        <a:ext cx="7213600" cy="2468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688" name="Rectangle 8"/>
          <p:cNvSpPr>
            <a:spLocks noChangeArrowheads="1"/>
          </p:cNvSpPr>
          <p:nvPr/>
        </p:nvSpPr>
        <p:spPr bwMode="auto">
          <a:xfrm>
            <a:off x="2666999" y="5827713"/>
            <a:ext cx="59086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spcBef>
                <a:spcPct val="20000"/>
              </a:spcBef>
              <a:buFontTx/>
              <a:buChar char="•"/>
            </a:pPr>
            <a:r>
              <a:rPr lang="en-US" dirty="0">
                <a:solidFill>
                  <a:schemeClr val="tx1"/>
                </a:solidFill>
              </a:rPr>
              <a:t>Hmmm? Let’s focus on the last part</a:t>
            </a:r>
          </a:p>
        </p:txBody>
      </p:sp>
      <p:cxnSp>
        <p:nvCxnSpPr>
          <p:cNvPr id="108550" name="Straight Arrow Connector 19"/>
          <p:cNvCxnSpPr>
            <a:cxnSpLocks noChangeShapeType="1"/>
          </p:cNvCxnSpPr>
          <p:nvPr/>
        </p:nvCxnSpPr>
        <p:spPr bwMode="auto">
          <a:xfrm flipV="1">
            <a:off x="5938838" y="5297488"/>
            <a:ext cx="214312" cy="493712"/>
          </a:xfrm>
          <a:prstGeom prst="straightConnector1">
            <a:avLst/>
          </a:prstGeom>
          <a:noFill/>
          <a:ln w="19050" algn="ctr">
            <a:solidFill>
              <a:srgbClr val="008000"/>
            </a:solidFill>
            <a:round/>
            <a:headEnd/>
            <a:tailEnd type="arrow" w="med" len="med"/>
          </a:ln>
          <a:extLst>
            <a:ext uri="{909E8E84-426E-40DD-AFC4-6F175D3DCCD1}">
              <a14:hiddenFill xmlns:a14="http://schemas.microsoft.com/office/drawing/2010/main">
                <a:noFill/>
              </a14:hiddenFill>
            </a:ext>
          </a:extLst>
        </p:spPr>
      </p:cxnSp>
      <p:graphicFrame>
        <p:nvGraphicFramePr>
          <p:cNvPr id="2" name="Object 7"/>
          <p:cNvGraphicFramePr>
            <a:graphicFrameLocks noChangeAspect="1"/>
          </p:cNvGraphicFramePr>
          <p:nvPr/>
        </p:nvGraphicFramePr>
        <p:xfrm>
          <a:off x="4135439" y="2438399"/>
          <a:ext cx="675046" cy="777875"/>
        </p:xfrm>
        <a:graphic>
          <a:graphicData uri="http://schemas.openxmlformats.org/presentationml/2006/ole">
            <mc:AlternateContent xmlns:mc="http://schemas.openxmlformats.org/markup-compatibility/2006">
              <mc:Choice xmlns:v="urn:schemas-microsoft-com:vml" Requires="v">
                <p:oleObj spid="_x0000_s15502" name="Equation" r:id="rId5" imgW="406080" imgH="431640" progId="Equation.DSMT4">
                  <p:embed/>
                </p:oleObj>
              </mc:Choice>
              <mc:Fallback>
                <p:oleObj name="Equation" r:id="rId5" imgW="406080" imgH="431640" progId="Equation.DSMT4">
                  <p:embed/>
                  <p:pic>
                    <p:nvPicPr>
                      <p:cNvPr id="0" name="Picture 1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5439" y="2438399"/>
                        <a:ext cx="675046" cy="777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6"/>
          <p:cNvGraphicFramePr>
            <a:graphicFrameLocks noChangeAspect="1"/>
          </p:cNvGraphicFramePr>
          <p:nvPr/>
        </p:nvGraphicFramePr>
        <p:xfrm>
          <a:off x="731838" y="5029199"/>
          <a:ext cx="1200451" cy="1008063"/>
        </p:xfrm>
        <a:graphic>
          <a:graphicData uri="http://schemas.openxmlformats.org/presentationml/2006/ole">
            <mc:AlternateContent xmlns:mc="http://schemas.openxmlformats.org/markup-compatibility/2006">
              <mc:Choice xmlns:v="urn:schemas-microsoft-com:vml" Requires="v">
                <p:oleObj spid="_x0000_s15503" name="Equation" r:id="rId7" imgW="685800" imgH="571320" progId="Equation.DSMT4">
                  <p:embed/>
                </p:oleObj>
              </mc:Choice>
              <mc:Fallback>
                <p:oleObj name="Equation" r:id="rId7" imgW="685800" imgH="571320" progId="Equation.DSMT4">
                  <p:embed/>
                  <p:pic>
                    <p:nvPicPr>
                      <p:cNvPr id="0" name="Picture 1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1838" y="5029199"/>
                        <a:ext cx="1200451"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 name="Straight Arrow Connector 4"/>
          <p:cNvCxnSpPr/>
          <p:nvPr/>
        </p:nvCxnSpPr>
        <p:spPr>
          <a:xfrm flipH="1">
            <a:off x="3592513" y="2808288"/>
            <a:ext cx="549275" cy="96837"/>
          </a:xfrm>
          <a:prstGeom prst="straightConnector1">
            <a:avLst/>
          </a:prstGeom>
          <a:ln w="25400">
            <a:solidFill>
              <a:srgbClr val="00B050"/>
            </a:solidFill>
            <a:tailEnd type="arrow"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612775" y="2333625"/>
            <a:ext cx="3076575" cy="14097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9" name="Straight Arrow Connector 18"/>
          <p:cNvCxnSpPr/>
          <p:nvPr/>
        </p:nvCxnSpPr>
        <p:spPr>
          <a:xfrm flipV="1">
            <a:off x="1666875" y="5111750"/>
            <a:ext cx="177800" cy="185738"/>
          </a:xfrm>
          <a:prstGeom prst="straightConnector1">
            <a:avLst/>
          </a:prstGeom>
          <a:ln w="25400">
            <a:solidFill>
              <a:srgbClr val="00B050"/>
            </a:solidFill>
            <a:tailEnd type="arrow" w="lg" len="lg"/>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520536" y="3646487"/>
            <a:ext cx="2617788" cy="13985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Oval 22"/>
          <p:cNvSpPr/>
          <p:nvPr/>
        </p:nvSpPr>
        <p:spPr>
          <a:xfrm>
            <a:off x="4141788" y="3506788"/>
            <a:ext cx="4173537" cy="17907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050869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7684"/>
                                        </p:tgtEl>
                                        <p:attrNameLst>
                                          <p:attrName>style.visibility</p:attrName>
                                        </p:attrNameLst>
                                      </p:cBhvr>
                                      <p:to>
                                        <p:strVal val="visible"/>
                                      </p:to>
                                    </p:set>
                                    <p:animEffect transition="in" filter="wipe(left)">
                                      <p:cBhvr>
                                        <p:cTn id="7" dur="500"/>
                                        <p:tgtEl>
                                          <p:spTgt spid="3276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688"/>
                                        </p:tgtEl>
                                        <p:attrNameLst>
                                          <p:attrName>style.visibility</p:attrName>
                                        </p:attrNameLst>
                                      </p:cBhvr>
                                      <p:to>
                                        <p:strVal val="visible"/>
                                      </p:to>
                                    </p:set>
                                    <p:animEffect transition="in" filter="wipe(left)">
                                      <p:cBhvr>
                                        <p:cTn id="12" dur="500"/>
                                        <p:tgtEl>
                                          <p:spTgt spid="3276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8"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304800" y="838200"/>
            <a:ext cx="8610600" cy="1066800"/>
          </a:xfrm>
        </p:spPr>
        <p:txBody>
          <a:bodyPr/>
          <a:lstStyle/>
          <a:p>
            <a:pPr eaLnBrk="1" fontAlgn="auto" hangingPunct="1">
              <a:spcAft>
                <a:spcPts val="0"/>
              </a:spcAft>
              <a:defRPr/>
            </a:pPr>
            <a:r>
              <a:rPr lang="en-US" dirty="0" err="1"/>
              <a:t>Slutsky</a:t>
            </a:r>
            <a:r>
              <a:rPr lang="en-US" dirty="0"/>
              <a:t> Equation in Elasticity Form</a:t>
            </a:r>
            <a:endParaRPr lang="en-US" dirty="0" smtClean="0"/>
          </a:p>
        </p:txBody>
      </p:sp>
      <p:sp>
        <p:nvSpPr>
          <p:cNvPr id="109571" name="Rectangle 3"/>
          <p:cNvSpPr>
            <a:spLocks noGrp="1" noChangeArrowheads="1"/>
          </p:cNvSpPr>
          <p:nvPr>
            <p:ph idx="1"/>
          </p:nvPr>
        </p:nvSpPr>
        <p:spPr>
          <a:xfrm>
            <a:off x="685800" y="1828800"/>
            <a:ext cx="7772400" cy="1524000"/>
          </a:xfrm>
        </p:spPr>
        <p:txBody>
          <a:bodyPr/>
          <a:lstStyle/>
          <a:p>
            <a:pPr eaLnBrk="1" hangingPunct="1"/>
            <a:r>
              <a:rPr lang="en-US" dirty="0" smtClean="0"/>
              <a:t>Multiply that part by </a:t>
            </a:r>
          </a:p>
        </p:txBody>
      </p:sp>
      <p:graphicFrame>
        <p:nvGraphicFramePr>
          <p:cNvPr id="327684" name="Object 4"/>
          <p:cNvGraphicFramePr>
            <a:graphicFrameLocks noChangeAspect="1"/>
          </p:cNvGraphicFramePr>
          <p:nvPr>
            <p:extLst>
              <p:ext uri="{D42A27DB-BD31-4B8C-83A1-F6EECF244321}">
                <p14:modId xmlns:p14="http://schemas.microsoft.com/office/powerpoint/2010/main" val="108233316"/>
              </p:ext>
            </p:extLst>
          </p:nvPr>
        </p:nvGraphicFramePr>
        <p:xfrm>
          <a:off x="1928813" y="2557463"/>
          <a:ext cx="4895850" cy="2438400"/>
        </p:xfrm>
        <a:graphic>
          <a:graphicData uri="http://schemas.openxmlformats.org/presentationml/2006/ole">
            <mc:AlternateContent xmlns:mc="http://schemas.openxmlformats.org/markup-compatibility/2006">
              <mc:Choice xmlns:v="urn:schemas-microsoft-com:vml" Requires="v">
                <p:oleObj spid="_x0000_s16524" name="Equation" r:id="rId3" imgW="2476440" imgH="1168200" progId="Equation.DSMT4">
                  <p:embed/>
                </p:oleObj>
              </mc:Choice>
              <mc:Fallback>
                <p:oleObj name="Equation" r:id="rId3" imgW="2476440" imgH="1168200" progId="Equation.DSMT4">
                  <p:embed/>
                  <p:pic>
                    <p:nvPicPr>
                      <p:cNvPr id="0" name="Picture 1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8813" y="2557463"/>
                        <a:ext cx="489585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7"/>
          <p:cNvGraphicFramePr>
            <a:graphicFrameLocks noChangeAspect="1"/>
          </p:cNvGraphicFramePr>
          <p:nvPr>
            <p:extLst>
              <p:ext uri="{D42A27DB-BD31-4B8C-83A1-F6EECF244321}">
                <p14:modId xmlns:p14="http://schemas.microsoft.com/office/powerpoint/2010/main" val="742314885"/>
              </p:ext>
            </p:extLst>
          </p:nvPr>
        </p:nvGraphicFramePr>
        <p:xfrm>
          <a:off x="5333902" y="5181599"/>
          <a:ext cx="672562" cy="685801"/>
        </p:xfrm>
        <a:graphic>
          <a:graphicData uri="http://schemas.openxmlformats.org/presentationml/2006/ole">
            <mc:AlternateContent xmlns:mc="http://schemas.openxmlformats.org/markup-compatibility/2006">
              <mc:Choice xmlns:v="urn:schemas-microsoft-com:vml" Requires="v">
                <p:oleObj spid="_x0000_s16525" name="Equation" r:id="rId5" imgW="368280" imgH="380880" progId="Equation.DSMT4">
                  <p:embed/>
                </p:oleObj>
              </mc:Choice>
              <mc:Fallback>
                <p:oleObj name="Equation" r:id="rId5" imgW="368280" imgH="380880" progId="Equation.DSMT4">
                  <p:embed/>
                  <p:pic>
                    <p:nvPicPr>
                      <p:cNvPr id="0" name="Picture 13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3902" y="5181599"/>
                        <a:ext cx="672562" cy="6858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9574" name="Straight Connector 9"/>
          <p:cNvCxnSpPr>
            <a:cxnSpLocks noChangeShapeType="1"/>
          </p:cNvCxnSpPr>
          <p:nvPr/>
        </p:nvCxnSpPr>
        <p:spPr bwMode="auto">
          <a:xfrm>
            <a:off x="4648200" y="5105400"/>
            <a:ext cx="2044700" cy="0"/>
          </a:xfrm>
          <a:prstGeom prst="line">
            <a:avLst/>
          </a:prstGeom>
          <a:noFill/>
          <a:ln w="19050" algn="ctr">
            <a:solidFill>
              <a:srgbClr val="008000"/>
            </a:solidFill>
            <a:round/>
            <a:headEnd/>
            <a:tailEnd/>
          </a:ln>
          <a:extLst>
            <a:ext uri="{909E8E84-426E-40DD-AFC4-6F175D3DCCD1}">
              <a14:hiddenFill xmlns:a14="http://schemas.microsoft.com/office/drawing/2010/main">
                <a:noFill/>
              </a14:hiddenFill>
            </a:ext>
          </a:extLst>
        </p:spPr>
      </p:cxnSp>
      <p:cxnSp>
        <p:nvCxnSpPr>
          <p:cNvPr id="109575" name="Straight Connector 9"/>
          <p:cNvCxnSpPr>
            <a:cxnSpLocks noChangeShapeType="1"/>
          </p:cNvCxnSpPr>
          <p:nvPr/>
        </p:nvCxnSpPr>
        <p:spPr bwMode="auto">
          <a:xfrm>
            <a:off x="2209800" y="5105400"/>
            <a:ext cx="1914525" cy="0"/>
          </a:xfrm>
          <a:prstGeom prst="line">
            <a:avLst/>
          </a:prstGeom>
          <a:noFill/>
          <a:ln w="19050" algn="ctr">
            <a:solidFill>
              <a:srgbClr val="008000"/>
            </a:solidFill>
            <a:round/>
            <a:headEnd/>
            <a:tailEnd/>
          </a:ln>
          <a:extLst>
            <a:ext uri="{909E8E84-426E-40DD-AFC4-6F175D3DCCD1}">
              <a14:hiddenFill xmlns:a14="http://schemas.microsoft.com/office/drawing/2010/main">
                <a:noFill/>
              </a14:hiddenFill>
            </a:ext>
          </a:extLst>
        </p:spPr>
      </p:cxnSp>
      <p:sp>
        <p:nvSpPr>
          <p:cNvPr id="109576" name="TextBox 9"/>
          <p:cNvSpPr txBox="1">
            <a:spLocks noChangeArrowheads="1"/>
          </p:cNvSpPr>
          <p:nvPr/>
        </p:nvSpPr>
        <p:spPr bwMode="auto">
          <a:xfrm>
            <a:off x="1074738" y="5181600"/>
            <a:ext cx="31448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dirty="0" err="1">
                <a:solidFill>
                  <a:schemeClr val="tx1"/>
                </a:solidFill>
              </a:rPr>
              <a:t>S</a:t>
            </a:r>
            <a:r>
              <a:rPr lang="en-US" baseline="-25000" dirty="0" err="1">
                <a:solidFill>
                  <a:schemeClr val="tx1"/>
                </a:solidFill>
              </a:rPr>
              <a:t>x</a:t>
            </a:r>
            <a:r>
              <a:rPr lang="en-US" dirty="0">
                <a:solidFill>
                  <a:schemeClr val="tx1"/>
                </a:solidFill>
              </a:rPr>
              <a:t>, the share</a:t>
            </a:r>
          </a:p>
          <a:p>
            <a:pPr algn="ctr"/>
            <a:r>
              <a:rPr lang="en-US" dirty="0">
                <a:solidFill>
                  <a:schemeClr val="tx1"/>
                </a:solidFill>
              </a:rPr>
              <a:t>Of income spent on X</a:t>
            </a:r>
          </a:p>
        </p:txBody>
      </p:sp>
      <p:graphicFrame>
        <p:nvGraphicFramePr>
          <p:cNvPr id="109577" name="Object 9"/>
          <p:cNvGraphicFramePr>
            <a:graphicFrameLocks noChangeAspect="1"/>
          </p:cNvGraphicFramePr>
          <p:nvPr>
            <p:extLst>
              <p:ext uri="{D42A27DB-BD31-4B8C-83A1-F6EECF244321}">
                <p14:modId xmlns:p14="http://schemas.microsoft.com/office/powerpoint/2010/main" val="547310328"/>
              </p:ext>
            </p:extLst>
          </p:nvPr>
        </p:nvGraphicFramePr>
        <p:xfrm>
          <a:off x="4635500" y="1752600"/>
          <a:ext cx="368300" cy="723900"/>
        </p:xfrm>
        <a:graphic>
          <a:graphicData uri="http://schemas.openxmlformats.org/presentationml/2006/ole">
            <mc:AlternateContent xmlns:mc="http://schemas.openxmlformats.org/markup-compatibility/2006">
              <mc:Choice xmlns:v="urn:schemas-microsoft-com:vml" Requires="v">
                <p:oleObj spid="_x0000_s16526" name="Equation" r:id="rId7" imgW="368280" imgH="723600" progId="Equation.DSMT4">
                  <p:embed/>
                </p:oleObj>
              </mc:Choice>
              <mc:Fallback>
                <p:oleObj name="Equation" r:id="rId7" imgW="368280" imgH="723600" progId="Equation.DSMT4">
                  <p:embed/>
                  <p:pic>
                    <p:nvPicPr>
                      <p:cNvPr id="0" name="Picture 13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0" y="1752600"/>
                        <a:ext cx="3683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36978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7684"/>
                                        </p:tgtEl>
                                        <p:attrNameLst>
                                          <p:attrName>style.visibility</p:attrName>
                                        </p:attrNameLst>
                                      </p:cBhvr>
                                      <p:to>
                                        <p:strVal val="visible"/>
                                      </p:to>
                                    </p:set>
                                    <p:animEffect transition="in" filter="wipe(left)">
                                      <p:cBhvr>
                                        <p:cTn id="7" dur="500"/>
                                        <p:tgtEl>
                                          <p:spTgt spid="3276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2612067583"/>
              </p:ext>
            </p:extLst>
          </p:nvPr>
        </p:nvGraphicFramePr>
        <p:xfrm>
          <a:off x="990600" y="2509044"/>
          <a:ext cx="7213600" cy="2468562"/>
        </p:xfrm>
        <a:graphic>
          <a:graphicData uri="http://schemas.openxmlformats.org/presentationml/2006/ole">
            <mc:AlternateContent xmlns:mc="http://schemas.openxmlformats.org/markup-compatibility/2006">
              <mc:Choice xmlns:v="urn:schemas-microsoft-com:vml" Requires="v">
                <p:oleObj spid="_x0000_s17589" name="Equation" r:id="rId3" imgW="3886200" imgH="1244520" progId="Equation.DSMT4">
                  <p:embed/>
                </p:oleObj>
              </mc:Choice>
              <mc:Fallback>
                <p:oleObj name="Equation" r:id="rId3" imgW="3886200" imgH="1244520" progId="Equation.DSMT4">
                  <p:embed/>
                  <p:pic>
                    <p:nvPicPr>
                      <p:cNvPr id="0" name="Picture 17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509044"/>
                        <a:ext cx="7213600" cy="2468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3186" name="Rectangle 2"/>
          <p:cNvSpPr>
            <a:spLocks noGrp="1" noChangeArrowheads="1"/>
          </p:cNvSpPr>
          <p:nvPr>
            <p:ph type="title"/>
          </p:nvPr>
        </p:nvSpPr>
        <p:spPr>
          <a:xfrm>
            <a:off x="142875" y="493713"/>
            <a:ext cx="8610600" cy="1066800"/>
          </a:xfrm>
        </p:spPr>
        <p:txBody>
          <a:bodyPr/>
          <a:lstStyle/>
          <a:p>
            <a:pPr eaLnBrk="1" fontAlgn="auto" hangingPunct="1">
              <a:spcAft>
                <a:spcPts val="0"/>
              </a:spcAft>
              <a:defRPr/>
            </a:pPr>
            <a:r>
              <a:rPr lang="en-US" dirty="0" err="1"/>
              <a:t>Slutsky</a:t>
            </a:r>
            <a:r>
              <a:rPr lang="en-US" dirty="0"/>
              <a:t> Equation in Elasticity Form</a:t>
            </a:r>
            <a:endParaRPr lang="en-US" dirty="0" smtClean="0"/>
          </a:p>
        </p:txBody>
      </p:sp>
      <p:sp>
        <p:nvSpPr>
          <p:cNvPr id="110595" name="Rectangle 3"/>
          <p:cNvSpPr>
            <a:spLocks noGrp="1" noChangeArrowheads="1"/>
          </p:cNvSpPr>
          <p:nvPr>
            <p:ph idx="1"/>
          </p:nvPr>
        </p:nvSpPr>
        <p:spPr>
          <a:xfrm>
            <a:off x="373063" y="1398588"/>
            <a:ext cx="7964487" cy="1128712"/>
          </a:xfrm>
        </p:spPr>
        <p:txBody>
          <a:bodyPr/>
          <a:lstStyle/>
          <a:p>
            <a:pPr eaLnBrk="1" hangingPunct="1"/>
            <a:r>
              <a:rPr lang="en-US" smtClean="0"/>
              <a:t>So now we have:</a:t>
            </a:r>
          </a:p>
        </p:txBody>
      </p:sp>
      <p:cxnSp>
        <p:nvCxnSpPr>
          <p:cNvPr id="110597" name="Straight Arrow Connector 19"/>
          <p:cNvCxnSpPr>
            <a:cxnSpLocks noChangeShapeType="1"/>
          </p:cNvCxnSpPr>
          <p:nvPr/>
        </p:nvCxnSpPr>
        <p:spPr bwMode="auto">
          <a:xfrm flipH="1" flipV="1">
            <a:off x="6691313" y="5111750"/>
            <a:ext cx="258762" cy="436563"/>
          </a:xfrm>
          <a:prstGeom prst="straightConnector1">
            <a:avLst/>
          </a:prstGeom>
          <a:noFill/>
          <a:ln w="19050" algn="ctr">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5" name="Straight Arrow Connector 4"/>
          <p:cNvCxnSpPr/>
          <p:nvPr/>
        </p:nvCxnSpPr>
        <p:spPr>
          <a:xfrm flipH="1">
            <a:off x="3592513" y="2808288"/>
            <a:ext cx="549275" cy="96837"/>
          </a:xfrm>
          <a:prstGeom prst="straightConnector1">
            <a:avLst/>
          </a:prstGeom>
          <a:ln w="25400">
            <a:solidFill>
              <a:srgbClr val="00B050"/>
            </a:solidFill>
            <a:tailEnd type="arrow"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677863" y="2333625"/>
            <a:ext cx="3011487" cy="14097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9" name="Straight Arrow Connector 18"/>
          <p:cNvCxnSpPr/>
          <p:nvPr/>
        </p:nvCxnSpPr>
        <p:spPr>
          <a:xfrm flipV="1">
            <a:off x="1666875" y="4937125"/>
            <a:ext cx="420688" cy="360363"/>
          </a:xfrm>
          <a:prstGeom prst="straightConnector1">
            <a:avLst/>
          </a:prstGeom>
          <a:ln w="25400">
            <a:solidFill>
              <a:srgbClr val="00B050"/>
            </a:solidFill>
            <a:tailEnd type="arrow" w="lg" len="lg"/>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510145" y="3713163"/>
            <a:ext cx="2617788" cy="13985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Oval 22"/>
          <p:cNvSpPr/>
          <p:nvPr/>
        </p:nvSpPr>
        <p:spPr>
          <a:xfrm>
            <a:off x="4191000" y="3609975"/>
            <a:ext cx="4191000" cy="16049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825891905"/>
              </p:ext>
            </p:extLst>
          </p:nvPr>
        </p:nvGraphicFramePr>
        <p:xfrm>
          <a:off x="6373813" y="5719763"/>
          <a:ext cx="966787" cy="536575"/>
        </p:xfrm>
        <a:graphic>
          <a:graphicData uri="http://schemas.openxmlformats.org/presentationml/2006/ole">
            <mc:AlternateContent xmlns:mc="http://schemas.openxmlformats.org/markup-compatibility/2006">
              <mc:Choice xmlns:v="urn:schemas-microsoft-com:vml" Requires="v">
                <p:oleObj spid="_x0000_s17590" name="Equation" r:id="rId5" imgW="419040" imgH="228600" progId="Equation.DSMT4">
                  <p:embed/>
                </p:oleObj>
              </mc:Choice>
              <mc:Fallback>
                <p:oleObj name="Equation" r:id="rId5" imgW="419040" imgH="228600" progId="Equation.DSMT4">
                  <p:embed/>
                  <p:pic>
                    <p:nvPicPr>
                      <p:cNvPr id="0" name="Picture 17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3813" y="5719763"/>
                        <a:ext cx="966787" cy="536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587" name="Object 179"/>
          <p:cNvGraphicFramePr>
            <a:graphicFrameLocks noChangeAspect="1"/>
          </p:cNvGraphicFramePr>
          <p:nvPr/>
        </p:nvGraphicFramePr>
        <p:xfrm>
          <a:off x="4267200" y="2590800"/>
          <a:ext cx="542503" cy="625475"/>
        </p:xfrm>
        <a:graphic>
          <a:graphicData uri="http://schemas.openxmlformats.org/presentationml/2006/ole">
            <mc:AlternateContent xmlns:mc="http://schemas.openxmlformats.org/markup-compatibility/2006">
              <mc:Choice xmlns:v="urn:schemas-microsoft-com:vml" Requires="v">
                <p:oleObj spid="_x0000_s17591" name="Equation" r:id="rId7" imgW="406080" imgH="431640" progId="Equation.DSMT4">
                  <p:embed/>
                </p:oleObj>
              </mc:Choice>
              <mc:Fallback>
                <p:oleObj name="Equation" r:id="rId7" imgW="406080" imgH="431640" progId="Equation.DSMT4">
                  <p:embed/>
                  <p:pic>
                    <p:nvPicPr>
                      <p:cNvPr id="0" name="Picture 17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67200" y="2590800"/>
                        <a:ext cx="542503" cy="62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588" name="Object 180"/>
          <p:cNvGraphicFramePr>
            <a:graphicFrameLocks noChangeAspect="1"/>
          </p:cNvGraphicFramePr>
          <p:nvPr/>
        </p:nvGraphicFramePr>
        <p:xfrm>
          <a:off x="1040430" y="5257801"/>
          <a:ext cx="997920" cy="838200"/>
        </p:xfrm>
        <a:graphic>
          <a:graphicData uri="http://schemas.openxmlformats.org/presentationml/2006/ole">
            <mc:AlternateContent xmlns:mc="http://schemas.openxmlformats.org/markup-compatibility/2006">
              <mc:Choice xmlns:v="urn:schemas-microsoft-com:vml" Requires="v">
                <p:oleObj spid="_x0000_s17592" name="Equation" r:id="rId9" imgW="685800" imgH="571320" progId="Equation.DSMT4">
                  <p:embed/>
                </p:oleObj>
              </mc:Choice>
              <mc:Fallback>
                <p:oleObj name="Equation" r:id="rId9" imgW="685800" imgH="571320" progId="Equation.DSMT4">
                  <p:embed/>
                  <p:pic>
                    <p:nvPicPr>
                      <p:cNvPr id="0" name="Picture 18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40430" y="5257801"/>
                        <a:ext cx="99792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836177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7587"/>
                                        </p:tgtEl>
                                        <p:attrNameLst>
                                          <p:attrName>style.visibility</p:attrName>
                                        </p:attrNameLst>
                                      </p:cBhvr>
                                      <p:to>
                                        <p:strVal val="visible"/>
                                      </p:to>
                                    </p:set>
                                    <p:animEffect transition="in" filter="wipe(left)">
                                      <p:cBhvr>
                                        <p:cTn id="17" dur="500"/>
                                        <p:tgtEl>
                                          <p:spTgt spid="1758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588"/>
                                        </p:tgtEl>
                                        <p:attrNameLst>
                                          <p:attrName>style.visibility</p:attrName>
                                        </p:attrNameLst>
                                      </p:cBhvr>
                                      <p:to>
                                        <p:strVal val="visible"/>
                                      </p:to>
                                    </p:set>
                                    <p:animEffect transition="in" filter="wipe(left)">
                                      <p:cBhvr>
                                        <p:cTn id="22" dur="500"/>
                                        <p:tgtEl>
                                          <p:spTgt spid="17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304800" y="838200"/>
            <a:ext cx="8610600" cy="1066800"/>
          </a:xfrm>
        </p:spPr>
        <p:txBody>
          <a:bodyPr/>
          <a:lstStyle/>
          <a:p>
            <a:pPr eaLnBrk="1" fontAlgn="auto" hangingPunct="1">
              <a:spcAft>
                <a:spcPts val="0"/>
              </a:spcAft>
              <a:defRPr/>
            </a:pPr>
            <a:r>
              <a:rPr lang="en-US" dirty="0" err="1"/>
              <a:t>Slutsky</a:t>
            </a:r>
            <a:r>
              <a:rPr lang="en-US" dirty="0"/>
              <a:t> Equation in Elasticity Form</a:t>
            </a:r>
            <a:endParaRPr lang="en-US" dirty="0" smtClean="0"/>
          </a:p>
        </p:txBody>
      </p:sp>
      <p:sp>
        <p:nvSpPr>
          <p:cNvPr id="327688" name="Rectangle 8"/>
          <p:cNvSpPr>
            <a:spLocks noChangeArrowheads="1"/>
          </p:cNvSpPr>
          <p:nvPr/>
        </p:nvSpPr>
        <p:spPr bwMode="auto">
          <a:xfrm>
            <a:off x="814388" y="3136900"/>
            <a:ext cx="7793037" cy="260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spcBef>
                <a:spcPct val="20000"/>
              </a:spcBef>
              <a:buFontTx/>
              <a:buChar char="•"/>
            </a:pPr>
            <a:r>
              <a:rPr lang="en-US" sz="3200" dirty="0">
                <a:solidFill>
                  <a:schemeClr val="tx1"/>
                </a:solidFill>
              </a:rPr>
              <a:t>So the own price elasticity = the compensated own price elasticity – the share of income spent on the good </a:t>
            </a:r>
            <a:r>
              <a:rPr lang="en-US" sz="3200" dirty="0" smtClean="0">
                <a:solidFill>
                  <a:schemeClr val="tx1"/>
                </a:solidFill>
              </a:rPr>
              <a:t>times </a:t>
            </a:r>
            <a:r>
              <a:rPr lang="en-US" sz="3200" dirty="0">
                <a:solidFill>
                  <a:schemeClr val="tx1"/>
                </a:solidFill>
              </a:rPr>
              <a:t>the income elasticity</a:t>
            </a:r>
          </a:p>
        </p:txBody>
      </p:sp>
      <p:graphicFrame>
        <p:nvGraphicFramePr>
          <p:cNvPr id="111620" name="Object 1"/>
          <p:cNvGraphicFramePr>
            <a:graphicFrameLocks noChangeAspect="1"/>
          </p:cNvGraphicFramePr>
          <p:nvPr>
            <p:extLst>
              <p:ext uri="{D42A27DB-BD31-4B8C-83A1-F6EECF244321}">
                <p14:modId xmlns:p14="http://schemas.microsoft.com/office/powerpoint/2010/main" val="180770909"/>
              </p:ext>
            </p:extLst>
          </p:nvPr>
        </p:nvGraphicFramePr>
        <p:xfrm>
          <a:off x="1803400" y="2032000"/>
          <a:ext cx="4648200" cy="977900"/>
        </p:xfrm>
        <a:graphic>
          <a:graphicData uri="http://schemas.openxmlformats.org/presentationml/2006/ole">
            <mc:AlternateContent xmlns:mc="http://schemas.openxmlformats.org/markup-compatibility/2006">
              <mc:Choice xmlns:v="urn:schemas-microsoft-com:vml" Requires="v">
                <p:oleObj spid="_x0000_s18479" name="Equation" r:id="rId3" imgW="1206360" imgH="253800" progId="Equation.DSMT4">
                  <p:embed/>
                </p:oleObj>
              </mc:Choice>
              <mc:Fallback>
                <p:oleObj name="Equation" r:id="rId3" imgW="1206360" imgH="253800" progId="Equation.DSMT4">
                  <p:embed/>
                  <p:pic>
                    <p:nvPicPr>
                      <p:cNvPr id="0"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3400" y="2032000"/>
                        <a:ext cx="4648200" cy="97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56522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688"/>
                                        </p:tgtEl>
                                        <p:attrNameLst>
                                          <p:attrName>style.visibility</p:attrName>
                                        </p:attrNameLst>
                                      </p:cBhvr>
                                      <p:to>
                                        <p:strVal val="visible"/>
                                      </p:to>
                                    </p:set>
                                    <p:animEffect transition="in" filter="wipe(left)">
                                      <p:cBhvr>
                                        <p:cTn id="7" dur="500"/>
                                        <p:tgtEl>
                                          <p:spTgt spid="3276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8"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28600" y="990600"/>
            <a:ext cx="8610600" cy="838200"/>
          </a:xfrm>
        </p:spPr>
        <p:txBody>
          <a:bodyPr/>
          <a:lstStyle/>
          <a:p>
            <a:pPr eaLnBrk="1" fontAlgn="auto" hangingPunct="1">
              <a:lnSpc>
                <a:spcPct val="80000"/>
              </a:lnSpc>
              <a:spcAft>
                <a:spcPts val="0"/>
              </a:spcAft>
              <a:defRPr/>
            </a:pPr>
            <a:r>
              <a:rPr lang="en-US" dirty="0" err="1"/>
              <a:t>Slutsky</a:t>
            </a:r>
            <a:r>
              <a:rPr lang="en-US" dirty="0"/>
              <a:t> Equation in Elasticity Form</a:t>
            </a:r>
            <a:endParaRPr lang="en-US" dirty="0" smtClean="0"/>
          </a:p>
        </p:txBody>
      </p:sp>
      <p:sp>
        <p:nvSpPr>
          <p:cNvPr id="112643" name="Rectangle 6"/>
          <p:cNvSpPr>
            <a:spLocks noGrp="1" noChangeArrowheads="1"/>
          </p:cNvSpPr>
          <p:nvPr>
            <p:ph idx="1"/>
          </p:nvPr>
        </p:nvSpPr>
        <p:spPr>
          <a:xfrm>
            <a:off x="685800" y="1981200"/>
            <a:ext cx="7772400" cy="4419600"/>
          </a:xfrm>
        </p:spPr>
        <p:txBody>
          <a:bodyPr/>
          <a:lstStyle/>
          <a:p>
            <a:pPr eaLnBrk="1" hangingPunct="1"/>
            <a:r>
              <a:rPr lang="en-US" smtClean="0"/>
              <a:t>The Slutsky equation shows that the compensated and uncompensated price elasticities will be similar if</a:t>
            </a:r>
          </a:p>
          <a:p>
            <a:pPr lvl="1" eaLnBrk="1" hangingPunct="1"/>
            <a:r>
              <a:rPr lang="en-US" smtClean="0"/>
              <a:t>the share of income devoted to </a:t>
            </a:r>
            <a:r>
              <a:rPr lang="en-US" i="1" smtClean="0"/>
              <a:t>x</a:t>
            </a:r>
            <a:r>
              <a:rPr lang="en-US" smtClean="0"/>
              <a:t> is small</a:t>
            </a:r>
          </a:p>
          <a:p>
            <a:pPr lvl="1" eaLnBrk="1" hangingPunct="1"/>
            <a:r>
              <a:rPr lang="en-US" smtClean="0"/>
              <a:t>the income elasticity of </a:t>
            </a:r>
            <a:r>
              <a:rPr lang="en-US" i="1" smtClean="0"/>
              <a:t>x</a:t>
            </a:r>
            <a:r>
              <a:rPr lang="en-US" smtClean="0"/>
              <a:t> is small</a:t>
            </a:r>
          </a:p>
          <a:p>
            <a:pPr eaLnBrk="1" hangingPunct="1"/>
            <a:endParaRPr lang="en-US" smtClean="0"/>
          </a:p>
        </p:txBody>
      </p:sp>
    </p:spTree>
    <p:extLst>
      <p:ext uri="{BB962C8B-B14F-4D97-AF65-F5344CB8AC3E}">
        <p14:creationId xmlns:p14="http://schemas.microsoft.com/office/powerpoint/2010/main" val="16986594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Elasticity Case Studies</a:t>
            </a:r>
            <a:endParaRPr lang="en-US" dirty="0"/>
          </a:p>
        </p:txBody>
      </p:sp>
      <p:sp>
        <p:nvSpPr>
          <p:cNvPr id="3" name="Content Placeholder 2"/>
          <p:cNvSpPr>
            <a:spLocks noGrp="1"/>
          </p:cNvSpPr>
          <p:nvPr>
            <p:ph idx="1"/>
          </p:nvPr>
        </p:nvSpPr>
        <p:spPr/>
        <p:txBody>
          <a:bodyPr/>
          <a:lstStyle/>
          <a:p>
            <a:r>
              <a:rPr lang="en-US" dirty="0" smtClean="0"/>
              <a:t>Linear demand</a:t>
            </a:r>
          </a:p>
          <a:p>
            <a:r>
              <a:rPr lang="en-US" dirty="0" smtClean="0"/>
              <a:t>Constant elasticity demand</a:t>
            </a:r>
          </a:p>
          <a:p>
            <a:r>
              <a:rPr lang="en-US" dirty="0" smtClean="0"/>
              <a:t>Cobb-Douglas</a:t>
            </a:r>
          </a:p>
          <a:p>
            <a:pPr>
              <a:buNone/>
            </a:pPr>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5800" y="228600"/>
            <a:ext cx="7772400" cy="784225"/>
          </a:xfrm>
        </p:spPr>
        <p:txBody>
          <a:bodyPr>
            <a:normAutofit/>
          </a:bodyPr>
          <a:lstStyle/>
          <a:p>
            <a:pPr eaLnBrk="1" fontAlgn="auto" hangingPunct="1">
              <a:lnSpc>
                <a:spcPct val="90000"/>
              </a:lnSpc>
              <a:spcAft>
                <a:spcPts val="0"/>
              </a:spcAft>
              <a:defRPr/>
            </a:pPr>
            <a:r>
              <a:rPr lang="en-US" dirty="0" smtClean="0"/>
              <a:t>Linear Demand</a:t>
            </a:r>
          </a:p>
        </p:txBody>
      </p:sp>
      <p:graphicFrame>
        <p:nvGraphicFramePr>
          <p:cNvPr id="321540" name="Object 4"/>
          <p:cNvGraphicFramePr>
            <a:graphicFrameLocks noChangeAspect="1"/>
          </p:cNvGraphicFramePr>
          <p:nvPr>
            <p:extLst>
              <p:ext uri="{D42A27DB-BD31-4B8C-83A1-F6EECF244321}">
                <p14:modId xmlns:p14="http://schemas.microsoft.com/office/powerpoint/2010/main" val="1540249702"/>
              </p:ext>
            </p:extLst>
          </p:nvPr>
        </p:nvGraphicFramePr>
        <p:xfrm>
          <a:off x="1905000" y="1371600"/>
          <a:ext cx="2646363" cy="4814888"/>
        </p:xfrm>
        <a:graphic>
          <a:graphicData uri="http://schemas.openxmlformats.org/presentationml/2006/ole">
            <mc:AlternateContent xmlns:mc="http://schemas.openxmlformats.org/markup-compatibility/2006">
              <mc:Choice xmlns:v="urn:schemas-microsoft-com:vml" Requires="v">
                <p:oleObj spid="_x0000_s148485" name="Equation" r:id="rId3" imgW="1549080" imgH="2666880" progId="Equation.DSMT4">
                  <p:embed/>
                </p:oleObj>
              </mc:Choice>
              <mc:Fallback>
                <p:oleObj name="Equation" r:id="rId3" imgW="1549080" imgH="26668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1371600"/>
                        <a:ext cx="2646363" cy="4814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8484" name="Object 4"/>
          <p:cNvGraphicFramePr>
            <a:graphicFrameLocks noChangeAspect="1"/>
          </p:cNvGraphicFramePr>
          <p:nvPr/>
        </p:nvGraphicFramePr>
        <p:xfrm>
          <a:off x="5334000" y="3549650"/>
          <a:ext cx="1300162" cy="1560512"/>
        </p:xfrm>
        <a:graphic>
          <a:graphicData uri="http://schemas.openxmlformats.org/presentationml/2006/ole">
            <mc:AlternateContent xmlns:mc="http://schemas.openxmlformats.org/markup-compatibility/2006">
              <mc:Choice xmlns:v="urn:schemas-microsoft-com:vml" Requires="v">
                <p:oleObj spid="_x0000_s148486" name="Equation" r:id="rId5" imgW="761760" imgH="863280" progId="Equation.DSMT4">
                  <p:embed/>
                </p:oleObj>
              </mc:Choice>
              <mc:Fallback>
                <p:oleObj name="Equation" r:id="rId5" imgW="761760" imgH="86328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3549650"/>
                        <a:ext cx="1300162" cy="1560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H="1" flipV="1">
            <a:off x="3886200" y="3930650"/>
            <a:ext cx="1295400" cy="1524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4596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1540"/>
                                        </p:tgtEl>
                                        <p:attrNameLst>
                                          <p:attrName>style.visibility</p:attrName>
                                        </p:attrNameLst>
                                      </p:cBhvr>
                                      <p:to>
                                        <p:strVal val="visible"/>
                                      </p:to>
                                    </p:set>
                                    <p:animEffect transition="in" filter="wipe(left)">
                                      <p:cBhvr>
                                        <p:cTn id="7" dur="500"/>
                                        <p:tgtEl>
                                          <p:spTgt spid="3215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8484"/>
                                        </p:tgtEl>
                                        <p:attrNameLst>
                                          <p:attrName>style.visibility</p:attrName>
                                        </p:attrNameLst>
                                      </p:cBhvr>
                                      <p:to>
                                        <p:strVal val="visible"/>
                                      </p:to>
                                    </p:set>
                                    <p:animEffect transition="in" filter="wipe(left)">
                                      <p:cBhvr>
                                        <p:cTn id="12" dur="500"/>
                                        <p:tgtEl>
                                          <p:spTgt spid="148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a:bodyPr>
          <a:lstStyle/>
          <a:p>
            <a:r>
              <a:rPr lang="en-US" dirty="0" smtClean="0"/>
              <a:t>Elasticity</a:t>
            </a:r>
            <a:endParaRPr lang="en-US" dirty="0"/>
          </a:p>
        </p:txBody>
      </p:sp>
      <p:sp>
        <p:nvSpPr>
          <p:cNvPr id="3" name="Content Placeholder 2"/>
          <p:cNvSpPr>
            <a:spLocks noGrp="1"/>
          </p:cNvSpPr>
          <p:nvPr>
            <p:ph idx="1"/>
          </p:nvPr>
        </p:nvSpPr>
        <p:spPr>
          <a:xfrm>
            <a:off x="457200" y="1143001"/>
            <a:ext cx="8229600" cy="5257799"/>
          </a:xfrm>
        </p:spPr>
        <p:txBody>
          <a:bodyPr>
            <a:normAutofit/>
          </a:bodyPr>
          <a:lstStyle/>
          <a:p>
            <a:r>
              <a:rPr lang="en-US" dirty="0" smtClean="0"/>
              <a:t>What we add in ECON 5340</a:t>
            </a:r>
          </a:p>
          <a:p>
            <a:endParaRPr lang="en-US" dirty="0" smtClean="0"/>
          </a:p>
        </p:txBody>
      </p:sp>
      <p:graphicFrame>
        <p:nvGraphicFramePr>
          <p:cNvPr id="5" name="Object 4"/>
          <p:cNvGraphicFramePr>
            <a:graphicFrameLocks noChangeAspect="1"/>
          </p:cNvGraphicFramePr>
          <p:nvPr>
            <p:extLst>
              <p:ext uri="{D42A27DB-BD31-4B8C-83A1-F6EECF244321}">
                <p14:modId xmlns:p14="http://schemas.microsoft.com/office/powerpoint/2010/main" val="3148161144"/>
              </p:ext>
            </p:extLst>
          </p:nvPr>
        </p:nvGraphicFramePr>
        <p:xfrm>
          <a:off x="1703388" y="1981200"/>
          <a:ext cx="3716337" cy="1108075"/>
        </p:xfrm>
        <a:graphic>
          <a:graphicData uri="http://schemas.openxmlformats.org/presentationml/2006/ole">
            <mc:AlternateContent xmlns:mc="http://schemas.openxmlformats.org/markup-compatibility/2006">
              <mc:Choice xmlns:v="urn:schemas-microsoft-com:vml" Requires="v">
                <p:oleObj spid="_x0000_s101406" name="Equation" r:id="rId3" imgW="1574640" imgH="469800" progId="Equation.DSMT4">
                  <p:embed/>
                </p:oleObj>
              </mc:Choice>
              <mc:Fallback>
                <p:oleObj name="Equation" r:id="rId3" imgW="1574640" imgH="469800" progId="Equation.DSMT4">
                  <p:embed/>
                  <p:pic>
                    <p:nvPicPr>
                      <p:cNvPr id="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3388" y="1981200"/>
                        <a:ext cx="3716337" cy="1108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485515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dirty="0" smtClean="0"/>
              <a:t>Linear Demand</a:t>
            </a:r>
            <a:endParaRPr lang="en-US" dirty="0"/>
          </a:p>
        </p:txBody>
      </p:sp>
      <p:cxnSp>
        <p:nvCxnSpPr>
          <p:cNvPr id="5" name="Straight Connector 4"/>
          <p:cNvCxnSpPr/>
          <p:nvPr/>
        </p:nvCxnSpPr>
        <p:spPr>
          <a:xfrm>
            <a:off x="2263880" y="1752600"/>
            <a:ext cx="0" cy="3657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63880" y="54102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63880" y="2274332"/>
            <a:ext cx="3733800" cy="313586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54280" y="1905000"/>
            <a:ext cx="306494" cy="369332"/>
          </a:xfrm>
          <a:prstGeom prst="rect">
            <a:avLst/>
          </a:prstGeom>
          <a:noFill/>
        </p:spPr>
        <p:txBody>
          <a:bodyPr wrap="none" rtlCol="0">
            <a:spAutoFit/>
          </a:bodyPr>
          <a:lstStyle/>
          <a:p>
            <a:r>
              <a:rPr lang="en-US" dirty="0" smtClean="0"/>
              <a:t>p</a:t>
            </a:r>
            <a:endParaRPr lang="en-US" dirty="0"/>
          </a:p>
        </p:txBody>
      </p:sp>
      <p:sp>
        <p:nvSpPr>
          <p:cNvPr id="11" name="TextBox 10"/>
          <p:cNvSpPr txBox="1"/>
          <p:nvPr/>
        </p:nvSpPr>
        <p:spPr>
          <a:xfrm>
            <a:off x="6912080" y="5486400"/>
            <a:ext cx="284052" cy="369332"/>
          </a:xfrm>
          <a:prstGeom prst="rect">
            <a:avLst/>
          </a:prstGeom>
          <a:noFill/>
        </p:spPr>
        <p:txBody>
          <a:bodyPr wrap="none" rtlCol="0">
            <a:spAutoFit/>
          </a:bodyPr>
          <a:lstStyle/>
          <a:p>
            <a:r>
              <a:rPr lang="en-US" dirty="0" smtClean="0"/>
              <a:t>x</a:t>
            </a:r>
            <a:endParaRPr lang="en-US" dirty="0"/>
          </a:p>
        </p:txBody>
      </p:sp>
      <p:cxnSp>
        <p:nvCxnSpPr>
          <p:cNvPr id="14" name="Straight Connector 13"/>
          <p:cNvCxnSpPr/>
          <p:nvPr/>
        </p:nvCxnSpPr>
        <p:spPr>
          <a:xfrm>
            <a:off x="2263880" y="3875049"/>
            <a:ext cx="187291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130780" y="3886200"/>
            <a:ext cx="0" cy="15240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883727" y="3701534"/>
            <a:ext cx="306494" cy="369332"/>
          </a:xfrm>
          <a:prstGeom prst="rect">
            <a:avLst/>
          </a:prstGeom>
          <a:noFill/>
        </p:spPr>
        <p:txBody>
          <a:bodyPr wrap="none" rtlCol="0">
            <a:spAutoFit/>
          </a:bodyPr>
          <a:lstStyle/>
          <a:p>
            <a:r>
              <a:rPr lang="en-US" dirty="0" smtClean="0"/>
              <a:t>p</a:t>
            </a:r>
            <a:endParaRPr lang="en-US" baseline="-25000" dirty="0"/>
          </a:p>
        </p:txBody>
      </p:sp>
      <p:sp>
        <p:nvSpPr>
          <p:cNvPr id="24" name="TextBox 23"/>
          <p:cNvSpPr txBox="1"/>
          <p:nvPr/>
        </p:nvSpPr>
        <p:spPr>
          <a:xfrm>
            <a:off x="3946296" y="5486400"/>
            <a:ext cx="381000" cy="369332"/>
          </a:xfrm>
          <a:prstGeom prst="rect">
            <a:avLst/>
          </a:prstGeom>
          <a:noFill/>
        </p:spPr>
        <p:txBody>
          <a:bodyPr wrap="square" rtlCol="0">
            <a:spAutoFit/>
          </a:bodyPr>
          <a:lstStyle/>
          <a:p>
            <a:r>
              <a:rPr lang="en-US" dirty="0" smtClean="0"/>
              <a:t>x</a:t>
            </a:r>
            <a:endParaRPr lang="en-US" baseline="-25000" dirty="0"/>
          </a:p>
        </p:txBody>
      </p:sp>
      <p:sp>
        <p:nvSpPr>
          <p:cNvPr id="17" name="Left Brace 16"/>
          <p:cNvSpPr/>
          <p:nvPr/>
        </p:nvSpPr>
        <p:spPr>
          <a:xfrm rot="7872064">
            <a:off x="5041177" y="3624640"/>
            <a:ext cx="229820" cy="1781931"/>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3230368" y="2484605"/>
            <a:ext cx="778418" cy="369332"/>
          </a:xfrm>
          <a:prstGeom prst="rect">
            <a:avLst/>
          </a:prstGeom>
          <a:noFill/>
        </p:spPr>
        <p:txBody>
          <a:bodyPr wrap="none" rtlCol="0">
            <a:spAutoFit/>
          </a:bodyPr>
          <a:lstStyle/>
          <a:p>
            <a:r>
              <a:rPr lang="en-US" dirty="0" smtClean="0"/>
              <a:t>elastic</a:t>
            </a:r>
            <a:endParaRPr lang="en-US" dirty="0"/>
          </a:p>
        </p:txBody>
      </p:sp>
      <p:sp>
        <p:nvSpPr>
          <p:cNvPr id="35" name="TextBox 34"/>
          <p:cNvSpPr txBox="1"/>
          <p:nvPr/>
        </p:nvSpPr>
        <p:spPr>
          <a:xfrm>
            <a:off x="5156087" y="4070866"/>
            <a:ext cx="953146" cy="369332"/>
          </a:xfrm>
          <a:prstGeom prst="rect">
            <a:avLst/>
          </a:prstGeom>
          <a:noFill/>
        </p:spPr>
        <p:txBody>
          <a:bodyPr wrap="none" rtlCol="0">
            <a:spAutoFit/>
          </a:bodyPr>
          <a:lstStyle/>
          <a:p>
            <a:r>
              <a:rPr lang="en-US" dirty="0" smtClean="0"/>
              <a:t>inelastic</a:t>
            </a:r>
            <a:endParaRPr lang="en-US" dirty="0"/>
          </a:p>
        </p:txBody>
      </p:sp>
      <p:sp>
        <p:nvSpPr>
          <p:cNvPr id="20" name="TextBox 19"/>
          <p:cNvSpPr txBox="1"/>
          <p:nvPr/>
        </p:nvSpPr>
        <p:spPr>
          <a:xfrm>
            <a:off x="4047191" y="3509434"/>
            <a:ext cx="603050" cy="369332"/>
          </a:xfrm>
          <a:prstGeom prst="rect">
            <a:avLst/>
          </a:prstGeom>
          <a:noFill/>
        </p:spPr>
        <p:txBody>
          <a:bodyPr wrap="none" rtlCol="0">
            <a:spAutoFit/>
          </a:bodyPr>
          <a:lstStyle/>
          <a:p>
            <a:r>
              <a:rPr lang="en-US" dirty="0" smtClean="0">
                <a:sym typeface="Symbol MT"/>
              </a:rPr>
              <a:t></a:t>
            </a:r>
            <a:r>
              <a:rPr lang="en-US" dirty="0" smtClean="0"/>
              <a:t>=-1</a:t>
            </a:r>
            <a:endParaRPr lang="en-US" dirty="0"/>
          </a:p>
        </p:txBody>
      </p:sp>
      <p:sp>
        <p:nvSpPr>
          <p:cNvPr id="37" name="Left Brace 36"/>
          <p:cNvSpPr/>
          <p:nvPr/>
        </p:nvSpPr>
        <p:spPr>
          <a:xfrm rot="7872064">
            <a:off x="3218012" y="2110439"/>
            <a:ext cx="229820" cy="1781931"/>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256214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 Elasticity Demand</a:t>
            </a:r>
            <a:endParaRPr lang="en-US" dirty="0"/>
          </a:p>
        </p:txBody>
      </p:sp>
      <p:graphicFrame>
        <p:nvGraphicFramePr>
          <p:cNvPr id="4" name="Object 3"/>
          <p:cNvGraphicFramePr>
            <a:graphicFrameLocks noChangeAspect="1"/>
          </p:cNvGraphicFramePr>
          <p:nvPr/>
        </p:nvGraphicFramePr>
        <p:xfrm>
          <a:off x="1219200" y="1828800"/>
          <a:ext cx="5734326" cy="1968500"/>
        </p:xfrm>
        <a:graphic>
          <a:graphicData uri="http://schemas.openxmlformats.org/presentationml/2006/ole">
            <mc:AlternateContent xmlns:mc="http://schemas.openxmlformats.org/markup-compatibility/2006">
              <mc:Choice xmlns:v="urn:schemas-microsoft-com:vml" Requires="v">
                <p:oleObj spid="_x0000_s146436" name="Equation" r:id="rId3" imgW="5105160" imgH="1752480" progId="Equation.DSMT4">
                  <p:embed/>
                </p:oleObj>
              </mc:Choice>
              <mc:Fallback>
                <p:oleObj name="Equation" r:id="rId3" imgW="5105160" imgH="1752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828800"/>
                        <a:ext cx="5734326" cy="196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432300" y="2692400"/>
          <a:ext cx="914400" cy="306388"/>
        </p:xfrm>
        <a:graphic>
          <a:graphicData uri="http://schemas.openxmlformats.org/presentationml/2006/ole">
            <mc:AlternateContent xmlns:mc="http://schemas.openxmlformats.org/markup-compatibility/2006">
              <mc:Choice xmlns:v="urn:schemas-microsoft-com:vml" Requires="v">
                <p:oleObj spid="_x0000_s146437" name="Equation" r:id="rId5" imgW="914400" imgH="306720" progId="Equation.DSMT4">
                  <p:embed/>
                </p:oleObj>
              </mc:Choice>
              <mc:Fallback>
                <p:oleObj name="Equation" r:id="rId5" imgW="914400" imgH="30672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32300" y="2692400"/>
                        <a:ext cx="914400" cy="306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dirty="0" smtClean="0"/>
              <a:t>Constant Elasticity</a:t>
            </a:r>
            <a:endParaRPr lang="en-US" dirty="0"/>
          </a:p>
        </p:txBody>
      </p:sp>
      <p:cxnSp>
        <p:nvCxnSpPr>
          <p:cNvPr id="5" name="Straight Connector 4"/>
          <p:cNvCxnSpPr/>
          <p:nvPr/>
        </p:nvCxnSpPr>
        <p:spPr>
          <a:xfrm>
            <a:off x="2263880" y="1752600"/>
            <a:ext cx="0" cy="3657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63880" y="54102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54280" y="1905000"/>
            <a:ext cx="306494" cy="369332"/>
          </a:xfrm>
          <a:prstGeom prst="rect">
            <a:avLst/>
          </a:prstGeom>
          <a:noFill/>
        </p:spPr>
        <p:txBody>
          <a:bodyPr wrap="none" rtlCol="0">
            <a:spAutoFit/>
          </a:bodyPr>
          <a:lstStyle/>
          <a:p>
            <a:r>
              <a:rPr lang="en-US" dirty="0" smtClean="0"/>
              <a:t>p</a:t>
            </a:r>
            <a:endParaRPr lang="en-US" dirty="0"/>
          </a:p>
        </p:txBody>
      </p:sp>
      <p:sp>
        <p:nvSpPr>
          <p:cNvPr id="11" name="TextBox 10"/>
          <p:cNvSpPr txBox="1"/>
          <p:nvPr/>
        </p:nvSpPr>
        <p:spPr>
          <a:xfrm>
            <a:off x="6912080" y="5486400"/>
            <a:ext cx="284052" cy="369332"/>
          </a:xfrm>
          <a:prstGeom prst="rect">
            <a:avLst/>
          </a:prstGeom>
          <a:noFill/>
        </p:spPr>
        <p:txBody>
          <a:bodyPr wrap="none" rtlCol="0">
            <a:spAutoFit/>
          </a:bodyPr>
          <a:lstStyle/>
          <a:p>
            <a:r>
              <a:rPr lang="en-US" dirty="0" smtClean="0"/>
              <a:t>x</a:t>
            </a:r>
            <a:endParaRPr lang="en-US" dirty="0"/>
          </a:p>
        </p:txBody>
      </p:sp>
      <p:cxnSp>
        <p:nvCxnSpPr>
          <p:cNvPr id="14" name="Straight Connector 13"/>
          <p:cNvCxnSpPr/>
          <p:nvPr/>
        </p:nvCxnSpPr>
        <p:spPr>
          <a:xfrm>
            <a:off x="2209800" y="3886200"/>
            <a:ext cx="15240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733800" y="3886200"/>
            <a:ext cx="0" cy="15240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883727" y="3701534"/>
            <a:ext cx="306494" cy="369332"/>
          </a:xfrm>
          <a:prstGeom prst="rect">
            <a:avLst/>
          </a:prstGeom>
          <a:noFill/>
        </p:spPr>
        <p:txBody>
          <a:bodyPr wrap="none" rtlCol="0">
            <a:spAutoFit/>
          </a:bodyPr>
          <a:lstStyle/>
          <a:p>
            <a:r>
              <a:rPr lang="en-US" dirty="0" smtClean="0"/>
              <a:t>p</a:t>
            </a:r>
            <a:endParaRPr lang="en-US" baseline="-25000" dirty="0"/>
          </a:p>
        </p:txBody>
      </p:sp>
      <p:sp>
        <p:nvSpPr>
          <p:cNvPr id="24" name="TextBox 23"/>
          <p:cNvSpPr txBox="1"/>
          <p:nvPr/>
        </p:nvSpPr>
        <p:spPr>
          <a:xfrm>
            <a:off x="3505200" y="5486400"/>
            <a:ext cx="381000" cy="369332"/>
          </a:xfrm>
          <a:prstGeom prst="rect">
            <a:avLst/>
          </a:prstGeom>
          <a:noFill/>
        </p:spPr>
        <p:txBody>
          <a:bodyPr wrap="square" rtlCol="0">
            <a:spAutoFit/>
          </a:bodyPr>
          <a:lstStyle/>
          <a:p>
            <a:r>
              <a:rPr lang="en-US" dirty="0" smtClean="0"/>
              <a:t>x</a:t>
            </a:r>
            <a:endParaRPr lang="en-US" baseline="-25000" dirty="0"/>
          </a:p>
        </p:txBody>
      </p:sp>
      <p:sp>
        <p:nvSpPr>
          <p:cNvPr id="20" name="TextBox 19"/>
          <p:cNvSpPr txBox="1"/>
          <p:nvPr/>
        </p:nvSpPr>
        <p:spPr>
          <a:xfrm>
            <a:off x="5105400" y="2209800"/>
            <a:ext cx="763351" cy="369332"/>
          </a:xfrm>
          <a:prstGeom prst="rect">
            <a:avLst/>
          </a:prstGeom>
          <a:noFill/>
        </p:spPr>
        <p:txBody>
          <a:bodyPr wrap="none" rtlCol="0">
            <a:spAutoFit/>
          </a:bodyPr>
          <a:lstStyle/>
          <a:p>
            <a:r>
              <a:rPr lang="en-US" dirty="0" smtClean="0">
                <a:sym typeface="Symbol MT"/>
              </a:rPr>
              <a:t></a:t>
            </a:r>
            <a:r>
              <a:rPr lang="en-US" dirty="0" smtClean="0"/>
              <a:t>=-0.8</a:t>
            </a:r>
            <a:endParaRPr lang="en-US" dirty="0"/>
          </a:p>
        </p:txBody>
      </p:sp>
      <p:sp>
        <p:nvSpPr>
          <p:cNvPr id="22" name="Freeform 21"/>
          <p:cNvSpPr/>
          <p:nvPr/>
        </p:nvSpPr>
        <p:spPr>
          <a:xfrm>
            <a:off x="3301466" y="1703672"/>
            <a:ext cx="3118585" cy="2781701"/>
          </a:xfrm>
          <a:custGeom>
            <a:avLst/>
            <a:gdLst>
              <a:gd name="connsiteX0" fmla="*/ 0 w 3118585"/>
              <a:gd name="connsiteY0" fmla="*/ 0 h 2781701"/>
              <a:gd name="connsiteX1" fmla="*/ 539015 w 3118585"/>
              <a:gd name="connsiteY1" fmla="*/ 2271562 h 2781701"/>
              <a:gd name="connsiteX2" fmla="*/ 3118585 w 3118585"/>
              <a:gd name="connsiteY2" fmla="*/ 2781701 h 2781701"/>
            </a:gdLst>
            <a:ahLst/>
            <a:cxnLst>
              <a:cxn ang="0">
                <a:pos x="connsiteX0" y="connsiteY0"/>
              </a:cxn>
              <a:cxn ang="0">
                <a:pos x="connsiteX1" y="connsiteY1"/>
              </a:cxn>
              <a:cxn ang="0">
                <a:pos x="connsiteX2" y="connsiteY2"/>
              </a:cxn>
            </a:cxnLst>
            <a:rect l="l" t="t" r="r" b="b"/>
            <a:pathLst>
              <a:path w="3118585" h="2781701">
                <a:moveTo>
                  <a:pt x="0" y="0"/>
                </a:moveTo>
                <a:cubicBezTo>
                  <a:pt x="9625" y="903972"/>
                  <a:pt x="19251" y="1807945"/>
                  <a:pt x="539015" y="2271562"/>
                </a:cubicBezTo>
                <a:cubicBezTo>
                  <a:pt x="1058779" y="2735179"/>
                  <a:pt x="2088682" y="2758440"/>
                  <a:pt x="3118585" y="2781701"/>
                </a:cubicBezTo>
              </a:path>
            </a:pathLst>
          </a:custGeom>
          <a:ln w="22225">
            <a:solidFill>
              <a:srgbClr val="0041C4"/>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Right Brace 25"/>
          <p:cNvSpPr/>
          <p:nvPr/>
        </p:nvSpPr>
        <p:spPr>
          <a:xfrm rot="18963597">
            <a:off x="4084987" y="1702882"/>
            <a:ext cx="1126425" cy="2514507"/>
          </a:xfrm>
          <a:prstGeom prst="rightBrac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256214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Constant Elasticity Demand</a:t>
            </a:r>
            <a:endParaRPr lang="en-US" dirty="0"/>
          </a:p>
        </p:txBody>
      </p:sp>
      <p:graphicFrame>
        <p:nvGraphicFramePr>
          <p:cNvPr id="4" name="Object 3"/>
          <p:cNvGraphicFramePr>
            <a:graphicFrameLocks noChangeAspect="1"/>
          </p:cNvGraphicFramePr>
          <p:nvPr/>
        </p:nvGraphicFramePr>
        <p:xfrm>
          <a:off x="1676400" y="1384300"/>
          <a:ext cx="5715000" cy="5041900"/>
        </p:xfrm>
        <a:graphic>
          <a:graphicData uri="http://schemas.openxmlformats.org/presentationml/2006/ole">
            <mc:AlternateContent xmlns:mc="http://schemas.openxmlformats.org/markup-compatibility/2006">
              <mc:Choice xmlns:v="urn:schemas-microsoft-com:vml" Requires="v">
                <p:oleObj spid="_x0000_s147460" name="Equation" r:id="rId3" imgW="5715000" imgH="5041800" progId="Equation.DSMT4">
                  <p:embed/>
                </p:oleObj>
              </mc:Choice>
              <mc:Fallback>
                <p:oleObj name="Equation" r:id="rId3" imgW="5715000" imgH="50418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384300"/>
                        <a:ext cx="5715000" cy="5041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432300" y="2692400"/>
          <a:ext cx="914400" cy="306388"/>
        </p:xfrm>
        <a:graphic>
          <a:graphicData uri="http://schemas.openxmlformats.org/presentationml/2006/ole">
            <mc:AlternateContent xmlns:mc="http://schemas.openxmlformats.org/markup-compatibility/2006">
              <mc:Choice xmlns:v="urn:schemas-microsoft-com:vml" Requires="v">
                <p:oleObj spid="_x0000_s147461" name="Equation" r:id="rId5" imgW="914400" imgH="306720" progId="Equation.DSMT4">
                  <p:embed/>
                </p:oleObj>
              </mc:Choice>
              <mc:Fallback>
                <p:oleObj name="Equation" r:id="rId5" imgW="914400" imgH="30672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32300" y="2692400"/>
                        <a:ext cx="914400" cy="306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381000" y="381000"/>
            <a:ext cx="8147050" cy="1025525"/>
          </a:xfrm>
        </p:spPr>
        <p:txBody>
          <a:bodyPr>
            <a:normAutofit/>
          </a:bodyPr>
          <a:lstStyle/>
          <a:p>
            <a:pPr eaLnBrk="1" fontAlgn="auto" hangingPunct="1">
              <a:spcAft>
                <a:spcPts val="0"/>
              </a:spcAft>
              <a:defRPr/>
            </a:pPr>
            <a:r>
              <a:rPr lang="en-US" dirty="0" smtClean="0"/>
              <a:t>Cobb-Douglass Demand</a:t>
            </a:r>
          </a:p>
        </p:txBody>
      </p:sp>
      <p:sp>
        <p:nvSpPr>
          <p:cNvPr id="117763" name="Rectangle 3"/>
          <p:cNvSpPr>
            <a:spLocks noGrp="1" noChangeArrowheads="1"/>
          </p:cNvSpPr>
          <p:nvPr>
            <p:ph idx="1"/>
          </p:nvPr>
        </p:nvSpPr>
        <p:spPr>
          <a:xfrm>
            <a:off x="304800" y="1524000"/>
            <a:ext cx="8632825" cy="2057400"/>
          </a:xfrm>
        </p:spPr>
        <p:txBody>
          <a:bodyPr/>
          <a:lstStyle/>
          <a:p>
            <a:pPr eaLnBrk="1" hangingPunct="1"/>
            <a:r>
              <a:rPr lang="en-US" sz="2800" dirty="0" smtClean="0"/>
              <a:t>The Cobb-Douglas utility function is</a:t>
            </a:r>
          </a:p>
          <a:p>
            <a:pPr eaLnBrk="1" hangingPunct="1">
              <a:lnSpc>
                <a:spcPct val="120000"/>
              </a:lnSpc>
              <a:buFontTx/>
              <a:buNone/>
            </a:pPr>
            <a:r>
              <a:rPr lang="en-US" i="1" dirty="0" smtClean="0">
                <a:solidFill>
                  <a:srgbClr val="7B332D"/>
                </a:solidFill>
              </a:rPr>
              <a:t>		</a:t>
            </a:r>
            <a:r>
              <a:rPr lang="en-US" dirty="0" smtClean="0">
                <a:solidFill>
                  <a:srgbClr val="2201E5"/>
                </a:solidFill>
              </a:rPr>
              <a:t>U(</a:t>
            </a:r>
            <a:r>
              <a:rPr lang="en-US" dirty="0" err="1" smtClean="0">
                <a:solidFill>
                  <a:srgbClr val="2201E5"/>
                </a:solidFill>
              </a:rPr>
              <a:t>x,y</a:t>
            </a:r>
            <a:r>
              <a:rPr lang="en-US" dirty="0" smtClean="0">
                <a:solidFill>
                  <a:srgbClr val="2201E5"/>
                </a:solidFill>
              </a:rPr>
              <a:t>) = </a:t>
            </a:r>
            <a:r>
              <a:rPr lang="en-US" dirty="0" err="1" smtClean="0">
                <a:solidFill>
                  <a:srgbClr val="2201E5"/>
                </a:solidFill>
              </a:rPr>
              <a:t>x</a:t>
            </a:r>
            <a:r>
              <a:rPr lang="en-US" baseline="30000" dirty="0" err="1" smtClean="0">
                <a:solidFill>
                  <a:srgbClr val="2201E5"/>
                </a:solidFill>
                <a:sym typeface="Symbol" pitchFamily="18" charset="2"/>
              </a:rPr>
              <a:t></a:t>
            </a:r>
            <a:r>
              <a:rPr lang="en-US" dirty="0" err="1" smtClean="0">
                <a:solidFill>
                  <a:srgbClr val="2201E5"/>
                </a:solidFill>
                <a:sym typeface="Symbol" pitchFamily="18" charset="2"/>
              </a:rPr>
              <a:t>y</a:t>
            </a:r>
            <a:r>
              <a:rPr lang="en-US" baseline="30000" dirty="0" smtClean="0">
                <a:solidFill>
                  <a:srgbClr val="2201E5"/>
                </a:solidFill>
                <a:sym typeface="Symbol" pitchFamily="18" charset="2"/>
              </a:rPr>
              <a:t></a:t>
            </a:r>
            <a:r>
              <a:rPr lang="en-US" dirty="0" smtClean="0">
                <a:solidFill>
                  <a:srgbClr val="2201E5"/>
                </a:solidFill>
                <a:sym typeface="Symbol" pitchFamily="18" charset="2"/>
              </a:rPr>
              <a:t>,	where (+=1)</a:t>
            </a:r>
          </a:p>
          <a:p>
            <a:pPr eaLnBrk="1" hangingPunct="1">
              <a:lnSpc>
                <a:spcPct val="120000"/>
              </a:lnSpc>
            </a:pPr>
            <a:r>
              <a:rPr lang="en-US" sz="2800" dirty="0" smtClean="0">
                <a:sym typeface="Symbol" pitchFamily="18" charset="2"/>
              </a:rPr>
              <a:t>The demand functions for </a:t>
            </a:r>
            <a:r>
              <a:rPr lang="en-US" sz="2800" i="1" dirty="0" smtClean="0">
                <a:sym typeface="Symbol" pitchFamily="18" charset="2"/>
              </a:rPr>
              <a:t>x</a:t>
            </a:r>
            <a:r>
              <a:rPr lang="en-US" sz="2800" dirty="0" smtClean="0">
                <a:sym typeface="Symbol" pitchFamily="18" charset="2"/>
              </a:rPr>
              <a:t> and </a:t>
            </a:r>
            <a:r>
              <a:rPr lang="en-US" sz="2800" i="1" dirty="0" smtClean="0">
                <a:sym typeface="Symbol" pitchFamily="18" charset="2"/>
              </a:rPr>
              <a:t>y</a:t>
            </a:r>
            <a:r>
              <a:rPr lang="en-US" sz="2800" dirty="0" smtClean="0">
                <a:sym typeface="Symbol" pitchFamily="18" charset="2"/>
              </a:rPr>
              <a:t> are</a:t>
            </a:r>
          </a:p>
        </p:txBody>
      </p:sp>
      <p:grpSp>
        <p:nvGrpSpPr>
          <p:cNvPr id="2" name="Group 11"/>
          <p:cNvGrpSpPr>
            <a:grpSpLocks/>
          </p:cNvGrpSpPr>
          <p:nvPr/>
        </p:nvGrpSpPr>
        <p:grpSpPr bwMode="auto">
          <a:xfrm>
            <a:off x="1954213" y="3581400"/>
            <a:ext cx="4057651" cy="1011238"/>
            <a:chOff x="1522" y="2541"/>
            <a:chExt cx="2556" cy="637"/>
          </a:xfrm>
        </p:grpSpPr>
        <p:graphicFrame>
          <p:nvGraphicFramePr>
            <p:cNvPr id="117768" name="Object 2"/>
            <p:cNvGraphicFramePr>
              <a:graphicFrameLocks noChangeAspect="1"/>
            </p:cNvGraphicFramePr>
            <p:nvPr>
              <p:extLst>
                <p:ext uri="{D42A27DB-BD31-4B8C-83A1-F6EECF244321}">
                  <p14:modId xmlns:p14="http://schemas.microsoft.com/office/powerpoint/2010/main" val="1820288196"/>
                </p:ext>
              </p:extLst>
            </p:nvPr>
          </p:nvGraphicFramePr>
          <p:xfrm>
            <a:off x="1522" y="2541"/>
            <a:ext cx="796" cy="633"/>
          </p:xfrm>
          <a:graphic>
            <a:graphicData uri="http://schemas.openxmlformats.org/presentationml/2006/ole">
              <mc:AlternateContent xmlns:mc="http://schemas.openxmlformats.org/markup-compatibility/2006">
                <mc:Choice xmlns:v="urn:schemas-microsoft-com:vml" Requires="v">
                  <p:oleObj spid="_x0000_s19713" name="Equation" r:id="rId3" imgW="545760" imgH="431640" progId="Equation.DSMT4">
                    <p:embed/>
                  </p:oleObj>
                </mc:Choice>
                <mc:Fallback>
                  <p:oleObj name="Equation" r:id="rId3" imgW="545760" imgH="431640" progId="Equation.DSMT4">
                    <p:embed/>
                    <p:pic>
                      <p:nvPicPr>
                        <p:cNvPr id="0" name="Picture 2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2" y="2541"/>
                          <a:ext cx="796" cy="6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769" name="Object 3"/>
            <p:cNvGraphicFramePr>
              <a:graphicFrameLocks noChangeAspect="1"/>
            </p:cNvGraphicFramePr>
            <p:nvPr>
              <p:extLst>
                <p:ext uri="{D42A27DB-BD31-4B8C-83A1-F6EECF244321}">
                  <p14:modId xmlns:p14="http://schemas.microsoft.com/office/powerpoint/2010/main" val="504434495"/>
                </p:ext>
              </p:extLst>
            </p:nvPr>
          </p:nvGraphicFramePr>
          <p:xfrm>
            <a:off x="3333" y="2555"/>
            <a:ext cx="745" cy="623"/>
          </p:xfrm>
          <a:graphic>
            <a:graphicData uri="http://schemas.openxmlformats.org/presentationml/2006/ole">
              <mc:AlternateContent xmlns:mc="http://schemas.openxmlformats.org/markup-compatibility/2006">
                <mc:Choice xmlns:v="urn:schemas-microsoft-com:vml" Requires="v">
                  <p:oleObj spid="_x0000_s19714" name="Equation" r:id="rId5" imgW="533160" imgH="444240" progId="Equation.DSMT4">
                    <p:embed/>
                  </p:oleObj>
                </mc:Choice>
                <mc:Fallback>
                  <p:oleObj name="Equation" r:id="rId5" imgW="533160" imgH="444240" progId="Equation.DSMT4">
                    <p:embed/>
                    <p:pic>
                      <p:nvPicPr>
                        <p:cNvPr id="0" name="Picture 2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3" y="2555"/>
                          <a:ext cx="745" cy="6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17765" name="Object 5"/>
          <p:cNvGraphicFramePr>
            <a:graphicFrameLocks noChangeAspect="1"/>
          </p:cNvGraphicFramePr>
          <p:nvPr>
            <p:extLst>
              <p:ext uri="{D42A27DB-BD31-4B8C-83A1-F6EECF244321}">
                <p14:modId xmlns:p14="http://schemas.microsoft.com/office/powerpoint/2010/main" val="1595887545"/>
              </p:ext>
            </p:extLst>
          </p:nvPr>
        </p:nvGraphicFramePr>
        <p:xfrm>
          <a:off x="1604963" y="5291138"/>
          <a:ext cx="2087562" cy="923925"/>
        </p:xfrm>
        <a:graphic>
          <a:graphicData uri="http://schemas.openxmlformats.org/presentationml/2006/ole">
            <mc:AlternateContent xmlns:mc="http://schemas.openxmlformats.org/markup-compatibility/2006">
              <mc:Choice xmlns:v="urn:schemas-microsoft-com:vml" Requires="v">
                <p:oleObj spid="_x0000_s19715" name="Equation" r:id="rId7" imgW="812520" imgH="393480" progId="Equation.DSMT4">
                  <p:embed/>
                </p:oleObj>
              </mc:Choice>
              <mc:Fallback>
                <p:oleObj name="Equation" r:id="rId7" imgW="812520" imgH="393480" progId="Equation.DSMT4">
                  <p:embed/>
                  <p:pic>
                    <p:nvPicPr>
                      <p:cNvPr id="0" name="Picture 25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4963" y="5291138"/>
                        <a:ext cx="2087562"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766" name="Object 6"/>
          <p:cNvGraphicFramePr>
            <a:graphicFrameLocks noChangeAspect="1"/>
          </p:cNvGraphicFramePr>
          <p:nvPr/>
        </p:nvGraphicFramePr>
        <p:xfrm>
          <a:off x="5464175" y="5541963"/>
          <a:ext cx="273050" cy="452437"/>
        </p:xfrm>
        <a:graphic>
          <a:graphicData uri="http://schemas.openxmlformats.org/presentationml/2006/ole">
            <mc:AlternateContent xmlns:mc="http://schemas.openxmlformats.org/markup-compatibility/2006">
              <mc:Choice xmlns:v="urn:schemas-microsoft-com:vml" Requires="v">
                <p:oleObj spid="_x0000_s19716" name="Equation" r:id="rId9" imgW="114120" imgH="254160" progId="Equation.3">
                  <p:embed/>
                </p:oleObj>
              </mc:Choice>
              <mc:Fallback>
                <p:oleObj name="Equation" r:id="rId9" imgW="114120" imgH="254160" progId="Equation.3">
                  <p:embed/>
                  <p:pic>
                    <p:nvPicPr>
                      <p:cNvPr id="0" name="Picture 25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64175" y="5541963"/>
                        <a:ext cx="273050" cy="452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767" name="Object 2"/>
          <p:cNvGraphicFramePr>
            <a:graphicFrameLocks noChangeAspect="1"/>
          </p:cNvGraphicFramePr>
          <p:nvPr>
            <p:extLst>
              <p:ext uri="{D42A27DB-BD31-4B8C-83A1-F6EECF244321}">
                <p14:modId xmlns:p14="http://schemas.microsoft.com/office/powerpoint/2010/main" val="3295929141"/>
              </p:ext>
            </p:extLst>
          </p:nvPr>
        </p:nvGraphicFramePr>
        <p:xfrm>
          <a:off x="4694238" y="5316538"/>
          <a:ext cx="2022475" cy="984250"/>
        </p:xfrm>
        <a:graphic>
          <a:graphicData uri="http://schemas.openxmlformats.org/presentationml/2006/ole">
            <mc:AlternateContent xmlns:mc="http://schemas.openxmlformats.org/markup-compatibility/2006">
              <mc:Choice xmlns:v="urn:schemas-microsoft-com:vml" Requires="v">
                <p:oleObj spid="_x0000_s19717" name="Equation" r:id="rId11" imgW="787320" imgH="419040" progId="Equation.DSMT4">
                  <p:embed/>
                </p:oleObj>
              </mc:Choice>
              <mc:Fallback>
                <p:oleObj name="Equation" r:id="rId11" imgW="787320" imgH="419040" progId="Equation.DSMT4">
                  <p:embed/>
                  <p:pic>
                    <p:nvPicPr>
                      <p:cNvPr id="0" name="Picture 25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94238" y="5316538"/>
                        <a:ext cx="2022475"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66538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533400" y="381000"/>
            <a:ext cx="8081962" cy="798513"/>
          </a:xfrm>
        </p:spPr>
        <p:txBody>
          <a:bodyPr>
            <a:normAutofit fontScale="90000"/>
          </a:bodyPr>
          <a:lstStyle/>
          <a:p>
            <a:pPr eaLnBrk="1" fontAlgn="auto" hangingPunct="1">
              <a:spcAft>
                <a:spcPts val="0"/>
              </a:spcAft>
              <a:defRPr/>
            </a:pPr>
            <a:r>
              <a:rPr lang="en-US" dirty="0" smtClean="0"/>
              <a:t>Cobb-Douglass Own Price Elasticity</a:t>
            </a:r>
          </a:p>
        </p:txBody>
      </p:sp>
      <p:graphicFrame>
        <p:nvGraphicFramePr>
          <p:cNvPr id="3" name="Object 9"/>
          <p:cNvGraphicFramePr>
            <a:graphicFrameLocks noChangeAspect="1"/>
          </p:cNvGraphicFramePr>
          <p:nvPr>
            <p:extLst>
              <p:ext uri="{D42A27DB-BD31-4B8C-83A1-F6EECF244321}">
                <p14:modId xmlns:p14="http://schemas.microsoft.com/office/powerpoint/2010/main" val="339730315"/>
              </p:ext>
            </p:extLst>
          </p:nvPr>
        </p:nvGraphicFramePr>
        <p:xfrm>
          <a:off x="2209800" y="3962400"/>
          <a:ext cx="3924300" cy="1320800"/>
        </p:xfrm>
        <a:graphic>
          <a:graphicData uri="http://schemas.openxmlformats.org/presentationml/2006/ole">
            <mc:AlternateContent xmlns:mc="http://schemas.openxmlformats.org/markup-compatibility/2006">
              <mc:Choice xmlns:v="urn:schemas-microsoft-com:vml" Requires="v">
                <p:oleObj spid="_x0000_s20635" name="Equation" r:id="rId3" imgW="1968480" imgH="647640" progId="Equation.DSMT4">
                  <p:embed/>
                </p:oleObj>
              </mc:Choice>
              <mc:Fallback>
                <p:oleObj name="Equation" r:id="rId3" imgW="1968480" imgH="647640" progId="Equation.DSMT4">
                  <p:embed/>
                  <p:pic>
                    <p:nvPicPr>
                      <p:cNvPr id="0" name="Picture 1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962400"/>
                        <a:ext cx="3924300"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41994785"/>
              </p:ext>
            </p:extLst>
          </p:nvPr>
        </p:nvGraphicFramePr>
        <p:xfrm>
          <a:off x="2139950" y="2819400"/>
          <a:ext cx="3771900" cy="927100"/>
        </p:xfrm>
        <a:graphic>
          <a:graphicData uri="http://schemas.openxmlformats.org/presentationml/2006/ole">
            <mc:AlternateContent xmlns:mc="http://schemas.openxmlformats.org/markup-compatibility/2006">
              <mc:Choice xmlns:v="urn:schemas-microsoft-com:vml" Requires="v">
                <p:oleObj spid="_x0000_s20636" name="Equation" r:id="rId5" imgW="1739880" imgH="431640" progId="Equation.DSMT4">
                  <p:embed/>
                </p:oleObj>
              </mc:Choice>
              <mc:Fallback>
                <p:oleObj name="Equation" r:id="rId5" imgW="1739880" imgH="431640" progId="Equation.DSMT4">
                  <p:embed/>
                  <p:pic>
                    <p:nvPicPr>
                      <p:cNvPr id="0" name="Picture 15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9950" y="2819400"/>
                        <a:ext cx="37719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60575558"/>
              </p:ext>
            </p:extLst>
          </p:nvPr>
        </p:nvGraphicFramePr>
        <p:xfrm>
          <a:off x="3505200" y="1600200"/>
          <a:ext cx="1076325" cy="850206"/>
        </p:xfrm>
        <a:graphic>
          <a:graphicData uri="http://schemas.openxmlformats.org/presentationml/2006/ole">
            <mc:AlternateContent xmlns:mc="http://schemas.openxmlformats.org/markup-compatibility/2006">
              <mc:Choice xmlns:v="urn:schemas-microsoft-com:vml" Requires="v">
                <p:oleObj spid="_x0000_s20637" name="Equation" r:id="rId7" imgW="545760" imgH="431640" progId="Equation.DSMT4">
                  <p:embed/>
                </p:oleObj>
              </mc:Choice>
              <mc:Fallback>
                <p:oleObj name="Equation" r:id="rId7" imgW="545760" imgH="431640" progId="Equation.DSMT4">
                  <p:embed/>
                  <p:pic>
                    <p:nvPicPr>
                      <p:cNvPr id="0" name="Picture 15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1600200"/>
                        <a:ext cx="1076325" cy="8502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6513496"/>
              </p:ext>
            </p:extLst>
          </p:nvPr>
        </p:nvGraphicFramePr>
        <p:xfrm>
          <a:off x="3198813" y="5791200"/>
          <a:ext cx="1055687" cy="482600"/>
        </p:xfrm>
        <a:graphic>
          <a:graphicData uri="http://schemas.openxmlformats.org/presentationml/2006/ole">
            <mc:AlternateContent xmlns:mc="http://schemas.openxmlformats.org/markup-compatibility/2006">
              <mc:Choice xmlns:v="urn:schemas-microsoft-com:vml" Requires="v">
                <p:oleObj spid="_x0000_s20638" name="Equation" r:id="rId9" imgW="533160" imgH="241200" progId="Equation.DSMT4">
                  <p:embed/>
                </p:oleObj>
              </mc:Choice>
              <mc:Fallback>
                <p:oleObj name="Equation" r:id="rId9" imgW="533160" imgH="241200" progId="Equation.DSMT4">
                  <p:embed/>
                  <p:pic>
                    <p:nvPicPr>
                      <p:cNvPr id="0" name="Picture 15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98813" y="5791200"/>
                        <a:ext cx="1055687"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97611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52400" y="152400"/>
            <a:ext cx="8867775" cy="1206500"/>
          </a:xfrm>
        </p:spPr>
        <p:txBody>
          <a:bodyPr>
            <a:normAutofit fontScale="90000"/>
          </a:bodyPr>
          <a:lstStyle/>
          <a:p>
            <a:pPr eaLnBrk="1" fontAlgn="auto" hangingPunct="1">
              <a:spcAft>
                <a:spcPts val="0"/>
              </a:spcAft>
              <a:defRPr/>
            </a:pPr>
            <a:r>
              <a:rPr lang="en-US" dirty="0" smtClean="0"/>
              <a:t>Cobb-Douglass </a:t>
            </a:r>
            <a:br>
              <a:rPr lang="en-US" dirty="0" smtClean="0"/>
            </a:br>
            <a:r>
              <a:rPr lang="en-US" dirty="0" smtClean="0"/>
              <a:t>Cross Price and Income </a:t>
            </a:r>
            <a:r>
              <a:rPr lang="en-US" dirty="0" err="1" smtClean="0"/>
              <a:t>Elasticities</a:t>
            </a:r>
            <a:endParaRPr lang="en-US" dirty="0" smtClean="0"/>
          </a:p>
        </p:txBody>
      </p:sp>
      <p:graphicFrame>
        <p:nvGraphicFramePr>
          <p:cNvPr id="305167" name="Object 15"/>
          <p:cNvGraphicFramePr>
            <a:graphicFrameLocks noChangeAspect="1"/>
          </p:cNvGraphicFramePr>
          <p:nvPr>
            <p:extLst>
              <p:ext uri="{D42A27DB-BD31-4B8C-83A1-F6EECF244321}">
                <p14:modId xmlns:p14="http://schemas.microsoft.com/office/powerpoint/2010/main" val="3003484356"/>
              </p:ext>
            </p:extLst>
          </p:nvPr>
        </p:nvGraphicFramePr>
        <p:xfrm>
          <a:off x="2362200" y="5181600"/>
          <a:ext cx="3968750" cy="1146175"/>
        </p:xfrm>
        <a:graphic>
          <a:graphicData uri="http://schemas.openxmlformats.org/presentationml/2006/ole">
            <mc:AlternateContent xmlns:mc="http://schemas.openxmlformats.org/markup-compatibility/2006">
              <mc:Choice xmlns:v="urn:schemas-microsoft-com:vml" Requires="v">
                <p:oleObj spid="_x0000_s21612" name="Equation" r:id="rId3" imgW="1714320" imgH="469800" progId="Equation.DSMT4">
                  <p:embed/>
                </p:oleObj>
              </mc:Choice>
              <mc:Fallback>
                <p:oleObj name="Equation" r:id="rId3" imgW="1714320" imgH="469800" progId="Equation.DSMT4">
                  <p:embed/>
                  <p:pic>
                    <p:nvPicPr>
                      <p:cNvPr id="0" name="Picture 1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5181600"/>
                        <a:ext cx="3968750" cy="1146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5168" name="Object 16"/>
          <p:cNvGraphicFramePr>
            <a:graphicFrameLocks noChangeAspect="1"/>
          </p:cNvGraphicFramePr>
          <p:nvPr>
            <p:extLst>
              <p:ext uri="{D42A27DB-BD31-4B8C-83A1-F6EECF244321}">
                <p14:modId xmlns:p14="http://schemas.microsoft.com/office/powerpoint/2010/main" val="1106548054"/>
              </p:ext>
            </p:extLst>
          </p:nvPr>
        </p:nvGraphicFramePr>
        <p:xfrm>
          <a:off x="1600200" y="3429000"/>
          <a:ext cx="5153025" cy="1130300"/>
        </p:xfrm>
        <a:graphic>
          <a:graphicData uri="http://schemas.openxmlformats.org/presentationml/2006/ole">
            <mc:AlternateContent xmlns:mc="http://schemas.openxmlformats.org/markup-compatibility/2006">
              <mc:Choice xmlns:v="urn:schemas-microsoft-com:vml" Requires="v">
                <p:oleObj spid="_x0000_s21613" name="Equation" r:id="rId5" imgW="2158920" imgH="444240" progId="Equation.DSMT4">
                  <p:embed/>
                </p:oleObj>
              </mc:Choice>
              <mc:Fallback>
                <p:oleObj name="Equation" r:id="rId5" imgW="2158920" imgH="444240" progId="Equation.DSMT4">
                  <p:embed/>
                  <p:pic>
                    <p:nvPicPr>
                      <p:cNvPr id="0" name="Picture 10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3429000"/>
                        <a:ext cx="5153025"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9814" name="TextBox 5"/>
          <p:cNvSpPr txBox="1">
            <a:spLocks noChangeArrowheads="1"/>
          </p:cNvSpPr>
          <p:nvPr/>
        </p:nvSpPr>
        <p:spPr bwMode="auto">
          <a:xfrm>
            <a:off x="985240" y="4732040"/>
            <a:ext cx="27186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dirty="0">
                <a:solidFill>
                  <a:schemeClr val="tx1"/>
                </a:solidFill>
                <a:latin typeface="+mn-lt"/>
              </a:rPr>
              <a:t>Cross price elasticity</a:t>
            </a:r>
          </a:p>
        </p:txBody>
      </p:sp>
      <p:sp>
        <p:nvSpPr>
          <p:cNvPr id="119815" name="TextBox 6"/>
          <p:cNvSpPr txBox="1">
            <a:spLocks noChangeArrowheads="1"/>
          </p:cNvSpPr>
          <p:nvPr/>
        </p:nvSpPr>
        <p:spPr bwMode="auto">
          <a:xfrm>
            <a:off x="990600" y="2895600"/>
            <a:ext cx="22849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dirty="0">
                <a:solidFill>
                  <a:schemeClr val="tx1"/>
                </a:solidFill>
                <a:latin typeface="+mn-lt"/>
              </a:rPr>
              <a:t>Income elasticity</a:t>
            </a:r>
          </a:p>
        </p:txBody>
      </p:sp>
      <p:graphicFrame>
        <p:nvGraphicFramePr>
          <p:cNvPr id="2" name="Object 1"/>
          <p:cNvGraphicFramePr>
            <a:graphicFrameLocks noChangeAspect="1"/>
          </p:cNvGraphicFramePr>
          <p:nvPr>
            <p:extLst>
              <p:ext uri="{D42A27DB-BD31-4B8C-83A1-F6EECF244321}">
                <p14:modId xmlns:p14="http://schemas.microsoft.com/office/powerpoint/2010/main" val="1146627023"/>
              </p:ext>
            </p:extLst>
          </p:nvPr>
        </p:nvGraphicFramePr>
        <p:xfrm>
          <a:off x="3581400" y="1524000"/>
          <a:ext cx="1371600" cy="1013206"/>
        </p:xfrm>
        <a:graphic>
          <a:graphicData uri="http://schemas.openxmlformats.org/presentationml/2006/ole">
            <mc:AlternateContent xmlns:mc="http://schemas.openxmlformats.org/markup-compatibility/2006">
              <mc:Choice xmlns:v="urn:schemas-microsoft-com:vml" Requires="v">
                <p:oleObj spid="_x0000_s21614" name="Equation" r:id="rId7" imgW="583920" imgH="431640" progId="Equation.DSMT4">
                  <p:embed/>
                </p:oleObj>
              </mc:Choice>
              <mc:Fallback>
                <p:oleObj name="Equation" r:id="rId7" imgW="583920" imgH="431640" progId="Equation.DSMT4">
                  <p:embed/>
                  <p:pic>
                    <p:nvPicPr>
                      <p:cNvPr id="0" name="Picture 10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81400" y="1524000"/>
                        <a:ext cx="1371600" cy="10132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91570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05167"/>
                                        </p:tgtEl>
                                        <p:attrNameLst>
                                          <p:attrName>style.visibility</p:attrName>
                                        </p:attrNameLst>
                                      </p:cBhvr>
                                      <p:to>
                                        <p:strVal val="visible"/>
                                      </p:to>
                                    </p:set>
                                    <p:animEffect transition="in" filter="wipe(left)">
                                      <p:cBhvr>
                                        <p:cTn id="7" dur="500"/>
                                        <p:tgtEl>
                                          <p:spTgt spid="3051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05168"/>
                                        </p:tgtEl>
                                        <p:attrNameLst>
                                          <p:attrName>style.visibility</p:attrName>
                                        </p:attrNameLst>
                                      </p:cBhvr>
                                      <p:to>
                                        <p:strVal val="visible"/>
                                      </p:to>
                                    </p:set>
                                    <p:animEffect transition="in" filter="wipe(left)">
                                      <p:cBhvr>
                                        <p:cTn id="12" dur="500"/>
                                        <p:tgtEl>
                                          <p:spTgt spid="305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15132" y="228600"/>
            <a:ext cx="8412162" cy="1136650"/>
          </a:xfrm>
        </p:spPr>
        <p:txBody>
          <a:bodyPr>
            <a:normAutofit fontScale="90000"/>
          </a:bodyPr>
          <a:lstStyle/>
          <a:p>
            <a:pPr eaLnBrk="1" fontAlgn="auto" hangingPunct="1">
              <a:spcAft>
                <a:spcPts val="0"/>
              </a:spcAft>
              <a:defRPr/>
            </a:pPr>
            <a:r>
              <a:rPr lang="en-US" dirty="0" smtClean="0"/>
              <a:t>Cobb-Douglass and </a:t>
            </a:r>
            <a:r>
              <a:rPr lang="en-US" dirty="0" err="1" smtClean="0"/>
              <a:t>Slutsky</a:t>
            </a:r>
            <a:r>
              <a:rPr lang="en-US" dirty="0" smtClean="0"/>
              <a:t> Equation in Elasticity Form</a:t>
            </a:r>
          </a:p>
        </p:txBody>
      </p:sp>
      <p:sp>
        <p:nvSpPr>
          <p:cNvPr id="106499" name="Rectangle 3"/>
          <p:cNvSpPr>
            <a:spLocks noGrp="1" noChangeArrowheads="1"/>
          </p:cNvSpPr>
          <p:nvPr>
            <p:ph idx="1"/>
          </p:nvPr>
        </p:nvSpPr>
        <p:spPr>
          <a:xfrm>
            <a:off x="228600" y="1447800"/>
            <a:ext cx="8686800" cy="5333999"/>
          </a:xfrm>
        </p:spPr>
        <p:txBody>
          <a:bodyPr>
            <a:normAutofit fontScale="85000" lnSpcReduction="20000"/>
          </a:bodyPr>
          <a:lstStyle/>
          <a:p>
            <a:pPr eaLnBrk="1" hangingPunct="1">
              <a:lnSpc>
                <a:spcPct val="90000"/>
              </a:lnSpc>
              <a:defRPr/>
            </a:pPr>
            <a:r>
              <a:rPr lang="en-US" dirty="0" smtClean="0"/>
              <a:t>We can also use the </a:t>
            </a:r>
            <a:r>
              <a:rPr lang="en-US" dirty="0" err="1" smtClean="0"/>
              <a:t>Slutsky</a:t>
            </a:r>
            <a:r>
              <a:rPr lang="en-US" dirty="0" smtClean="0"/>
              <a:t> equation to derive the compensated price elasticity</a:t>
            </a:r>
          </a:p>
          <a:p>
            <a:pPr eaLnBrk="1" hangingPunct="1">
              <a:lnSpc>
                <a:spcPct val="90000"/>
              </a:lnSpc>
              <a:defRPr/>
            </a:pPr>
            <a:endParaRPr lang="en-US" dirty="0"/>
          </a:p>
          <a:p>
            <a:pPr eaLnBrk="1" hangingPunct="1">
              <a:lnSpc>
                <a:spcPct val="90000"/>
              </a:lnSpc>
              <a:defRPr/>
            </a:pPr>
            <a:endParaRPr lang="en-US" dirty="0" smtClean="0"/>
          </a:p>
          <a:p>
            <a:pPr eaLnBrk="1" hangingPunct="1">
              <a:lnSpc>
                <a:spcPct val="90000"/>
              </a:lnSpc>
              <a:defRPr/>
            </a:pPr>
            <a:endParaRPr lang="en-US" dirty="0"/>
          </a:p>
          <a:p>
            <a:pPr eaLnBrk="1" hangingPunct="1">
              <a:lnSpc>
                <a:spcPct val="90000"/>
              </a:lnSpc>
              <a:defRPr/>
            </a:pPr>
            <a:endParaRPr lang="en-US" dirty="0" smtClean="0"/>
          </a:p>
          <a:p>
            <a:pPr eaLnBrk="1" hangingPunct="1">
              <a:lnSpc>
                <a:spcPct val="90000"/>
              </a:lnSpc>
              <a:defRPr/>
            </a:pPr>
            <a:endParaRPr lang="en-US" dirty="0"/>
          </a:p>
          <a:p>
            <a:pPr eaLnBrk="1" hangingPunct="1">
              <a:lnSpc>
                <a:spcPct val="90000"/>
              </a:lnSpc>
              <a:defRPr/>
            </a:pPr>
            <a:endParaRPr lang="en-US" dirty="0" smtClean="0"/>
          </a:p>
          <a:p>
            <a:pPr eaLnBrk="1" hangingPunct="1">
              <a:lnSpc>
                <a:spcPct val="90000"/>
              </a:lnSpc>
              <a:defRPr/>
            </a:pPr>
            <a:endParaRPr lang="en-US" dirty="0" smtClean="0"/>
          </a:p>
          <a:p>
            <a:pPr eaLnBrk="1" hangingPunct="1">
              <a:lnSpc>
                <a:spcPct val="90000"/>
              </a:lnSpc>
              <a:defRPr/>
            </a:pPr>
            <a:endParaRPr lang="en-US" dirty="0" smtClean="0"/>
          </a:p>
          <a:p>
            <a:pPr eaLnBrk="1" hangingPunct="1">
              <a:lnSpc>
                <a:spcPct val="90000"/>
              </a:lnSpc>
              <a:defRPr/>
            </a:pPr>
            <a:endParaRPr lang="en-US" dirty="0" smtClean="0"/>
          </a:p>
          <a:p>
            <a:pPr eaLnBrk="1" hangingPunct="1">
              <a:lnSpc>
                <a:spcPct val="90000"/>
              </a:lnSpc>
              <a:defRPr/>
            </a:pPr>
            <a:endParaRPr lang="en-US" dirty="0"/>
          </a:p>
          <a:p>
            <a:pPr eaLnBrk="1" hangingPunct="1">
              <a:lnSpc>
                <a:spcPct val="90000"/>
              </a:lnSpc>
              <a:defRPr/>
            </a:pPr>
            <a:r>
              <a:rPr lang="en-US" dirty="0" smtClean="0"/>
              <a:t>The compensated price elasticity depends on how important other goods (y in this case) are in the utility function</a:t>
            </a:r>
          </a:p>
        </p:txBody>
      </p:sp>
      <p:graphicFrame>
        <p:nvGraphicFramePr>
          <p:cNvPr id="334852" name="Object 4"/>
          <p:cNvGraphicFramePr>
            <a:graphicFrameLocks noChangeAspect="1"/>
          </p:cNvGraphicFramePr>
          <p:nvPr>
            <p:extLst>
              <p:ext uri="{D42A27DB-BD31-4B8C-83A1-F6EECF244321}">
                <p14:modId xmlns:p14="http://schemas.microsoft.com/office/powerpoint/2010/main" val="711643466"/>
              </p:ext>
            </p:extLst>
          </p:nvPr>
        </p:nvGraphicFramePr>
        <p:xfrm>
          <a:off x="3276600" y="2209800"/>
          <a:ext cx="2962275" cy="3541713"/>
        </p:xfrm>
        <a:graphic>
          <a:graphicData uri="http://schemas.openxmlformats.org/presentationml/2006/ole">
            <mc:AlternateContent xmlns:mc="http://schemas.openxmlformats.org/markup-compatibility/2006">
              <mc:Choice xmlns:v="urn:schemas-microsoft-com:vml" Requires="v">
                <p:oleObj spid="_x0000_s22575" name="Equation" r:id="rId3" imgW="1218960" imgH="1358640" progId="Equation.DSMT4">
                  <p:embed/>
                </p:oleObj>
              </mc:Choice>
              <mc:Fallback>
                <p:oleObj name="Equation" r:id="rId3" imgW="1218960" imgH="1358640" progId="Equation.DSMT4">
                  <p:embed/>
                  <p:pic>
                    <p:nvPicPr>
                      <p:cNvPr id="0"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209800"/>
                        <a:ext cx="2962275" cy="3541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4857" name="Rectangle 9"/>
          <p:cNvSpPr>
            <a:spLocks noChangeArrowheads="1"/>
          </p:cNvSpPr>
          <p:nvPr/>
        </p:nvSpPr>
        <p:spPr bwMode="auto">
          <a:xfrm>
            <a:off x="735013" y="5078413"/>
            <a:ext cx="7772400"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spcBef>
                <a:spcPct val="20000"/>
              </a:spcBef>
              <a:buFontTx/>
              <a:buChar char="•"/>
            </a:pPr>
            <a:endParaRPr lang="en-US" sz="3200">
              <a:solidFill>
                <a:srgbClr val="394DA3"/>
              </a:solidFill>
            </a:endParaRPr>
          </a:p>
        </p:txBody>
      </p:sp>
      <p:sp>
        <p:nvSpPr>
          <p:cNvPr id="2" name="TextBox 1"/>
          <p:cNvSpPr txBox="1"/>
          <p:nvPr/>
        </p:nvSpPr>
        <p:spPr bwMode="auto">
          <a:xfrm>
            <a:off x="838200" y="3086319"/>
            <a:ext cx="17731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smtClean="0">
                <a:solidFill>
                  <a:schemeClr val="tx1"/>
                </a:solidFill>
                <a:latin typeface="+mn-lt"/>
              </a:rPr>
              <a:t>Simply rearrange</a:t>
            </a:r>
            <a:endParaRPr lang="en-US" dirty="0">
              <a:solidFill>
                <a:schemeClr val="tx1"/>
              </a:solidFill>
              <a:latin typeface="+mn-lt"/>
            </a:endParaRPr>
          </a:p>
        </p:txBody>
      </p:sp>
      <p:cxnSp>
        <p:nvCxnSpPr>
          <p:cNvPr id="4" name="Straight Arrow Connector 3"/>
          <p:cNvCxnSpPr/>
          <p:nvPr/>
        </p:nvCxnSpPr>
        <p:spPr>
          <a:xfrm>
            <a:off x="2667000" y="3270985"/>
            <a:ext cx="4572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65795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34852"/>
                                        </p:tgtEl>
                                        <p:attrNameLst>
                                          <p:attrName>style.visibility</p:attrName>
                                        </p:attrNameLst>
                                      </p:cBhvr>
                                      <p:to>
                                        <p:strVal val="visible"/>
                                      </p:to>
                                    </p:set>
                                    <p:animEffect transition="in" filter="wipe(left)">
                                      <p:cBhvr>
                                        <p:cTn id="7" dur="500"/>
                                        <p:tgtEl>
                                          <p:spTgt spid="3348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nodePh="1">
                                  <p:stCondLst>
                                    <p:cond delay="0"/>
                                  </p:stCondLst>
                                  <p:endCondLst>
                                    <p:cond evt="begin" delay="0">
                                      <p:tn val="10"/>
                                    </p:cond>
                                  </p:endCondLst>
                                  <p:childTnLst>
                                    <p:set>
                                      <p:cBhvr>
                                        <p:cTn id="11" dur="1" fill="hold">
                                          <p:stCondLst>
                                            <p:cond delay="0"/>
                                          </p:stCondLst>
                                        </p:cTn>
                                        <p:tgtEl>
                                          <p:spTgt spid="334857"/>
                                        </p:tgtEl>
                                        <p:attrNameLst>
                                          <p:attrName>style.visibility</p:attrName>
                                        </p:attrNameLst>
                                      </p:cBhvr>
                                      <p:to>
                                        <p:strVal val="visible"/>
                                      </p:to>
                                    </p:set>
                                    <p:animEffect transition="in" filter="wipe(left)">
                                      <p:cBhvr>
                                        <p:cTn id="12" dur="500"/>
                                        <p:tgtEl>
                                          <p:spTgt spid="3348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7"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Engle Aggregation Condition</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176647279"/>
              </p:ext>
            </p:extLst>
          </p:nvPr>
        </p:nvGraphicFramePr>
        <p:xfrm>
          <a:off x="1524000" y="1600200"/>
          <a:ext cx="6096000" cy="4508740"/>
        </p:xfrm>
        <a:graphic>
          <a:graphicData uri="http://schemas.openxmlformats.org/presentationml/2006/ole">
            <mc:AlternateContent xmlns:mc="http://schemas.openxmlformats.org/markup-compatibility/2006">
              <mc:Choice xmlns:v="urn:schemas-microsoft-com:vml" Requires="v">
                <p:oleObj spid="_x0000_s108570" name="Equation" r:id="rId3" imgW="3365280" imgH="2489040" progId="Equation.DSMT4">
                  <p:embed/>
                </p:oleObj>
              </mc:Choice>
              <mc:Fallback>
                <p:oleObj name="Equation" r:id="rId3" imgW="3365280" imgH="2489040" progId="Equation.DSMT4">
                  <p:embed/>
                  <p:pic>
                    <p:nvPicPr>
                      <p:cNvPr id="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600200"/>
                        <a:ext cx="6096000" cy="45087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59667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err="1" smtClean="0"/>
              <a:t>Cournot</a:t>
            </a:r>
            <a:r>
              <a:rPr lang="en-US" dirty="0" smtClean="0"/>
              <a:t> Aggregation Condition</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184001514"/>
              </p:ext>
            </p:extLst>
          </p:nvPr>
        </p:nvGraphicFramePr>
        <p:xfrm>
          <a:off x="1371600" y="1143000"/>
          <a:ext cx="6324600" cy="5427259"/>
        </p:xfrm>
        <a:graphic>
          <a:graphicData uri="http://schemas.openxmlformats.org/presentationml/2006/ole">
            <mc:AlternateContent xmlns:mc="http://schemas.openxmlformats.org/markup-compatibility/2006">
              <mc:Choice xmlns:v="urn:schemas-microsoft-com:vml" Requires="v">
                <p:oleObj spid="_x0000_s109594" name="Equation" r:id="rId3" imgW="3848040" imgH="3301920" progId="Equation.DSMT4">
                  <p:embed/>
                </p:oleObj>
              </mc:Choice>
              <mc:Fallback>
                <p:oleObj name="Equation" r:id="rId3" imgW="3848040" imgH="3301920" progId="Equation.DSMT4">
                  <p:embed/>
                  <p:pic>
                    <p:nvPicPr>
                      <p:cNvPr id="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143000"/>
                        <a:ext cx="6324600" cy="5427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1679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r>
              <a:rPr lang="en-US" dirty="0" smtClean="0"/>
              <a:t>Elasticity: Proportionate Change in Q for a Proportionate change in P</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243028281"/>
              </p:ext>
            </p:extLst>
          </p:nvPr>
        </p:nvGraphicFramePr>
        <p:xfrm>
          <a:off x="823913" y="1233488"/>
          <a:ext cx="6249987" cy="1685925"/>
        </p:xfrm>
        <a:graphic>
          <a:graphicData uri="http://schemas.openxmlformats.org/presentationml/2006/ole">
            <mc:AlternateContent xmlns:mc="http://schemas.openxmlformats.org/markup-compatibility/2006">
              <mc:Choice xmlns:v="urn:schemas-microsoft-com:vml" Requires="v">
                <p:oleObj spid="_x0000_s98362" name="Equation" r:id="rId3" imgW="3225600" imgH="876240" progId="Equation.DSMT4">
                  <p:embed/>
                </p:oleObj>
              </mc:Choice>
              <mc:Fallback>
                <p:oleObj name="Equation" r:id="rId3" imgW="3225600" imgH="876240" progId="Equation.DSMT4">
                  <p:embed/>
                  <p:pic>
                    <p:nvPicPr>
                      <p:cNvPr id="0" name="Picture 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913" y="1233488"/>
                        <a:ext cx="6249987" cy="168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 name="Straight Connector 3"/>
          <p:cNvCxnSpPr/>
          <p:nvPr/>
        </p:nvCxnSpPr>
        <p:spPr>
          <a:xfrm>
            <a:off x="3425700" y="3003191"/>
            <a:ext cx="0" cy="220980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425700" y="5212991"/>
            <a:ext cx="23622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01713" y="5159210"/>
            <a:ext cx="534121" cy="369332"/>
          </a:xfrm>
          <a:prstGeom prst="rect">
            <a:avLst/>
          </a:prstGeom>
          <a:noFill/>
        </p:spPr>
        <p:txBody>
          <a:bodyPr wrap="none" rtlCol="0">
            <a:spAutoFit/>
          </a:bodyPr>
          <a:lstStyle/>
          <a:p>
            <a:r>
              <a:rPr lang="en-US" dirty="0" err="1" smtClean="0"/>
              <a:t>ln</a:t>
            </a:r>
            <a:r>
              <a:rPr lang="en-US" dirty="0" smtClean="0"/>
              <a:t> p</a:t>
            </a:r>
            <a:endParaRPr lang="en-US" dirty="0"/>
          </a:p>
        </p:txBody>
      </p:sp>
      <p:sp>
        <p:nvSpPr>
          <p:cNvPr id="9" name="TextBox 8"/>
          <p:cNvSpPr txBox="1"/>
          <p:nvPr/>
        </p:nvSpPr>
        <p:spPr>
          <a:xfrm>
            <a:off x="2478498" y="2861999"/>
            <a:ext cx="817853" cy="369332"/>
          </a:xfrm>
          <a:prstGeom prst="rect">
            <a:avLst/>
          </a:prstGeom>
          <a:noFill/>
        </p:spPr>
        <p:txBody>
          <a:bodyPr wrap="none" rtlCol="0">
            <a:spAutoFit/>
          </a:bodyPr>
          <a:lstStyle/>
          <a:p>
            <a:r>
              <a:rPr lang="en-US" dirty="0" err="1" smtClean="0"/>
              <a:t>ln</a:t>
            </a:r>
            <a:r>
              <a:rPr lang="en-US" dirty="0" smtClean="0"/>
              <a:t> D(p)</a:t>
            </a:r>
            <a:endParaRPr lang="en-US" dirty="0"/>
          </a:p>
        </p:txBody>
      </p:sp>
      <p:sp>
        <p:nvSpPr>
          <p:cNvPr id="12" name="Freeform 11"/>
          <p:cNvSpPr/>
          <p:nvPr/>
        </p:nvSpPr>
        <p:spPr>
          <a:xfrm>
            <a:off x="3567994" y="3463970"/>
            <a:ext cx="1861073" cy="1430767"/>
          </a:xfrm>
          <a:custGeom>
            <a:avLst/>
            <a:gdLst>
              <a:gd name="connsiteX0" fmla="*/ 0 w 1861073"/>
              <a:gd name="connsiteY0" fmla="*/ 0 h 1430767"/>
              <a:gd name="connsiteX1" fmla="*/ 1054250 w 1861073"/>
              <a:gd name="connsiteY1" fmla="*/ 376517 h 1430767"/>
              <a:gd name="connsiteX2" fmla="*/ 1861073 w 1861073"/>
              <a:gd name="connsiteY2" fmla="*/ 1430767 h 1430767"/>
            </a:gdLst>
            <a:ahLst/>
            <a:cxnLst>
              <a:cxn ang="0">
                <a:pos x="connsiteX0" y="connsiteY0"/>
              </a:cxn>
              <a:cxn ang="0">
                <a:pos x="connsiteX1" y="connsiteY1"/>
              </a:cxn>
              <a:cxn ang="0">
                <a:pos x="connsiteX2" y="connsiteY2"/>
              </a:cxn>
            </a:cxnLst>
            <a:rect l="l" t="t" r="r" b="b"/>
            <a:pathLst>
              <a:path w="1861073" h="1430767">
                <a:moveTo>
                  <a:pt x="0" y="0"/>
                </a:moveTo>
                <a:cubicBezTo>
                  <a:pt x="372035" y="69028"/>
                  <a:pt x="744071" y="138056"/>
                  <a:pt x="1054250" y="376517"/>
                </a:cubicBezTo>
                <a:cubicBezTo>
                  <a:pt x="1364429" y="614978"/>
                  <a:pt x="1612751" y="1022872"/>
                  <a:pt x="1861073" y="143076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4159558869"/>
              </p:ext>
            </p:extLst>
          </p:nvPr>
        </p:nvGraphicFramePr>
        <p:xfrm>
          <a:off x="557213" y="5681663"/>
          <a:ext cx="8080375" cy="1096962"/>
        </p:xfrm>
        <a:graphic>
          <a:graphicData uri="http://schemas.openxmlformats.org/presentationml/2006/ole">
            <mc:AlternateContent xmlns:mc="http://schemas.openxmlformats.org/markup-compatibility/2006">
              <mc:Choice xmlns:v="urn:schemas-microsoft-com:vml" Requires="v">
                <p:oleObj spid="_x0000_s98363" name="Equation" r:id="rId5" imgW="4686120" imgH="634680" progId="Equation.DSMT4">
                  <p:embed/>
                </p:oleObj>
              </mc:Choice>
              <mc:Fallback>
                <p:oleObj name="Equation" r:id="rId5" imgW="4686120" imgH="634680" progId="Equation.DSMT4">
                  <p:embed/>
                  <p:pic>
                    <p:nvPicPr>
                      <p:cNvPr id="0" name="Picture 5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7213" y="5681663"/>
                        <a:ext cx="8080375" cy="1096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762586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fontAlgn="auto" hangingPunct="1">
              <a:spcAft>
                <a:spcPts val="0"/>
              </a:spcAft>
              <a:defRPr/>
            </a:pPr>
            <a:r>
              <a:rPr lang="en-US" smtClean="0"/>
              <a:t>Consumer Surplus</a:t>
            </a:r>
          </a:p>
        </p:txBody>
      </p:sp>
      <p:sp>
        <p:nvSpPr>
          <p:cNvPr id="122883" name="Rectangle 3"/>
          <p:cNvSpPr>
            <a:spLocks noGrp="1" noChangeArrowheads="1"/>
          </p:cNvSpPr>
          <p:nvPr>
            <p:ph idx="1"/>
          </p:nvPr>
        </p:nvSpPr>
        <p:spPr/>
        <p:txBody>
          <a:bodyPr>
            <a:normAutofit/>
          </a:bodyPr>
          <a:lstStyle/>
          <a:p>
            <a:pPr marL="609600" indent="-609600" eaLnBrk="1" hangingPunct="1"/>
            <a:r>
              <a:rPr lang="en-US" dirty="0" smtClean="0"/>
              <a:t>Measuring the welfare impacts of policy is one of the things economists like to do.</a:t>
            </a:r>
          </a:p>
          <a:p>
            <a:pPr marL="609600" indent="-609600" eaLnBrk="1" hangingPunct="1"/>
            <a:r>
              <a:rPr lang="en-US" dirty="0" smtClean="0"/>
              <a:t>Consumer surplus is how we look at the impact of policies on demanders.</a:t>
            </a:r>
          </a:p>
          <a:p>
            <a:pPr marL="1009650" lvl="1" indent="-609600"/>
            <a:r>
              <a:rPr lang="en-US" dirty="0" smtClean="0"/>
              <a:t>The special case of quasi-linear utility</a:t>
            </a:r>
          </a:p>
          <a:p>
            <a:pPr marL="1009650" lvl="1" indent="-609600"/>
            <a:r>
              <a:rPr lang="en-US" dirty="0" smtClean="0"/>
              <a:t>Compensating variation</a:t>
            </a:r>
          </a:p>
          <a:p>
            <a:pPr marL="1009650" lvl="1" indent="-609600"/>
            <a:r>
              <a:rPr lang="en-US" dirty="0" smtClean="0"/>
              <a:t>the area under the demand curve</a:t>
            </a:r>
          </a:p>
        </p:txBody>
      </p:sp>
    </p:spTree>
    <p:extLst>
      <p:ext uri="{BB962C8B-B14F-4D97-AF65-F5344CB8AC3E}">
        <p14:creationId xmlns:p14="http://schemas.microsoft.com/office/powerpoint/2010/main" val="10162797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Quasi-linear Preferences</a:t>
            </a:r>
            <a:endParaRPr lang="en-US" dirty="0"/>
          </a:p>
        </p:txBody>
      </p:sp>
      <p:sp>
        <p:nvSpPr>
          <p:cNvPr id="3" name="Content Placeholder 2"/>
          <p:cNvSpPr>
            <a:spLocks noGrp="1"/>
          </p:cNvSpPr>
          <p:nvPr>
            <p:ph idx="1"/>
          </p:nvPr>
        </p:nvSpPr>
        <p:spPr>
          <a:xfrm>
            <a:off x="457200" y="1600200"/>
            <a:ext cx="8305800" cy="4953000"/>
          </a:xfrm>
        </p:spPr>
        <p:txBody>
          <a:bodyPr>
            <a:normAutofit/>
          </a:bodyPr>
          <a:lstStyle/>
          <a:p>
            <a:r>
              <a:rPr lang="en-US" dirty="0" smtClean="0"/>
              <a:t>The MRS at any x is the same, no matter the y</a:t>
            </a:r>
          </a:p>
          <a:p>
            <a:r>
              <a:rPr lang="en-US" dirty="0" smtClean="0"/>
              <a:t>General form: </a:t>
            </a:r>
          </a:p>
          <a:p>
            <a:endParaRPr lang="en-US" dirty="0" smtClean="0"/>
          </a:p>
          <a:p>
            <a:r>
              <a:rPr lang="en-US" dirty="0" smtClean="0"/>
              <a:t>Two most common derive from the following utility functions.</a:t>
            </a:r>
          </a:p>
          <a:p>
            <a:endParaRPr lang="en-US" dirty="0"/>
          </a:p>
          <a:p>
            <a:endParaRPr lang="en-US" dirty="0" smtClean="0"/>
          </a:p>
          <a:p>
            <a:r>
              <a:rPr lang="en-US" dirty="0" smtClean="0"/>
              <a:t>Assume that </a:t>
            </a:r>
            <a:r>
              <a:rPr lang="en-US" dirty="0" err="1" smtClean="0"/>
              <a:t>p</a:t>
            </a:r>
            <a:r>
              <a:rPr lang="en-US" baseline="-25000" dirty="0" err="1" smtClean="0"/>
              <a:t>y</a:t>
            </a:r>
            <a:r>
              <a:rPr lang="en-US" dirty="0" smtClean="0"/>
              <a:t> = 1</a:t>
            </a:r>
          </a:p>
          <a:p>
            <a:endParaRPr lang="en-US"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3804488508"/>
              </p:ext>
            </p:extLst>
          </p:nvPr>
        </p:nvGraphicFramePr>
        <p:xfrm>
          <a:off x="1981200" y="4267200"/>
          <a:ext cx="2346840" cy="1360487"/>
        </p:xfrm>
        <a:graphic>
          <a:graphicData uri="http://schemas.openxmlformats.org/presentationml/2006/ole">
            <mc:AlternateContent xmlns:mc="http://schemas.openxmlformats.org/markup-compatibility/2006">
              <mc:Choice xmlns:v="urn:schemas-microsoft-com:vml" Requires="v">
                <p:oleObj spid="_x0000_s112671" name="Equation" r:id="rId3" imgW="876240" imgH="507960" progId="Equation.DSMT4">
                  <p:embed/>
                </p:oleObj>
              </mc:Choice>
              <mc:Fallback>
                <p:oleObj name="Equation" r:id="rId3" imgW="876240" imgH="507960" progId="Equation.DSMT4">
                  <p:embed/>
                  <p:pic>
                    <p:nvPicPr>
                      <p:cNvPr id="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267200"/>
                        <a:ext cx="2346840" cy="1360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08550137"/>
              </p:ext>
            </p:extLst>
          </p:nvPr>
        </p:nvGraphicFramePr>
        <p:xfrm>
          <a:off x="1905000" y="2819400"/>
          <a:ext cx="2076452" cy="519113"/>
        </p:xfrm>
        <a:graphic>
          <a:graphicData uri="http://schemas.openxmlformats.org/presentationml/2006/ole">
            <mc:AlternateContent xmlns:mc="http://schemas.openxmlformats.org/markup-compatibility/2006">
              <mc:Choice xmlns:v="urn:schemas-microsoft-com:vml" Requires="v">
                <p:oleObj spid="_x0000_s112672" name="Equation" r:id="rId5" imgW="812520" imgH="203040" progId="Equation.DSMT4">
                  <p:embed/>
                </p:oleObj>
              </mc:Choice>
              <mc:Fallback>
                <p:oleObj name="Equation" r:id="rId5" imgW="812520" imgH="203040" progId="Equation.DSMT4">
                  <p:embed/>
                  <p:pic>
                    <p:nvPicPr>
                      <p:cNvPr id="0"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2819400"/>
                        <a:ext cx="2076452" cy="519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817037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income effect</a:t>
            </a:r>
            <a:endParaRPr lang="en-US" dirty="0"/>
          </a:p>
        </p:txBody>
      </p:sp>
      <p:cxnSp>
        <p:nvCxnSpPr>
          <p:cNvPr id="5" name="Straight Connector 4"/>
          <p:cNvCxnSpPr/>
          <p:nvPr/>
        </p:nvCxnSpPr>
        <p:spPr>
          <a:xfrm>
            <a:off x="2133600" y="1905000"/>
            <a:ext cx="4011" cy="396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137611" y="5867400"/>
            <a:ext cx="58633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37611" y="3886200"/>
            <a:ext cx="1977189" cy="198120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7611" y="3886200"/>
            <a:ext cx="5406189" cy="1981200"/>
          </a:xfrm>
          <a:prstGeom prst="line">
            <a:avLst/>
          </a:prstGeom>
          <a:ln w="25400">
            <a:solidFill>
              <a:srgbClr val="FF3B3B"/>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37611" y="2590800"/>
            <a:ext cx="3272589" cy="327660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137611" y="2590800"/>
            <a:ext cx="5867400" cy="198120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2336533" y="1909812"/>
            <a:ext cx="4466122" cy="1588168"/>
          </a:xfrm>
          <a:custGeom>
            <a:avLst/>
            <a:gdLst>
              <a:gd name="connsiteX0" fmla="*/ 0 w 4466122"/>
              <a:gd name="connsiteY0" fmla="*/ 0 h 1588168"/>
              <a:gd name="connsiteX1" fmla="*/ 1212783 w 4466122"/>
              <a:gd name="connsiteY1" fmla="*/ 1145406 h 1588168"/>
              <a:gd name="connsiteX2" fmla="*/ 4466122 w 4466122"/>
              <a:gd name="connsiteY2" fmla="*/ 1588168 h 1588168"/>
            </a:gdLst>
            <a:ahLst/>
            <a:cxnLst>
              <a:cxn ang="0">
                <a:pos x="connsiteX0" y="connsiteY0"/>
              </a:cxn>
              <a:cxn ang="0">
                <a:pos x="connsiteX1" y="connsiteY1"/>
              </a:cxn>
              <a:cxn ang="0">
                <a:pos x="connsiteX2" y="connsiteY2"/>
              </a:cxn>
            </a:cxnLst>
            <a:rect l="l" t="t" r="r" b="b"/>
            <a:pathLst>
              <a:path w="4466122" h="1588168">
                <a:moveTo>
                  <a:pt x="0" y="0"/>
                </a:moveTo>
                <a:cubicBezTo>
                  <a:pt x="234215" y="440355"/>
                  <a:pt x="468430" y="880711"/>
                  <a:pt x="1212783" y="1145406"/>
                </a:cubicBezTo>
                <a:cubicBezTo>
                  <a:pt x="1957136" y="1410101"/>
                  <a:pt x="3211629" y="1499134"/>
                  <a:pt x="4466122" y="1588168"/>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2419149" y="3258152"/>
            <a:ext cx="4466122" cy="1588168"/>
          </a:xfrm>
          <a:custGeom>
            <a:avLst/>
            <a:gdLst>
              <a:gd name="connsiteX0" fmla="*/ 0 w 4466122"/>
              <a:gd name="connsiteY0" fmla="*/ 0 h 1588168"/>
              <a:gd name="connsiteX1" fmla="*/ 1212783 w 4466122"/>
              <a:gd name="connsiteY1" fmla="*/ 1145406 h 1588168"/>
              <a:gd name="connsiteX2" fmla="*/ 4466122 w 4466122"/>
              <a:gd name="connsiteY2" fmla="*/ 1588168 h 1588168"/>
            </a:gdLst>
            <a:ahLst/>
            <a:cxnLst>
              <a:cxn ang="0">
                <a:pos x="connsiteX0" y="connsiteY0"/>
              </a:cxn>
              <a:cxn ang="0">
                <a:pos x="connsiteX1" y="connsiteY1"/>
              </a:cxn>
              <a:cxn ang="0">
                <a:pos x="connsiteX2" y="connsiteY2"/>
              </a:cxn>
            </a:cxnLst>
            <a:rect l="l" t="t" r="r" b="b"/>
            <a:pathLst>
              <a:path w="4466122" h="1588168">
                <a:moveTo>
                  <a:pt x="0" y="0"/>
                </a:moveTo>
                <a:cubicBezTo>
                  <a:pt x="234215" y="440355"/>
                  <a:pt x="468430" y="880711"/>
                  <a:pt x="1212783" y="1145406"/>
                </a:cubicBezTo>
                <a:cubicBezTo>
                  <a:pt x="1957136" y="1410101"/>
                  <a:pt x="3211629" y="1499134"/>
                  <a:pt x="4466122" y="1588168"/>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2336533" y="2526632"/>
            <a:ext cx="4466122" cy="1588168"/>
          </a:xfrm>
          <a:custGeom>
            <a:avLst/>
            <a:gdLst>
              <a:gd name="connsiteX0" fmla="*/ 0 w 4466122"/>
              <a:gd name="connsiteY0" fmla="*/ 0 h 1588168"/>
              <a:gd name="connsiteX1" fmla="*/ 1212783 w 4466122"/>
              <a:gd name="connsiteY1" fmla="*/ 1145406 h 1588168"/>
              <a:gd name="connsiteX2" fmla="*/ 4466122 w 4466122"/>
              <a:gd name="connsiteY2" fmla="*/ 1588168 h 1588168"/>
            </a:gdLst>
            <a:ahLst/>
            <a:cxnLst>
              <a:cxn ang="0">
                <a:pos x="connsiteX0" y="connsiteY0"/>
              </a:cxn>
              <a:cxn ang="0">
                <a:pos x="connsiteX1" y="connsiteY1"/>
              </a:cxn>
              <a:cxn ang="0">
                <a:pos x="connsiteX2" y="connsiteY2"/>
              </a:cxn>
            </a:cxnLst>
            <a:rect l="l" t="t" r="r" b="b"/>
            <a:pathLst>
              <a:path w="4466122" h="1588168">
                <a:moveTo>
                  <a:pt x="0" y="0"/>
                </a:moveTo>
                <a:cubicBezTo>
                  <a:pt x="234215" y="440355"/>
                  <a:pt x="468430" y="880711"/>
                  <a:pt x="1212783" y="1145406"/>
                </a:cubicBezTo>
                <a:cubicBezTo>
                  <a:pt x="1957136" y="1410101"/>
                  <a:pt x="3211629" y="1499134"/>
                  <a:pt x="4466122" y="1588168"/>
                </a:cubicBezTo>
              </a:path>
            </a:pathLst>
          </a:custGeom>
          <a:noFill/>
          <a:ln>
            <a:solidFill>
              <a:srgbClr val="0082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2362200" y="3866147"/>
            <a:ext cx="4466122" cy="1588168"/>
          </a:xfrm>
          <a:custGeom>
            <a:avLst/>
            <a:gdLst>
              <a:gd name="connsiteX0" fmla="*/ 0 w 4466122"/>
              <a:gd name="connsiteY0" fmla="*/ 0 h 1588168"/>
              <a:gd name="connsiteX1" fmla="*/ 1212783 w 4466122"/>
              <a:gd name="connsiteY1" fmla="*/ 1145406 h 1588168"/>
              <a:gd name="connsiteX2" fmla="*/ 4466122 w 4466122"/>
              <a:gd name="connsiteY2" fmla="*/ 1588168 h 1588168"/>
            </a:gdLst>
            <a:ahLst/>
            <a:cxnLst>
              <a:cxn ang="0">
                <a:pos x="connsiteX0" y="connsiteY0"/>
              </a:cxn>
              <a:cxn ang="0">
                <a:pos x="connsiteX1" y="connsiteY1"/>
              </a:cxn>
              <a:cxn ang="0">
                <a:pos x="connsiteX2" y="connsiteY2"/>
              </a:cxn>
            </a:cxnLst>
            <a:rect l="l" t="t" r="r" b="b"/>
            <a:pathLst>
              <a:path w="4466122" h="1588168">
                <a:moveTo>
                  <a:pt x="0" y="0"/>
                </a:moveTo>
                <a:cubicBezTo>
                  <a:pt x="234215" y="440355"/>
                  <a:pt x="468430" y="880711"/>
                  <a:pt x="1212783" y="1145406"/>
                </a:cubicBezTo>
                <a:cubicBezTo>
                  <a:pt x="1957136" y="1410101"/>
                  <a:pt x="3211629" y="1499134"/>
                  <a:pt x="4466122" y="1588168"/>
                </a:cubicBezTo>
              </a:path>
            </a:pathLst>
          </a:custGeom>
          <a:noFill/>
          <a:ln>
            <a:solidFill>
              <a:srgbClr val="0082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2819400" y="2183331"/>
            <a:ext cx="74195" cy="36576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505200" y="2183331"/>
            <a:ext cx="74195" cy="36576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bwMode="auto">
          <a:xfrm>
            <a:off x="1319535" y="1905000"/>
            <a:ext cx="2888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smtClean="0">
                <a:solidFill>
                  <a:schemeClr val="tx1"/>
                </a:solidFill>
                <a:latin typeface="+mn-lt"/>
              </a:rPr>
              <a:t>y</a:t>
            </a:r>
            <a:endParaRPr lang="en-US" dirty="0">
              <a:solidFill>
                <a:schemeClr val="tx1"/>
              </a:solidFill>
              <a:latin typeface="+mn-lt"/>
            </a:endParaRPr>
          </a:p>
        </p:txBody>
      </p:sp>
      <p:sp>
        <p:nvSpPr>
          <p:cNvPr id="32" name="TextBox 31"/>
          <p:cNvSpPr txBox="1"/>
          <p:nvPr/>
        </p:nvSpPr>
        <p:spPr bwMode="auto">
          <a:xfrm>
            <a:off x="7951340" y="6096000"/>
            <a:ext cx="2840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smtClean="0">
                <a:solidFill>
                  <a:schemeClr val="tx1"/>
                </a:solidFill>
                <a:latin typeface="+mn-lt"/>
              </a:rPr>
              <a:t>x</a:t>
            </a:r>
            <a:endParaRPr lang="en-US" dirty="0">
              <a:solidFill>
                <a:schemeClr val="tx1"/>
              </a:solidFill>
              <a:latin typeface="+mn-lt"/>
            </a:endParaRPr>
          </a:p>
        </p:txBody>
      </p:sp>
      <p:cxnSp>
        <p:nvCxnSpPr>
          <p:cNvPr id="34" name="Straight Connector 33"/>
          <p:cNvCxnSpPr/>
          <p:nvPr/>
        </p:nvCxnSpPr>
        <p:spPr>
          <a:xfrm>
            <a:off x="1635669" y="4301872"/>
            <a:ext cx="5406189" cy="1981200"/>
          </a:xfrm>
          <a:prstGeom prst="line">
            <a:avLst/>
          </a:prstGeom>
          <a:ln w="25400">
            <a:solidFill>
              <a:srgbClr val="FF3B3B">
                <a:alpha val="48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907005" y="3124200"/>
            <a:ext cx="5867400" cy="1981200"/>
          </a:xfrm>
          <a:prstGeom prst="line">
            <a:avLst/>
          </a:prstGeom>
          <a:ln w="25400">
            <a:solidFill>
              <a:srgbClr val="00B0F0">
                <a:alpha val="49000"/>
              </a:srgb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Reservation Price - General</a:t>
            </a:r>
            <a:endParaRPr lang="en-US" dirty="0"/>
          </a:p>
        </p:txBody>
      </p:sp>
      <p:sp>
        <p:nvSpPr>
          <p:cNvPr id="3" name="Content Placeholder 2"/>
          <p:cNvSpPr>
            <a:spLocks noGrp="1"/>
          </p:cNvSpPr>
          <p:nvPr>
            <p:ph idx="1"/>
          </p:nvPr>
        </p:nvSpPr>
        <p:spPr>
          <a:xfrm>
            <a:off x="152400" y="1371600"/>
            <a:ext cx="8686800" cy="4754563"/>
          </a:xfrm>
        </p:spPr>
        <p:txBody>
          <a:bodyPr/>
          <a:lstStyle/>
          <a:p>
            <a:r>
              <a:rPr lang="en-US" dirty="0" smtClean="0"/>
              <a:t>If we consider buying discrete units of a good, the reservation price, r</a:t>
            </a:r>
            <a:r>
              <a:rPr lang="en-US" baseline="-25000" dirty="0" smtClean="0"/>
              <a:t>1</a:t>
            </a:r>
            <a:r>
              <a:rPr lang="en-US" dirty="0" smtClean="0"/>
              <a:t>, is the price at which you decide to buy one more.</a:t>
            </a:r>
          </a:p>
          <a:p>
            <a:pPr lvl="1"/>
            <a:r>
              <a:rPr lang="en-US" dirty="0" smtClean="0"/>
              <a:t>You are indifferent between buying one more or not.</a:t>
            </a:r>
          </a:p>
          <a:p>
            <a:pPr lvl="1"/>
            <a:r>
              <a:rPr lang="en-US" dirty="0" smtClean="0"/>
              <a:t>So r</a:t>
            </a:r>
            <a:r>
              <a:rPr lang="en-US" baseline="-25000" dirty="0" smtClean="0"/>
              <a:t>1</a:t>
            </a:r>
            <a:r>
              <a:rPr lang="en-US" dirty="0" smtClean="0"/>
              <a:t> satisfies the equation U(0, M) = U(1, M-r</a:t>
            </a:r>
            <a:r>
              <a:rPr lang="en-US" baseline="-25000" dirty="0" smtClean="0"/>
              <a:t>1</a:t>
            </a:r>
            <a:r>
              <a:rPr lang="en-US" dirty="0" smtClean="0"/>
              <a:t>)</a:t>
            </a:r>
          </a:p>
          <a:p>
            <a:pPr lvl="1"/>
            <a:r>
              <a:rPr lang="en-US" dirty="0" smtClean="0"/>
              <a:t>And r</a:t>
            </a:r>
            <a:r>
              <a:rPr lang="en-US" baseline="-25000" dirty="0" smtClean="0"/>
              <a:t>2</a:t>
            </a:r>
            <a:r>
              <a:rPr lang="en-US" dirty="0" smtClean="0"/>
              <a:t> </a:t>
            </a:r>
            <a:r>
              <a:rPr lang="en-US" dirty="0"/>
              <a:t>satisfies the equation </a:t>
            </a:r>
            <a:r>
              <a:rPr lang="en-US" dirty="0" smtClean="0"/>
              <a:t>U(1, M-r</a:t>
            </a:r>
            <a:r>
              <a:rPr lang="en-US" baseline="-25000" dirty="0" smtClean="0"/>
              <a:t>2</a:t>
            </a:r>
            <a:r>
              <a:rPr lang="en-US" dirty="0" smtClean="0"/>
              <a:t>) = U(2, M-r</a:t>
            </a:r>
            <a:r>
              <a:rPr lang="en-US" baseline="-25000" dirty="0" smtClean="0"/>
              <a:t>2</a:t>
            </a:r>
            <a:r>
              <a:rPr lang="en-US" dirty="0" smtClean="0"/>
              <a:t>)</a:t>
            </a:r>
            <a:endParaRPr lang="en-US" dirty="0"/>
          </a:p>
          <a:p>
            <a:pPr lvl="1"/>
            <a:endParaRPr lang="en-US" dirty="0"/>
          </a:p>
        </p:txBody>
      </p:sp>
    </p:spTree>
    <p:extLst>
      <p:ext uri="{BB962C8B-B14F-4D97-AF65-F5344CB8AC3E}">
        <p14:creationId xmlns:p14="http://schemas.microsoft.com/office/powerpoint/2010/main" val="29130872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Reservation Price – Quasi-linear</a:t>
            </a:r>
            <a:endParaRPr lang="en-US" dirty="0"/>
          </a:p>
        </p:txBody>
      </p:sp>
      <p:sp>
        <p:nvSpPr>
          <p:cNvPr id="3" name="Content Placeholder 2"/>
          <p:cNvSpPr>
            <a:spLocks noGrp="1"/>
          </p:cNvSpPr>
          <p:nvPr>
            <p:ph idx="1"/>
          </p:nvPr>
        </p:nvSpPr>
        <p:spPr>
          <a:xfrm>
            <a:off x="228600" y="1066800"/>
            <a:ext cx="8610600" cy="5334000"/>
          </a:xfrm>
        </p:spPr>
        <p:txBody>
          <a:bodyPr>
            <a:normAutofit/>
          </a:bodyPr>
          <a:lstStyle/>
          <a:p>
            <a:r>
              <a:rPr lang="en-US" dirty="0" smtClean="0"/>
              <a:t>Now U(</a:t>
            </a:r>
            <a:r>
              <a:rPr lang="en-US" dirty="0" err="1" smtClean="0"/>
              <a:t>x,y</a:t>
            </a:r>
            <a:r>
              <a:rPr lang="en-US" dirty="0" smtClean="0"/>
              <a:t>) = v(x)+y and y = M-</a:t>
            </a:r>
            <a:r>
              <a:rPr lang="en-US" dirty="0" err="1" smtClean="0"/>
              <a:t>p</a:t>
            </a:r>
            <a:r>
              <a:rPr lang="en-US" baseline="-25000" dirty="0" err="1" smtClean="0"/>
              <a:t>x</a:t>
            </a:r>
            <a:r>
              <a:rPr lang="en-US" dirty="0" err="1" smtClean="0"/>
              <a:t>x</a:t>
            </a:r>
            <a:r>
              <a:rPr lang="en-US" dirty="0" smtClean="0"/>
              <a:t>   (as </a:t>
            </a:r>
            <a:r>
              <a:rPr lang="en-US" dirty="0" err="1" smtClean="0"/>
              <a:t>p</a:t>
            </a:r>
            <a:r>
              <a:rPr lang="en-US" baseline="-25000" dirty="0" err="1" smtClean="0"/>
              <a:t>y</a:t>
            </a:r>
            <a:r>
              <a:rPr lang="en-US" dirty="0" smtClean="0"/>
              <a:t>=1)</a:t>
            </a:r>
          </a:p>
          <a:p>
            <a:pPr lvl="1"/>
            <a:r>
              <a:rPr lang="en-US" dirty="0" smtClean="0"/>
              <a:t>So r</a:t>
            </a:r>
            <a:r>
              <a:rPr lang="en-US" baseline="-25000" dirty="0" smtClean="0"/>
              <a:t>1</a:t>
            </a:r>
            <a:r>
              <a:rPr lang="en-US" dirty="0" smtClean="0"/>
              <a:t> satisfies the equation v(0) + M = v(1) + M - r</a:t>
            </a:r>
            <a:r>
              <a:rPr lang="en-US" baseline="-25000" dirty="0" smtClean="0"/>
              <a:t>1</a:t>
            </a:r>
            <a:endParaRPr lang="en-US" dirty="0" smtClean="0"/>
          </a:p>
          <a:p>
            <a:pPr lvl="1"/>
            <a:r>
              <a:rPr lang="en-US" dirty="0" smtClean="0"/>
              <a:t>Then r</a:t>
            </a:r>
            <a:r>
              <a:rPr lang="en-US" baseline="-25000" dirty="0" smtClean="0"/>
              <a:t>1 </a:t>
            </a:r>
            <a:r>
              <a:rPr lang="en-US" dirty="0" smtClean="0"/>
              <a:t>= v(1) - v(0)</a:t>
            </a:r>
          </a:p>
          <a:p>
            <a:pPr lvl="1"/>
            <a:r>
              <a:rPr lang="en-US" dirty="0" smtClean="0"/>
              <a:t>And r</a:t>
            </a:r>
            <a:r>
              <a:rPr lang="en-US" baseline="-25000" dirty="0" smtClean="0"/>
              <a:t>2</a:t>
            </a:r>
            <a:r>
              <a:rPr lang="en-US" dirty="0" smtClean="0"/>
              <a:t> </a:t>
            </a:r>
            <a:r>
              <a:rPr lang="en-US" dirty="0"/>
              <a:t>satisfies the </a:t>
            </a:r>
            <a:r>
              <a:rPr lang="en-US" dirty="0" smtClean="0"/>
              <a:t>equation</a:t>
            </a:r>
          </a:p>
          <a:p>
            <a:pPr marL="457200" lvl="1" indent="0">
              <a:buNone/>
            </a:pPr>
            <a:r>
              <a:rPr lang="en-US" dirty="0" smtClean="0"/>
              <a:t>			 v(1) + m - r</a:t>
            </a:r>
            <a:r>
              <a:rPr lang="en-US" baseline="-25000" dirty="0" smtClean="0"/>
              <a:t>2</a:t>
            </a:r>
            <a:r>
              <a:rPr lang="en-US" dirty="0" smtClean="0"/>
              <a:t> = v(2) + m-2r</a:t>
            </a:r>
            <a:r>
              <a:rPr lang="en-US" baseline="-25000" dirty="0" smtClean="0"/>
              <a:t>2</a:t>
            </a:r>
          </a:p>
          <a:p>
            <a:pPr lvl="1"/>
            <a:r>
              <a:rPr lang="en-US" dirty="0" smtClean="0"/>
              <a:t>Which gets us: </a:t>
            </a:r>
            <a:r>
              <a:rPr lang="en-US" dirty="0"/>
              <a:t>r</a:t>
            </a:r>
            <a:r>
              <a:rPr lang="en-US" baseline="-25000" dirty="0"/>
              <a:t>2</a:t>
            </a:r>
            <a:r>
              <a:rPr lang="en-US" dirty="0"/>
              <a:t> = v(2) </a:t>
            </a:r>
            <a:r>
              <a:rPr lang="en-US" dirty="0" smtClean="0"/>
              <a:t>–v(1)</a:t>
            </a:r>
          </a:p>
          <a:p>
            <a:pPr lvl="1"/>
            <a:r>
              <a:rPr lang="en-US" dirty="0" smtClean="0"/>
              <a:t>And so on: r</a:t>
            </a:r>
            <a:r>
              <a:rPr lang="en-US" baseline="-25000" dirty="0" smtClean="0"/>
              <a:t>3</a:t>
            </a:r>
            <a:r>
              <a:rPr lang="en-US" dirty="0" smtClean="0"/>
              <a:t> </a:t>
            </a:r>
            <a:r>
              <a:rPr lang="en-US" dirty="0"/>
              <a:t>= </a:t>
            </a:r>
            <a:r>
              <a:rPr lang="en-US" dirty="0" smtClean="0"/>
              <a:t>v(3) </a:t>
            </a:r>
            <a:r>
              <a:rPr lang="en-US" dirty="0"/>
              <a:t>–</a:t>
            </a:r>
            <a:r>
              <a:rPr lang="en-US" dirty="0" smtClean="0"/>
              <a:t>v(2)</a:t>
            </a:r>
          </a:p>
          <a:p>
            <a:pPr lvl="1"/>
            <a:r>
              <a:rPr lang="en-US" dirty="0" smtClean="0"/>
              <a:t>That is,  </a:t>
            </a:r>
            <a:r>
              <a:rPr lang="en-US" dirty="0" err="1" smtClean="0"/>
              <a:t>r</a:t>
            </a:r>
            <a:r>
              <a:rPr lang="en-US" baseline="-25000" dirty="0" err="1" smtClean="0"/>
              <a:t>n</a:t>
            </a:r>
            <a:r>
              <a:rPr lang="en-US" dirty="0" smtClean="0"/>
              <a:t> </a:t>
            </a:r>
            <a:r>
              <a:rPr lang="en-US" dirty="0"/>
              <a:t>= </a:t>
            </a:r>
            <a:r>
              <a:rPr lang="en-US" dirty="0" smtClean="0"/>
              <a:t>v(n) – v(n-1)</a:t>
            </a:r>
            <a:endParaRPr lang="en-US" dirty="0"/>
          </a:p>
          <a:p>
            <a:pPr lvl="1"/>
            <a:endParaRPr lang="en-US" dirty="0"/>
          </a:p>
          <a:p>
            <a:pPr lvl="1"/>
            <a:endParaRPr lang="en-US" dirty="0"/>
          </a:p>
        </p:txBody>
      </p:sp>
    </p:spTree>
    <p:extLst>
      <p:ext uri="{BB962C8B-B14F-4D97-AF65-F5344CB8AC3E}">
        <p14:creationId xmlns:p14="http://schemas.microsoft.com/office/powerpoint/2010/main" val="15681979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Reservation Price – Quasi-linear</a:t>
            </a:r>
            <a:endParaRPr lang="en-US" dirty="0"/>
          </a:p>
        </p:txBody>
      </p:sp>
      <p:sp>
        <p:nvSpPr>
          <p:cNvPr id="3" name="Content Placeholder 2"/>
          <p:cNvSpPr>
            <a:spLocks noGrp="1"/>
          </p:cNvSpPr>
          <p:nvPr>
            <p:ph idx="1"/>
          </p:nvPr>
        </p:nvSpPr>
        <p:spPr>
          <a:xfrm>
            <a:off x="228600" y="1066800"/>
            <a:ext cx="8610600" cy="5334000"/>
          </a:xfrm>
        </p:spPr>
        <p:txBody>
          <a:bodyPr>
            <a:normAutofit/>
          </a:bodyPr>
          <a:lstStyle/>
          <a:p>
            <a:pPr marL="346075" indent="-288925"/>
            <a:r>
              <a:rPr lang="en-US" dirty="0" smtClean="0"/>
              <a:t>So,  </a:t>
            </a:r>
            <a:r>
              <a:rPr lang="en-US" dirty="0" err="1" smtClean="0"/>
              <a:t>r</a:t>
            </a:r>
            <a:r>
              <a:rPr lang="en-US" baseline="-25000" dirty="0" err="1" smtClean="0"/>
              <a:t>n</a:t>
            </a:r>
            <a:r>
              <a:rPr lang="en-US" dirty="0" smtClean="0"/>
              <a:t> </a:t>
            </a:r>
            <a:r>
              <a:rPr lang="en-US" dirty="0"/>
              <a:t>= </a:t>
            </a:r>
            <a:r>
              <a:rPr lang="en-US" dirty="0" smtClean="0"/>
              <a:t>v(n) </a:t>
            </a:r>
            <a:r>
              <a:rPr lang="en-US" dirty="0"/>
              <a:t>–</a:t>
            </a:r>
            <a:r>
              <a:rPr lang="en-US" dirty="0" smtClean="0"/>
              <a:t>v(n-1)</a:t>
            </a:r>
            <a:endParaRPr lang="en-US" dirty="0"/>
          </a:p>
          <a:p>
            <a:r>
              <a:rPr lang="en-US" dirty="0" smtClean="0"/>
              <a:t>So the reservation price, </a:t>
            </a:r>
            <a:r>
              <a:rPr lang="en-US" dirty="0" err="1" smtClean="0"/>
              <a:t>r</a:t>
            </a:r>
            <a:r>
              <a:rPr lang="en-US" baseline="-25000" dirty="0" err="1" smtClean="0"/>
              <a:t>n</a:t>
            </a:r>
            <a:r>
              <a:rPr lang="en-US" dirty="0" smtClean="0"/>
              <a:t>, is telling us the increase in v(n) consuming the n</a:t>
            </a:r>
            <a:r>
              <a:rPr lang="en-US" baseline="30000" dirty="0" smtClean="0"/>
              <a:t>th</a:t>
            </a:r>
            <a:r>
              <a:rPr lang="en-US" dirty="0" smtClean="0"/>
              <a:t> unit. </a:t>
            </a:r>
          </a:p>
          <a:p>
            <a:r>
              <a:rPr lang="en-US" dirty="0" smtClean="0"/>
              <a:t>If U = v(x)+y, then v(n) is the contribution to utility from consuming n units of x.</a:t>
            </a:r>
          </a:p>
          <a:p>
            <a:pPr lvl="1">
              <a:buFont typeface="Arial" panose="020B0604020202020204" pitchFamily="34" charset="0"/>
              <a:buChar char="•"/>
            </a:pPr>
            <a:r>
              <a:rPr lang="en-US" dirty="0" smtClean="0"/>
              <a:t>For total utility, we must add in y: y* = M - </a:t>
            </a:r>
            <a:r>
              <a:rPr lang="en-US" dirty="0" err="1" smtClean="0"/>
              <a:t>p</a:t>
            </a:r>
            <a:r>
              <a:rPr lang="en-US" baseline="-25000" dirty="0" err="1" smtClean="0"/>
              <a:t>x</a:t>
            </a:r>
            <a:r>
              <a:rPr lang="en-US" dirty="0" err="1" smtClean="0"/>
              <a:t>x</a:t>
            </a:r>
            <a:endParaRPr lang="en-US" dirty="0"/>
          </a:p>
          <a:p>
            <a:pPr lvl="1">
              <a:buFont typeface="Arial" panose="020B0604020202020204" pitchFamily="34" charset="0"/>
              <a:buChar char="•"/>
            </a:pPr>
            <a:r>
              <a:rPr lang="en-US" dirty="0" smtClean="0"/>
              <a:t>U(x*,y*) = v(x*) + M – </a:t>
            </a:r>
            <a:r>
              <a:rPr lang="en-US" dirty="0" err="1" smtClean="0"/>
              <a:t>p</a:t>
            </a:r>
            <a:r>
              <a:rPr lang="en-US" baseline="-25000" dirty="0" err="1" smtClean="0"/>
              <a:t>x</a:t>
            </a:r>
            <a:r>
              <a:rPr lang="en-US" dirty="0" err="1" smtClean="0"/>
              <a:t>x</a:t>
            </a:r>
            <a:r>
              <a:rPr lang="en-US" dirty="0" smtClean="0"/>
              <a:t>*</a:t>
            </a:r>
            <a:endParaRPr lang="en-US" dirty="0"/>
          </a:p>
        </p:txBody>
      </p:sp>
    </p:spTree>
    <p:extLst>
      <p:ext uri="{BB962C8B-B14F-4D97-AF65-F5344CB8AC3E}">
        <p14:creationId xmlns:p14="http://schemas.microsoft.com/office/powerpoint/2010/main" val="118124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And the willingness to pay</a:t>
            </a:r>
            <a:endParaRPr lang="en-US" dirty="0"/>
          </a:p>
        </p:txBody>
      </p:sp>
      <p:sp>
        <p:nvSpPr>
          <p:cNvPr id="3" name="Content Placeholder 2"/>
          <p:cNvSpPr>
            <a:spLocks noGrp="1"/>
          </p:cNvSpPr>
          <p:nvPr>
            <p:ph idx="1"/>
          </p:nvPr>
        </p:nvSpPr>
        <p:spPr>
          <a:xfrm>
            <a:off x="457200" y="1295400"/>
            <a:ext cx="8229600" cy="4830763"/>
          </a:xfrm>
        </p:spPr>
        <p:txBody>
          <a:bodyPr/>
          <a:lstStyle/>
          <a:p>
            <a:pPr lvl="1">
              <a:buFont typeface="Arial" panose="020B0604020202020204" pitchFamily="34" charset="0"/>
              <a:buChar char="•"/>
            </a:pPr>
            <a:r>
              <a:rPr lang="en-US" dirty="0" smtClean="0"/>
              <a:t>r</a:t>
            </a:r>
            <a:r>
              <a:rPr lang="en-US" baseline="-25000" dirty="0" smtClean="0"/>
              <a:t>1 </a:t>
            </a:r>
            <a:r>
              <a:rPr lang="en-US" dirty="0"/>
              <a:t>= v(1) - v(0</a:t>
            </a:r>
            <a:r>
              <a:rPr lang="en-US" dirty="0" smtClean="0"/>
              <a:t>)</a:t>
            </a:r>
            <a:r>
              <a:rPr lang="en-US" dirty="0"/>
              <a:t>	</a:t>
            </a:r>
            <a:endParaRPr lang="en-US" baseline="-25000" dirty="0" smtClean="0"/>
          </a:p>
          <a:p>
            <a:pPr lvl="1">
              <a:buFont typeface="Arial" panose="020B0604020202020204" pitchFamily="34" charset="0"/>
              <a:buChar char="•"/>
            </a:pPr>
            <a:r>
              <a:rPr lang="en-US" dirty="0" smtClean="0"/>
              <a:t>r</a:t>
            </a:r>
            <a:r>
              <a:rPr lang="en-US" baseline="-25000" dirty="0" smtClean="0"/>
              <a:t>2</a:t>
            </a:r>
            <a:r>
              <a:rPr lang="en-US" dirty="0" smtClean="0"/>
              <a:t> = v(2) –v(1)</a:t>
            </a:r>
          </a:p>
          <a:p>
            <a:pPr lvl="1">
              <a:buFont typeface="Arial" panose="020B0604020202020204" pitchFamily="34" charset="0"/>
              <a:buChar char="•"/>
            </a:pPr>
            <a:r>
              <a:rPr lang="en-US" dirty="0" smtClean="0"/>
              <a:t>r</a:t>
            </a:r>
            <a:r>
              <a:rPr lang="en-US" baseline="-25000" dirty="0" smtClean="0"/>
              <a:t>3</a:t>
            </a:r>
            <a:r>
              <a:rPr lang="en-US" dirty="0" smtClean="0"/>
              <a:t> </a:t>
            </a:r>
            <a:r>
              <a:rPr lang="en-US" dirty="0"/>
              <a:t>= v(3) –v(2</a:t>
            </a:r>
            <a:r>
              <a:rPr lang="en-US" dirty="0" smtClean="0"/>
              <a:t>)</a:t>
            </a:r>
          </a:p>
          <a:p>
            <a:pPr lvl="1">
              <a:buFont typeface="Arial" panose="020B0604020202020204" pitchFamily="34" charset="0"/>
              <a:buChar char="•"/>
            </a:pPr>
            <a:r>
              <a:rPr lang="en-US" dirty="0" smtClean="0"/>
              <a:t>Therefore,</a:t>
            </a:r>
          </a:p>
          <a:p>
            <a:pPr marL="457200" lvl="1" indent="0">
              <a:buNone/>
            </a:pPr>
            <a:r>
              <a:rPr lang="en-US" dirty="0"/>
              <a:t>	</a:t>
            </a:r>
            <a:r>
              <a:rPr lang="en-US" dirty="0" smtClean="0"/>
              <a:t>v(3) = r</a:t>
            </a:r>
            <a:r>
              <a:rPr lang="en-US" baseline="-25000" dirty="0" smtClean="0"/>
              <a:t>3 </a:t>
            </a:r>
            <a:r>
              <a:rPr lang="en-US" dirty="0" smtClean="0"/>
              <a:t>+ v(2)</a:t>
            </a:r>
          </a:p>
          <a:p>
            <a:pPr marL="457200" lvl="1" indent="0">
              <a:buNone/>
            </a:pPr>
            <a:r>
              <a:rPr lang="en-US" dirty="0"/>
              <a:t>	v(3) = </a:t>
            </a:r>
            <a:r>
              <a:rPr lang="en-US" dirty="0" smtClean="0"/>
              <a:t>r</a:t>
            </a:r>
            <a:r>
              <a:rPr lang="en-US" baseline="-25000" dirty="0" smtClean="0"/>
              <a:t>3 </a:t>
            </a:r>
            <a:r>
              <a:rPr lang="en-US" dirty="0" smtClean="0"/>
              <a:t>+ r</a:t>
            </a:r>
            <a:r>
              <a:rPr lang="en-US" baseline="-25000" dirty="0" smtClean="0"/>
              <a:t>2 </a:t>
            </a:r>
            <a:r>
              <a:rPr lang="en-US" dirty="0" smtClean="0"/>
              <a:t>+ v(1)</a:t>
            </a:r>
            <a:endParaRPr lang="en-US" dirty="0"/>
          </a:p>
          <a:p>
            <a:pPr marL="457200" lvl="1" indent="0">
              <a:buNone/>
            </a:pPr>
            <a:r>
              <a:rPr lang="en-US" dirty="0" smtClean="0"/>
              <a:t>	</a:t>
            </a:r>
            <a:r>
              <a:rPr lang="en-US" dirty="0"/>
              <a:t>v(3) = r</a:t>
            </a:r>
            <a:r>
              <a:rPr lang="en-US" baseline="-25000" dirty="0"/>
              <a:t>3 </a:t>
            </a:r>
            <a:r>
              <a:rPr lang="en-US" dirty="0"/>
              <a:t>+ r</a:t>
            </a:r>
            <a:r>
              <a:rPr lang="en-US" baseline="-25000" dirty="0"/>
              <a:t>2 </a:t>
            </a:r>
            <a:r>
              <a:rPr lang="en-US" dirty="0"/>
              <a:t>+ </a:t>
            </a:r>
            <a:r>
              <a:rPr lang="en-US" dirty="0" smtClean="0"/>
              <a:t>r</a:t>
            </a:r>
            <a:r>
              <a:rPr lang="en-US" baseline="-25000" dirty="0" smtClean="0"/>
              <a:t>1 </a:t>
            </a:r>
            <a:r>
              <a:rPr lang="en-US" dirty="0" smtClean="0"/>
              <a:t>, assuming v(0) = 0.</a:t>
            </a:r>
          </a:p>
          <a:p>
            <a:pPr lvl="1">
              <a:buFont typeface="Arial" panose="020B0604020202020204" pitchFamily="34" charset="0"/>
              <a:buChar char="•"/>
            </a:pPr>
            <a:endParaRPr lang="en-US" dirty="0" smtClean="0"/>
          </a:p>
          <a:p>
            <a:pPr lvl="1">
              <a:buFont typeface="Arial" panose="020B0604020202020204" pitchFamily="34" charset="0"/>
              <a:buChar char="•"/>
            </a:pPr>
            <a:r>
              <a:rPr lang="en-US" dirty="0" smtClean="0"/>
              <a:t>So U(x*=n, y*) = </a:t>
            </a:r>
            <a:r>
              <a:rPr lang="en-US" dirty="0" err="1" smtClean="0"/>
              <a:t>r</a:t>
            </a:r>
            <a:r>
              <a:rPr lang="en-US" baseline="-25000" dirty="0" err="1" smtClean="0"/>
              <a:t>n</a:t>
            </a:r>
            <a:r>
              <a:rPr lang="en-US" baseline="-25000" dirty="0" smtClean="0"/>
              <a:t> </a:t>
            </a:r>
            <a:r>
              <a:rPr lang="en-US" dirty="0"/>
              <a:t>+ </a:t>
            </a:r>
            <a:r>
              <a:rPr lang="en-US" dirty="0" smtClean="0"/>
              <a:t>r</a:t>
            </a:r>
            <a:r>
              <a:rPr lang="en-US" baseline="-25000" dirty="0" smtClean="0"/>
              <a:t>n-1 </a:t>
            </a:r>
            <a:r>
              <a:rPr lang="en-US" dirty="0"/>
              <a:t>+ </a:t>
            </a:r>
            <a:r>
              <a:rPr lang="en-US" dirty="0" smtClean="0"/>
              <a:t>r</a:t>
            </a:r>
            <a:r>
              <a:rPr lang="en-US" baseline="-25000" dirty="0" smtClean="0"/>
              <a:t>n-2 </a:t>
            </a:r>
            <a:r>
              <a:rPr lang="en-US" dirty="0"/>
              <a:t>+ </a:t>
            </a:r>
            <a:r>
              <a:rPr lang="en-US" baseline="-25000" dirty="0" smtClean="0"/>
              <a:t>…</a:t>
            </a:r>
            <a:r>
              <a:rPr lang="en-US" dirty="0" smtClean="0"/>
              <a:t> + r</a:t>
            </a:r>
            <a:r>
              <a:rPr lang="en-US" baseline="-25000" dirty="0" smtClean="0"/>
              <a:t>1</a:t>
            </a:r>
            <a:r>
              <a:rPr lang="en-US" dirty="0"/>
              <a:t> </a:t>
            </a:r>
            <a:r>
              <a:rPr lang="en-US" dirty="0" smtClean="0"/>
              <a:t>+ M - </a:t>
            </a:r>
            <a:r>
              <a:rPr lang="en-US" dirty="0" err="1" smtClean="0"/>
              <a:t>p</a:t>
            </a:r>
            <a:r>
              <a:rPr lang="en-US" baseline="-25000" dirty="0" err="1" smtClean="0"/>
              <a:t>x</a:t>
            </a:r>
            <a:r>
              <a:rPr lang="en-US" dirty="0" err="1" smtClean="0"/>
              <a:t>x</a:t>
            </a:r>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14643090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Utility</a:t>
            </a:r>
            <a:endParaRPr lang="en-US" dirty="0"/>
          </a:p>
        </p:txBody>
      </p:sp>
      <p:sp>
        <p:nvSpPr>
          <p:cNvPr id="3" name="Content Placeholder 2"/>
          <p:cNvSpPr>
            <a:spLocks noGrp="1"/>
          </p:cNvSpPr>
          <p:nvPr>
            <p:ph idx="1"/>
          </p:nvPr>
        </p:nvSpPr>
        <p:spPr>
          <a:xfrm>
            <a:off x="228600" y="1295400"/>
            <a:ext cx="8686800" cy="4830763"/>
          </a:xfrm>
        </p:spPr>
        <p:txBody>
          <a:bodyPr>
            <a:normAutofit/>
          </a:bodyPr>
          <a:lstStyle/>
          <a:p>
            <a:pPr lvl="1">
              <a:buFont typeface="Arial" panose="020B0604020202020204" pitchFamily="34" charset="0"/>
              <a:buChar char="•"/>
            </a:pPr>
            <a:r>
              <a:rPr lang="en-US" sz="3200" dirty="0" smtClean="0"/>
              <a:t>If v(n) = </a:t>
            </a:r>
            <a:r>
              <a:rPr lang="en-US" sz="3200" dirty="0" err="1"/>
              <a:t>r</a:t>
            </a:r>
            <a:r>
              <a:rPr lang="en-US" sz="3200" baseline="-25000" dirty="0" err="1"/>
              <a:t>n</a:t>
            </a:r>
            <a:r>
              <a:rPr lang="en-US" sz="3200" baseline="-25000" dirty="0"/>
              <a:t> </a:t>
            </a:r>
            <a:r>
              <a:rPr lang="en-US" sz="3200" dirty="0"/>
              <a:t>+ r</a:t>
            </a:r>
            <a:r>
              <a:rPr lang="en-US" sz="3200" baseline="-25000" dirty="0"/>
              <a:t>n-1 </a:t>
            </a:r>
            <a:r>
              <a:rPr lang="en-US" sz="3200" dirty="0"/>
              <a:t>+ r</a:t>
            </a:r>
            <a:r>
              <a:rPr lang="en-US" sz="3200" baseline="-25000" dirty="0"/>
              <a:t>n-2 </a:t>
            </a:r>
            <a:r>
              <a:rPr lang="en-US" sz="3200" dirty="0"/>
              <a:t>+ </a:t>
            </a:r>
            <a:r>
              <a:rPr lang="en-US" sz="3200" baseline="-25000" dirty="0"/>
              <a:t>…</a:t>
            </a:r>
            <a:r>
              <a:rPr lang="en-US" sz="3200" dirty="0"/>
              <a:t> + r</a:t>
            </a:r>
            <a:r>
              <a:rPr lang="en-US" sz="3200" baseline="-25000" dirty="0"/>
              <a:t>1</a:t>
            </a:r>
            <a:r>
              <a:rPr lang="en-US" sz="3200" dirty="0"/>
              <a:t> 	</a:t>
            </a:r>
            <a:endParaRPr lang="en-US" sz="3200" baseline="-25000" dirty="0" smtClean="0"/>
          </a:p>
          <a:p>
            <a:pPr lvl="1">
              <a:buFont typeface="Arial" panose="020B0604020202020204" pitchFamily="34" charset="0"/>
              <a:buChar char="•"/>
            </a:pPr>
            <a:r>
              <a:rPr lang="en-US" sz="3200" dirty="0" smtClean="0"/>
              <a:t>Then</a:t>
            </a:r>
          </a:p>
          <a:p>
            <a:pPr marL="457200" lvl="1" indent="0">
              <a:buNone/>
            </a:pPr>
            <a:r>
              <a:rPr lang="en-US" sz="3200" dirty="0" smtClean="0"/>
              <a:t>	U(x*=n, y*) = </a:t>
            </a:r>
            <a:r>
              <a:rPr lang="en-US" sz="3200" dirty="0" err="1" smtClean="0"/>
              <a:t>r</a:t>
            </a:r>
            <a:r>
              <a:rPr lang="en-US" sz="3200" baseline="-25000" dirty="0" err="1" smtClean="0"/>
              <a:t>n</a:t>
            </a:r>
            <a:r>
              <a:rPr lang="en-US" sz="3200" baseline="-25000" dirty="0" smtClean="0"/>
              <a:t> </a:t>
            </a:r>
            <a:r>
              <a:rPr lang="en-US" sz="3200" dirty="0"/>
              <a:t>+ </a:t>
            </a:r>
            <a:r>
              <a:rPr lang="en-US" sz="3200" dirty="0" smtClean="0"/>
              <a:t>r</a:t>
            </a:r>
            <a:r>
              <a:rPr lang="en-US" sz="3200" baseline="-25000" dirty="0" smtClean="0"/>
              <a:t>n-1 </a:t>
            </a:r>
            <a:r>
              <a:rPr lang="en-US" sz="3200" dirty="0"/>
              <a:t>+ </a:t>
            </a:r>
            <a:r>
              <a:rPr lang="en-US" sz="3200" dirty="0" smtClean="0"/>
              <a:t>r</a:t>
            </a:r>
            <a:r>
              <a:rPr lang="en-US" sz="3200" baseline="-25000" dirty="0" smtClean="0"/>
              <a:t>n-2 </a:t>
            </a:r>
            <a:r>
              <a:rPr lang="en-US" sz="3200" dirty="0"/>
              <a:t>+ </a:t>
            </a:r>
            <a:r>
              <a:rPr lang="en-US" sz="3200" baseline="-25000" dirty="0" smtClean="0"/>
              <a:t>…</a:t>
            </a:r>
            <a:r>
              <a:rPr lang="en-US" sz="3200" dirty="0" smtClean="0"/>
              <a:t> + r</a:t>
            </a:r>
            <a:r>
              <a:rPr lang="en-US" sz="3200" baseline="-25000" dirty="0" smtClean="0"/>
              <a:t>1</a:t>
            </a:r>
            <a:r>
              <a:rPr lang="en-US" sz="3200" dirty="0"/>
              <a:t> </a:t>
            </a:r>
            <a:r>
              <a:rPr lang="en-US" sz="3200" dirty="0" smtClean="0"/>
              <a:t>+ M – </a:t>
            </a:r>
            <a:r>
              <a:rPr lang="en-US" sz="3200" dirty="0" err="1" smtClean="0"/>
              <a:t>p</a:t>
            </a:r>
            <a:r>
              <a:rPr lang="en-US" sz="3200" baseline="-25000" dirty="0" err="1" smtClean="0"/>
              <a:t>x</a:t>
            </a:r>
            <a:r>
              <a:rPr lang="en-US" sz="3200" dirty="0" err="1" smtClean="0"/>
              <a:t>x</a:t>
            </a:r>
            <a:r>
              <a:rPr lang="en-US" sz="3200" dirty="0" smtClean="0"/>
              <a:t>*</a:t>
            </a:r>
            <a:endParaRPr lang="en-US" sz="3200" dirty="0"/>
          </a:p>
          <a:p>
            <a:pPr marL="457200" lvl="1" indent="0">
              <a:buNone/>
            </a:pPr>
            <a:endParaRPr lang="en-US" sz="3200" dirty="0"/>
          </a:p>
          <a:p>
            <a:endParaRPr lang="en-US" dirty="0"/>
          </a:p>
        </p:txBody>
      </p:sp>
    </p:spTree>
    <p:extLst>
      <p:ext uri="{BB962C8B-B14F-4D97-AF65-F5344CB8AC3E}">
        <p14:creationId xmlns:p14="http://schemas.microsoft.com/office/powerpoint/2010/main" val="203931391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and Consumer Surplus</a:t>
            </a:r>
            <a:endParaRPr lang="en-US" dirty="0"/>
          </a:p>
        </p:txBody>
      </p:sp>
      <p:cxnSp>
        <p:nvCxnSpPr>
          <p:cNvPr id="5" name="Straight Connector 4"/>
          <p:cNvCxnSpPr/>
          <p:nvPr/>
        </p:nvCxnSpPr>
        <p:spPr>
          <a:xfrm>
            <a:off x="1159166" y="2031951"/>
            <a:ext cx="0" cy="3733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159166" y="5751313"/>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56760" y="2412549"/>
            <a:ext cx="381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37760" y="2412549"/>
            <a:ext cx="0" cy="60960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537760" y="3022149"/>
            <a:ext cx="381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14749" y="3022149"/>
            <a:ext cx="4011" cy="522772"/>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18760" y="3544921"/>
            <a:ext cx="381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286926" y="3555549"/>
            <a:ext cx="12834" cy="435342"/>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4119" y="3994701"/>
            <a:ext cx="381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665119" y="4012749"/>
            <a:ext cx="0" cy="45720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665119" y="4469949"/>
            <a:ext cx="381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046119" y="4469949"/>
            <a:ext cx="1604" cy="45720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047723" y="4927149"/>
            <a:ext cx="381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428723" y="4927149"/>
            <a:ext cx="0" cy="345506"/>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428723" y="5282280"/>
            <a:ext cx="381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810124" y="5272655"/>
            <a:ext cx="0" cy="283745"/>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809723" y="5556400"/>
            <a:ext cx="381000"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190723" y="5556400"/>
            <a:ext cx="401" cy="194511"/>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bwMode="auto">
          <a:xfrm>
            <a:off x="228730" y="2031951"/>
            <a:ext cx="3692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err="1" smtClean="0">
                <a:solidFill>
                  <a:schemeClr val="tx1"/>
                </a:solidFill>
                <a:latin typeface="+mn-lt"/>
              </a:rPr>
              <a:t>p</a:t>
            </a:r>
            <a:r>
              <a:rPr lang="en-US" baseline="-25000" dirty="0" err="1" smtClean="0">
                <a:solidFill>
                  <a:schemeClr val="tx1"/>
                </a:solidFill>
                <a:latin typeface="+mn-lt"/>
              </a:rPr>
              <a:t>x</a:t>
            </a:r>
            <a:endParaRPr lang="en-US" baseline="-25000" dirty="0">
              <a:solidFill>
                <a:schemeClr val="tx1"/>
              </a:solidFill>
              <a:latin typeface="+mn-lt"/>
            </a:endParaRPr>
          </a:p>
        </p:txBody>
      </p:sp>
      <p:sp>
        <p:nvSpPr>
          <p:cNvPr id="41" name="TextBox 40"/>
          <p:cNvSpPr txBox="1"/>
          <p:nvPr/>
        </p:nvSpPr>
        <p:spPr bwMode="auto">
          <a:xfrm>
            <a:off x="6007054" y="5809685"/>
            <a:ext cx="2840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smtClean="0">
                <a:solidFill>
                  <a:schemeClr val="tx1"/>
                </a:solidFill>
                <a:latin typeface="+mn-lt"/>
              </a:rPr>
              <a:t>x</a:t>
            </a:r>
            <a:endParaRPr lang="en-US" dirty="0">
              <a:solidFill>
                <a:schemeClr val="tx1"/>
              </a:solidFill>
              <a:latin typeface="+mn-lt"/>
            </a:endParaRPr>
          </a:p>
        </p:txBody>
      </p:sp>
      <p:cxnSp>
        <p:nvCxnSpPr>
          <p:cNvPr id="43" name="Straight Connector 42"/>
          <p:cNvCxnSpPr/>
          <p:nvPr/>
        </p:nvCxnSpPr>
        <p:spPr>
          <a:xfrm>
            <a:off x="2665119" y="4469949"/>
            <a:ext cx="0" cy="128096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159166" y="4241349"/>
            <a:ext cx="457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bwMode="auto">
          <a:xfrm>
            <a:off x="5731166" y="4086981"/>
            <a:ext cx="3692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err="1" smtClean="0">
                <a:solidFill>
                  <a:schemeClr val="tx1"/>
                </a:solidFill>
                <a:latin typeface="+mn-lt"/>
              </a:rPr>
              <a:t>p</a:t>
            </a:r>
            <a:r>
              <a:rPr lang="en-US" baseline="-25000" dirty="0" err="1" smtClean="0">
                <a:solidFill>
                  <a:schemeClr val="tx1"/>
                </a:solidFill>
                <a:latin typeface="+mn-lt"/>
              </a:rPr>
              <a:t>x</a:t>
            </a:r>
            <a:endParaRPr lang="en-US" baseline="-25000" dirty="0">
              <a:solidFill>
                <a:schemeClr val="tx1"/>
              </a:solidFill>
              <a:latin typeface="+mn-lt"/>
            </a:endParaRPr>
          </a:p>
        </p:txBody>
      </p:sp>
      <p:sp>
        <p:nvSpPr>
          <p:cNvPr id="47" name="TextBox 46"/>
          <p:cNvSpPr txBox="1"/>
          <p:nvPr/>
        </p:nvSpPr>
        <p:spPr bwMode="auto">
          <a:xfrm>
            <a:off x="2416911" y="5781430"/>
            <a:ext cx="3994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smtClean="0">
                <a:solidFill>
                  <a:schemeClr val="tx1"/>
                </a:solidFill>
                <a:latin typeface="+mn-lt"/>
              </a:rPr>
              <a:t>x*</a:t>
            </a:r>
            <a:endParaRPr lang="en-US" dirty="0">
              <a:solidFill>
                <a:schemeClr val="tx1"/>
              </a:solidFill>
              <a:latin typeface="+mn-lt"/>
            </a:endParaRPr>
          </a:p>
        </p:txBody>
      </p:sp>
      <p:sp>
        <p:nvSpPr>
          <p:cNvPr id="48" name="Rectangle 47"/>
          <p:cNvSpPr/>
          <p:nvPr/>
        </p:nvSpPr>
        <p:spPr>
          <a:xfrm>
            <a:off x="1159166" y="4241349"/>
            <a:ext cx="1505953" cy="1509562"/>
          </a:xfrm>
          <a:prstGeom prst="rect">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bwMode="auto">
          <a:xfrm>
            <a:off x="1404710" y="4741098"/>
            <a:ext cx="5840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err="1" smtClean="0">
                <a:solidFill>
                  <a:schemeClr val="tx1"/>
                </a:solidFill>
                <a:latin typeface="+mn-lt"/>
              </a:rPr>
              <a:t>p</a:t>
            </a:r>
            <a:r>
              <a:rPr lang="en-US" baseline="-25000" dirty="0" err="1" smtClean="0">
                <a:solidFill>
                  <a:schemeClr val="tx1"/>
                </a:solidFill>
                <a:latin typeface="+mn-lt"/>
              </a:rPr>
              <a:t>x</a:t>
            </a:r>
            <a:r>
              <a:rPr lang="en-US" dirty="0" err="1" smtClean="0">
                <a:solidFill>
                  <a:schemeClr val="tx1"/>
                </a:solidFill>
                <a:latin typeface="+mn-lt"/>
              </a:rPr>
              <a:t>x</a:t>
            </a:r>
            <a:r>
              <a:rPr lang="en-US" dirty="0" smtClean="0">
                <a:solidFill>
                  <a:schemeClr val="tx1"/>
                </a:solidFill>
                <a:latin typeface="+mn-lt"/>
              </a:rPr>
              <a:t>*</a:t>
            </a:r>
            <a:endParaRPr lang="en-US" dirty="0">
              <a:solidFill>
                <a:schemeClr val="tx1"/>
              </a:solidFill>
              <a:latin typeface="+mn-lt"/>
            </a:endParaRPr>
          </a:p>
        </p:txBody>
      </p:sp>
      <p:sp>
        <p:nvSpPr>
          <p:cNvPr id="50" name="Rectangle 49"/>
          <p:cNvSpPr/>
          <p:nvPr/>
        </p:nvSpPr>
        <p:spPr>
          <a:xfrm>
            <a:off x="1159166" y="2412549"/>
            <a:ext cx="378594" cy="1828800"/>
          </a:xfrm>
          <a:prstGeom prst="rect">
            <a:avLst/>
          </a:prstGeom>
          <a:solidFill>
            <a:schemeClr val="accent6">
              <a:lumMod val="7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1537759" y="3022149"/>
            <a:ext cx="365495" cy="1219200"/>
          </a:xfrm>
          <a:prstGeom prst="rect">
            <a:avLst/>
          </a:prstGeom>
          <a:solidFill>
            <a:schemeClr val="accent6">
              <a:lumMod val="7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1903254" y="3542114"/>
            <a:ext cx="383671" cy="699235"/>
          </a:xfrm>
          <a:prstGeom prst="rect">
            <a:avLst/>
          </a:prstGeom>
          <a:solidFill>
            <a:schemeClr val="accent6">
              <a:lumMod val="7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2293343" y="4002959"/>
            <a:ext cx="371776" cy="238390"/>
          </a:xfrm>
          <a:prstGeom prst="rect">
            <a:avLst/>
          </a:prstGeom>
          <a:solidFill>
            <a:schemeClr val="accent6">
              <a:lumMod val="7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7180847" y="3319193"/>
            <a:ext cx="1505953" cy="1509562"/>
          </a:xfrm>
          <a:prstGeom prst="rect">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7180847" y="1490393"/>
            <a:ext cx="378594" cy="1828800"/>
          </a:xfrm>
          <a:prstGeom prst="rect">
            <a:avLst/>
          </a:prstGeom>
          <a:solidFill>
            <a:schemeClr val="accent6">
              <a:lumMod val="7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7559440" y="2099993"/>
            <a:ext cx="365495" cy="1219200"/>
          </a:xfrm>
          <a:prstGeom prst="rect">
            <a:avLst/>
          </a:prstGeom>
          <a:solidFill>
            <a:schemeClr val="accent6">
              <a:lumMod val="7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7924935" y="2619958"/>
            <a:ext cx="383671" cy="699235"/>
          </a:xfrm>
          <a:prstGeom prst="rect">
            <a:avLst/>
          </a:prstGeom>
          <a:solidFill>
            <a:schemeClr val="accent6">
              <a:lumMod val="7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8305800" y="3080803"/>
            <a:ext cx="381000" cy="238390"/>
          </a:xfrm>
          <a:prstGeom prst="rect">
            <a:avLst/>
          </a:prstGeom>
          <a:solidFill>
            <a:schemeClr val="accent6">
              <a:lumMod val="7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bwMode="auto">
          <a:xfrm>
            <a:off x="5915768" y="1600200"/>
            <a:ext cx="7601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smtClean="0"/>
              <a:t>v(x*)=</a:t>
            </a:r>
            <a:endParaRPr lang="en-US" dirty="0">
              <a:solidFill>
                <a:schemeClr val="tx1"/>
              </a:solidFill>
              <a:latin typeface="+mn-lt"/>
            </a:endParaRPr>
          </a:p>
        </p:txBody>
      </p:sp>
      <p:cxnSp>
        <p:nvCxnSpPr>
          <p:cNvPr id="61" name="Straight Arrow Connector 60"/>
          <p:cNvCxnSpPr/>
          <p:nvPr/>
        </p:nvCxnSpPr>
        <p:spPr>
          <a:xfrm>
            <a:off x="6553200" y="1969532"/>
            <a:ext cx="368059" cy="26082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6781800" y="1228825"/>
            <a:ext cx="2163375" cy="405345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bwMode="auto">
          <a:xfrm>
            <a:off x="2146232" y="1361329"/>
            <a:ext cx="332698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ctr"/>
            <a:r>
              <a:rPr lang="en-US" dirty="0" smtClean="0"/>
              <a:t>U(x*,y*) = v(x*) + y*</a:t>
            </a:r>
          </a:p>
          <a:p>
            <a:pPr algn="ctr"/>
            <a:r>
              <a:rPr lang="en-US" dirty="0"/>
              <a:t>U(x*,y*) = v(x*) + </a:t>
            </a:r>
            <a:r>
              <a:rPr lang="en-US" dirty="0" smtClean="0"/>
              <a:t>M </a:t>
            </a:r>
            <a:r>
              <a:rPr lang="en-US" dirty="0"/>
              <a:t>- </a:t>
            </a:r>
            <a:r>
              <a:rPr lang="en-US" dirty="0" err="1"/>
              <a:t>p</a:t>
            </a:r>
            <a:r>
              <a:rPr lang="en-US" baseline="-25000" dirty="0" err="1"/>
              <a:t>x</a:t>
            </a:r>
            <a:r>
              <a:rPr lang="en-US" dirty="0" err="1"/>
              <a:t>x</a:t>
            </a:r>
            <a:r>
              <a:rPr lang="en-US" dirty="0"/>
              <a:t>*</a:t>
            </a:r>
          </a:p>
          <a:p>
            <a:pPr algn="ctr"/>
            <a:r>
              <a:rPr lang="en-US" dirty="0" smtClean="0"/>
              <a:t>C.S. from x* = </a:t>
            </a:r>
            <a:r>
              <a:rPr lang="en-US" dirty="0"/>
              <a:t>v(x</a:t>
            </a:r>
            <a:r>
              <a:rPr lang="en-US" dirty="0" smtClean="0"/>
              <a:t>*) </a:t>
            </a:r>
            <a:r>
              <a:rPr lang="en-US" dirty="0"/>
              <a:t>- </a:t>
            </a:r>
            <a:r>
              <a:rPr lang="en-US" dirty="0" err="1"/>
              <a:t>p</a:t>
            </a:r>
            <a:r>
              <a:rPr lang="en-US" baseline="-25000" dirty="0" err="1"/>
              <a:t>x</a:t>
            </a:r>
            <a:r>
              <a:rPr lang="en-US" dirty="0" err="1"/>
              <a:t>x</a:t>
            </a:r>
            <a:r>
              <a:rPr lang="en-US" dirty="0" smtClean="0"/>
              <a:t>*</a:t>
            </a:r>
          </a:p>
        </p:txBody>
      </p:sp>
      <p:sp>
        <p:nvSpPr>
          <p:cNvPr id="68" name="TextBox 67"/>
          <p:cNvSpPr txBox="1"/>
          <p:nvPr/>
        </p:nvSpPr>
        <p:spPr bwMode="auto">
          <a:xfrm>
            <a:off x="1344854" y="3326949"/>
            <a:ext cx="5293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smtClean="0">
                <a:solidFill>
                  <a:schemeClr val="tx1"/>
                </a:solidFill>
                <a:latin typeface="+mn-lt"/>
              </a:rPr>
              <a:t>C.S.</a:t>
            </a:r>
            <a:endParaRPr lang="en-US" dirty="0">
              <a:solidFill>
                <a:schemeClr val="tx1"/>
              </a:solidFill>
              <a:latin typeface="+mn-lt"/>
            </a:endParaRPr>
          </a:p>
        </p:txBody>
      </p:sp>
      <p:sp>
        <p:nvSpPr>
          <p:cNvPr id="70" name="TextBox 69"/>
          <p:cNvSpPr txBox="1"/>
          <p:nvPr/>
        </p:nvSpPr>
        <p:spPr bwMode="auto">
          <a:xfrm>
            <a:off x="2816380" y="2588285"/>
            <a:ext cx="34348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dirty="0" smtClean="0"/>
              <a:t>Every extra $1 spent on x means 1 fewer unit of y consumed.</a:t>
            </a:r>
            <a:endParaRPr lang="en-US" dirty="0">
              <a:solidFill>
                <a:schemeClr val="tx1"/>
              </a:solidFill>
              <a:latin typeface="+mn-lt"/>
            </a:endParaRPr>
          </a:p>
        </p:txBody>
      </p:sp>
    </p:spTree>
    <p:extLst>
      <p:ext uri="{BB962C8B-B14F-4D97-AF65-F5344CB8AC3E}">
        <p14:creationId xmlns:p14="http://schemas.microsoft.com/office/powerpoint/2010/main" val="42254843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Quasi-Linear Preferences, Consumer Surplus, and Utility</a:t>
            </a:r>
            <a:endParaRPr lang="en-US" dirty="0"/>
          </a:p>
        </p:txBody>
      </p:sp>
      <p:sp>
        <p:nvSpPr>
          <p:cNvPr id="3" name="Content Placeholder 2"/>
          <p:cNvSpPr>
            <a:spLocks noGrp="1"/>
          </p:cNvSpPr>
          <p:nvPr>
            <p:ph idx="1"/>
          </p:nvPr>
        </p:nvSpPr>
        <p:spPr/>
        <p:txBody>
          <a:bodyPr/>
          <a:lstStyle/>
          <a:p>
            <a:r>
              <a:rPr lang="en-US" dirty="0" smtClean="0"/>
              <a:t>With this preference assumption, consumer surplus and utility are directly linked.</a:t>
            </a:r>
          </a:p>
          <a:p>
            <a:r>
              <a:rPr lang="en-US" dirty="0" smtClean="0"/>
              <a:t>Since </a:t>
            </a:r>
            <a:r>
              <a:rPr lang="en-US" dirty="0" err="1" smtClean="0"/>
              <a:t>p</a:t>
            </a:r>
            <a:r>
              <a:rPr lang="en-US" baseline="-25000" dirty="0" err="1" smtClean="0"/>
              <a:t>x</a:t>
            </a:r>
            <a:r>
              <a:rPr lang="en-US" dirty="0" smtClean="0"/>
              <a:t> does not affect M, a change in price directly affects utility by reducing the amount of y consumed. And each unit of y provides 1 unit of utility.</a:t>
            </a:r>
          </a:p>
          <a:p>
            <a:r>
              <a:rPr lang="en-US" dirty="0" smtClean="0"/>
              <a:t>Outside of quasi-utility, consumer surplus and utility are not directly linked.</a:t>
            </a:r>
            <a:endParaRPr lang="en-US" dirty="0"/>
          </a:p>
        </p:txBody>
      </p:sp>
    </p:spTree>
    <p:extLst>
      <p:ext uri="{BB962C8B-B14F-4D97-AF65-F5344CB8AC3E}">
        <p14:creationId xmlns:p14="http://schemas.microsoft.com/office/powerpoint/2010/main" val="1484333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fontScale="90000"/>
          </a:bodyPr>
          <a:lstStyle/>
          <a:p>
            <a:r>
              <a:rPr lang="en-US" dirty="0" smtClean="0"/>
              <a:t>Elasticity: Proportionate Change in Q for a proportionate change in P</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77933826"/>
              </p:ext>
            </p:extLst>
          </p:nvPr>
        </p:nvGraphicFramePr>
        <p:xfrm>
          <a:off x="674688" y="1249363"/>
          <a:ext cx="7439025" cy="4995862"/>
        </p:xfrm>
        <a:graphic>
          <a:graphicData uri="http://schemas.openxmlformats.org/presentationml/2006/ole">
            <mc:AlternateContent xmlns:mc="http://schemas.openxmlformats.org/markup-compatibility/2006">
              <mc:Choice xmlns:v="urn:schemas-microsoft-com:vml" Requires="v">
                <p:oleObj spid="_x0000_s106610" name="Equation" r:id="rId3" imgW="4343400" imgH="2920680" progId="Equation.DSMT4">
                  <p:embed/>
                </p:oleObj>
              </mc:Choice>
              <mc:Fallback>
                <p:oleObj name="Equation" r:id="rId3" imgW="4343400" imgH="2920680" progId="Equation.DSMT4">
                  <p:embed/>
                  <p:pic>
                    <p:nvPicPr>
                      <p:cNvPr id="0" name="Picture 1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688" y="1249363"/>
                        <a:ext cx="7439025" cy="4995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52104494"/>
              </p:ext>
            </p:extLst>
          </p:nvPr>
        </p:nvGraphicFramePr>
        <p:xfrm>
          <a:off x="4705350" y="4194175"/>
          <a:ext cx="669925" cy="334963"/>
        </p:xfrm>
        <a:graphic>
          <a:graphicData uri="http://schemas.openxmlformats.org/presentationml/2006/ole">
            <mc:AlternateContent xmlns:mc="http://schemas.openxmlformats.org/markup-compatibility/2006">
              <mc:Choice xmlns:v="urn:schemas-microsoft-com:vml" Requires="v">
                <p:oleObj spid="_x0000_s106611" name="Equation" r:id="rId5" imgW="406080" imgH="203040" progId="Equation.DSMT4">
                  <p:embed/>
                </p:oleObj>
              </mc:Choice>
              <mc:Fallback>
                <p:oleObj name="Equation" r:id="rId5" imgW="406080" imgH="203040" progId="Equation.DSMT4">
                  <p:embed/>
                  <p:pic>
                    <p:nvPicPr>
                      <p:cNvPr id="0" name="Picture 1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05350" y="4194175"/>
                        <a:ext cx="669925" cy="33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H="1" flipV="1">
            <a:off x="3728172" y="4318516"/>
            <a:ext cx="764164" cy="81395"/>
          </a:xfrm>
          <a:prstGeom prst="straightConnector1">
            <a:avLst/>
          </a:prstGeom>
          <a:ln w="25400">
            <a:solidFill>
              <a:srgbClr val="0041C4"/>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extLst>
              <p:ext uri="{D42A27DB-BD31-4B8C-83A1-F6EECF244321}">
                <p14:modId xmlns:p14="http://schemas.microsoft.com/office/powerpoint/2010/main" val="1090743237"/>
              </p:ext>
            </p:extLst>
          </p:nvPr>
        </p:nvGraphicFramePr>
        <p:xfrm>
          <a:off x="4765675" y="5842000"/>
          <a:ext cx="1911350" cy="876300"/>
        </p:xfrm>
        <a:graphic>
          <a:graphicData uri="http://schemas.openxmlformats.org/presentationml/2006/ole">
            <mc:AlternateContent xmlns:mc="http://schemas.openxmlformats.org/markup-compatibility/2006">
              <mc:Choice xmlns:v="urn:schemas-microsoft-com:vml" Requires="v">
                <p:oleObj spid="_x0000_s106612" name="Equation" r:id="rId7" imgW="914400" imgH="419040" progId="Equation.DSMT4">
                  <p:embed/>
                </p:oleObj>
              </mc:Choice>
              <mc:Fallback>
                <p:oleObj name="Equation" r:id="rId7" imgW="914400" imgH="419040" progId="Equation.DSMT4">
                  <p:embed/>
                  <p:pic>
                    <p:nvPicPr>
                      <p:cNvPr id="0" name="Picture 1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65675" y="5842000"/>
                        <a:ext cx="1911350"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815064697"/>
              </p:ext>
            </p:extLst>
          </p:nvPr>
        </p:nvGraphicFramePr>
        <p:xfrm>
          <a:off x="4030663" y="4922838"/>
          <a:ext cx="1260475" cy="925512"/>
        </p:xfrm>
        <a:graphic>
          <a:graphicData uri="http://schemas.openxmlformats.org/presentationml/2006/ole">
            <mc:AlternateContent xmlns:mc="http://schemas.openxmlformats.org/markup-compatibility/2006">
              <mc:Choice xmlns:v="urn:schemas-microsoft-com:vml" Requires="v">
                <p:oleObj spid="_x0000_s106613" name="Equation" r:id="rId9" imgW="863280" imgH="634680" progId="Equation.DSMT4">
                  <p:embed/>
                </p:oleObj>
              </mc:Choice>
              <mc:Fallback>
                <p:oleObj name="Equation" r:id="rId9" imgW="863280" imgH="634680" progId="Equation.DSMT4">
                  <p:embed/>
                  <p:pic>
                    <p:nvPicPr>
                      <p:cNvPr id="0" name="Picture 1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30663" y="4922838"/>
                        <a:ext cx="1260475" cy="925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2" name="Straight Arrow Connector 11"/>
          <p:cNvCxnSpPr/>
          <p:nvPr/>
        </p:nvCxnSpPr>
        <p:spPr>
          <a:xfrm flipH="1" flipV="1">
            <a:off x="3357129" y="5290066"/>
            <a:ext cx="613930" cy="114300"/>
          </a:xfrm>
          <a:prstGeom prst="straightConnector1">
            <a:avLst/>
          </a:prstGeom>
          <a:ln w="25400">
            <a:solidFill>
              <a:srgbClr val="008228"/>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590800" y="5863936"/>
            <a:ext cx="1898939" cy="5368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2743200" y="5404366"/>
            <a:ext cx="1227859" cy="310634"/>
          </a:xfrm>
          <a:prstGeom prst="straightConnector1">
            <a:avLst/>
          </a:prstGeom>
          <a:ln w="25400">
            <a:solidFill>
              <a:srgbClr val="008228"/>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3357129" y="4413766"/>
            <a:ext cx="1133043" cy="463034"/>
          </a:xfrm>
          <a:prstGeom prst="straightConnector1">
            <a:avLst/>
          </a:prstGeom>
          <a:ln w="25400">
            <a:solidFill>
              <a:srgbClr val="0041C4"/>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772891" y="3387436"/>
            <a:ext cx="1797287" cy="369332"/>
          </a:xfrm>
          <a:prstGeom prst="rect">
            <a:avLst/>
          </a:prstGeom>
          <a:noFill/>
        </p:spPr>
        <p:txBody>
          <a:bodyPr wrap="none" rtlCol="0">
            <a:spAutoFit/>
          </a:bodyPr>
          <a:lstStyle/>
          <a:p>
            <a:r>
              <a:rPr lang="en-US" dirty="0" smtClean="0">
                <a:solidFill>
                  <a:srgbClr val="7030A0"/>
                </a:solidFill>
              </a:rPr>
              <a:t>Lots of chain rule</a:t>
            </a:r>
            <a:endParaRPr lang="en-US" dirty="0">
              <a:solidFill>
                <a:srgbClr val="7030A0"/>
              </a:solidFill>
            </a:endParaRPr>
          </a:p>
        </p:txBody>
      </p:sp>
    </p:spTree>
    <p:extLst>
      <p:ext uri="{BB962C8B-B14F-4D97-AF65-F5344CB8AC3E}">
        <p14:creationId xmlns:p14="http://schemas.microsoft.com/office/powerpoint/2010/main" val="38333640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76200"/>
            <a:ext cx="8229600" cy="1828800"/>
          </a:xfrm>
        </p:spPr>
        <p:txBody>
          <a:bodyPr>
            <a:normAutofit fontScale="90000"/>
          </a:bodyPr>
          <a:lstStyle/>
          <a:p>
            <a:pPr eaLnBrk="1" fontAlgn="auto" hangingPunct="1">
              <a:spcAft>
                <a:spcPts val="0"/>
              </a:spcAft>
              <a:defRPr/>
            </a:pPr>
            <a:r>
              <a:rPr lang="en-US" dirty="0" smtClean="0"/>
              <a:t>Now let’s look at a change in CS when there is a price change with less specific preference assumptions.</a:t>
            </a:r>
          </a:p>
        </p:txBody>
      </p:sp>
      <p:sp>
        <p:nvSpPr>
          <p:cNvPr id="123907" name="Rectangle 3"/>
          <p:cNvSpPr>
            <a:spLocks noGrp="1" noChangeArrowheads="1"/>
          </p:cNvSpPr>
          <p:nvPr>
            <p:ph idx="1"/>
          </p:nvPr>
        </p:nvSpPr>
        <p:spPr>
          <a:xfrm>
            <a:off x="304800" y="1981200"/>
            <a:ext cx="8534400" cy="4572000"/>
          </a:xfrm>
        </p:spPr>
        <p:txBody>
          <a:bodyPr>
            <a:normAutofit/>
          </a:bodyPr>
          <a:lstStyle/>
          <a:p>
            <a:pPr eaLnBrk="1" hangingPunct="1"/>
            <a:r>
              <a:rPr lang="en-US" dirty="0" smtClean="0"/>
              <a:t>When the price of a good rises, the individual would have to increase expenditure to remain at the initial level of utility.</a:t>
            </a:r>
          </a:p>
          <a:p>
            <a:r>
              <a:rPr lang="en-US" dirty="0" smtClean="0"/>
              <a:t>So if </a:t>
            </a:r>
            <a:r>
              <a:rPr lang="en-US" dirty="0" err="1" smtClean="0"/>
              <a:t>p</a:t>
            </a:r>
            <a:r>
              <a:rPr lang="en-US" baseline="-25000" dirty="0" err="1" smtClean="0"/>
              <a:t>x</a:t>
            </a:r>
            <a:r>
              <a:rPr lang="en-US" dirty="0" smtClean="0"/>
              <a:t> rises from </a:t>
            </a:r>
            <a:r>
              <a:rPr lang="en-US" dirty="0" err="1"/>
              <a:t>p</a:t>
            </a:r>
            <a:r>
              <a:rPr lang="en-US" baseline="-25000" dirty="0" err="1"/>
              <a:t>x</a:t>
            </a:r>
            <a:r>
              <a:rPr lang="en-US" dirty="0"/>
              <a:t> </a:t>
            </a:r>
            <a:r>
              <a:rPr lang="en-US" dirty="0" smtClean="0"/>
              <a:t>to </a:t>
            </a:r>
            <a:r>
              <a:rPr lang="en-US" dirty="0" err="1" smtClean="0"/>
              <a:t>p</a:t>
            </a:r>
            <a:r>
              <a:rPr lang="en-US" baseline="-25000" dirty="0" err="1" smtClean="0"/>
              <a:t>x</a:t>
            </a:r>
            <a:r>
              <a:rPr lang="en-US" baseline="30000" dirty="0" smtClean="0"/>
              <a:t>’</a:t>
            </a:r>
            <a:r>
              <a:rPr lang="en-US" dirty="0" smtClean="0"/>
              <a:t> </a:t>
            </a:r>
          </a:p>
          <a:p>
            <a:pPr marL="457200" lvl="1" indent="0">
              <a:buNone/>
            </a:pPr>
            <a:r>
              <a:rPr lang="en-US" dirty="0" smtClean="0"/>
              <a:t>	ΔE = E(</a:t>
            </a:r>
            <a:r>
              <a:rPr lang="en-US" dirty="0" err="1" smtClean="0"/>
              <a:t>p</a:t>
            </a:r>
            <a:r>
              <a:rPr lang="en-US" baseline="-25000" dirty="0" err="1" smtClean="0"/>
              <a:t>x</a:t>
            </a:r>
            <a:r>
              <a:rPr lang="en-US" dirty="0" smtClean="0"/>
              <a:t>’, </a:t>
            </a:r>
            <a:r>
              <a:rPr lang="en-US" dirty="0" err="1" smtClean="0"/>
              <a:t>p</a:t>
            </a:r>
            <a:r>
              <a:rPr lang="en-US" baseline="-25000" dirty="0" err="1" smtClean="0"/>
              <a:t>y</a:t>
            </a:r>
            <a:r>
              <a:rPr lang="en-US" dirty="0" smtClean="0"/>
              <a:t>, U</a:t>
            </a:r>
            <a:r>
              <a:rPr lang="en-US" baseline="-25000" dirty="0" smtClean="0"/>
              <a:t>1</a:t>
            </a:r>
            <a:r>
              <a:rPr lang="en-US" dirty="0" smtClean="0"/>
              <a:t>)-E(</a:t>
            </a:r>
            <a:r>
              <a:rPr lang="en-US" dirty="0" err="1" smtClean="0"/>
              <a:t>p</a:t>
            </a:r>
            <a:r>
              <a:rPr lang="en-US" baseline="-25000" dirty="0" err="1" smtClean="0"/>
              <a:t>x</a:t>
            </a:r>
            <a:r>
              <a:rPr lang="en-US" dirty="0" smtClean="0"/>
              <a:t>, </a:t>
            </a:r>
            <a:r>
              <a:rPr lang="en-US" dirty="0" err="1" smtClean="0"/>
              <a:t>p</a:t>
            </a:r>
            <a:r>
              <a:rPr lang="en-US" baseline="-25000" dirty="0" err="1" smtClean="0"/>
              <a:t>y</a:t>
            </a:r>
            <a:r>
              <a:rPr lang="en-US" dirty="0" smtClean="0"/>
              <a:t>, U</a:t>
            </a:r>
            <a:r>
              <a:rPr lang="en-US" baseline="-25000" dirty="0" smtClean="0"/>
              <a:t>1</a:t>
            </a:r>
            <a:r>
              <a:rPr lang="en-US" dirty="0" smtClean="0"/>
              <a:t>)</a:t>
            </a:r>
          </a:p>
          <a:p>
            <a:r>
              <a:rPr lang="en-US" dirty="0" smtClean="0"/>
              <a:t>That change in the expenditure function measures the monetary value of the reduction in utility… i.e. the loss in consumer surplus.</a:t>
            </a:r>
            <a:endParaRPr lang="en-US" dirty="0"/>
          </a:p>
          <a:p>
            <a:pPr lvl="1">
              <a:buFont typeface="Arial" panose="020B0604020202020204" pitchFamily="34" charset="0"/>
              <a:buChar char="•"/>
            </a:pPr>
            <a:endParaRPr lang="en-US" dirty="0" smtClean="0"/>
          </a:p>
        </p:txBody>
      </p:sp>
    </p:spTree>
    <p:extLst>
      <p:ext uri="{BB962C8B-B14F-4D97-AF65-F5344CB8AC3E}">
        <p14:creationId xmlns:p14="http://schemas.microsoft.com/office/powerpoint/2010/main" val="13031658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76200"/>
            <a:ext cx="8229600" cy="1219200"/>
          </a:xfrm>
        </p:spPr>
        <p:txBody>
          <a:bodyPr>
            <a:normAutofit/>
          </a:bodyPr>
          <a:lstStyle/>
          <a:p>
            <a:pPr eaLnBrk="1" fontAlgn="auto" hangingPunct="1">
              <a:spcAft>
                <a:spcPts val="0"/>
              </a:spcAft>
              <a:defRPr/>
            </a:pPr>
            <a:r>
              <a:rPr lang="en-US" dirty="0" smtClean="0"/>
              <a:t>Compensating Variation</a:t>
            </a:r>
          </a:p>
        </p:txBody>
      </p:sp>
      <p:sp>
        <p:nvSpPr>
          <p:cNvPr id="123907" name="Rectangle 3"/>
          <p:cNvSpPr>
            <a:spLocks noGrp="1" noChangeArrowheads="1"/>
          </p:cNvSpPr>
          <p:nvPr>
            <p:ph idx="1"/>
          </p:nvPr>
        </p:nvSpPr>
        <p:spPr>
          <a:xfrm>
            <a:off x="304800" y="1981200"/>
            <a:ext cx="8534400" cy="4572000"/>
          </a:xfrm>
        </p:spPr>
        <p:txBody>
          <a:bodyPr>
            <a:normAutofit/>
          </a:bodyPr>
          <a:lstStyle/>
          <a:p>
            <a:pPr eaLnBrk="1" hangingPunct="1"/>
            <a:r>
              <a:rPr lang="en-US" dirty="0" smtClean="0"/>
              <a:t>That change in expenditure needed to maintain a certain level of utility is called the compensating variation.</a:t>
            </a:r>
          </a:p>
          <a:p>
            <a:pPr marL="0" indent="0">
              <a:buNone/>
            </a:pPr>
            <a:r>
              <a:rPr lang="en-US" dirty="0" smtClean="0"/>
              <a:t>	CV= E(</a:t>
            </a:r>
            <a:r>
              <a:rPr lang="en-US" dirty="0" err="1" smtClean="0"/>
              <a:t>p</a:t>
            </a:r>
            <a:r>
              <a:rPr lang="en-US" baseline="-25000" dirty="0" err="1" smtClean="0"/>
              <a:t>x</a:t>
            </a:r>
            <a:r>
              <a:rPr lang="en-US" dirty="0" smtClean="0"/>
              <a:t>’, </a:t>
            </a:r>
            <a:r>
              <a:rPr lang="en-US" dirty="0" err="1" smtClean="0"/>
              <a:t>p</a:t>
            </a:r>
            <a:r>
              <a:rPr lang="en-US" baseline="-25000" dirty="0" err="1" smtClean="0"/>
              <a:t>y</a:t>
            </a:r>
            <a:r>
              <a:rPr lang="en-US" dirty="0" smtClean="0"/>
              <a:t>, U</a:t>
            </a:r>
            <a:r>
              <a:rPr lang="en-US" baseline="-25000" dirty="0" smtClean="0"/>
              <a:t>1</a:t>
            </a:r>
            <a:r>
              <a:rPr lang="en-US" dirty="0" smtClean="0"/>
              <a:t>)-E(</a:t>
            </a:r>
            <a:r>
              <a:rPr lang="en-US" dirty="0" err="1" smtClean="0"/>
              <a:t>p</a:t>
            </a:r>
            <a:r>
              <a:rPr lang="en-US" baseline="-25000" dirty="0" err="1" smtClean="0"/>
              <a:t>x</a:t>
            </a:r>
            <a:r>
              <a:rPr lang="en-US" dirty="0" smtClean="0"/>
              <a:t>, </a:t>
            </a:r>
            <a:r>
              <a:rPr lang="en-US" dirty="0" err="1" smtClean="0"/>
              <a:t>p</a:t>
            </a:r>
            <a:r>
              <a:rPr lang="en-US" baseline="-25000" dirty="0" err="1" smtClean="0"/>
              <a:t>y</a:t>
            </a:r>
            <a:r>
              <a:rPr lang="en-US" dirty="0" smtClean="0"/>
              <a:t>, U</a:t>
            </a:r>
            <a:r>
              <a:rPr lang="en-US" baseline="-25000" dirty="0" smtClean="0"/>
              <a:t>1</a:t>
            </a:r>
            <a:r>
              <a:rPr lang="en-US" dirty="0" smtClean="0"/>
              <a:t>)</a:t>
            </a:r>
          </a:p>
          <a:p>
            <a:pPr lvl="1">
              <a:buFont typeface="Arial" panose="020B0604020202020204" pitchFamily="34" charset="0"/>
              <a:buChar char="•"/>
            </a:pPr>
            <a:endParaRPr lang="en-US" dirty="0" smtClean="0"/>
          </a:p>
        </p:txBody>
      </p:sp>
    </p:spTree>
    <p:extLst>
      <p:ext uri="{BB962C8B-B14F-4D97-AF65-F5344CB8AC3E}">
        <p14:creationId xmlns:p14="http://schemas.microsoft.com/office/powerpoint/2010/main" val="13656031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685800" y="990600"/>
            <a:ext cx="7772400" cy="523875"/>
          </a:xfrm>
        </p:spPr>
        <p:txBody>
          <a:bodyPr>
            <a:normAutofit fontScale="90000"/>
          </a:bodyPr>
          <a:lstStyle/>
          <a:p>
            <a:pPr eaLnBrk="1" fontAlgn="auto" hangingPunct="1">
              <a:spcAft>
                <a:spcPts val="0"/>
              </a:spcAft>
              <a:defRPr/>
            </a:pPr>
            <a:r>
              <a:rPr lang="en-US" smtClean="0"/>
              <a:t>Consumer Welfare</a:t>
            </a:r>
          </a:p>
        </p:txBody>
      </p:sp>
      <p:sp>
        <p:nvSpPr>
          <p:cNvPr id="125955" name="Line 3"/>
          <p:cNvSpPr>
            <a:spLocks noChangeShapeType="1"/>
          </p:cNvSpPr>
          <p:nvPr/>
        </p:nvSpPr>
        <p:spPr bwMode="auto">
          <a:xfrm>
            <a:off x="914400" y="1666875"/>
            <a:ext cx="0" cy="47053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25956" name="Line 4"/>
          <p:cNvSpPr>
            <a:spLocks noChangeShapeType="1"/>
          </p:cNvSpPr>
          <p:nvPr/>
        </p:nvSpPr>
        <p:spPr bwMode="auto">
          <a:xfrm>
            <a:off x="914400" y="6372225"/>
            <a:ext cx="4495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25957" name="Text Box 5"/>
          <p:cNvSpPr txBox="1">
            <a:spLocks noChangeArrowheads="1"/>
          </p:cNvSpPr>
          <p:nvPr/>
        </p:nvSpPr>
        <p:spPr bwMode="auto">
          <a:xfrm>
            <a:off x="5467350" y="6157913"/>
            <a:ext cx="1466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a:solidFill>
                  <a:schemeClr val="tx1"/>
                </a:solidFill>
              </a:rPr>
              <a:t>Quantity of </a:t>
            </a:r>
            <a:r>
              <a:rPr lang="en-US" sz="1800" i="1">
                <a:solidFill>
                  <a:schemeClr val="tx1"/>
                </a:solidFill>
              </a:rPr>
              <a:t>x</a:t>
            </a:r>
            <a:endParaRPr lang="en-US" sz="1800">
              <a:solidFill>
                <a:schemeClr val="tx1"/>
              </a:solidFill>
            </a:endParaRPr>
          </a:p>
        </p:txBody>
      </p:sp>
      <p:sp>
        <p:nvSpPr>
          <p:cNvPr id="125958" name="Text Box 6"/>
          <p:cNvSpPr txBox="1">
            <a:spLocks noChangeArrowheads="1"/>
          </p:cNvSpPr>
          <p:nvPr/>
        </p:nvSpPr>
        <p:spPr bwMode="auto">
          <a:xfrm>
            <a:off x="219075" y="1266825"/>
            <a:ext cx="1466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a:solidFill>
                  <a:schemeClr val="tx1"/>
                </a:solidFill>
              </a:rPr>
              <a:t>Quantity of </a:t>
            </a:r>
            <a:r>
              <a:rPr lang="en-US" sz="1800" i="1">
                <a:solidFill>
                  <a:schemeClr val="tx1"/>
                </a:solidFill>
              </a:rPr>
              <a:t>y</a:t>
            </a:r>
            <a:endParaRPr lang="en-US" sz="1800">
              <a:solidFill>
                <a:schemeClr val="tx1"/>
              </a:solidFill>
            </a:endParaRPr>
          </a:p>
        </p:txBody>
      </p:sp>
      <p:sp>
        <p:nvSpPr>
          <p:cNvPr id="125959" name="Text Box 7"/>
          <p:cNvSpPr txBox="1">
            <a:spLocks noChangeArrowheads="1"/>
          </p:cNvSpPr>
          <p:nvPr/>
        </p:nvSpPr>
        <p:spPr bwMode="auto">
          <a:xfrm>
            <a:off x="4953000" y="5091113"/>
            <a:ext cx="407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r>
              <a:rPr lang="en-US" sz="1600" b="1">
                <a:solidFill>
                  <a:srgbClr val="5D0D8F"/>
                </a:solidFill>
              </a:rPr>
              <a:t>U</a:t>
            </a:r>
            <a:r>
              <a:rPr lang="en-US" sz="1600" b="1" baseline="-25000">
                <a:solidFill>
                  <a:srgbClr val="5D0D8F"/>
                </a:solidFill>
              </a:rPr>
              <a:t>1</a:t>
            </a:r>
            <a:endParaRPr lang="en-US" sz="1600" b="1">
              <a:solidFill>
                <a:srgbClr val="5D0D8F"/>
              </a:solidFill>
            </a:endParaRPr>
          </a:p>
        </p:txBody>
      </p:sp>
      <p:sp>
        <p:nvSpPr>
          <p:cNvPr id="125960" name="Text Box 8"/>
          <p:cNvSpPr txBox="1">
            <a:spLocks noChangeArrowheads="1"/>
          </p:cNvSpPr>
          <p:nvPr/>
        </p:nvSpPr>
        <p:spPr bwMode="auto">
          <a:xfrm>
            <a:off x="2728913" y="423862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i="1">
                <a:solidFill>
                  <a:schemeClr val="tx1"/>
                </a:solidFill>
              </a:rPr>
              <a:t>A</a:t>
            </a:r>
          </a:p>
        </p:txBody>
      </p:sp>
      <p:sp>
        <p:nvSpPr>
          <p:cNvPr id="359433" name="Text Box 9"/>
          <p:cNvSpPr txBox="1">
            <a:spLocks noChangeArrowheads="1"/>
          </p:cNvSpPr>
          <p:nvPr/>
        </p:nvSpPr>
        <p:spPr bwMode="auto">
          <a:xfrm>
            <a:off x="2667000" y="1609725"/>
            <a:ext cx="53213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r>
              <a:rPr lang="en-US">
                <a:solidFill>
                  <a:srgbClr val="394DA3"/>
                </a:solidFill>
              </a:rPr>
              <a:t>Suppose the consumer is maximizing </a:t>
            </a:r>
          </a:p>
          <a:p>
            <a:r>
              <a:rPr lang="en-US">
                <a:solidFill>
                  <a:srgbClr val="394DA3"/>
                </a:solidFill>
              </a:rPr>
              <a:t>utility at point </a:t>
            </a:r>
            <a:r>
              <a:rPr lang="en-US" i="1">
                <a:solidFill>
                  <a:srgbClr val="394DA3"/>
                </a:solidFill>
              </a:rPr>
              <a:t>A</a:t>
            </a:r>
            <a:r>
              <a:rPr lang="en-US">
                <a:solidFill>
                  <a:srgbClr val="394DA3"/>
                </a:solidFill>
              </a:rPr>
              <a:t>.</a:t>
            </a:r>
          </a:p>
        </p:txBody>
      </p:sp>
      <p:sp>
        <p:nvSpPr>
          <p:cNvPr id="125962" name="Line 10"/>
          <p:cNvSpPr>
            <a:spLocks noChangeShapeType="1"/>
          </p:cNvSpPr>
          <p:nvPr/>
        </p:nvSpPr>
        <p:spPr bwMode="auto">
          <a:xfrm>
            <a:off x="914400" y="3095625"/>
            <a:ext cx="4114800" cy="3276600"/>
          </a:xfrm>
          <a:prstGeom prst="line">
            <a:avLst/>
          </a:prstGeom>
          <a:noFill/>
          <a:ln w="38100">
            <a:solidFill>
              <a:srgbClr val="177B2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25963" name="Freeform 11"/>
          <p:cNvSpPr>
            <a:spLocks/>
          </p:cNvSpPr>
          <p:nvPr/>
        </p:nvSpPr>
        <p:spPr bwMode="auto">
          <a:xfrm>
            <a:off x="2043113" y="2943225"/>
            <a:ext cx="2895600" cy="2362200"/>
          </a:xfrm>
          <a:custGeom>
            <a:avLst/>
            <a:gdLst>
              <a:gd name="T0" fmla="*/ 0 w 1824"/>
              <a:gd name="T1" fmla="*/ 0 h 1488"/>
              <a:gd name="T2" fmla="*/ 2147483647 w 1824"/>
              <a:gd name="T3" fmla="*/ 2147483647 h 1488"/>
              <a:gd name="T4" fmla="*/ 2147483647 w 1824"/>
              <a:gd name="T5" fmla="*/ 2147483647 h 1488"/>
              <a:gd name="T6" fmla="*/ 0 60000 65536"/>
              <a:gd name="T7" fmla="*/ 0 60000 65536"/>
              <a:gd name="T8" fmla="*/ 0 60000 65536"/>
              <a:gd name="T9" fmla="*/ 0 w 1824"/>
              <a:gd name="T10" fmla="*/ 0 h 1488"/>
              <a:gd name="T11" fmla="*/ 1824 w 1824"/>
              <a:gd name="T12" fmla="*/ 1488 h 1488"/>
            </a:gdLst>
            <a:ahLst/>
            <a:cxnLst>
              <a:cxn ang="T6">
                <a:pos x="T0" y="T1"/>
              </a:cxn>
              <a:cxn ang="T7">
                <a:pos x="T2" y="T3"/>
              </a:cxn>
              <a:cxn ang="T8">
                <a:pos x="T4" y="T5"/>
              </a:cxn>
            </a:cxnLst>
            <a:rect l="T9" t="T10" r="T11" b="T12"/>
            <a:pathLst>
              <a:path w="1824" h="1488">
                <a:moveTo>
                  <a:pt x="0" y="0"/>
                </a:moveTo>
                <a:cubicBezTo>
                  <a:pt x="64" y="380"/>
                  <a:pt x="128" y="760"/>
                  <a:pt x="432" y="1008"/>
                </a:cubicBezTo>
                <a:cubicBezTo>
                  <a:pt x="736" y="1256"/>
                  <a:pt x="1280" y="1372"/>
                  <a:pt x="1824" y="1488"/>
                </a:cubicBezTo>
              </a:path>
            </a:pathLst>
          </a:custGeom>
          <a:noFill/>
          <a:ln w="28575" cap="flat" cmpd="sng">
            <a:solidFill>
              <a:srgbClr val="5D0D8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125964" name="Oval 12"/>
          <p:cNvSpPr>
            <a:spLocks noChangeArrowheads="1"/>
          </p:cNvSpPr>
          <p:nvPr/>
        </p:nvSpPr>
        <p:spPr bwMode="auto">
          <a:xfrm>
            <a:off x="2728913" y="4543425"/>
            <a:ext cx="76200" cy="76200"/>
          </a:xfrm>
          <a:prstGeom prst="ellipse">
            <a:avLst/>
          </a:prstGeom>
          <a:solidFill>
            <a:schemeClr val="tx1"/>
          </a:solidFill>
          <a:ln w="15875">
            <a:solidFill>
              <a:schemeClr val="tx1"/>
            </a:solidFill>
            <a:round/>
            <a:headEnd/>
            <a:tailEnd/>
          </a:ln>
        </p:spPr>
        <p:txBody>
          <a:bodyPr anchor="ctr">
            <a:spAutoFit/>
          </a:bodyPr>
          <a:lstStyle/>
          <a:p>
            <a:pPr algn="ctr" eaLnBrk="0" hangingPunct="0"/>
            <a:endParaRPr lang="en-US"/>
          </a:p>
        </p:txBody>
      </p:sp>
      <p:grpSp>
        <p:nvGrpSpPr>
          <p:cNvPr id="2" name="Group 22"/>
          <p:cNvGrpSpPr>
            <a:grpSpLocks/>
          </p:cNvGrpSpPr>
          <p:nvPr/>
        </p:nvGrpSpPr>
        <p:grpSpPr bwMode="auto">
          <a:xfrm>
            <a:off x="900113" y="2522538"/>
            <a:ext cx="7878762" cy="3849687"/>
            <a:chOff x="567" y="1589"/>
            <a:chExt cx="4963" cy="2425"/>
          </a:xfrm>
        </p:grpSpPr>
        <p:sp>
          <p:nvSpPr>
            <p:cNvPr id="125967" name="Text Box 16"/>
            <p:cNvSpPr txBox="1">
              <a:spLocks noChangeArrowheads="1"/>
            </p:cNvSpPr>
            <p:nvPr/>
          </p:nvSpPr>
          <p:spPr bwMode="auto">
            <a:xfrm>
              <a:off x="2823" y="3591"/>
              <a:ext cx="25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r>
                <a:rPr lang="en-US" sz="1600" b="1">
                  <a:solidFill>
                    <a:srgbClr val="5D0D8F"/>
                  </a:solidFill>
                </a:rPr>
                <a:t>U</a:t>
              </a:r>
              <a:r>
                <a:rPr lang="en-US" sz="1600" b="1" baseline="-25000">
                  <a:solidFill>
                    <a:srgbClr val="5D0D8F"/>
                  </a:solidFill>
                </a:rPr>
                <a:t>2</a:t>
              </a:r>
              <a:endParaRPr lang="en-US" sz="1600" b="1">
                <a:solidFill>
                  <a:srgbClr val="5D0D8F"/>
                </a:solidFill>
              </a:endParaRPr>
            </a:p>
          </p:txBody>
        </p:sp>
        <p:grpSp>
          <p:nvGrpSpPr>
            <p:cNvPr id="125968" name="Group 21"/>
            <p:cNvGrpSpPr>
              <a:grpSpLocks/>
            </p:cNvGrpSpPr>
            <p:nvPr/>
          </p:nvGrpSpPr>
          <p:grpSpPr bwMode="auto">
            <a:xfrm>
              <a:off x="567" y="1589"/>
              <a:ext cx="4963" cy="2425"/>
              <a:chOff x="576" y="1589"/>
              <a:chExt cx="4963" cy="2425"/>
            </a:xfrm>
          </p:grpSpPr>
          <p:sp>
            <p:nvSpPr>
              <p:cNvPr id="125969" name="Line 13"/>
              <p:cNvSpPr>
                <a:spLocks noChangeShapeType="1"/>
              </p:cNvSpPr>
              <p:nvPr/>
            </p:nvSpPr>
            <p:spPr bwMode="auto">
              <a:xfrm>
                <a:off x="576" y="1950"/>
                <a:ext cx="1296" cy="2064"/>
              </a:xfrm>
              <a:prstGeom prst="line">
                <a:avLst/>
              </a:prstGeom>
              <a:noFill/>
              <a:ln w="38100">
                <a:solidFill>
                  <a:srgbClr val="177B2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25970" name="Freeform 14"/>
              <p:cNvSpPr>
                <a:spLocks/>
              </p:cNvSpPr>
              <p:nvPr/>
            </p:nvSpPr>
            <p:spPr bwMode="auto">
              <a:xfrm>
                <a:off x="999" y="2190"/>
                <a:ext cx="1824" cy="1488"/>
              </a:xfrm>
              <a:custGeom>
                <a:avLst/>
                <a:gdLst>
                  <a:gd name="T0" fmla="*/ 0 w 1824"/>
                  <a:gd name="T1" fmla="*/ 0 h 1488"/>
                  <a:gd name="T2" fmla="*/ 432 w 1824"/>
                  <a:gd name="T3" fmla="*/ 1008 h 1488"/>
                  <a:gd name="T4" fmla="*/ 1824 w 1824"/>
                  <a:gd name="T5" fmla="*/ 1488 h 1488"/>
                  <a:gd name="T6" fmla="*/ 0 60000 65536"/>
                  <a:gd name="T7" fmla="*/ 0 60000 65536"/>
                  <a:gd name="T8" fmla="*/ 0 60000 65536"/>
                  <a:gd name="T9" fmla="*/ 0 w 1824"/>
                  <a:gd name="T10" fmla="*/ 0 h 1488"/>
                  <a:gd name="T11" fmla="*/ 1824 w 1824"/>
                  <a:gd name="T12" fmla="*/ 1488 h 1488"/>
                </a:gdLst>
                <a:ahLst/>
                <a:cxnLst>
                  <a:cxn ang="T6">
                    <a:pos x="T0" y="T1"/>
                  </a:cxn>
                  <a:cxn ang="T7">
                    <a:pos x="T2" y="T3"/>
                  </a:cxn>
                  <a:cxn ang="T8">
                    <a:pos x="T4" y="T5"/>
                  </a:cxn>
                </a:cxnLst>
                <a:rect l="T9" t="T10" r="T11" b="T12"/>
                <a:pathLst>
                  <a:path w="1824" h="1488">
                    <a:moveTo>
                      <a:pt x="0" y="0"/>
                    </a:moveTo>
                    <a:cubicBezTo>
                      <a:pt x="64" y="380"/>
                      <a:pt x="128" y="760"/>
                      <a:pt x="432" y="1008"/>
                    </a:cubicBezTo>
                    <a:cubicBezTo>
                      <a:pt x="736" y="1256"/>
                      <a:pt x="1280" y="1372"/>
                      <a:pt x="1824" y="1488"/>
                    </a:cubicBezTo>
                  </a:path>
                </a:pathLst>
              </a:custGeom>
              <a:noFill/>
              <a:ln w="28575" cap="flat" cmpd="sng">
                <a:solidFill>
                  <a:srgbClr val="5D0D8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125971" name="Oval 15"/>
              <p:cNvSpPr>
                <a:spLocks noChangeArrowheads="1"/>
              </p:cNvSpPr>
              <p:nvPr/>
            </p:nvSpPr>
            <p:spPr bwMode="auto">
              <a:xfrm>
                <a:off x="1239" y="3006"/>
                <a:ext cx="48" cy="48"/>
              </a:xfrm>
              <a:prstGeom prst="ellipse">
                <a:avLst/>
              </a:prstGeom>
              <a:solidFill>
                <a:schemeClr val="tx1"/>
              </a:solidFill>
              <a:ln w="15875">
                <a:solidFill>
                  <a:schemeClr val="tx1"/>
                </a:solidFill>
                <a:round/>
                <a:headEnd/>
                <a:tailEnd/>
              </a:ln>
            </p:spPr>
            <p:txBody>
              <a:bodyPr anchor="ctr">
                <a:spAutoFit/>
              </a:bodyPr>
              <a:lstStyle/>
              <a:p>
                <a:pPr algn="ctr" eaLnBrk="0" hangingPunct="0"/>
                <a:endParaRPr lang="en-US"/>
              </a:p>
            </p:txBody>
          </p:sp>
          <p:sp>
            <p:nvSpPr>
              <p:cNvPr id="125972" name="Text Box 17"/>
              <p:cNvSpPr txBox="1">
                <a:spLocks noChangeArrowheads="1"/>
              </p:cNvSpPr>
              <p:nvPr/>
            </p:nvSpPr>
            <p:spPr bwMode="auto">
              <a:xfrm>
                <a:off x="999" y="3006"/>
                <a:ext cx="2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i="1">
                    <a:solidFill>
                      <a:schemeClr val="tx1"/>
                    </a:solidFill>
                  </a:rPr>
                  <a:t>B</a:t>
                </a:r>
              </a:p>
            </p:txBody>
          </p:sp>
          <p:sp>
            <p:nvSpPr>
              <p:cNvPr id="125973" name="Text Box 18"/>
              <p:cNvSpPr txBox="1">
                <a:spLocks noChangeArrowheads="1"/>
              </p:cNvSpPr>
              <p:nvPr/>
            </p:nvSpPr>
            <p:spPr bwMode="auto">
              <a:xfrm>
                <a:off x="2892" y="1589"/>
                <a:ext cx="2647"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r>
                  <a:rPr lang="en-US">
                    <a:solidFill>
                      <a:srgbClr val="7B332D"/>
                    </a:solidFill>
                  </a:rPr>
                  <a:t>If the price of good </a:t>
                </a:r>
                <a:r>
                  <a:rPr lang="en-US" i="1">
                    <a:solidFill>
                      <a:srgbClr val="7B332D"/>
                    </a:solidFill>
                  </a:rPr>
                  <a:t>x</a:t>
                </a:r>
                <a:r>
                  <a:rPr lang="en-US">
                    <a:solidFill>
                      <a:srgbClr val="7B332D"/>
                    </a:solidFill>
                  </a:rPr>
                  <a:t> rises, the consumer will maximize utility at point </a:t>
                </a:r>
                <a:r>
                  <a:rPr lang="en-US" i="1">
                    <a:solidFill>
                      <a:srgbClr val="7B332D"/>
                    </a:solidFill>
                  </a:rPr>
                  <a:t>B</a:t>
                </a:r>
                <a:r>
                  <a:rPr lang="en-US">
                    <a:solidFill>
                      <a:srgbClr val="7B332D"/>
                    </a:solidFill>
                  </a:rPr>
                  <a:t>.</a:t>
                </a:r>
              </a:p>
            </p:txBody>
          </p:sp>
        </p:grpSp>
      </p:grpSp>
      <p:sp>
        <p:nvSpPr>
          <p:cNvPr id="359443" name="Text Box 19"/>
          <p:cNvSpPr txBox="1">
            <a:spLocks noChangeArrowheads="1"/>
          </p:cNvSpPr>
          <p:nvPr/>
        </p:nvSpPr>
        <p:spPr bwMode="auto">
          <a:xfrm>
            <a:off x="6143625" y="3913188"/>
            <a:ext cx="26955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r>
              <a:rPr lang="en-US">
                <a:solidFill>
                  <a:srgbClr val="394DA3"/>
                </a:solidFill>
              </a:rPr>
              <a:t>The consumer’s utility falls from U</a:t>
            </a:r>
            <a:r>
              <a:rPr lang="en-US" baseline="-25000">
                <a:solidFill>
                  <a:srgbClr val="394DA3"/>
                </a:solidFill>
              </a:rPr>
              <a:t>1</a:t>
            </a:r>
            <a:r>
              <a:rPr lang="en-US">
                <a:solidFill>
                  <a:srgbClr val="394DA3"/>
                </a:solidFill>
              </a:rPr>
              <a:t> to U</a:t>
            </a:r>
            <a:r>
              <a:rPr lang="en-US" baseline="-25000">
                <a:solidFill>
                  <a:srgbClr val="394DA3"/>
                </a:solidFill>
              </a:rPr>
              <a:t>2</a:t>
            </a:r>
            <a:endParaRPr lang="en-US">
              <a:solidFill>
                <a:srgbClr val="394DA3"/>
              </a:solidFill>
            </a:endParaRPr>
          </a:p>
        </p:txBody>
      </p:sp>
    </p:spTree>
    <p:extLst>
      <p:ext uri="{BB962C8B-B14F-4D97-AF65-F5344CB8AC3E}">
        <p14:creationId xmlns:p14="http://schemas.microsoft.com/office/powerpoint/2010/main" val="22624740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9433"/>
                                        </p:tgtEl>
                                        <p:attrNameLst>
                                          <p:attrName>style.visibility</p:attrName>
                                        </p:attrNameLst>
                                      </p:cBhvr>
                                      <p:to>
                                        <p:strVal val="visible"/>
                                      </p:to>
                                    </p:set>
                                    <p:animEffect transition="in" filter="wipe(left)">
                                      <p:cBhvr>
                                        <p:cTn id="7" dur="500"/>
                                        <p:tgtEl>
                                          <p:spTgt spid="3594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9443"/>
                                        </p:tgtEl>
                                        <p:attrNameLst>
                                          <p:attrName>style.visibility</p:attrName>
                                        </p:attrNameLst>
                                      </p:cBhvr>
                                      <p:to>
                                        <p:strVal val="visible"/>
                                      </p:to>
                                    </p:set>
                                    <p:animEffect transition="in" filter="wipe(left)">
                                      <p:cBhvr>
                                        <p:cTn id="17" dur="500"/>
                                        <p:tgtEl>
                                          <p:spTgt spid="359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33" grpId="0" autoUpdateAnimBg="0"/>
      <p:bldP spid="359443"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654050" y="688975"/>
            <a:ext cx="7772400" cy="523875"/>
          </a:xfrm>
        </p:spPr>
        <p:txBody>
          <a:bodyPr>
            <a:normAutofit fontScale="90000"/>
          </a:bodyPr>
          <a:lstStyle/>
          <a:p>
            <a:pPr eaLnBrk="1" fontAlgn="auto" hangingPunct="1">
              <a:spcAft>
                <a:spcPts val="0"/>
              </a:spcAft>
              <a:defRPr/>
            </a:pPr>
            <a:r>
              <a:rPr lang="en-US" dirty="0" smtClean="0"/>
              <a:t>Consumer Welfare</a:t>
            </a:r>
          </a:p>
        </p:txBody>
      </p:sp>
      <p:sp>
        <p:nvSpPr>
          <p:cNvPr id="126979" name="Line 3"/>
          <p:cNvSpPr>
            <a:spLocks noChangeShapeType="1"/>
          </p:cNvSpPr>
          <p:nvPr/>
        </p:nvSpPr>
        <p:spPr bwMode="auto">
          <a:xfrm>
            <a:off x="914400" y="1666875"/>
            <a:ext cx="0" cy="47053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26980" name="Line 4"/>
          <p:cNvSpPr>
            <a:spLocks noChangeShapeType="1"/>
          </p:cNvSpPr>
          <p:nvPr/>
        </p:nvSpPr>
        <p:spPr bwMode="auto">
          <a:xfrm>
            <a:off x="914400" y="6372225"/>
            <a:ext cx="4495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26981" name="Text Box 5"/>
          <p:cNvSpPr txBox="1">
            <a:spLocks noChangeArrowheads="1"/>
          </p:cNvSpPr>
          <p:nvPr/>
        </p:nvSpPr>
        <p:spPr bwMode="auto">
          <a:xfrm>
            <a:off x="5467350" y="6157913"/>
            <a:ext cx="1466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a:solidFill>
                  <a:schemeClr val="tx1"/>
                </a:solidFill>
              </a:rPr>
              <a:t>Quantity of </a:t>
            </a:r>
            <a:r>
              <a:rPr lang="en-US" sz="1800" i="1">
                <a:solidFill>
                  <a:schemeClr val="tx1"/>
                </a:solidFill>
              </a:rPr>
              <a:t>x</a:t>
            </a:r>
            <a:endParaRPr lang="en-US" sz="1800">
              <a:solidFill>
                <a:schemeClr val="tx1"/>
              </a:solidFill>
            </a:endParaRPr>
          </a:p>
        </p:txBody>
      </p:sp>
      <p:sp>
        <p:nvSpPr>
          <p:cNvPr id="126982" name="Text Box 6"/>
          <p:cNvSpPr txBox="1">
            <a:spLocks noChangeArrowheads="1"/>
          </p:cNvSpPr>
          <p:nvPr/>
        </p:nvSpPr>
        <p:spPr bwMode="auto">
          <a:xfrm>
            <a:off x="219075" y="1266825"/>
            <a:ext cx="1466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a:solidFill>
                  <a:schemeClr val="tx1"/>
                </a:solidFill>
              </a:rPr>
              <a:t>Quantity of </a:t>
            </a:r>
            <a:r>
              <a:rPr lang="en-US" sz="1800" i="1">
                <a:solidFill>
                  <a:schemeClr val="tx1"/>
                </a:solidFill>
              </a:rPr>
              <a:t>y</a:t>
            </a:r>
            <a:endParaRPr lang="en-US" sz="1800">
              <a:solidFill>
                <a:schemeClr val="tx1"/>
              </a:solidFill>
            </a:endParaRPr>
          </a:p>
        </p:txBody>
      </p:sp>
      <p:sp>
        <p:nvSpPr>
          <p:cNvPr id="126983" name="Text Box 7"/>
          <p:cNvSpPr txBox="1">
            <a:spLocks noChangeArrowheads="1"/>
          </p:cNvSpPr>
          <p:nvPr/>
        </p:nvSpPr>
        <p:spPr bwMode="auto">
          <a:xfrm>
            <a:off x="4953000" y="5091113"/>
            <a:ext cx="407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r>
              <a:rPr lang="en-US" sz="1600" b="1" dirty="0">
                <a:solidFill>
                  <a:srgbClr val="5D0D8F"/>
                </a:solidFill>
              </a:rPr>
              <a:t>U</a:t>
            </a:r>
            <a:r>
              <a:rPr lang="en-US" sz="1600" b="1" baseline="-25000" dirty="0">
                <a:solidFill>
                  <a:srgbClr val="5D0D8F"/>
                </a:solidFill>
              </a:rPr>
              <a:t>1</a:t>
            </a:r>
            <a:endParaRPr lang="en-US" sz="1600" b="1" dirty="0">
              <a:solidFill>
                <a:srgbClr val="5D0D8F"/>
              </a:solidFill>
            </a:endParaRPr>
          </a:p>
        </p:txBody>
      </p:sp>
      <p:sp>
        <p:nvSpPr>
          <p:cNvPr id="126984" name="Text Box 8"/>
          <p:cNvSpPr txBox="1">
            <a:spLocks noChangeArrowheads="1"/>
          </p:cNvSpPr>
          <p:nvPr/>
        </p:nvSpPr>
        <p:spPr bwMode="auto">
          <a:xfrm>
            <a:off x="2728913" y="423862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i="1">
                <a:solidFill>
                  <a:schemeClr val="tx1"/>
                </a:solidFill>
              </a:rPr>
              <a:t>A</a:t>
            </a:r>
          </a:p>
        </p:txBody>
      </p:sp>
      <p:sp>
        <p:nvSpPr>
          <p:cNvPr id="126985" name="Line 10"/>
          <p:cNvSpPr>
            <a:spLocks noChangeShapeType="1"/>
          </p:cNvSpPr>
          <p:nvPr/>
        </p:nvSpPr>
        <p:spPr bwMode="auto">
          <a:xfrm>
            <a:off x="914400" y="3095625"/>
            <a:ext cx="4114800" cy="3276600"/>
          </a:xfrm>
          <a:prstGeom prst="line">
            <a:avLst/>
          </a:prstGeom>
          <a:noFill/>
          <a:ln w="38100">
            <a:solidFill>
              <a:srgbClr val="177B2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26986" name="Freeform 11"/>
          <p:cNvSpPr>
            <a:spLocks/>
          </p:cNvSpPr>
          <p:nvPr/>
        </p:nvSpPr>
        <p:spPr bwMode="auto">
          <a:xfrm>
            <a:off x="2043113" y="2943225"/>
            <a:ext cx="2895600" cy="2362200"/>
          </a:xfrm>
          <a:custGeom>
            <a:avLst/>
            <a:gdLst>
              <a:gd name="T0" fmla="*/ 0 w 1824"/>
              <a:gd name="T1" fmla="*/ 0 h 1488"/>
              <a:gd name="T2" fmla="*/ 2147483647 w 1824"/>
              <a:gd name="T3" fmla="*/ 2147483647 h 1488"/>
              <a:gd name="T4" fmla="*/ 2147483647 w 1824"/>
              <a:gd name="T5" fmla="*/ 2147483647 h 1488"/>
              <a:gd name="T6" fmla="*/ 0 60000 65536"/>
              <a:gd name="T7" fmla="*/ 0 60000 65536"/>
              <a:gd name="T8" fmla="*/ 0 60000 65536"/>
              <a:gd name="T9" fmla="*/ 0 w 1824"/>
              <a:gd name="T10" fmla="*/ 0 h 1488"/>
              <a:gd name="T11" fmla="*/ 1824 w 1824"/>
              <a:gd name="T12" fmla="*/ 1488 h 1488"/>
            </a:gdLst>
            <a:ahLst/>
            <a:cxnLst>
              <a:cxn ang="T6">
                <a:pos x="T0" y="T1"/>
              </a:cxn>
              <a:cxn ang="T7">
                <a:pos x="T2" y="T3"/>
              </a:cxn>
              <a:cxn ang="T8">
                <a:pos x="T4" y="T5"/>
              </a:cxn>
            </a:cxnLst>
            <a:rect l="T9" t="T10" r="T11" b="T12"/>
            <a:pathLst>
              <a:path w="1824" h="1488">
                <a:moveTo>
                  <a:pt x="0" y="0"/>
                </a:moveTo>
                <a:cubicBezTo>
                  <a:pt x="64" y="380"/>
                  <a:pt x="128" y="760"/>
                  <a:pt x="432" y="1008"/>
                </a:cubicBezTo>
                <a:cubicBezTo>
                  <a:pt x="736" y="1256"/>
                  <a:pt x="1280" y="1372"/>
                  <a:pt x="1824" y="1488"/>
                </a:cubicBezTo>
              </a:path>
            </a:pathLst>
          </a:custGeom>
          <a:noFill/>
          <a:ln w="28575" cap="flat" cmpd="sng">
            <a:solidFill>
              <a:srgbClr val="5D0D8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126987" name="Oval 12"/>
          <p:cNvSpPr>
            <a:spLocks noChangeArrowheads="1"/>
          </p:cNvSpPr>
          <p:nvPr/>
        </p:nvSpPr>
        <p:spPr bwMode="auto">
          <a:xfrm>
            <a:off x="2728913" y="4543425"/>
            <a:ext cx="76200" cy="76200"/>
          </a:xfrm>
          <a:prstGeom prst="ellipse">
            <a:avLst/>
          </a:prstGeom>
          <a:solidFill>
            <a:schemeClr val="tx1"/>
          </a:solidFill>
          <a:ln w="15875">
            <a:solidFill>
              <a:schemeClr val="tx1"/>
            </a:solidFill>
            <a:round/>
            <a:headEnd/>
            <a:tailEnd/>
          </a:ln>
        </p:spPr>
        <p:txBody>
          <a:bodyPr anchor="ctr">
            <a:spAutoFit/>
          </a:bodyPr>
          <a:lstStyle/>
          <a:p>
            <a:pPr algn="ctr" eaLnBrk="0" hangingPunct="0"/>
            <a:endParaRPr lang="en-US"/>
          </a:p>
        </p:txBody>
      </p:sp>
      <p:sp>
        <p:nvSpPr>
          <p:cNvPr id="126988" name="Line 13"/>
          <p:cNvSpPr>
            <a:spLocks noChangeShapeType="1"/>
          </p:cNvSpPr>
          <p:nvPr/>
        </p:nvSpPr>
        <p:spPr bwMode="auto">
          <a:xfrm>
            <a:off x="914400" y="3095625"/>
            <a:ext cx="2057400" cy="3276600"/>
          </a:xfrm>
          <a:prstGeom prst="line">
            <a:avLst/>
          </a:prstGeom>
          <a:noFill/>
          <a:ln w="38100">
            <a:solidFill>
              <a:srgbClr val="177B2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26989" name="Freeform 14"/>
          <p:cNvSpPr>
            <a:spLocks/>
          </p:cNvSpPr>
          <p:nvPr/>
        </p:nvSpPr>
        <p:spPr bwMode="auto">
          <a:xfrm>
            <a:off x="1585913" y="3476625"/>
            <a:ext cx="2895600" cy="2362200"/>
          </a:xfrm>
          <a:custGeom>
            <a:avLst/>
            <a:gdLst>
              <a:gd name="T0" fmla="*/ 0 w 1824"/>
              <a:gd name="T1" fmla="*/ 0 h 1488"/>
              <a:gd name="T2" fmla="*/ 2147483647 w 1824"/>
              <a:gd name="T3" fmla="*/ 2147483647 h 1488"/>
              <a:gd name="T4" fmla="*/ 2147483647 w 1824"/>
              <a:gd name="T5" fmla="*/ 2147483647 h 1488"/>
              <a:gd name="T6" fmla="*/ 0 60000 65536"/>
              <a:gd name="T7" fmla="*/ 0 60000 65536"/>
              <a:gd name="T8" fmla="*/ 0 60000 65536"/>
              <a:gd name="T9" fmla="*/ 0 w 1824"/>
              <a:gd name="T10" fmla="*/ 0 h 1488"/>
              <a:gd name="T11" fmla="*/ 1824 w 1824"/>
              <a:gd name="T12" fmla="*/ 1488 h 1488"/>
            </a:gdLst>
            <a:ahLst/>
            <a:cxnLst>
              <a:cxn ang="T6">
                <a:pos x="T0" y="T1"/>
              </a:cxn>
              <a:cxn ang="T7">
                <a:pos x="T2" y="T3"/>
              </a:cxn>
              <a:cxn ang="T8">
                <a:pos x="T4" y="T5"/>
              </a:cxn>
            </a:cxnLst>
            <a:rect l="T9" t="T10" r="T11" b="T12"/>
            <a:pathLst>
              <a:path w="1824" h="1488">
                <a:moveTo>
                  <a:pt x="0" y="0"/>
                </a:moveTo>
                <a:cubicBezTo>
                  <a:pt x="64" y="380"/>
                  <a:pt x="128" y="760"/>
                  <a:pt x="432" y="1008"/>
                </a:cubicBezTo>
                <a:cubicBezTo>
                  <a:pt x="736" y="1256"/>
                  <a:pt x="1280" y="1372"/>
                  <a:pt x="1824" y="1488"/>
                </a:cubicBezTo>
              </a:path>
            </a:pathLst>
          </a:custGeom>
          <a:noFill/>
          <a:ln w="28575" cap="flat" cmpd="sng">
            <a:solidFill>
              <a:srgbClr val="5D0D8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126990" name="Oval 15"/>
          <p:cNvSpPr>
            <a:spLocks noChangeArrowheads="1"/>
          </p:cNvSpPr>
          <p:nvPr/>
        </p:nvSpPr>
        <p:spPr bwMode="auto">
          <a:xfrm>
            <a:off x="1966913" y="4772025"/>
            <a:ext cx="76200" cy="76200"/>
          </a:xfrm>
          <a:prstGeom prst="ellipse">
            <a:avLst/>
          </a:prstGeom>
          <a:solidFill>
            <a:schemeClr val="tx1"/>
          </a:solidFill>
          <a:ln w="15875">
            <a:solidFill>
              <a:schemeClr val="tx1"/>
            </a:solidFill>
            <a:round/>
            <a:headEnd/>
            <a:tailEnd/>
          </a:ln>
        </p:spPr>
        <p:txBody>
          <a:bodyPr anchor="ctr">
            <a:spAutoFit/>
          </a:bodyPr>
          <a:lstStyle/>
          <a:p>
            <a:pPr algn="ctr" eaLnBrk="0" hangingPunct="0"/>
            <a:endParaRPr lang="en-US"/>
          </a:p>
        </p:txBody>
      </p:sp>
      <p:sp>
        <p:nvSpPr>
          <p:cNvPr id="126991" name="Text Box 16"/>
          <p:cNvSpPr txBox="1">
            <a:spLocks noChangeArrowheads="1"/>
          </p:cNvSpPr>
          <p:nvPr/>
        </p:nvSpPr>
        <p:spPr bwMode="auto">
          <a:xfrm>
            <a:off x="4495800" y="5700713"/>
            <a:ext cx="407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r>
              <a:rPr lang="en-US" sz="1600" b="1">
                <a:solidFill>
                  <a:srgbClr val="5D0D8F"/>
                </a:solidFill>
              </a:rPr>
              <a:t>U</a:t>
            </a:r>
            <a:r>
              <a:rPr lang="en-US" sz="1600" b="1" baseline="-25000">
                <a:solidFill>
                  <a:srgbClr val="5D0D8F"/>
                </a:solidFill>
              </a:rPr>
              <a:t>2</a:t>
            </a:r>
            <a:endParaRPr lang="en-US" sz="1600" b="1">
              <a:solidFill>
                <a:srgbClr val="5D0D8F"/>
              </a:solidFill>
            </a:endParaRPr>
          </a:p>
        </p:txBody>
      </p:sp>
      <p:sp>
        <p:nvSpPr>
          <p:cNvPr id="126992" name="Text Box 17"/>
          <p:cNvSpPr txBox="1">
            <a:spLocks noChangeArrowheads="1"/>
          </p:cNvSpPr>
          <p:nvPr/>
        </p:nvSpPr>
        <p:spPr bwMode="auto">
          <a:xfrm>
            <a:off x="1585913" y="477202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i="1">
                <a:solidFill>
                  <a:schemeClr val="tx1"/>
                </a:solidFill>
              </a:rPr>
              <a:t>B</a:t>
            </a:r>
          </a:p>
        </p:txBody>
      </p:sp>
      <p:grpSp>
        <p:nvGrpSpPr>
          <p:cNvPr id="2" name="Group 26"/>
          <p:cNvGrpSpPr>
            <a:grpSpLocks/>
          </p:cNvGrpSpPr>
          <p:nvPr/>
        </p:nvGrpSpPr>
        <p:grpSpPr bwMode="auto">
          <a:xfrm>
            <a:off x="917575" y="1497013"/>
            <a:ext cx="7947025" cy="4865687"/>
            <a:chOff x="578" y="943"/>
            <a:chExt cx="5006" cy="3065"/>
          </a:xfrm>
        </p:grpSpPr>
        <p:sp>
          <p:nvSpPr>
            <p:cNvPr id="126998" name="Text Box 9"/>
            <p:cNvSpPr txBox="1">
              <a:spLocks noChangeArrowheads="1"/>
            </p:cNvSpPr>
            <p:nvPr/>
          </p:nvSpPr>
          <p:spPr bwMode="auto">
            <a:xfrm>
              <a:off x="1439" y="943"/>
              <a:ext cx="414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r>
                <a:rPr lang="en-US">
                  <a:solidFill>
                    <a:srgbClr val="394DA3"/>
                  </a:solidFill>
                </a:rPr>
                <a:t>The consumer could be compensated so that he can afford to remain on U</a:t>
              </a:r>
              <a:r>
                <a:rPr lang="en-US" baseline="-25000">
                  <a:solidFill>
                    <a:srgbClr val="394DA3"/>
                  </a:solidFill>
                </a:rPr>
                <a:t>1</a:t>
              </a:r>
            </a:p>
          </p:txBody>
        </p:sp>
        <p:sp>
          <p:nvSpPr>
            <p:cNvPr id="126999" name="Line 20"/>
            <p:cNvSpPr>
              <a:spLocks noChangeShapeType="1"/>
            </p:cNvSpPr>
            <p:nvPr/>
          </p:nvSpPr>
          <p:spPr bwMode="auto">
            <a:xfrm>
              <a:off x="578" y="1203"/>
              <a:ext cx="1823" cy="2805"/>
            </a:xfrm>
            <a:prstGeom prst="line">
              <a:avLst/>
            </a:prstGeom>
            <a:noFill/>
            <a:ln w="38100">
              <a:solidFill>
                <a:srgbClr val="DC00DC"/>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127000" name="Text Box 21"/>
            <p:cNvSpPr txBox="1">
              <a:spLocks noChangeArrowheads="1"/>
            </p:cNvSpPr>
            <p:nvPr/>
          </p:nvSpPr>
          <p:spPr bwMode="auto">
            <a:xfrm>
              <a:off x="1493" y="2301"/>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i="1">
                  <a:solidFill>
                    <a:schemeClr val="tx1"/>
                  </a:solidFill>
                </a:rPr>
                <a:t>C</a:t>
              </a:r>
            </a:p>
          </p:txBody>
        </p:sp>
        <p:sp>
          <p:nvSpPr>
            <p:cNvPr id="127001" name="Oval 22"/>
            <p:cNvSpPr>
              <a:spLocks noChangeArrowheads="1"/>
            </p:cNvSpPr>
            <p:nvPr/>
          </p:nvSpPr>
          <p:spPr bwMode="auto">
            <a:xfrm>
              <a:off x="1461" y="2547"/>
              <a:ext cx="48" cy="48"/>
            </a:xfrm>
            <a:prstGeom prst="ellipse">
              <a:avLst/>
            </a:prstGeom>
            <a:solidFill>
              <a:schemeClr val="tx1"/>
            </a:solidFill>
            <a:ln w="15875">
              <a:solidFill>
                <a:schemeClr val="tx1"/>
              </a:solidFill>
              <a:round/>
              <a:headEnd/>
              <a:tailEnd/>
            </a:ln>
          </p:spPr>
          <p:txBody>
            <a:bodyPr anchor="ctr">
              <a:spAutoFit/>
            </a:bodyPr>
            <a:lstStyle/>
            <a:p>
              <a:pPr algn="ctr" eaLnBrk="0" hangingPunct="0"/>
              <a:endParaRPr lang="en-US"/>
            </a:p>
          </p:txBody>
        </p:sp>
      </p:grpSp>
      <p:grpSp>
        <p:nvGrpSpPr>
          <p:cNvPr id="3" name="Group 25"/>
          <p:cNvGrpSpPr>
            <a:grpSpLocks/>
          </p:cNvGrpSpPr>
          <p:nvPr/>
        </p:nvGrpSpPr>
        <p:grpSpPr bwMode="auto">
          <a:xfrm>
            <a:off x="0" y="1957388"/>
            <a:ext cx="8793163" cy="2841625"/>
            <a:chOff x="0" y="1233"/>
            <a:chExt cx="5539" cy="1790"/>
          </a:xfrm>
        </p:grpSpPr>
        <p:sp>
          <p:nvSpPr>
            <p:cNvPr id="126995" name="Text Box 18"/>
            <p:cNvSpPr txBox="1">
              <a:spLocks noChangeArrowheads="1"/>
            </p:cNvSpPr>
            <p:nvPr/>
          </p:nvSpPr>
          <p:spPr bwMode="auto">
            <a:xfrm>
              <a:off x="2892" y="1569"/>
              <a:ext cx="2647" cy="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r>
                <a:rPr lang="en-US" i="1">
                  <a:solidFill>
                    <a:srgbClr val="7B332D"/>
                  </a:solidFill>
                </a:rPr>
                <a:t>CV</a:t>
              </a:r>
              <a:r>
                <a:rPr lang="en-US">
                  <a:solidFill>
                    <a:srgbClr val="7B332D"/>
                  </a:solidFill>
                </a:rPr>
                <a:t> is the amount that the individual would need to be compensated -- that is, the change in Expenditure for a change in p</a:t>
              </a:r>
              <a:r>
                <a:rPr lang="en-US" sz="1800" baseline="-25000">
                  <a:solidFill>
                    <a:srgbClr val="7B332D"/>
                  </a:solidFill>
                </a:rPr>
                <a:t>x</a:t>
              </a:r>
              <a:r>
                <a:rPr lang="en-US" sz="1800">
                  <a:solidFill>
                    <a:srgbClr val="7B332D"/>
                  </a:solidFill>
                </a:rPr>
                <a:t>.</a:t>
              </a:r>
              <a:r>
                <a:rPr lang="en-US">
                  <a:solidFill>
                    <a:srgbClr val="7B332D"/>
                  </a:solidFill>
                </a:rPr>
                <a:t> Note, p</a:t>
              </a:r>
              <a:r>
                <a:rPr lang="en-US" baseline="-25000">
                  <a:solidFill>
                    <a:srgbClr val="7B332D"/>
                  </a:solidFill>
                </a:rPr>
                <a:t>y</a:t>
              </a:r>
              <a:r>
                <a:rPr lang="en-US">
                  <a:solidFill>
                    <a:srgbClr val="7B332D"/>
                  </a:solidFill>
                </a:rPr>
                <a:t>=$1 on this graph</a:t>
              </a:r>
            </a:p>
          </p:txBody>
        </p:sp>
        <p:sp>
          <p:nvSpPr>
            <p:cNvPr id="126996" name="AutoShape 23"/>
            <p:cNvSpPr>
              <a:spLocks/>
            </p:cNvSpPr>
            <p:nvPr/>
          </p:nvSpPr>
          <p:spPr bwMode="auto">
            <a:xfrm>
              <a:off x="450" y="1233"/>
              <a:ext cx="51" cy="729"/>
            </a:xfrm>
            <a:prstGeom prst="leftBrace">
              <a:avLst>
                <a:gd name="adj1" fmla="val 119118"/>
                <a:gd name="adj2" fmla="val 50000"/>
              </a:avLst>
            </a:prstGeom>
            <a:noFill/>
            <a:ln w="38100">
              <a:solidFill>
                <a:srgbClr val="7B332D"/>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eaLnBrk="0" hangingPunct="0"/>
              <a:endParaRPr lang="en-US"/>
            </a:p>
          </p:txBody>
        </p:sp>
        <p:sp>
          <p:nvSpPr>
            <p:cNvPr id="126997" name="Text Box 24"/>
            <p:cNvSpPr txBox="1">
              <a:spLocks noChangeArrowheads="1"/>
            </p:cNvSpPr>
            <p:nvPr/>
          </p:nvSpPr>
          <p:spPr bwMode="auto">
            <a:xfrm>
              <a:off x="0" y="1457"/>
              <a:ext cx="3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b="1" i="1">
                  <a:solidFill>
                    <a:srgbClr val="7B332D"/>
                  </a:solidFill>
                </a:rPr>
                <a:t>CV</a:t>
              </a:r>
            </a:p>
          </p:txBody>
        </p:sp>
      </p:grpSp>
    </p:spTree>
    <p:extLst>
      <p:ext uri="{BB962C8B-B14F-4D97-AF65-F5344CB8AC3E}">
        <p14:creationId xmlns:p14="http://schemas.microsoft.com/office/powerpoint/2010/main" val="18911056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85800" y="457200"/>
            <a:ext cx="7772400" cy="842963"/>
          </a:xfrm>
        </p:spPr>
        <p:txBody>
          <a:bodyPr/>
          <a:lstStyle/>
          <a:p>
            <a:pPr eaLnBrk="1" fontAlgn="auto" hangingPunct="1">
              <a:spcAft>
                <a:spcPts val="0"/>
              </a:spcAft>
              <a:defRPr/>
            </a:pPr>
            <a:r>
              <a:rPr lang="en-US" dirty="0" smtClean="0"/>
              <a:t>Consumer Welfare</a:t>
            </a:r>
          </a:p>
        </p:txBody>
      </p:sp>
      <p:sp>
        <p:nvSpPr>
          <p:cNvPr id="128003" name="Rectangle 3"/>
          <p:cNvSpPr>
            <a:spLocks noGrp="1" noChangeArrowheads="1"/>
          </p:cNvSpPr>
          <p:nvPr>
            <p:ph idx="1"/>
          </p:nvPr>
        </p:nvSpPr>
        <p:spPr>
          <a:xfrm>
            <a:off x="304800" y="1219200"/>
            <a:ext cx="8153400" cy="1657350"/>
          </a:xfrm>
        </p:spPr>
        <p:txBody>
          <a:bodyPr>
            <a:normAutofit lnSpcReduction="10000"/>
          </a:bodyPr>
          <a:lstStyle/>
          <a:p>
            <a:pPr eaLnBrk="1" hangingPunct="1">
              <a:lnSpc>
                <a:spcPct val="90000"/>
              </a:lnSpc>
            </a:pPr>
            <a:r>
              <a:rPr lang="en-US" sz="2800" dirty="0" smtClean="0"/>
              <a:t>At the margin, the CV is the change in Expenditure needed to maintain utility.</a:t>
            </a:r>
          </a:p>
          <a:p>
            <a:pPr eaLnBrk="1" hangingPunct="1">
              <a:lnSpc>
                <a:spcPct val="90000"/>
              </a:lnSpc>
            </a:pPr>
            <a:r>
              <a:rPr lang="en-US" sz="2800" dirty="0" smtClean="0"/>
              <a:t>So for a price increase of $1, you need x</a:t>
            </a:r>
            <a:r>
              <a:rPr lang="en-US" sz="2800" baseline="30000" dirty="0" smtClean="0"/>
              <a:t>c</a:t>
            </a:r>
            <a:r>
              <a:rPr lang="en-US" sz="2800" dirty="0" smtClean="0"/>
              <a:t> more income to maintain your utility.</a:t>
            </a:r>
          </a:p>
        </p:txBody>
      </p:sp>
      <p:graphicFrame>
        <p:nvGraphicFramePr>
          <p:cNvPr id="276484" name="Object 4"/>
          <p:cNvGraphicFramePr>
            <a:graphicFrameLocks noChangeAspect="1"/>
          </p:cNvGraphicFramePr>
          <p:nvPr>
            <p:extLst>
              <p:ext uri="{D42A27DB-BD31-4B8C-83A1-F6EECF244321}">
                <p14:modId xmlns:p14="http://schemas.microsoft.com/office/powerpoint/2010/main" val="4241397845"/>
              </p:ext>
            </p:extLst>
          </p:nvPr>
        </p:nvGraphicFramePr>
        <p:xfrm>
          <a:off x="3606800" y="3567113"/>
          <a:ext cx="4041775" cy="1025525"/>
        </p:xfrm>
        <a:graphic>
          <a:graphicData uri="http://schemas.openxmlformats.org/presentationml/2006/ole">
            <mc:AlternateContent xmlns:mc="http://schemas.openxmlformats.org/markup-compatibility/2006">
              <mc:Choice xmlns:v="urn:schemas-microsoft-com:vml" Requires="v">
                <p:oleObj spid="_x0000_s24627" name="Equation" r:id="rId3" imgW="3898800" imgH="939600" progId="Equation.DSMT4">
                  <p:embed/>
                </p:oleObj>
              </mc:Choice>
              <mc:Fallback>
                <p:oleObj name="Equation" r:id="rId3" imgW="3898800" imgH="939600" progId="Equation.DSMT4">
                  <p:embed/>
                  <p:pic>
                    <p:nvPicPr>
                      <p:cNvPr id="0" name="Picture 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6800" y="3567113"/>
                        <a:ext cx="4041775" cy="1025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 name="Straight Connector 2"/>
          <p:cNvCxnSpPr/>
          <p:nvPr/>
        </p:nvCxnSpPr>
        <p:spPr>
          <a:xfrm>
            <a:off x="1752600" y="3124200"/>
            <a:ext cx="0" cy="2971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52600" y="6096000"/>
            <a:ext cx="419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Freeform 6"/>
          <p:cNvSpPr/>
          <p:nvPr/>
        </p:nvSpPr>
        <p:spPr>
          <a:xfrm>
            <a:off x="2207941" y="3222702"/>
            <a:ext cx="2062976" cy="2765503"/>
          </a:xfrm>
          <a:custGeom>
            <a:avLst/>
            <a:gdLst>
              <a:gd name="connsiteX0" fmla="*/ 0 w 2062976"/>
              <a:gd name="connsiteY0" fmla="*/ 0 h 2765503"/>
              <a:gd name="connsiteX1" fmla="*/ 981308 w 2062976"/>
              <a:gd name="connsiteY1" fmla="*/ 1694986 h 2765503"/>
              <a:gd name="connsiteX2" fmla="*/ 2062976 w 2062976"/>
              <a:gd name="connsiteY2" fmla="*/ 2765503 h 2765503"/>
            </a:gdLst>
            <a:ahLst/>
            <a:cxnLst>
              <a:cxn ang="0">
                <a:pos x="connsiteX0" y="connsiteY0"/>
              </a:cxn>
              <a:cxn ang="0">
                <a:pos x="connsiteX1" y="connsiteY1"/>
              </a:cxn>
              <a:cxn ang="0">
                <a:pos x="connsiteX2" y="connsiteY2"/>
              </a:cxn>
            </a:cxnLst>
            <a:rect l="l" t="t" r="r" b="b"/>
            <a:pathLst>
              <a:path w="2062976" h="2765503">
                <a:moveTo>
                  <a:pt x="0" y="0"/>
                </a:moveTo>
                <a:cubicBezTo>
                  <a:pt x="318739" y="617034"/>
                  <a:pt x="637479" y="1234069"/>
                  <a:pt x="981308" y="1694986"/>
                </a:cubicBezTo>
                <a:cubicBezTo>
                  <a:pt x="1325137" y="2155903"/>
                  <a:pt x="1694056" y="2460703"/>
                  <a:pt x="2062976" y="276550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295400" y="3222702"/>
            <a:ext cx="369204" cy="369332"/>
          </a:xfrm>
          <a:prstGeom prst="rect">
            <a:avLst/>
          </a:prstGeom>
          <a:noFill/>
        </p:spPr>
        <p:txBody>
          <a:bodyPr wrap="none" rtlCol="0">
            <a:spAutoFit/>
          </a:bodyPr>
          <a:lstStyle/>
          <a:p>
            <a:r>
              <a:rPr lang="en-US" dirty="0" err="1" smtClean="0"/>
              <a:t>p</a:t>
            </a:r>
            <a:r>
              <a:rPr lang="en-US" baseline="-25000" dirty="0" err="1" smtClean="0"/>
              <a:t>x</a:t>
            </a:r>
            <a:endParaRPr lang="en-US" baseline="-25000" dirty="0"/>
          </a:p>
        </p:txBody>
      </p:sp>
      <p:sp>
        <p:nvSpPr>
          <p:cNvPr id="9" name="TextBox 8"/>
          <p:cNvSpPr txBox="1"/>
          <p:nvPr/>
        </p:nvSpPr>
        <p:spPr>
          <a:xfrm>
            <a:off x="6112423" y="6130641"/>
            <a:ext cx="284052" cy="369332"/>
          </a:xfrm>
          <a:prstGeom prst="rect">
            <a:avLst/>
          </a:prstGeom>
          <a:noFill/>
        </p:spPr>
        <p:txBody>
          <a:bodyPr wrap="none" rtlCol="0">
            <a:spAutoFit/>
          </a:bodyPr>
          <a:lstStyle/>
          <a:p>
            <a:r>
              <a:rPr lang="en-US" dirty="0" smtClean="0"/>
              <a:t>x</a:t>
            </a:r>
            <a:endParaRPr lang="en-US" dirty="0"/>
          </a:p>
        </p:txBody>
      </p:sp>
      <p:sp>
        <p:nvSpPr>
          <p:cNvPr id="10" name="TextBox 9"/>
          <p:cNvSpPr txBox="1"/>
          <p:nvPr/>
        </p:nvSpPr>
        <p:spPr>
          <a:xfrm>
            <a:off x="3962400" y="5410200"/>
            <a:ext cx="1556965" cy="369332"/>
          </a:xfrm>
          <a:prstGeom prst="rect">
            <a:avLst/>
          </a:prstGeom>
          <a:noFill/>
        </p:spPr>
        <p:txBody>
          <a:bodyPr wrap="none" rtlCol="0">
            <a:spAutoFit/>
          </a:bodyPr>
          <a:lstStyle/>
          <a:p>
            <a:r>
              <a:rPr lang="en-US" dirty="0" smtClean="0"/>
              <a:t>x</a:t>
            </a:r>
            <a:r>
              <a:rPr lang="en-US" baseline="30000" dirty="0" smtClean="0"/>
              <a:t>c</a:t>
            </a:r>
            <a:r>
              <a:rPr lang="en-US" dirty="0" smtClean="0"/>
              <a:t>=</a:t>
            </a:r>
            <a:r>
              <a:rPr lang="en-US" dirty="0"/>
              <a:t> </a:t>
            </a:r>
            <a:r>
              <a:rPr lang="en-US" dirty="0" smtClean="0"/>
              <a:t>x</a:t>
            </a:r>
            <a:r>
              <a:rPr lang="en-US" baseline="30000" dirty="0" smtClean="0"/>
              <a:t>c</a:t>
            </a:r>
            <a:r>
              <a:rPr lang="en-US" dirty="0" smtClean="0"/>
              <a:t>(p</a:t>
            </a:r>
            <a:r>
              <a:rPr lang="en-US" baseline="-25000" dirty="0" smtClean="0"/>
              <a:t>x</a:t>
            </a:r>
            <a:r>
              <a:rPr lang="en-US" dirty="0" smtClean="0"/>
              <a:t>,p</a:t>
            </a:r>
            <a:r>
              <a:rPr lang="en-US" baseline="-25000" dirty="0" smtClean="0"/>
              <a:t>y</a:t>
            </a:r>
            <a:r>
              <a:rPr lang="en-US" dirty="0" smtClean="0"/>
              <a:t>,U</a:t>
            </a:r>
            <a:r>
              <a:rPr lang="en-US" baseline="-25000" dirty="0" smtClean="0"/>
              <a:t>1</a:t>
            </a:r>
            <a:r>
              <a:rPr lang="en-US" dirty="0" smtClean="0"/>
              <a:t>)</a:t>
            </a:r>
            <a:endParaRPr lang="en-US" dirty="0"/>
          </a:p>
        </p:txBody>
      </p:sp>
      <p:cxnSp>
        <p:nvCxnSpPr>
          <p:cNvPr id="12" name="Straight Connector 11"/>
          <p:cNvCxnSpPr/>
          <p:nvPr/>
        </p:nvCxnSpPr>
        <p:spPr>
          <a:xfrm>
            <a:off x="1752600" y="4800600"/>
            <a:ext cx="13716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126058" y="4800600"/>
            <a:ext cx="0" cy="12954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955377" y="6130641"/>
            <a:ext cx="459998" cy="369332"/>
          </a:xfrm>
          <a:prstGeom prst="rect">
            <a:avLst/>
          </a:prstGeom>
          <a:noFill/>
        </p:spPr>
        <p:txBody>
          <a:bodyPr wrap="none" rtlCol="0">
            <a:spAutoFit/>
          </a:bodyPr>
          <a:lstStyle/>
          <a:p>
            <a:r>
              <a:rPr lang="en-US" dirty="0" smtClean="0"/>
              <a:t>x</a:t>
            </a:r>
            <a:r>
              <a:rPr lang="en-US" baseline="-25000" dirty="0" smtClean="0"/>
              <a:t>c</a:t>
            </a:r>
            <a:r>
              <a:rPr lang="en-US" dirty="0" smtClean="0"/>
              <a:t>*</a:t>
            </a:r>
            <a:endParaRPr lang="en-US" dirty="0"/>
          </a:p>
        </p:txBody>
      </p:sp>
    </p:spTree>
    <p:extLst>
      <p:ext uri="{BB962C8B-B14F-4D97-AF65-F5344CB8AC3E}">
        <p14:creationId xmlns:p14="http://schemas.microsoft.com/office/powerpoint/2010/main" val="977745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76484"/>
                                        </p:tgtEl>
                                        <p:attrNameLst>
                                          <p:attrName>style.visibility</p:attrName>
                                        </p:attrNameLst>
                                      </p:cBhvr>
                                      <p:to>
                                        <p:strVal val="visible"/>
                                      </p:to>
                                    </p:set>
                                    <p:animEffect transition="in" filter="wipe(left)">
                                      <p:cBhvr>
                                        <p:cTn id="7" dur="500"/>
                                        <p:tgtEl>
                                          <p:spTgt spid="276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85800" y="457200"/>
            <a:ext cx="7772400" cy="842963"/>
          </a:xfrm>
        </p:spPr>
        <p:txBody>
          <a:bodyPr/>
          <a:lstStyle/>
          <a:p>
            <a:pPr eaLnBrk="1" fontAlgn="auto" hangingPunct="1">
              <a:spcAft>
                <a:spcPts val="0"/>
              </a:spcAft>
              <a:defRPr/>
            </a:pPr>
            <a:r>
              <a:rPr lang="en-US" dirty="0" smtClean="0"/>
              <a:t>Consumer Welfare</a:t>
            </a:r>
          </a:p>
        </p:txBody>
      </p:sp>
      <p:sp>
        <p:nvSpPr>
          <p:cNvPr id="128003" name="Rectangle 3"/>
          <p:cNvSpPr>
            <a:spLocks noGrp="1" noChangeArrowheads="1"/>
          </p:cNvSpPr>
          <p:nvPr>
            <p:ph idx="1"/>
          </p:nvPr>
        </p:nvSpPr>
        <p:spPr>
          <a:xfrm>
            <a:off x="304800" y="1219200"/>
            <a:ext cx="8153400" cy="1657350"/>
          </a:xfrm>
        </p:spPr>
        <p:txBody>
          <a:bodyPr>
            <a:normAutofit lnSpcReduction="10000"/>
          </a:bodyPr>
          <a:lstStyle/>
          <a:p>
            <a:pPr eaLnBrk="1" hangingPunct="1">
              <a:lnSpc>
                <a:spcPct val="90000"/>
              </a:lnSpc>
            </a:pPr>
            <a:r>
              <a:rPr lang="en-US" sz="2800" dirty="0" smtClean="0"/>
              <a:t>For a bigger price change, we need to calculate an area.</a:t>
            </a:r>
          </a:p>
          <a:p>
            <a:pPr eaLnBrk="1" hangingPunct="1">
              <a:lnSpc>
                <a:spcPct val="90000"/>
              </a:lnSpc>
            </a:pPr>
            <a:r>
              <a:rPr lang="en-US" sz="2800" dirty="0" smtClean="0"/>
              <a:t>So how much consumer surplus is lost for this price increase?</a:t>
            </a:r>
          </a:p>
        </p:txBody>
      </p:sp>
      <p:cxnSp>
        <p:nvCxnSpPr>
          <p:cNvPr id="3" name="Straight Connector 2"/>
          <p:cNvCxnSpPr/>
          <p:nvPr/>
        </p:nvCxnSpPr>
        <p:spPr>
          <a:xfrm>
            <a:off x="1752600" y="3124200"/>
            <a:ext cx="0" cy="2971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52600" y="6096000"/>
            <a:ext cx="419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Freeform 6"/>
          <p:cNvSpPr/>
          <p:nvPr/>
        </p:nvSpPr>
        <p:spPr>
          <a:xfrm>
            <a:off x="2207941" y="3222702"/>
            <a:ext cx="2062976" cy="2765503"/>
          </a:xfrm>
          <a:custGeom>
            <a:avLst/>
            <a:gdLst>
              <a:gd name="connsiteX0" fmla="*/ 0 w 2062976"/>
              <a:gd name="connsiteY0" fmla="*/ 0 h 2765503"/>
              <a:gd name="connsiteX1" fmla="*/ 981308 w 2062976"/>
              <a:gd name="connsiteY1" fmla="*/ 1694986 h 2765503"/>
              <a:gd name="connsiteX2" fmla="*/ 2062976 w 2062976"/>
              <a:gd name="connsiteY2" fmla="*/ 2765503 h 2765503"/>
            </a:gdLst>
            <a:ahLst/>
            <a:cxnLst>
              <a:cxn ang="0">
                <a:pos x="connsiteX0" y="connsiteY0"/>
              </a:cxn>
              <a:cxn ang="0">
                <a:pos x="connsiteX1" y="connsiteY1"/>
              </a:cxn>
              <a:cxn ang="0">
                <a:pos x="connsiteX2" y="connsiteY2"/>
              </a:cxn>
            </a:cxnLst>
            <a:rect l="l" t="t" r="r" b="b"/>
            <a:pathLst>
              <a:path w="2062976" h="2765503">
                <a:moveTo>
                  <a:pt x="0" y="0"/>
                </a:moveTo>
                <a:cubicBezTo>
                  <a:pt x="318739" y="617034"/>
                  <a:pt x="637479" y="1234069"/>
                  <a:pt x="981308" y="1694986"/>
                </a:cubicBezTo>
                <a:cubicBezTo>
                  <a:pt x="1325137" y="2155903"/>
                  <a:pt x="1694056" y="2460703"/>
                  <a:pt x="2062976" y="276550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295400" y="3222702"/>
            <a:ext cx="369204" cy="369332"/>
          </a:xfrm>
          <a:prstGeom prst="rect">
            <a:avLst/>
          </a:prstGeom>
          <a:noFill/>
        </p:spPr>
        <p:txBody>
          <a:bodyPr wrap="none" rtlCol="0">
            <a:spAutoFit/>
          </a:bodyPr>
          <a:lstStyle/>
          <a:p>
            <a:r>
              <a:rPr lang="en-US" dirty="0" err="1" smtClean="0"/>
              <a:t>p</a:t>
            </a:r>
            <a:r>
              <a:rPr lang="en-US" baseline="-25000" dirty="0" err="1" smtClean="0"/>
              <a:t>x</a:t>
            </a:r>
            <a:endParaRPr lang="en-US" baseline="-25000" dirty="0"/>
          </a:p>
        </p:txBody>
      </p:sp>
      <p:sp>
        <p:nvSpPr>
          <p:cNvPr id="9" name="TextBox 8"/>
          <p:cNvSpPr txBox="1"/>
          <p:nvPr/>
        </p:nvSpPr>
        <p:spPr>
          <a:xfrm>
            <a:off x="6019800" y="5988205"/>
            <a:ext cx="284052" cy="369332"/>
          </a:xfrm>
          <a:prstGeom prst="rect">
            <a:avLst/>
          </a:prstGeom>
          <a:noFill/>
        </p:spPr>
        <p:txBody>
          <a:bodyPr wrap="none" rtlCol="0">
            <a:spAutoFit/>
          </a:bodyPr>
          <a:lstStyle/>
          <a:p>
            <a:r>
              <a:rPr lang="en-US" dirty="0" smtClean="0"/>
              <a:t>x</a:t>
            </a:r>
            <a:endParaRPr lang="en-US" dirty="0"/>
          </a:p>
        </p:txBody>
      </p:sp>
      <p:cxnSp>
        <p:nvCxnSpPr>
          <p:cNvPr id="12" name="Straight Connector 11"/>
          <p:cNvCxnSpPr/>
          <p:nvPr/>
        </p:nvCxnSpPr>
        <p:spPr>
          <a:xfrm>
            <a:off x="1752600" y="4800600"/>
            <a:ext cx="13716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126058" y="4800600"/>
            <a:ext cx="0" cy="12954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54458" y="4191000"/>
            <a:ext cx="988742"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743200" y="4218878"/>
            <a:ext cx="0" cy="187712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95400" y="4615934"/>
            <a:ext cx="369204" cy="369332"/>
          </a:xfrm>
          <a:prstGeom prst="rect">
            <a:avLst/>
          </a:prstGeom>
          <a:noFill/>
        </p:spPr>
        <p:txBody>
          <a:bodyPr wrap="none" rtlCol="0">
            <a:spAutoFit/>
          </a:bodyPr>
          <a:lstStyle/>
          <a:p>
            <a:r>
              <a:rPr lang="en-US" dirty="0" err="1" smtClean="0"/>
              <a:t>p</a:t>
            </a:r>
            <a:r>
              <a:rPr lang="en-US" baseline="-25000" dirty="0" err="1" smtClean="0"/>
              <a:t>x</a:t>
            </a:r>
            <a:endParaRPr lang="en-US" baseline="-25000" dirty="0"/>
          </a:p>
        </p:txBody>
      </p:sp>
      <p:sp>
        <p:nvSpPr>
          <p:cNvPr id="19" name="TextBox 18"/>
          <p:cNvSpPr txBox="1"/>
          <p:nvPr/>
        </p:nvSpPr>
        <p:spPr>
          <a:xfrm>
            <a:off x="1343721" y="4006334"/>
            <a:ext cx="411523" cy="369332"/>
          </a:xfrm>
          <a:prstGeom prst="rect">
            <a:avLst/>
          </a:prstGeom>
          <a:noFill/>
        </p:spPr>
        <p:txBody>
          <a:bodyPr wrap="none" rtlCol="0">
            <a:spAutoFit/>
          </a:bodyPr>
          <a:lstStyle/>
          <a:p>
            <a:r>
              <a:rPr lang="en-US" dirty="0" err="1" smtClean="0"/>
              <a:t>p</a:t>
            </a:r>
            <a:r>
              <a:rPr lang="en-US" baseline="-25000" dirty="0" err="1" smtClean="0"/>
              <a:t>x</a:t>
            </a:r>
            <a:r>
              <a:rPr lang="en-US" baseline="30000" dirty="0" smtClean="0"/>
              <a:t>’</a:t>
            </a:r>
            <a:endParaRPr lang="en-US" baseline="30000" dirty="0"/>
          </a:p>
        </p:txBody>
      </p:sp>
      <p:cxnSp>
        <p:nvCxnSpPr>
          <p:cNvPr id="14" name="Straight Arrow Connector 13"/>
          <p:cNvCxnSpPr/>
          <p:nvPr/>
        </p:nvCxnSpPr>
        <p:spPr>
          <a:xfrm flipV="1">
            <a:off x="990600" y="4191000"/>
            <a:ext cx="0" cy="609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366811" y="3040979"/>
            <a:ext cx="1518493" cy="369332"/>
          </a:xfrm>
          <a:prstGeom prst="rect">
            <a:avLst/>
          </a:prstGeom>
          <a:noFill/>
        </p:spPr>
        <p:txBody>
          <a:bodyPr wrap="none" rtlCol="0">
            <a:spAutoFit/>
          </a:bodyPr>
          <a:lstStyle/>
          <a:p>
            <a:r>
              <a:rPr lang="en-US" dirty="0" smtClean="0"/>
              <a:t>x</a:t>
            </a:r>
            <a:r>
              <a:rPr lang="en-US" baseline="30000" dirty="0" smtClean="0"/>
              <a:t>c</a:t>
            </a:r>
            <a:r>
              <a:rPr lang="en-US" dirty="0" smtClean="0"/>
              <a:t>=</a:t>
            </a:r>
            <a:r>
              <a:rPr lang="en-US" dirty="0"/>
              <a:t> </a:t>
            </a:r>
            <a:r>
              <a:rPr lang="en-US" dirty="0" smtClean="0"/>
              <a:t>x</a:t>
            </a:r>
            <a:r>
              <a:rPr lang="en-US" baseline="30000" dirty="0" smtClean="0"/>
              <a:t>c</a:t>
            </a:r>
            <a:r>
              <a:rPr lang="en-US" dirty="0" smtClean="0"/>
              <a:t>(p</a:t>
            </a:r>
            <a:r>
              <a:rPr lang="en-US" baseline="-25000" dirty="0" smtClean="0"/>
              <a:t>x</a:t>
            </a:r>
            <a:r>
              <a:rPr lang="en-US" dirty="0" smtClean="0"/>
              <a:t>,p</a:t>
            </a:r>
            <a:r>
              <a:rPr lang="en-US" baseline="-25000" dirty="0" smtClean="0"/>
              <a:t>y</a:t>
            </a:r>
            <a:r>
              <a:rPr lang="en-US" dirty="0" smtClean="0"/>
              <a:t>,U</a:t>
            </a:r>
            <a:r>
              <a:rPr lang="en-US" baseline="30000" dirty="0" smtClean="0"/>
              <a:t>1</a:t>
            </a:r>
            <a:r>
              <a:rPr lang="en-US" dirty="0" smtClean="0"/>
              <a: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555870260"/>
              </p:ext>
            </p:extLst>
          </p:nvPr>
        </p:nvGraphicFramePr>
        <p:xfrm>
          <a:off x="4572000" y="2894605"/>
          <a:ext cx="4041775" cy="1025525"/>
        </p:xfrm>
        <a:graphic>
          <a:graphicData uri="http://schemas.openxmlformats.org/presentationml/2006/ole">
            <mc:AlternateContent xmlns:mc="http://schemas.openxmlformats.org/markup-compatibility/2006">
              <mc:Choice xmlns:v="urn:schemas-microsoft-com:vml" Requires="v">
                <p:oleObj spid="_x0000_s92202" name="Equation" r:id="rId3" imgW="3898900" imgH="939800" progId="Equation.DSMT4">
                  <p:embed/>
                </p:oleObj>
              </mc:Choice>
              <mc:Fallback>
                <p:oleObj name="Equation" r:id="rId3" imgW="3898900" imgH="939800" progId="Equation.DSMT4">
                  <p:embed/>
                  <p:pic>
                    <p:nvPicPr>
                      <p:cNvPr id="0" name="Picture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894605"/>
                        <a:ext cx="4041775" cy="1025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ight Triangle 10"/>
          <p:cNvSpPr/>
          <p:nvPr/>
        </p:nvSpPr>
        <p:spPr>
          <a:xfrm>
            <a:off x="2734778" y="4191000"/>
            <a:ext cx="381000" cy="609600"/>
          </a:xfrm>
          <a:prstGeom prst="rtTriangle">
            <a:avLst/>
          </a:prstGeom>
          <a:solidFill>
            <a:srgbClr val="FF0000">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752600" y="4191000"/>
            <a:ext cx="990600" cy="609600"/>
          </a:xfrm>
          <a:prstGeom prst="rect">
            <a:avLst/>
          </a:prstGeom>
          <a:solidFill>
            <a:srgbClr val="92D05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bwMode="auto">
          <a:xfrm>
            <a:off x="3429000" y="4266550"/>
            <a:ext cx="20433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ctr"/>
            <a:r>
              <a:rPr lang="en-US" dirty="0" smtClean="0">
                <a:solidFill>
                  <a:schemeClr val="tx1"/>
                </a:solidFill>
                <a:latin typeface="+mn-lt"/>
              </a:rPr>
              <a:t>Loss due to reduced consumption of x</a:t>
            </a:r>
            <a:endParaRPr lang="en-US" dirty="0">
              <a:solidFill>
                <a:schemeClr val="tx1"/>
              </a:solidFill>
              <a:latin typeface="+mn-lt"/>
            </a:endParaRPr>
          </a:p>
        </p:txBody>
      </p:sp>
      <p:cxnSp>
        <p:nvCxnSpPr>
          <p:cNvPr id="23" name="Straight Arrow Connector 22"/>
          <p:cNvCxnSpPr/>
          <p:nvPr/>
        </p:nvCxnSpPr>
        <p:spPr>
          <a:xfrm flipH="1">
            <a:off x="2837247" y="4683742"/>
            <a:ext cx="922822"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bwMode="auto">
          <a:xfrm>
            <a:off x="137375" y="5347578"/>
            <a:ext cx="141210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ctr"/>
            <a:r>
              <a:rPr lang="en-US" dirty="0" smtClean="0">
                <a:solidFill>
                  <a:schemeClr val="tx1"/>
                </a:solidFill>
                <a:latin typeface="+mn-lt"/>
              </a:rPr>
              <a:t>Loss due to higher </a:t>
            </a:r>
            <a:r>
              <a:rPr lang="en-US" dirty="0" err="1" smtClean="0">
                <a:solidFill>
                  <a:schemeClr val="tx1"/>
                </a:solidFill>
                <a:latin typeface="+mn-lt"/>
              </a:rPr>
              <a:t>p</a:t>
            </a:r>
            <a:r>
              <a:rPr lang="en-US" baseline="-25000" dirty="0" err="1" smtClean="0">
                <a:solidFill>
                  <a:schemeClr val="tx1"/>
                </a:solidFill>
                <a:latin typeface="+mn-lt"/>
              </a:rPr>
              <a:t>x</a:t>
            </a:r>
            <a:endParaRPr lang="en-US" baseline="-25000" dirty="0">
              <a:solidFill>
                <a:schemeClr val="tx1"/>
              </a:solidFill>
              <a:latin typeface="+mn-lt"/>
            </a:endParaRPr>
          </a:p>
        </p:txBody>
      </p:sp>
      <p:cxnSp>
        <p:nvCxnSpPr>
          <p:cNvPr id="28" name="Straight Arrow Connector 27"/>
          <p:cNvCxnSpPr/>
          <p:nvPr/>
        </p:nvCxnSpPr>
        <p:spPr>
          <a:xfrm flipV="1">
            <a:off x="1379092" y="4683742"/>
            <a:ext cx="828849" cy="987001"/>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718736" y="6331068"/>
            <a:ext cx="40732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837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fontAlgn="auto" hangingPunct="1">
              <a:spcAft>
                <a:spcPts val="0"/>
              </a:spcAft>
              <a:defRPr/>
            </a:pPr>
            <a:r>
              <a:rPr lang="en-US" smtClean="0"/>
              <a:t>Consumer Welfare</a:t>
            </a:r>
          </a:p>
        </p:txBody>
      </p:sp>
      <p:sp>
        <p:nvSpPr>
          <p:cNvPr id="130051" name="Rectangle 3"/>
          <p:cNvSpPr>
            <a:spLocks noGrp="1" noChangeArrowheads="1"/>
          </p:cNvSpPr>
          <p:nvPr>
            <p:ph idx="1"/>
          </p:nvPr>
        </p:nvSpPr>
        <p:spPr>
          <a:xfrm>
            <a:off x="533400" y="1905000"/>
            <a:ext cx="7924800" cy="1524000"/>
          </a:xfrm>
        </p:spPr>
        <p:txBody>
          <a:bodyPr/>
          <a:lstStyle/>
          <a:p>
            <a:pPr eaLnBrk="1" hangingPunct="1"/>
            <a:r>
              <a:rPr lang="en-US" dirty="0" smtClean="0"/>
              <a:t>The amount of CV required can be found by integrating from </a:t>
            </a:r>
            <a:r>
              <a:rPr lang="en-US" dirty="0" err="1" smtClean="0"/>
              <a:t>p</a:t>
            </a:r>
            <a:r>
              <a:rPr lang="en-US" baseline="-25000" dirty="0" err="1" smtClean="0"/>
              <a:t>x</a:t>
            </a:r>
            <a:r>
              <a:rPr lang="en-US" dirty="0" smtClean="0"/>
              <a:t> to </a:t>
            </a:r>
            <a:r>
              <a:rPr lang="en-US" dirty="0" err="1" smtClean="0"/>
              <a:t>p</a:t>
            </a:r>
            <a:r>
              <a:rPr lang="en-US" baseline="-25000" dirty="0" err="1" smtClean="0"/>
              <a:t>x</a:t>
            </a:r>
            <a:r>
              <a:rPr lang="en-US" baseline="30000" dirty="0" smtClean="0"/>
              <a:t>’</a:t>
            </a:r>
          </a:p>
        </p:txBody>
      </p:sp>
      <p:graphicFrame>
        <p:nvGraphicFramePr>
          <p:cNvPr id="277508" name="Object 4"/>
          <p:cNvGraphicFramePr>
            <a:graphicFrameLocks noChangeAspect="1"/>
          </p:cNvGraphicFramePr>
          <p:nvPr>
            <p:extLst>
              <p:ext uri="{D42A27DB-BD31-4B8C-83A1-F6EECF244321}">
                <p14:modId xmlns:p14="http://schemas.microsoft.com/office/powerpoint/2010/main" val="346879382"/>
              </p:ext>
            </p:extLst>
          </p:nvPr>
        </p:nvGraphicFramePr>
        <p:xfrm>
          <a:off x="955675" y="3254375"/>
          <a:ext cx="7048500" cy="1136650"/>
        </p:xfrm>
        <a:graphic>
          <a:graphicData uri="http://schemas.openxmlformats.org/presentationml/2006/ole">
            <mc:AlternateContent xmlns:mc="http://schemas.openxmlformats.org/markup-compatibility/2006">
              <mc:Choice xmlns:v="urn:schemas-microsoft-com:vml" Requires="v">
                <p:oleObj spid="_x0000_s25650" name="Equation" r:id="rId3" imgW="6235560" imgH="965160" progId="Equation.DSMT4">
                  <p:embed/>
                </p:oleObj>
              </mc:Choice>
              <mc:Fallback>
                <p:oleObj name="Equation" r:id="rId3" imgW="6235560" imgH="965160" progId="Equation.DSMT4">
                  <p:embed/>
                  <p:pic>
                    <p:nvPicPr>
                      <p:cNvPr id="0" name="Picture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5675" y="3254375"/>
                        <a:ext cx="7048500" cy="1136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7509" name="Rectangle 5"/>
          <p:cNvSpPr>
            <a:spLocks noChangeArrowheads="1"/>
          </p:cNvSpPr>
          <p:nvPr/>
        </p:nvSpPr>
        <p:spPr bwMode="auto">
          <a:xfrm>
            <a:off x="685800" y="5029200"/>
            <a:ext cx="7924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eaLnBrk="0" hangingPunct="0">
              <a:spcBef>
                <a:spcPct val="20000"/>
              </a:spcBef>
              <a:buFontTx/>
              <a:buChar char="–"/>
            </a:pPr>
            <a:r>
              <a:rPr lang="en-US" sz="2800" dirty="0"/>
              <a:t>this integral is the area to the left of the compensated demand curve between </a:t>
            </a:r>
            <a:r>
              <a:rPr lang="en-US" sz="2800" i="1" dirty="0" err="1" smtClean="0"/>
              <a:t>p</a:t>
            </a:r>
            <a:r>
              <a:rPr lang="en-US" sz="2800" i="1" baseline="-25000" dirty="0" err="1" smtClean="0"/>
              <a:t>x</a:t>
            </a:r>
            <a:r>
              <a:rPr lang="en-US" sz="2800" dirty="0" smtClean="0"/>
              <a:t> </a:t>
            </a:r>
            <a:r>
              <a:rPr lang="en-US" sz="2800" dirty="0"/>
              <a:t>and </a:t>
            </a:r>
            <a:r>
              <a:rPr lang="en-US" sz="2800" i="1" dirty="0" err="1" smtClean="0"/>
              <a:t>p</a:t>
            </a:r>
            <a:r>
              <a:rPr lang="en-US" sz="2800" i="1" baseline="-25000" dirty="0" err="1" smtClean="0"/>
              <a:t>x</a:t>
            </a:r>
            <a:r>
              <a:rPr lang="en-US" sz="2800" i="1" baseline="30000" dirty="0" smtClean="0"/>
              <a:t>’</a:t>
            </a:r>
            <a:endParaRPr lang="en-US" sz="2800" baseline="30000" dirty="0"/>
          </a:p>
        </p:txBody>
      </p:sp>
    </p:spTree>
    <p:extLst>
      <p:ext uri="{BB962C8B-B14F-4D97-AF65-F5344CB8AC3E}">
        <p14:creationId xmlns:p14="http://schemas.microsoft.com/office/powerpoint/2010/main" val="40781363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7509"/>
                                        </p:tgtEl>
                                        <p:attrNameLst>
                                          <p:attrName>style.visibility</p:attrName>
                                        </p:attrNameLst>
                                      </p:cBhvr>
                                      <p:to>
                                        <p:strVal val="visible"/>
                                      </p:to>
                                    </p:set>
                                    <p:animEffect transition="in" filter="wipe(left)">
                                      <p:cBhvr>
                                        <p:cTn id="12" dur="500"/>
                                        <p:tgtEl>
                                          <p:spTgt spid="277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9"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19"/>
          <p:cNvSpPr/>
          <p:nvPr/>
        </p:nvSpPr>
        <p:spPr>
          <a:xfrm>
            <a:off x="1874334" y="3515835"/>
            <a:ext cx="3969834" cy="2252546"/>
          </a:xfrm>
          <a:custGeom>
            <a:avLst/>
            <a:gdLst>
              <a:gd name="connsiteX0" fmla="*/ 0 w 3969834"/>
              <a:gd name="connsiteY0" fmla="*/ 0 h 2252546"/>
              <a:gd name="connsiteX1" fmla="*/ 1393903 w 3969834"/>
              <a:gd name="connsiteY1" fmla="*/ 1393903 h 2252546"/>
              <a:gd name="connsiteX2" fmla="*/ 3969834 w 3969834"/>
              <a:gd name="connsiteY2" fmla="*/ 2252546 h 2252546"/>
            </a:gdLst>
            <a:ahLst/>
            <a:cxnLst>
              <a:cxn ang="0">
                <a:pos x="connsiteX0" y="connsiteY0"/>
              </a:cxn>
              <a:cxn ang="0">
                <a:pos x="connsiteX1" y="connsiteY1"/>
              </a:cxn>
              <a:cxn ang="0">
                <a:pos x="connsiteX2" y="connsiteY2"/>
              </a:cxn>
            </a:cxnLst>
            <a:rect l="l" t="t" r="r" b="b"/>
            <a:pathLst>
              <a:path w="3969834" h="2252546">
                <a:moveTo>
                  <a:pt x="0" y="0"/>
                </a:moveTo>
                <a:cubicBezTo>
                  <a:pt x="366132" y="509239"/>
                  <a:pt x="732264" y="1018479"/>
                  <a:pt x="1393903" y="1393903"/>
                </a:cubicBezTo>
                <a:cubicBezTo>
                  <a:pt x="2055542" y="1769327"/>
                  <a:pt x="3012688" y="2010936"/>
                  <a:pt x="3969834" y="2252546"/>
                </a:cubicBezTo>
              </a:path>
            </a:pathLst>
          </a:cu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nual Input 4"/>
          <p:cNvSpPr/>
          <p:nvPr/>
        </p:nvSpPr>
        <p:spPr>
          <a:xfrm rot="5400000">
            <a:off x="2122448" y="3875048"/>
            <a:ext cx="581722" cy="1269381"/>
          </a:xfrm>
          <a:prstGeom prst="flowChartManualInput">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786" name="Rectangle 2"/>
          <p:cNvSpPr>
            <a:spLocks noGrp="1" noChangeArrowheads="1"/>
          </p:cNvSpPr>
          <p:nvPr>
            <p:ph type="title"/>
          </p:nvPr>
        </p:nvSpPr>
        <p:spPr>
          <a:xfrm>
            <a:off x="612852" y="76200"/>
            <a:ext cx="7772400" cy="842963"/>
          </a:xfrm>
        </p:spPr>
        <p:txBody>
          <a:bodyPr/>
          <a:lstStyle/>
          <a:p>
            <a:pPr eaLnBrk="1" fontAlgn="auto" hangingPunct="1">
              <a:spcAft>
                <a:spcPts val="0"/>
              </a:spcAft>
              <a:defRPr/>
            </a:pPr>
            <a:r>
              <a:rPr lang="en-US" dirty="0" smtClean="0"/>
              <a:t>Consumer Welfare</a:t>
            </a:r>
          </a:p>
        </p:txBody>
      </p:sp>
      <p:sp>
        <p:nvSpPr>
          <p:cNvPr id="128003" name="Rectangle 3"/>
          <p:cNvSpPr>
            <a:spLocks noGrp="1" noChangeArrowheads="1"/>
          </p:cNvSpPr>
          <p:nvPr>
            <p:ph idx="1"/>
          </p:nvPr>
        </p:nvSpPr>
        <p:spPr>
          <a:xfrm>
            <a:off x="304800" y="914400"/>
            <a:ext cx="8382000" cy="2235562"/>
          </a:xfrm>
        </p:spPr>
        <p:txBody>
          <a:bodyPr>
            <a:normAutofit fontScale="92500" lnSpcReduction="10000"/>
          </a:bodyPr>
          <a:lstStyle/>
          <a:p>
            <a:pPr eaLnBrk="1" hangingPunct="1">
              <a:lnSpc>
                <a:spcPct val="90000"/>
              </a:lnSpc>
            </a:pPr>
            <a:r>
              <a:rPr lang="en-US" sz="2800" dirty="0" smtClean="0"/>
              <a:t>The area under the curve is the amount of compensation we WOULD needed to maintain utility. Since we are never really compensated, it is simply the welfare loss of a price change.</a:t>
            </a:r>
          </a:p>
          <a:p>
            <a:pPr eaLnBrk="1" hangingPunct="1">
              <a:lnSpc>
                <a:spcPct val="90000"/>
              </a:lnSpc>
            </a:pPr>
            <a:r>
              <a:rPr lang="en-US" sz="2800" dirty="0" smtClean="0"/>
              <a:t>Note, it is larger than the area under the ordinary demand curve.</a:t>
            </a:r>
          </a:p>
        </p:txBody>
      </p:sp>
      <p:cxnSp>
        <p:nvCxnSpPr>
          <p:cNvPr id="3" name="Straight Connector 2"/>
          <p:cNvCxnSpPr/>
          <p:nvPr/>
        </p:nvCxnSpPr>
        <p:spPr>
          <a:xfrm>
            <a:off x="1752600" y="3124200"/>
            <a:ext cx="0" cy="2971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52600" y="6096000"/>
            <a:ext cx="419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Freeform 6"/>
          <p:cNvSpPr/>
          <p:nvPr/>
        </p:nvSpPr>
        <p:spPr>
          <a:xfrm>
            <a:off x="2207941" y="3222702"/>
            <a:ext cx="2062976" cy="2765503"/>
          </a:xfrm>
          <a:custGeom>
            <a:avLst/>
            <a:gdLst>
              <a:gd name="connsiteX0" fmla="*/ 0 w 2062976"/>
              <a:gd name="connsiteY0" fmla="*/ 0 h 2765503"/>
              <a:gd name="connsiteX1" fmla="*/ 981308 w 2062976"/>
              <a:gd name="connsiteY1" fmla="*/ 1694986 h 2765503"/>
              <a:gd name="connsiteX2" fmla="*/ 2062976 w 2062976"/>
              <a:gd name="connsiteY2" fmla="*/ 2765503 h 2765503"/>
            </a:gdLst>
            <a:ahLst/>
            <a:cxnLst>
              <a:cxn ang="0">
                <a:pos x="connsiteX0" y="connsiteY0"/>
              </a:cxn>
              <a:cxn ang="0">
                <a:pos x="connsiteX1" y="connsiteY1"/>
              </a:cxn>
              <a:cxn ang="0">
                <a:pos x="connsiteX2" y="connsiteY2"/>
              </a:cxn>
            </a:cxnLst>
            <a:rect l="l" t="t" r="r" b="b"/>
            <a:pathLst>
              <a:path w="2062976" h="2765503">
                <a:moveTo>
                  <a:pt x="0" y="0"/>
                </a:moveTo>
                <a:cubicBezTo>
                  <a:pt x="318739" y="617034"/>
                  <a:pt x="637479" y="1234069"/>
                  <a:pt x="981308" y="1694986"/>
                </a:cubicBezTo>
                <a:cubicBezTo>
                  <a:pt x="1325137" y="2155903"/>
                  <a:pt x="1694056" y="2460703"/>
                  <a:pt x="2062976" y="276550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295400" y="3222702"/>
            <a:ext cx="369204" cy="369332"/>
          </a:xfrm>
          <a:prstGeom prst="rect">
            <a:avLst/>
          </a:prstGeom>
          <a:noFill/>
        </p:spPr>
        <p:txBody>
          <a:bodyPr wrap="none" rtlCol="0">
            <a:spAutoFit/>
          </a:bodyPr>
          <a:lstStyle/>
          <a:p>
            <a:r>
              <a:rPr lang="en-US" dirty="0" err="1" smtClean="0"/>
              <a:t>p</a:t>
            </a:r>
            <a:r>
              <a:rPr lang="en-US" baseline="-25000" dirty="0" err="1" smtClean="0"/>
              <a:t>x</a:t>
            </a:r>
            <a:endParaRPr lang="en-US" baseline="-25000" dirty="0"/>
          </a:p>
        </p:txBody>
      </p:sp>
      <p:sp>
        <p:nvSpPr>
          <p:cNvPr id="9" name="TextBox 8"/>
          <p:cNvSpPr txBox="1"/>
          <p:nvPr/>
        </p:nvSpPr>
        <p:spPr>
          <a:xfrm>
            <a:off x="6019800" y="5988205"/>
            <a:ext cx="284052" cy="369332"/>
          </a:xfrm>
          <a:prstGeom prst="rect">
            <a:avLst/>
          </a:prstGeom>
          <a:noFill/>
        </p:spPr>
        <p:txBody>
          <a:bodyPr wrap="none" rtlCol="0">
            <a:spAutoFit/>
          </a:bodyPr>
          <a:lstStyle/>
          <a:p>
            <a:r>
              <a:rPr lang="en-US" dirty="0" smtClean="0"/>
              <a:t>x</a:t>
            </a:r>
            <a:endParaRPr lang="en-US" dirty="0"/>
          </a:p>
        </p:txBody>
      </p:sp>
      <p:cxnSp>
        <p:nvCxnSpPr>
          <p:cNvPr id="12" name="Straight Connector 11"/>
          <p:cNvCxnSpPr/>
          <p:nvPr/>
        </p:nvCxnSpPr>
        <p:spPr>
          <a:xfrm>
            <a:off x="1752600" y="4800600"/>
            <a:ext cx="13716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126058" y="4800600"/>
            <a:ext cx="0" cy="12954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54458" y="4191000"/>
            <a:ext cx="988742"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743200" y="4218878"/>
            <a:ext cx="0" cy="187712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95400" y="4615934"/>
            <a:ext cx="369204" cy="369332"/>
          </a:xfrm>
          <a:prstGeom prst="rect">
            <a:avLst/>
          </a:prstGeom>
          <a:noFill/>
        </p:spPr>
        <p:txBody>
          <a:bodyPr wrap="none" rtlCol="0">
            <a:spAutoFit/>
          </a:bodyPr>
          <a:lstStyle/>
          <a:p>
            <a:r>
              <a:rPr lang="en-US" dirty="0" err="1" smtClean="0"/>
              <a:t>p</a:t>
            </a:r>
            <a:r>
              <a:rPr lang="en-US" baseline="-25000" dirty="0" err="1" smtClean="0"/>
              <a:t>x</a:t>
            </a:r>
            <a:endParaRPr lang="en-US" baseline="-25000" dirty="0"/>
          </a:p>
        </p:txBody>
      </p:sp>
      <p:sp>
        <p:nvSpPr>
          <p:cNvPr id="19" name="TextBox 18"/>
          <p:cNvSpPr txBox="1"/>
          <p:nvPr/>
        </p:nvSpPr>
        <p:spPr>
          <a:xfrm>
            <a:off x="1343721" y="4006334"/>
            <a:ext cx="411523" cy="369332"/>
          </a:xfrm>
          <a:prstGeom prst="rect">
            <a:avLst/>
          </a:prstGeom>
          <a:noFill/>
        </p:spPr>
        <p:txBody>
          <a:bodyPr wrap="none" rtlCol="0">
            <a:spAutoFit/>
          </a:bodyPr>
          <a:lstStyle/>
          <a:p>
            <a:r>
              <a:rPr lang="en-US" dirty="0" err="1" smtClean="0"/>
              <a:t>p</a:t>
            </a:r>
            <a:r>
              <a:rPr lang="en-US" baseline="-25000" dirty="0" err="1" smtClean="0"/>
              <a:t>x</a:t>
            </a:r>
            <a:r>
              <a:rPr lang="en-US" baseline="30000" dirty="0" smtClean="0"/>
              <a:t>’</a:t>
            </a:r>
            <a:endParaRPr lang="en-US" baseline="30000" dirty="0"/>
          </a:p>
        </p:txBody>
      </p:sp>
      <p:cxnSp>
        <p:nvCxnSpPr>
          <p:cNvPr id="14" name="Straight Arrow Connector 13"/>
          <p:cNvCxnSpPr/>
          <p:nvPr/>
        </p:nvCxnSpPr>
        <p:spPr>
          <a:xfrm flipV="1">
            <a:off x="990600" y="4191000"/>
            <a:ext cx="0" cy="609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 name="Object 1"/>
          <p:cNvGraphicFramePr>
            <a:graphicFrameLocks noChangeAspect="1"/>
          </p:cNvGraphicFramePr>
          <p:nvPr>
            <p:extLst>
              <p:ext uri="{D42A27DB-BD31-4B8C-83A1-F6EECF244321}">
                <p14:modId xmlns:p14="http://schemas.microsoft.com/office/powerpoint/2010/main" val="4040817403"/>
              </p:ext>
            </p:extLst>
          </p:nvPr>
        </p:nvGraphicFramePr>
        <p:xfrm>
          <a:off x="4038600" y="3546475"/>
          <a:ext cx="4584700" cy="1018330"/>
        </p:xfrm>
        <a:graphic>
          <a:graphicData uri="http://schemas.openxmlformats.org/presentationml/2006/ole">
            <mc:AlternateContent xmlns:mc="http://schemas.openxmlformats.org/markup-compatibility/2006">
              <mc:Choice xmlns:v="urn:schemas-microsoft-com:vml" Requires="v">
                <p:oleObj spid="_x0000_s93224" name="Equation" r:id="rId3" imgW="4356000" imgH="927000" progId="Equation.DSMT4">
                  <p:embed/>
                </p:oleObj>
              </mc:Choice>
              <mc:Fallback>
                <p:oleObj name="Equation" r:id="rId3" imgW="4356000" imgH="927000" progId="Equation.DSMT4">
                  <p:embed/>
                  <p:pic>
                    <p:nvPicPr>
                      <p:cNvPr id="0"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3546475"/>
                        <a:ext cx="4584700" cy="10183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4499052" y="5078968"/>
            <a:ext cx="1368580" cy="369332"/>
          </a:xfrm>
          <a:prstGeom prst="rect">
            <a:avLst/>
          </a:prstGeom>
          <a:noFill/>
        </p:spPr>
        <p:txBody>
          <a:bodyPr wrap="none" rtlCol="0">
            <a:spAutoFit/>
          </a:bodyPr>
          <a:lstStyle/>
          <a:p>
            <a:r>
              <a:rPr lang="en-US" dirty="0" smtClean="0"/>
              <a:t>x= x(</a:t>
            </a:r>
            <a:r>
              <a:rPr lang="en-US" dirty="0" err="1" smtClean="0"/>
              <a:t>p</a:t>
            </a:r>
            <a:r>
              <a:rPr lang="en-US" baseline="-25000" dirty="0" err="1" smtClean="0"/>
              <a:t>x</a:t>
            </a:r>
            <a:r>
              <a:rPr lang="en-US" dirty="0" err="1" smtClean="0"/>
              <a:t>,p</a:t>
            </a:r>
            <a:r>
              <a:rPr lang="en-US" baseline="-25000" dirty="0" err="1" smtClean="0"/>
              <a:t>y</a:t>
            </a:r>
            <a:r>
              <a:rPr lang="en-US" dirty="0" err="1" smtClean="0"/>
              <a:t>,M</a:t>
            </a:r>
            <a:r>
              <a:rPr lang="en-US" dirty="0" smtClean="0"/>
              <a:t>)</a:t>
            </a:r>
            <a:endParaRPr lang="en-US" dirty="0"/>
          </a:p>
        </p:txBody>
      </p:sp>
      <p:sp>
        <p:nvSpPr>
          <p:cNvPr id="22" name="TextBox 21"/>
          <p:cNvSpPr txBox="1"/>
          <p:nvPr/>
        </p:nvSpPr>
        <p:spPr>
          <a:xfrm>
            <a:off x="2366811" y="3149962"/>
            <a:ext cx="1518493" cy="369332"/>
          </a:xfrm>
          <a:prstGeom prst="rect">
            <a:avLst/>
          </a:prstGeom>
          <a:noFill/>
        </p:spPr>
        <p:txBody>
          <a:bodyPr wrap="none" rtlCol="0">
            <a:spAutoFit/>
          </a:bodyPr>
          <a:lstStyle/>
          <a:p>
            <a:r>
              <a:rPr lang="en-US" dirty="0" smtClean="0"/>
              <a:t>x</a:t>
            </a:r>
            <a:r>
              <a:rPr lang="en-US" baseline="30000" dirty="0" smtClean="0"/>
              <a:t>c</a:t>
            </a:r>
            <a:r>
              <a:rPr lang="en-US" dirty="0" smtClean="0"/>
              <a:t>=</a:t>
            </a:r>
            <a:r>
              <a:rPr lang="en-US" dirty="0"/>
              <a:t> </a:t>
            </a:r>
            <a:r>
              <a:rPr lang="en-US" dirty="0" smtClean="0"/>
              <a:t>x</a:t>
            </a:r>
            <a:r>
              <a:rPr lang="en-US" baseline="30000" dirty="0" smtClean="0"/>
              <a:t>c</a:t>
            </a:r>
            <a:r>
              <a:rPr lang="en-US" dirty="0" smtClean="0"/>
              <a:t>(p</a:t>
            </a:r>
            <a:r>
              <a:rPr lang="en-US" baseline="-25000" dirty="0" smtClean="0"/>
              <a:t>x</a:t>
            </a:r>
            <a:r>
              <a:rPr lang="en-US" dirty="0" smtClean="0"/>
              <a:t>,p</a:t>
            </a:r>
            <a:r>
              <a:rPr lang="en-US" baseline="-25000" dirty="0" smtClean="0"/>
              <a:t>y</a:t>
            </a:r>
            <a:r>
              <a:rPr lang="en-US" dirty="0" smtClean="0"/>
              <a:t>,U</a:t>
            </a:r>
            <a:r>
              <a:rPr lang="en-US" baseline="-25000" dirty="0" smtClean="0"/>
              <a:t>1</a:t>
            </a:r>
            <a:r>
              <a:rPr lang="en-US" dirty="0" smtClean="0"/>
              <a:t>)</a:t>
            </a:r>
            <a:endParaRPr lang="en-US" dirty="0"/>
          </a:p>
        </p:txBody>
      </p:sp>
    </p:spTree>
    <p:extLst>
      <p:ext uri="{BB962C8B-B14F-4D97-AF65-F5344CB8AC3E}">
        <p14:creationId xmlns:p14="http://schemas.microsoft.com/office/powerpoint/2010/main" val="102953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fontAlgn="auto" hangingPunct="1">
              <a:spcAft>
                <a:spcPts val="0"/>
              </a:spcAft>
              <a:defRPr/>
            </a:pPr>
            <a:r>
              <a:rPr lang="en-US" smtClean="0"/>
              <a:t>Consumer Welfare</a:t>
            </a:r>
          </a:p>
        </p:txBody>
      </p:sp>
      <p:sp>
        <p:nvSpPr>
          <p:cNvPr id="132099" name="Rectangle 3"/>
          <p:cNvSpPr>
            <a:spLocks noGrp="1" noChangeArrowheads="1"/>
          </p:cNvSpPr>
          <p:nvPr>
            <p:ph idx="1"/>
          </p:nvPr>
        </p:nvSpPr>
        <p:spPr>
          <a:xfrm>
            <a:off x="762000" y="1371600"/>
            <a:ext cx="7696200" cy="4724400"/>
          </a:xfrm>
        </p:spPr>
        <p:txBody>
          <a:bodyPr>
            <a:normAutofit/>
          </a:bodyPr>
          <a:lstStyle/>
          <a:p>
            <a:pPr eaLnBrk="1" hangingPunct="1"/>
            <a:r>
              <a:rPr lang="en-US" dirty="0" smtClean="0"/>
              <a:t>However, a price change involves both income AND substitution effects</a:t>
            </a:r>
          </a:p>
          <a:p>
            <a:pPr lvl="1" eaLnBrk="1" hangingPunct="1"/>
            <a:r>
              <a:rPr lang="en-US" dirty="0" smtClean="0"/>
              <a:t>should we use the compensated demand curve for the original target utility (U</a:t>
            </a:r>
            <a:r>
              <a:rPr lang="en-US" baseline="-25000" dirty="0" smtClean="0"/>
              <a:t>1</a:t>
            </a:r>
            <a:r>
              <a:rPr lang="en-US" dirty="0" smtClean="0"/>
              <a:t>) or the new level of utility after the price change (U</a:t>
            </a:r>
            <a:r>
              <a:rPr lang="en-US" baseline="-25000" dirty="0" smtClean="0"/>
              <a:t>2</a:t>
            </a:r>
            <a:r>
              <a:rPr lang="en-US" dirty="0" smtClean="0"/>
              <a:t>)?</a:t>
            </a:r>
          </a:p>
          <a:p>
            <a:r>
              <a:rPr lang="en-US" dirty="0" smtClean="0"/>
              <a:t>That is, a change in price from </a:t>
            </a:r>
            <a:r>
              <a:rPr lang="en-US" dirty="0" err="1" smtClean="0"/>
              <a:t>p</a:t>
            </a:r>
            <a:r>
              <a:rPr lang="en-US" baseline="-25000" dirty="0" err="1" smtClean="0"/>
              <a:t>x</a:t>
            </a:r>
            <a:r>
              <a:rPr lang="en-US" dirty="0" smtClean="0"/>
              <a:t>’ to </a:t>
            </a:r>
            <a:r>
              <a:rPr lang="en-US" dirty="0" err="1" smtClean="0"/>
              <a:t>p</a:t>
            </a:r>
            <a:r>
              <a:rPr lang="en-US" baseline="-25000" dirty="0" err="1" smtClean="0"/>
              <a:t>x</a:t>
            </a:r>
            <a:r>
              <a:rPr lang="en-US" dirty="0" smtClean="0"/>
              <a:t> would yield a different magnitude of welfare loss because utility would be lower to start (different </a:t>
            </a:r>
            <a:r>
              <a:rPr lang="en-US" dirty="0" err="1" smtClean="0"/>
              <a:t>Hicksian</a:t>
            </a:r>
            <a:r>
              <a:rPr lang="en-US" dirty="0" smtClean="0"/>
              <a:t>).</a:t>
            </a:r>
          </a:p>
        </p:txBody>
      </p:sp>
    </p:spTree>
    <p:extLst>
      <p:ext uri="{BB962C8B-B14F-4D97-AF65-F5344CB8AC3E}">
        <p14:creationId xmlns:p14="http://schemas.microsoft.com/office/powerpoint/2010/main" val="279903005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762000" y="152400"/>
            <a:ext cx="7772400" cy="842963"/>
          </a:xfrm>
        </p:spPr>
        <p:txBody>
          <a:bodyPr/>
          <a:lstStyle/>
          <a:p>
            <a:pPr eaLnBrk="1" fontAlgn="auto" hangingPunct="1">
              <a:spcAft>
                <a:spcPts val="0"/>
              </a:spcAft>
              <a:defRPr/>
            </a:pPr>
            <a:r>
              <a:rPr lang="en-US" dirty="0" smtClean="0"/>
              <a:t>Consumer Welfare</a:t>
            </a:r>
          </a:p>
        </p:txBody>
      </p:sp>
      <p:sp>
        <p:nvSpPr>
          <p:cNvPr id="128003" name="Rectangle 3"/>
          <p:cNvSpPr>
            <a:spLocks noGrp="1" noChangeArrowheads="1"/>
          </p:cNvSpPr>
          <p:nvPr>
            <p:ph idx="1"/>
          </p:nvPr>
        </p:nvSpPr>
        <p:spPr>
          <a:xfrm>
            <a:off x="152400" y="891451"/>
            <a:ext cx="8839200" cy="2080347"/>
          </a:xfrm>
        </p:spPr>
        <p:txBody>
          <a:bodyPr>
            <a:normAutofit fontScale="92500" lnSpcReduction="10000"/>
          </a:bodyPr>
          <a:lstStyle/>
          <a:p>
            <a:pPr eaLnBrk="1" hangingPunct="1">
              <a:lnSpc>
                <a:spcPct val="90000"/>
              </a:lnSpc>
            </a:pPr>
            <a:r>
              <a:rPr lang="en-US" sz="2800" dirty="0" smtClean="0"/>
              <a:t>The area under the curve is the amount of compensation needed to maintain utility. Since price fell in this case, maintaining utility means reducing income and the area under the curve measures the gain in welfare.</a:t>
            </a:r>
          </a:p>
          <a:p>
            <a:pPr eaLnBrk="1" hangingPunct="1">
              <a:lnSpc>
                <a:spcPct val="90000"/>
              </a:lnSpc>
            </a:pPr>
            <a:r>
              <a:rPr lang="en-US" sz="2800" dirty="0" smtClean="0"/>
              <a:t>In this case, the area under the ordinary demand curve is larger.</a:t>
            </a:r>
          </a:p>
        </p:txBody>
      </p:sp>
      <p:cxnSp>
        <p:nvCxnSpPr>
          <p:cNvPr id="3" name="Straight Connector 2"/>
          <p:cNvCxnSpPr/>
          <p:nvPr/>
        </p:nvCxnSpPr>
        <p:spPr>
          <a:xfrm>
            <a:off x="1752600" y="3124200"/>
            <a:ext cx="0" cy="2971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52600" y="6096000"/>
            <a:ext cx="4191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Freeform 6"/>
          <p:cNvSpPr/>
          <p:nvPr/>
        </p:nvSpPr>
        <p:spPr>
          <a:xfrm>
            <a:off x="2207941" y="3222702"/>
            <a:ext cx="2062976" cy="2765503"/>
          </a:xfrm>
          <a:custGeom>
            <a:avLst/>
            <a:gdLst>
              <a:gd name="connsiteX0" fmla="*/ 0 w 2062976"/>
              <a:gd name="connsiteY0" fmla="*/ 0 h 2765503"/>
              <a:gd name="connsiteX1" fmla="*/ 981308 w 2062976"/>
              <a:gd name="connsiteY1" fmla="*/ 1694986 h 2765503"/>
              <a:gd name="connsiteX2" fmla="*/ 2062976 w 2062976"/>
              <a:gd name="connsiteY2" fmla="*/ 2765503 h 2765503"/>
            </a:gdLst>
            <a:ahLst/>
            <a:cxnLst>
              <a:cxn ang="0">
                <a:pos x="connsiteX0" y="connsiteY0"/>
              </a:cxn>
              <a:cxn ang="0">
                <a:pos x="connsiteX1" y="connsiteY1"/>
              </a:cxn>
              <a:cxn ang="0">
                <a:pos x="connsiteX2" y="connsiteY2"/>
              </a:cxn>
            </a:cxnLst>
            <a:rect l="l" t="t" r="r" b="b"/>
            <a:pathLst>
              <a:path w="2062976" h="2765503">
                <a:moveTo>
                  <a:pt x="0" y="0"/>
                </a:moveTo>
                <a:cubicBezTo>
                  <a:pt x="318739" y="617034"/>
                  <a:pt x="637479" y="1234069"/>
                  <a:pt x="981308" y="1694986"/>
                </a:cubicBezTo>
                <a:cubicBezTo>
                  <a:pt x="1325137" y="2155903"/>
                  <a:pt x="1694056" y="2460703"/>
                  <a:pt x="2062976" y="276550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295400" y="3222702"/>
            <a:ext cx="369204" cy="369332"/>
          </a:xfrm>
          <a:prstGeom prst="rect">
            <a:avLst/>
          </a:prstGeom>
          <a:noFill/>
        </p:spPr>
        <p:txBody>
          <a:bodyPr wrap="none" rtlCol="0">
            <a:spAutoFit/>
          </a:bodyPr>
          <a:lstStyle/>
          <a:p>
            <a:r>
              <a:rPr lang="en-US" dirty="0" err="1" smtClean="0"/>
              <a:t>p</a:t>
            </a:r>
            <a:r>
              <a:rPr lang="en-US" baseline="-25000" dirty="0" err="1" smtClean="0"/>
              <a:t>x</a:t>
            </a:r>
            <a:endParaRPr lang="en-US" baseline="-25000" dirty="0"/>
          </a:p>
        </p:txBody>
      </p:sp>
      <p:sp>
        <p:nvSpPr>
          <p:cNvPr id="9" name="TextBox 8"/>
          <p:cNvSpPr txBox="1"/>
          <p:nvPr/>
        </p:nvSpPr>
        <p:spPr>
          <a:xfrm>
            <a:off x="6019800" y="5988205"/>
            <a:ext cx="284052" cy="369332"/>
          </a:xfrm>
          <a:prstGeom prst="rect">
            <a:avLst/>
          </a:prstGeom>
          <a:noFill/>
        </p:spPr>
        <p:txBody>
          <a:bodyPr wrap="none" rtlCol="0">
            <a:spAutoFit/>
          </a:bodyPr>
          <a:lstStyle/>
          <a:p>
            <a:r>
              <a:rPr lang="en-US" dirty="0" smtClean="0"/>
              <a:t>x</a:t>
            </a:r>
            <a:endParaRPr lang="en-US" dirty="0"/>
          </a:p>
        </p:txBody>
      </p:sp>
      <p:cxnSp>
        <p:nvCxnSpPr>
          <p:cNvPr id="12" name="Straight Connector 11"/>
          <p:cNvCxnSpPr/>
          <p:nvPr/>
        </p:nvCxnSpPr>
        <p:spPr>
          <a:xfrm>
            <a:off x="1752600" y="4800600"/>
            <a:ext cx="13716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126058" y="4800600"/>
            <a:ext cx="0" cy="12954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54458" y="4191000"/>
            <a:ext cx="988742"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743200" y="4218878"/>
            <a:ext cx="0" cy="187712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95400" y="4615934"/>
            <a:ext cx="369204" cy="369332"/>
          </a:xfrm>
          <a:prstGeom prst="rect">
            <a:avLst/>
          </a:prstGeom>
          <a:noFill/>
        </p:spPr>
        <p:txBody>
          <a:bodyPr wrap="none" rtlCol="0">
            <a:spAutoFit/>
          </a:bodyPr>
          <a:lstStyle/>
          <a:p>
            <a:r>
              <a:rPr lang="en-US" dirty="0" err="1" smtClean="0"/>
              <a:t>p</a:t>
            </a:r>
            <a:r>
              <a:rPr lang="en-US" baseline="-25000" dirty="0" err="1" smtClean="0"/>
              <a:t>x</a:t>
            </a:r>
            <a:endParaRPr lang="en-US" baseline="-25000" dirty="0"/>
          </a:p>
        </p:txBody>
      </p:sp>
      <p:sp>
        <p:nvSpPr>
          <p:cNvPr id="19" name="TextBox 18"/>
          <p:cNvSpPr txBox="1"/>
          <p:nvPr/>
        </p:nvSpPr>
        <p:spPr>
          <a:xfrm>
            <a:off x="1343721" y="4006334"/>
            <a:ext cx="411523" cy="369332"/>
          </a:xfrm>
          <a:prstGeom prst="rect">
            <a:avLst/>
          </a:prstGeom>
          <a:noFill/>
        </p:spPr>
        <p:txBody>
          <a:bodyPr wrap="none" rtlCol="0">
            <a:spAutoFit/>
          </a:bodyPr>
          <a:lstStyle/>
          <a:p>
            <a:r>
              <a:rPr lang="en-US" dirty="0" err="1" smtClean="0"/>
              <a:t>p</a:t>
            </a:r>
            <a:r>
              <a:rPr lang="en-US" baseline="-25000" dirty="0" err="1" smtClean="0"/>
              <a:t>x</a:t>
            </a:r>
            <a:r>
              <a:rPr lang="en-US" baseline="30000" dirty="0" smtClean="0"/>
              <a:t>’</a:t>
            </a:r>
            <a:endParaRPr lang="en-US" baseline="30000" dirty="0"/>
          </a:p>
        </p:txBody>
      </p:sp>
      <p:cxnSp>
        <p:nvCxnSpPr>
          <p:cNvPr id="14" name="Straight Arrow Connector 13"/>
          <p:cNvCxnSpPr/>
          <p:nvPr/>
        </p:nvCxnSpPr>
        <p:spPr>
          <a:xfrm flipV="1">
            <a:off x="990600" y="4191000"/>
            <a:ext cx="0" cy="609600"/>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4" name="Freeform 3"/>
          <p:cNvSpPr/>
          <p:nvPr/>
        </p:nvSpPr>
        <p:spPr>
          <a:xfrm>
            <a:off x="1863183" y="3526986"/>
            <a:ext cx="3969834" cy="2252546"/>
          </a:xfrm>
          <a:custGeom>
            <a:avLst/>
            <a:gdLst>
              <a:gd name="connsiteX0" fmla="*/ 0 w 3969834"/>
              <a:gd name="connsiteY0" fmla="*/ 0 h 2252546"/>
              <a:gd name="connsiteX1" fmla="*/ 1393903 w 3969834"/>
              <a:gd name="connsiteY1" fmla="*/ 1393903 h 2252546"/>
              <a:gd name="connsiteX2" fmla="*/ 3969834 w 3969834"/>
              <a:gd name="connsiteY2" fmla="*/ 2252546 h 2252546"/>
            </a:gdLst>
            <a:ahLst/>
            <a:cxnLst>
              <a:cxn ang="0">
                <a:pos x="connsiteX0" y="connsiteY0"/>
              </a:cxn>
              <a:cxn ang="0">
                <a:pos x="connsiteX1" y="connsiteY1"/>
              </a:cxn>
              <a:cxn ang="0">
                <a:pos x="connsiteX2" y="connsiteY2"/>
              </a:cxn>
            </a:cxnLst>
            <a:rect l="l" t="t" r="r" b="b"/>
            <a:pathLst>
              <a:path w="3969834" h="2252546">
                <a:moveTo>
                  <a:pt x="0" y="0"/>
                </a:moveTo>
                <a:cubicBezTo>
                  <a:pt x="366132" y="509239"/>
                  <a:pt x="732264" y="1018479"/>
                  <a:pt x="1393903" y="1393903"/>
                </a:cubicBezTo>
                <a:cubicBezTo>
                  <a:pt x="2055542" y="1769327"/>
                  <a:pt x="3012688" y="2010936"/>
                  <a:pt x="3969834" y="2252546"/>
                </a:cubicBezTo>
              </a:path>
            </a:pathLst>
          </a:cu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1919868" y="3276600"/>
            <a:ext cx="1928232" cy="2711605"/>
          </a:xfrm>
          <a:custGeom>
            <a:avLst/>
            <a:gdLst>
              <a:gd name="connsiteX0" fmla="*/ 0 w 2062976"/>
              <a:gd name="connsiteY0" fmla="*/ 0 h 2765503"/>
              <a:gd name="connsiteX1" fmla="*/ 981308 w 2062976"/>
              <a:gd name="connsiteY1" fmla="*/ 1694986 h 2765503"/>
              <a:gd name="connsiteX2" fmla="*/ 2062976 w 2062976"/>
              <a:gd name="connsiteY2" fmla="*/ 2765503 h 2765503"/>
            </a:gdLst>
            <a:ahLst/>
            <a:cxnLst>
              <a:cxn ang="0">
                <a:pos x="connsiteX0" y="connsiteY0"/>
              </a:cxn>
              <a:cxn ang="0">
                <a:pos x="connsiteX1" y="connsiteY1"/>
              </a:cxn>
              <a:cxn ang="0">
                <a:pos x="connsiteX2" y="connsiteY2"/>
              </a:cxn>
            </a:cxnLst>
            <a:rect l="l" t="t" r="r" b="b"/>
            <a:pathLst>
              <a:path w="2062976" h="2765503">
                <a:moveTo>
                  <a:pt x="0" y="0"/>
                </a:moveTo>
                <a:cubicBezTo>
                  <a:pt x="318739" y="617034"/>
                  <a:pt x="637479" y="1234069"/>
                  <a:pt x="981308" y="1694986"/>
                </a:cubicBezTo>
                <a:cubicBezTo>
                  <a:pt x="1325137" y="2155903"/>
                  <a:pt x="1694056" y="2460703"/>
                  <a:pt x="2062976" y="2765503"/>
                </a:cubicBezTo>
              </a:path>
            </a:pathLst>
          </a:custGeom>
          <a:noFill/>
          <a:ln>
            <a:solidFill>
              <a:srgbClr val="0041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V="1">
            <a:off x="3352800" y="5779532"/>
            <a:ext cx="152400" cy="39333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514600" y="3592035"/>
            <a:ext cx="494370" cy="14176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499052" y="5078968"/>
            <a:ext cx="1368580" cy="369332"/>
          </a:xfrm>
          <a:prstGeom prst="rect">
            <a:avLst/>
          </a:prstGeom>
          <a:noFill/>
        </p:spPr>
        <p:txBody>
          <a:bodyPr wrap="none" rtlCol="0">
            <a:spAutoFit/>
          </a:bodyPr>
          <a:lstStyle/>
          <a:p>
            <a:r>
              <a:rPr lang="en-US" dirty="0" smtClean="0"/>
              <a:t>x= x(</a:t>
            </a:r>
            <a:r>
              <a:rPr lang="en-US" dirty="0" err="1" smtClean="0"/>
              <a:t>p</a:t>
            </a:r>
            <a:r>
              <a:rPr lang="en-US" baseline="-25000" dirty="0" err="1" smtClean="0"/>
              <a:t>x</a:t>
            </a:r>
            <a:r>
              <a:rPr lang="en-US" dirty="0" err="1" smtClean="0"/>
              <a:t>,p</a:t>
            </a:r>
            <a:r>
              <a:rPr lang="en-US" baseline="-25000" dirty="0" err="1" smtClean="0"/>
              <a:t>y</a:t>
            </a:r>
            <a:r>
              <a:rPr lang="en-US" dirty="0" err="1" smtClean="0"/>
              <a:t>,M</a:t>
            </a:r>
            <a:r>
              <a:rPr lang="en-US" dirty="0" smtClean="0"/>
              <a:t>)</a:t>
            </a:r>
            <a:endParaRPr lang="en-US" dirty="0"/>
          </a:p>
        </p:txBody>
      </p:sp>
      <p:sp>
        <p:nvSpPr>
          <p:cNvPr id="23" name="TextBox 22"/>
          <p:cNvSpPr txBox="1"/>
          <p:nvPr/>
        </p:nvSpPr>
        <p:spPr>
          <a:xfrm>
            <a:off x="5113611" y="2971799"/>
            <a:ext cx="3877989" cy="923330"/>
          </a:xfrm>
          <a:prstGeom prst="rect">
            <a:avLst/>
          </a:prstGeom>
          <a:noFill/>
        </p:spPr>
        <p:txBody>
          <a:bodyPr wrap="square" rtlCol="0">
            <a:spAutoFit/>
          </a:bodyPr>
          <a:lstStyle/>
          <a:p>
            <a:r>
              <a:rPr lang="en-US" dirty="0" smtClean="0"/>
              <a:t>With a price decrease, because of the lower starting utility, you need less compensating variation to maintain U</a:t>
            </a:r>
            <a:r>
              <a:rPr lang="en-US" baseline="-25000" dirty="0" smtClean="0"/>
              <a:t>2</a:t>
            </a:r>
            <a:r>
              <a:rPr lang="en-US" dirty="0" smtClean="0"/>
              <a:t> . </a:t>
            </a:r>
            <a:endParaRPr lang="en-US" dirty="0"/>
          </a:p>
        </p:txBody>
      </p:sp>
      <p:sp>
        <p:nvSpPr>
          <p:cNvPr id="25" name="Right Triangle 24"/>
          <p:cNvSpPr/>
          <p:nvPr/>
        </p:nvSpPr>
        <p:spPr>
          <a:xfrm>
            <a:off x="2378416" y="4191000"/>
            <a:ext cx="364783" cy="609602"/>
          </a:xfrm>
          <a:prstGeom prst="rtTriangle">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752599" y="4191000"/>
            <a:ext cx="625817" cy="609602"/>
          </a:xfrm>
          <a:prstGeom prst="rect">
            <a:avLst/>
          </a:prstGeom>
          <a:solidFill>
            <a:srgbClr val="FFFF0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088853" y="3324685"/>
            <a:ext cx="1518493" cy="369332"/>
          </a:xfrm>
          <a:prstGeom prst="rect">
            <a:avLst/>
          </a:prstGeom>
          <a:noFill/>
        </p:spPr>
        <p:txBody>
          <a:bodyPr wrap="none" rtlCol="0">
            <a:spAutoFit/>
          </a:bodyPr>
          <a:lstStyle/>
          <a:p>
            <a:r>
              <a:rPr lang="en-US" dirty="0" smtClean="0"/>
              <a:t>x</a:t>
            </a:r>
            <a:r>
              <a:rPr lang="en-US" baseline="30000" dirty="0" smtClean="0"/>
              <a:t>c</a:t>
            </a:r>
            <a:r>
              <a:rPr lang="en-US" dirty="0" smtClean="0"/>
              <a:t>=</a:t>
            </a:r>
            <a:r>
              <a:rPr lang="en-US" dirty="0"/>
              <a:t> </a:t>
            </a:r>
            <a:r>
              <a:rPr lang="en-US" dirty="0" smtClean="0"/>
              <a:t>x</a:t>
            </a:r>
            <a:r>
              <a:rPr lang="en-US" baseline="30000" dirty="0" smtClean="0"/>
              <a:t>c</a:t>
            </a:r>
            <a:r>
              <a:rPr lang="en-US" dirty="0" smtClean="0"/>
              <a:t>(p</a:t>
            </a:r>
            <a:r>
              <a:rPr lang="en-US" baseline="-25000" dirty="0" smtClean="0"/>
              <a:t>x</a:t>
            </a:r>
            <a:r>
              <a:rPr lang="en-US" dirty="0" smtClean="0"/>
              <a:t>,p</a:t>
            </a:r>
            <a:r>
              <a:rPr lang="en-US" baseline="-25000" dirty="0" smtClean="0"/>
              <a:t>y</a:t>
            </a:r>
            <a:r>
              <a:rPr lang="en-US" dirty="0" smtClean="0"/>
              <a:t>,U</a:t>
            </a:r>
            <a:r>
              <a:rPr lang="en-US" baseline="-25000" dirty="0" smtClean="0"/>
              <a:t>1</a:t>
            </a:r>
            <a:r>
              <a:rPr lang="en-US" dirty="0" smtClean="0"/>
              <a:t>)</a:t>
            </a:r>
            <a:endParaRPr lang="en-US" dirty="0"/>
          </a:p>
        </p:txBody>
      </p:sp>
      <p:sp>
        <p:nvSpPr>
          <p:cNvPr id="29" name="TextBox 28"/>
          <p:cNvSpPr txBox="1"/>
          <p:nvPr/>
        </p:nvSpPr>
        <p:spPr>
          <a:xfrm>
            <a:off x="2525027" y="6177734"/>
            <a:ext cx="1518493" cy="369332"/>
          </a:xfrm>
          <a:prstGeom prst="rect">
            <a:avLst/>
          </a:prstGeom>
          <a:noFill/>
        </p:spPr>
        <p:txBody>
          <a:bodyPr wrap="none" rtlCol="0">
            <a:spAutoFit/>
          </a:bodyPr>
          <a:lstStyle/>
          <a:p>
            <a:r>
              <a:rPr lang="en-US" dirty="0" smtClean="0"/>
              <a:t>x</a:t>
            </a:r>
            <a:r>
              <a:rPr lang="en-US" baseline="30000" dirty="0" smtClean="0"/>
              <a:t>c</a:t>
            </a:r>
            <a:r>
              <a:rPr lang="en-US" dirty="0" smtClean="0"/>
              <a:t>=</a:t>
            </a:r>
            <a:r>
              <a:rPr lang="en-US" dirty="0"/>
              <a:t> </a:t>
            </a:r>
            <a:r>
              <a:rPr lang="en-US" dirty="0" smtClean="0"/>
              <a:t>x</a:t>
            </a:r>
            <a:r>
              <a:rPr lang="en-US" baseline="30000" dirty="0" smtClean="0"/>
              <a:t>c</a:t>
            </a:r>
            <a:r>
              <a:rPr lang="en-US" dirty="0" smtClean="0"/>
              <a:t>(p</a:t>
            </a:r>
            <a:r>
              <a:rPr lang="en-US" baseline="-25000" dirty="0" smtClean="0"/>
              <a:t>x</a:t>
            </a:r>
            <a:r>
              <a:rPr lang="en-US" dirty="0" smtClean="0"/>
              <a:t>,p</a:t>
            </a:r>
            <a:r>
              <a:rPr lang="en-US" baseline="-25000" dirty="0" smtClean="0"/>
              <a:t>y</a:t>
            </a:r>
            <a:r>
              <a:rPr lang="en-US" dirty="0" smtClean="0"/>
              <a:t>,U</a:t>
            </a:r>
            <a:r>
              <a:rPr lang="en-US" baseline="-25000" dirty="0" smtClean="0"/>
              <a:t>2</a:t>
            </a:r>
            <a:r>
              <a:rPr lang="en-US" dirty="0" smtClean="0"/>
              <a:t>)</a:t>
            </a:r>
            <a:endParaRPr lang="en-US" dirty="0"/>
          </a:p>
        </p:txBody>
      </p:sp>
    </p:spTree>
    <p:extLst>
      <p:ext uri="{BB962C8B-B14F-4D97-AF65-F5344CB8AC3E}">
        <p14:creationId xmlns:p14="http://schemas.microsoft.com/office/powerpoint/2010/main" val="238921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Empirical Estimation of Elasticity</a:t>
            </a:r>
            <a:endParaRPr lang="en-US" dirty="0"/>
          </a:p>
        </p:txBody>
      </p:sp>
      <p:sp>
        <p:nvSpPr>
          <p:cNvPr id="63493" name="Content Placeholder 2"/>
          <p:cNvSpPr>
            <a:spLocks noGrp="1"/>
          </p:cNvSpPr>
          <p:nvPr>
            <p:ph idx="1"/>
          </p:nvPr>
        </p:nvSpPr>
        <p:spPr>
          <a:xfrm>
            <a:off x="382588" y="1352550"/>
            <a:ext cx="8493125" cy="5295900"/>
          </a:xfrm>
        </p:spPr>
        <p:txBody>
          <a:bodyPr/>
          <a:lstStyle/>
          <a:p>
            <a:r>
              <a:rPr lang="en-US" dirty="0" smtClean="0"/>
              <a:t>Estimating elasticity with regression is common:</a:t>
            </a:r>
          </a:p>
          <a:p>
            <a:endParaRPr lang="en-US" dirty="0" smtClean="0"/>
          </a:p>
          <a:p>
            <a:endParaRPr lang="en-US" dirty="0" smtClean="0"/>
          </a:p>
          <a:p>
            <a:r>
              <a:rPr lang="en-US" dirty="0" smtClean="0"/>
              <a:t>With this specification:</a:t>
            </a:r>
          </a:p>
          <a:p>
            <a:pPr lvl="1"/>
            <a:endParaRPr lang="en-US" dirty="0" smtClean="0"/>
          </a:p>
          <a:p>
            <a:endParaRPr lang="en-US" dirty="0" smtClean="0"/>
          </a:p>
          <a:p>
            <a:endParaRPr lang="en-US" dirty="0" smtClean="0"/>
          </a:p>
        </p:txBody>
      </p:sp>
      <p:graphicFrame>
        <p:nvGraphicFramePr>
          <p:cNvPr id="63490" name="Object 3"/>
          <p:cNvGraphicFramePr>
            <a:graphicFrameLocks noChangeAspect="1"/>
          </p:cNvGraphicFramePr>
          <p:nvPr>
            <p:extLst>
              <p:ext uri="{D42A27DB-BD31-4B8C-83A1-F6EECF244321}">
                <p14:modId xmlns:p14="http://schemas.microsoft.com/office/powerpoint/2010/main" val="2564076815"/>
              </p:ext>
            </p:extLst>
          </p:nvPr>
        </p:nvGraphicFramePr>
        <p:xfrm>
          <a:off x="2271713" y="2093913"/>
          <a:ext cx="2693987" cy="598487"/>
        </p:xfrm>
        <a:graphic>
          <a:graphicData uri="http://schemas.openxmlformats.org/presentationml/2006/ole">
            <mc:AlternateContent xmlns:mc="http://schemas.openxmlformats.org/markup-compatibility/2006">
              <mc:Choice xmlns:v="urn:schemas-microsoft-com:vml" Requires="v">
                <p:oleObj spid="_x0000_s102456" name="Equation" r:id="rId3" imgW="901440" imgH="203040" progId="Equation.DSMT4">
                  <p:embed/>
                </p:oleObj>
              </mc:Choice>
              <mc:Fallback>
                <p:oleObj name="Equation" r:id="rId3" imgW="901440" imgH="203040" progId="Equation.DSMT4">
                  <p:embed/>
                  <p:pic>
                    <p:nvPicPr>
                      <p:cNvPr id="0" name="Picture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1713" y="2093913"/>
                        <a:ext cx="2693987" cy="598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491" name="Object 4"/>
          <p:cNvGraphicFramePr>
            <a:graphicFrameLocks noChangeAspect="1"/>
          </p:cNvGraphicFramePr>
          <p:nvPr>
            <p:extLst>
              <p:ext uri="{D42A27DB-BD31-4B8C-83A1-F6EECF244321}">
                <p14:modId xmlns:p14="http://schemas.microsoft.com/office/powerpoint/2010/main" val="462650798"/>
              </p:ext>
            </p:extLst>
          </p:nvPr>
        </p:nvGraphicFramePr>
        <p:xfrm>
          <a:off x="2543175" y="3873500"/>
          <a:ext cx="1693863" cy="2286000"/>
        </p:xfrm>
        <a:graphic>
          <a:graphicData uri="http://schemas.openxmlformats.org/presentationml/2006/ole">
            <mc:AlternateContent xmlns:mc="http://schemas.openxmlformats.org/markup-compatibility/2006">
              <mc:Choice xmlns:v="urn:schemas-microsoft-com:vml" Requires="v">
                <p:oleObj spid="_x0000_s102457" name="Equation" r:id="rId5" imgW="622080" imgH="838080" progId="Equation.DSMT4">
                  <p:embed/>
                </p:oleObj>
              </mc:Choice>
              <mc:Fallback>
                <p:oleObj name="Equation" r:id="rId5" imgW="622080" imgH="838080" progId="Equation.DSMT4">
                  <p:embed/>
                  <p:pic>
                    <p:nvPicPr>
                      <p:cNvPr id="0" name="Picture 5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3175" y="3873500"/>
                        <a:ext cx="1693863" cy="228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0594476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762000" y="152400"/>
            <a:ext cx="7772400" cy="842963"/>
          </a:xfrm>
        </p:spPr>
        <p:txBody>
          <a:bodyPr/>
          <a:lstStyle/>
          <a:p>
            <a:pPr eaLnBrk="1" fontAlgn="auto" hangingPunct="1">
              <a:spcAft>
                <a:spcPts val="0"/>
              </a:spcAft>
              <a:defRPr/>
            </a:pPr>
            <a:r>
              <a:rPr lang="en-US" dirty="0" smtClean="0"/>
              <a:t>Consumer Welfare</a:t>
            </a:r>
          </a:p>
        </p:txBody>
      </p:sp>
      <p:sp>
        <p:nvSpPr>
          <p:cNvPr id="128003" name="Rectangle 3"/>
          <p:cNvSpPr>
            <a:spLocks noGrp="1" noChangeArrowheads="1"/>
          </p:cNvSpPr>
          <p:nvPr>
            <p:ph idx="1"/>
          </p:nvPr>
        </p:nvSpPr>
        <p:spPr>
          <a:xfrm>
            <a:off x="304800" y="990600"/>
            <a:ext cx="8153400" cy="1885950"/>
          </a:xfrm>
        </p:spPr>
        <p:txBody>
          <a:bodyPr>
            <a:normAutofit/>
          </a:bodyPr>
          <a:lstStyle/>
          <a:p>
            <a:pPr eaLnBrk="1" hangingPunct="1">
              <a:lnSpc>
                <a:spcPct val="90000"/>
              </a:lnSpc>
            </a:pPr>
            <a:r>
              <a:rPr lang="en-US" sz="2800" dirty="0" smtClean="0"/>
              <a:t>The area under the Ordinary demand curve is a good compromise that is close to an average of the other two.</a:t>
            </a:r>
          </a:p>
        </p:txBody>
      </p:sp>
      <p:cxnSp>
        <p:nvCxnSpPr>
          <p:cNvPr id="3" name="Straight Connector 2"/>
          <p:cNvCxnSpPr/>
          <p:nvPr/>
        </p:nvCxnSpPr>
        <p:spPr>
          <a:xfrm>
            <a:off x="2421393" y="2826316"/>
            <a:ext cx="0" cy="2971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421393" y="5774730"/>
            <a:ext cx="3361011" cy="233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Freeform 6"/>
          <p:cNvSpPr/>
          <p:nvPr/>
        </p:nvSpPr>
        <p:spPr>
          <a:xfrm>
            <a:off x="2876734" y="2924818"/>
            <a:ext cx="2062976" cy="2765503"/>
          </a:xfrm>
          <a:custGeom>
            <a:avLst/>
            <a:gdLst>
              <a:gd name="connsiteX0" fmla="*/ 0 w 2062976"/>
              <a:gd name="connsiteY0" fmla="*/ 0 h 2765503"/>
              <a:gd name="connsiteX1" fmla="*/ 981308 w 2062976"/>
              <a:gd name="connsiteY1" fmla="*/ 1694986 h 2765503"/>
              <a:gd name="connsiteX2" fmla="*/ 2062976 w 2062976"/>
              <a:gd name="connsiteY2" fmla="*/ 2765503 h 2765503"/>
            </a:gdLst>
            <a:ahLst/>
            <a:cxnLst>
              <a:cxn ang="0">
                <a:pos x="connsiteX0" y="connsiteY0"/>
              </a:cxn>
              <a:cxn ang="0">
                <a:pos x="connsiteX1" y="connsiteY1"/>
              </a:cxn>
              <a:cxn ang="0">
                <a:pos x="connsiteX2" y="connsiteY2"/>
              </a:cxn>
            </a:cxnLst>
            <a:rect l="l" t="t" r="r" b="b"/>
            <a:pathLst>
              <a:path w="2062976" h="2765503">
                <a:moveTo>
                  <a:pt x="0" y="0"/>
                </a:moveTo>
                <a:cubicBezTo>
                  <a:pt x="318739" y="617034"/>
                  <a:pt x="637479" y="1234069"/>
                  <a:pt x="981308" y="1694986"/>
                </a:cubicBezTo>
                <a:cubicBezTo>
                  <a:pt x="1325137" y="2155903"/>
                  <a:pt x="1694056" y="2460703"/>
                  <a:pt x="2062976" y="276550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964193" y="2924818"/>
            <a:ext cx="369204" cy="369332"/>
          </a:xfrm>
          <a:prstGeom prst="rect">
            <a:avLst/>
          </a:prstGeom>
          <a:noFill/>
        </p:spPr>
        <p:txBody>
          <a:bodyPr wrap="none" rtlCol="0">
            <a:spAutoFit/>
          </a:bodyPr>
          <a:lstStyle/>
          <a:p>
            <a:r>
              <a:rPr lang="en-US" dirty="0" err="1" smtClean="0"/>
              <a:t>p</a:t>
            </a:r>
            <a:r>
              <a:rPr lang="en-US" baseline="-25000" dirty="0" err="1" smtClean="0"/>
              <a:t>x</a:t>
            </a:r>
            <a:endParaRPr lang="en-US" baseline="-25000" dirty="0"/>
          </a:p>
        </p:txBody>
      </p:sp>
      <p:sp>
        <p:nvSpPr>
          <p:cNvPr id="9" name="TextBox 8"/>
          <p:cNvSpPr txBox="1"/>
          <p:nvPr/>
        </p:nvSpPr>
        <p:spPr>
          <a:xfrm>
            <a:off x="5969606" y="5859140"/>
            <a:ext cx="284052" cy="369332"/>
          </a:xfrm>
          <a:prstGeom prst="rect">
            <a:avLst/>
          </a:prstGeom>
          <a:noFill/>
        </p:spPr>
        <p:txBody>
          <a:bodyPr wrap="none" rtlCol="0">
            <a:spAutoFit/>
          </a:bodyPr>
          <a:lstStyle/>
          <a:p>
            <a:r>
              <a:rPr lang="en-US" dirty="0" smtClean="0"/>
              <a:t>x</a:t>
            </a:r>
            <a:endParaRPr lang="en-US" dirty="0"/>
          </a:p>
        </p:txBody>
      </p:sp>
      <p:cxnSp>
        <p:nvCxnSpPr>
          <p:cNvPr id="12" name="Straight Connector 11"/>
          <p:cNvCxnSpPr/>
          <p:nvPr/>
        </p:nvCxnSpPr>
        <p:spPr>
          <a:xfrm>
            <a:off x="2421393" y="4502716"/>
            <a:ext cx="13716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794851" y="4502716"/>
            <a:ext cx="0" cy="12954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423251" y="3893116"/>
            <a:ext cx="988742"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411993" y="3920994"/>
            <a:ext cx="0" cy="187712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964193" y="4318050"/>
            <a:ext cx="369204" cy="369332"/>
          </a:xfrm>
          <a:prstGeom prst="rect">
            <a:avLst/>
          </a:prstGeom>
          <a:noFill/>
        </p:spPr>
        <p:txBody>
          <a:bodyPr wrap="none" rtlCol="0">
            <a:spAutoFit/>
          </a:bodyPr>
          <a:lstStyle/>
          <a:p>
            <a:r>
              <a:rPr lang="en-US" dirty="0" err="1" smtClean="0"/>
              <a:t>p</a:t>
            </a:r>
            <a:r>
              <a:rPr lang="en-US" baseline="-25000" dirty="0" err="1" smtClean="0"/>
              <a:t>x</a:t>
            </a:r>
            <a:endParaRPr lang="en-US" baseline="-25000" dirty="0"/>
          </a:p>
        </p:txBody>
      </p:sp>
      <p:sp>
        <p:nvSpPr>
          <p:cNvPr id="19" name="TextBox 18"/>
          <p:cNvSpPr txBox="1"/>
          <p:nvPr/>
        </p:nvSpPr>
        <p:spPr>
          <a:xfrm>
            <a:off x="2012514" y="3708450"/>
            <a:ext cx="411523" cy="369332"/>
          </a:xfrm>
          <a:prstGeom prst="rect">
            <a:avLst/>
          </a:prstGeom>
          <a:noFill/>
        </p:spPr>
        <p:txBody>
          <a:bodyPr wrap="none" rtlCol="0">
            <a:spAutoFit/>
          </a:bodyPr>
          <a:lstStyle/>
          <a:p>
            <a:r>
              <a:rPr lang="en-US" dirty="0" err="1" smtClean="0"/>
              <a:t>p</a:t>
            </a:r>
            <a:r>
              <a:rPr lang="en-US" baseline="-25000" dirty="0" err="1" smtClean="0"/>
              <a:t>x</a:t>
            </a:r>
            <a:r>
              <a:rPr lang="en-US" baseline="30000" dirty="0" smtClean="0"/>
              <a:t>’</a:t>
            </a:r>
            <a:endParaRPr lang="en-US" baseline="30000" dirty="0"/>
          </a:p>
        </p:txBody>
      </p:sp>
      <p:sp>
        <p:nvSpPr>
          <p:cNvPr id="20" name="Freeform 19"/>
          <p:cNvSpPr/>
          <p:nvPr/>
        </p:nvSpPr>
        <p:spPr>
          <a:xfrm>
            <a:off x="2588661" y="2978716"/>
            <a:ext cx="1928232" cy="2711605"/>
          </a:xfrm>
          <a:custGeom>
            <a:avLst/>
            <a:gdLst>
              <a:gd name="connsiteX0" fmla="*/ 0 w 2062976"/>
              <a:gd name="connsiteY0" fmla="*/ 0 h 2765503"/>
              <a:gd name="connsiteX1" fmla="*/ 981308 w 2062976"/>
              <a:gd name="connsiteY1" fmla="*/ 1694986 h 2765503"/>
              <a:gd name="connsiteX2" fmla="*/ 2062976 w 2062976"/>
              <a:gd name="connsiteY2" fmla="*/ 2765503 h 2765503"/>
            </a:gdLst>
            <a:ahLst/>
            <a:cxnLst>
              <a:cxn ang="0">
                <a:pos x="connsiteX0" y="connsiteY0"/>
              </a:cxn>
              <a:cxn ang="0">
                <a:pos x="connsiteX1" y="connsiteY1"/>
              </a:cxn>
              <a:cxn ang="0">
                <a:pos x="connsiteX2" y="connsiteY2"/>
              </a:cxn>
            </a:cxnLst>
            <a:rect l="l" t="t" r="r" b="b"/>
            <a:pathLst>
              <a:path w="2062976" h="2765503">
                <a:moveTo>
                  <a:pt x="0" y="0"/>
                </a:moveTo>
                <a:cubicBezTo>
                  <a:pt x="318739" y="617034"/>
                  <a:pt x="637479" y="1234069"/>
                  <a:pt x="981308" y="1694986"/>
                </a:cubicBezTo>
                <a:cubicBezTo>
                  <a:pt x="1325137" y="2155903"/>
                  <a:pt x="1694056" y="2460703"/>
                  <a:pt x="2062976" y="2765503"/>
                </a:cubicBezTo>
              </a:path>
            </a:pathLst>
          </a:custGeom>
          <a:noFill/>
          <a:ln>
            <a:solidFill>
              <a:srgbClr val="0041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V="1">
            <a:off x="4021593" y="5481648"/>
            <a:ext cx="152400" cy="39333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3183393" y="3294151"/>
            <a:ext cx="494370" cy="14176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167845" y="4781084"/>
            <a:ext cx="1368580" cy="369332"/>
          </a:xfrm>
          <a:prstGeom prst="rect">
            <a:avLst/>
          </a:prstGeom>
          <a:noFill/>
        </p:spPr>
        <p:txBody>
          <a:bodyPr wrap="none" rtlCol="0">
            <a:spAutoFit/>
          </a:bodyPr>
          <a:lstStyle/>
          <a:p>
            <a:r>
              <a:rPr lang="en-US" dirty="0" smtClean="0"/>
              <a:t>x= x(</a:t>
            </a:r>
            <a:r>
              <a:rPr lang="en-US" dirty="0" err="1" smtClean="0"/>
              <a:t>p</a:t>
            </a:r>
            <a:r>
              <a:rPr lang="en-US" baseline="-25000" dirty="0" err="1" smtClean="0"/>
              <a:t>x</a:t>
            </a:r>
            <a:r>
              <a:rPr lang="en-US" dirty="0" err="1" smtClean="0"/>
              <a:t>,p</a:t>
            </a:r>
            <a:r>
              <a:rPr lang="en-US" baseline="-25000" dirty="0" err="1" smtClean="0"/>
              <a:t>y</a:t>
            </a:r>
            <a:r>
              <a:rPr lang="en-US" dirty="0" err="1" smtClean="0"/>
              <a:t>,M</a:t>
            </a:r>
            <a:r>
              <a:rPr lang="en-US" dirty="0" smtClean="0"/>
              <a:t>)</a:t>
            </a:r>
            <a:endParaRPr lang="en-US" dirty="0"/>
          </a:p>
        </p:txBody>
      </p:sp>
      <p:sp>
        <p:nvSpPr>
          <p:cNvPr id="25" name="Right Triangle 24"/>
          <p:cNvSpPr/>
          <p:nvPr/>
        </p:nvSpPr>
        <p:spPr>
          <a:xfrm>
            <a:off x="3047209" y="3920994"/>
            <a:ext cx="745784" cy="581724"/>
          </a:xfrm>
          <a:prstGeom prst="rtTriangle">
            <a:avLst/>
          </a:prstGeom>
          <a:solidFill>
            <a:srgbClr val="FF33CC">
              <a:alpha val="4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2421392" y="3893116"/>
            <a:ext cx="625817" cy="609602"/>
          </a:xfrm>
          <a:prstGeom prst="rect">
            <a:avLst/>
          </a:prstGeom>
          <a:solidFill>
            <a:srgbClr val="FF33CC">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3642133" y="2928787"/>
            <a:ext cx="1518493" cy="369332"/>
          </a:xfrm>
          <a:prstGeom prst="rect">
            <a:avLst/>
          </a:prstGeom>
          <a:noFill/>
        </p:spPr>
        <p:txBody>
          <a:bodyPr wrap="none" rtlCol="0">
            <a:spAutoFit/>
          </a:bodyPr>
          <a:lstStyle/>
          <a:p>
            <a:r>
              <a:rPr lang="en-US" dirty="0" smtClean="0"/>
              <a:t>x</a:t>
            </a:r>
            <a:r>
              <a:rPr lang="en-US" baseline="30000" dirty="0" smtClean="0"/>
              <a:t>c</a:t>
            </a:r>
            <a:r>
              <a:rPr lang="en-US" dirty="0" smtClean="0"/>
              <a:t>=</a:t>
            </a:r>
            <a:r>
              <a:rPr lang="en-US" dirty="0"/>
              <a:t> </a:t>
            </a:r>
            <a:r>
              <a:rPr lang="en-US" dirty="0" smtClean="0"/>
              <a:t>x</a:t>
            </a:r>
            <a:r>
              <a:rPr lang="en-US" baseline="30000" dirty="0" smtClean="0"/>
              <a:t>c</a:t>
            </a:r>
            <a:r>
              <a:rPr lang="en-US" dirty="0" smtClean="0"/>
              <a:t>(p</a:t>
            </a:r>
            <a:r>
              <a:rPr lang="en-US" baseline="-25000" dirty="0" smtClean="0"/>
              <a:t>x</a:t>
            </a:r>
            <a:r>
              <a:rPr lang="en-US" dirty="0" smtClean="0"/>
              <a:t>,p</a:t>
            </a:r>
            <a:r>
              <a:rPr lang="en-US" baseline="-25000" dirty="0" smtClean="0"/>
              <a:t>y</a:t>
            </a:r>
            <a:r>
              <a:rPr lang="en-US" dirty="0" smtClean="0"/>
              <a:t>,U</a:t>
            </a:r>
            <a:r>
              <a:rPr lang="en-US" baseline="-25000" dirty="0" smtClean="0"/>
              <a:t>1</a:t>
            </a:r>
            <a:r>
              <a:rPr lang="en-US" dirty="0" smtClean="0"/>
              <a:t>)</a:t>
            </a:r>
            <a:endParaRPr lang="en-US" dirty="0"/>
          </a:p>
        </p:txBody>
      </p:sp>
      <p:sp>
        <p:nvSpPr>
          <p:cNvPr id="46" name="TextBox 45"/>
          <p:cNvSpPr txBox="1"/>
          <p:nvPr/>
        </p:nvSpPr>
        <p:spPr>
          <a:xfrm>
            <a:off x="3078307" y="5781836"/>
            <a:ext cx="1518493" cy="369332"/>
          </a:xfrm>
          <a:prstGeom prst="rect">
            <a:avLst/>
          </a:prstGeom>
          <a:noFill/>
        </p:spPr>
        <p:txBody>
          <a:bodyPr wrap="none" rtlCol="0">
            <a:spAutoFit/>
          </a:bodyPr>
          <a:lstStyle/>
          <a:p>
            <a:r>
              <a:rPr lang="en-US" dirty="0" smtClean="0"/>
              <a:t>x</a:t>
            </a:r>
            <a:r>
              <a:rPr lang="en-US" baseline="30000" dirty="0" smtClean="0"/>
              <a:t>c</a:t>
            </a:r>
            <a:r>
              <a:rPr lang="en-US" dirty="0" smtClean="0"/>
              <a:t>=</a:t>
            </a:r>
            <a:r>
              <a:rPr lang="en-US" dirty="0"/>
              <a:t> </a:t>
            </a:r>
            <a:r>
              <a:rPr lang="en-US" dirty="0" smtClean="0"/>
              <a:t>x</a:t>
            </a:r>
            <a:r>
              <a:rPr lang="en-US" baseline="30000" dirty="0" smtClean="0"/>
              <a:t>c</a:t>
            </a:r>
            <a:r>
              <a:rPr lang="en-US" dirty="0" smtClean="0"/>
              <a:t>(p</a:t>
            </a:r>
            <a:r>
              <a:rPr lang="en-US" baseline="-25000" dirty="0" smtClean="0"/>
              <a:t>x</a:t>
            </a:r>
            <a:r>
              <a:rPr lang="en-US" dirty="0" smtClean="0"/>
              <a:t>,p</a:t>
            </a:r>
            <a:r>
              <a:rPr lang="en-US" baseline="-25000" dirty="0" smtClean="0"/>
              <a:t>y</a:t>
            </a:r>
            <a:r>
              <a:rPr lang="en-US" dirty="0" smtClean="0"/>
              <a:t>,U</a:t>
            </a:r>
            <a:r>
              <a:rPr lang="en-US" baseline="-25000" dirty="0" smtClean="0"/>
              <a:t>2</a:t>
            </a:r>
            <a:r>
              <a:rPr lang="en-US" dirty="0" smtClean="0"/>
              <a:t>)</a:t>
            </a:r>
            <a:endParaRPr lang="en-US" dirty="0"/>
          </a:p>
        </p:txBody>
      </p:sp>
      <p:sp>
        <p:nvSpPr>
          <p:cNvPr id="4" name="Freeform 3"/>
          <p:cNvSpPr/>
          <p:nvPr/>
        </p:nvSpPr>
        <p:spPr>
          <a:xfrm>
            <a:off x="2446340" y="3004223"/>
            <a:ext cx="3665292" cy="2377066"/>
          </a:xfrm>
          <a:custGeom>
            <a:avLst/>
            <a:gdLst>
              <a:gd name="connsiteX0" fmla="*/ 0 w 3969834"/>
              <a:gd name="connsiteY0" fmla="*/ 0 h 2252546"/>
              <a:gd name="connsiteX1" fmla="*/ 1393903 w 3969834"/>
              <a:gd name="connsiteY1" fmla="*/ 1393903 h 2252546"/>
              <a:gd name="connsiteX2" fmla="*/ 3969834 w 3969834"/>
              <a:gd name="connsiteY2" fmla="*/ 2252546 h 2252546"/>
            </a:gdLst>
            <a:ahLst/>
            <a:cxnLst>
              <a:cxn ang="0">
                <a:pos x="connsiteX0" y="connsiteY0"/>
              </a:cxn>
              <a:cxn ang="0">
                <a:pos x="connsiteX1" y="connsiteY1"/>
              </a:cxn>
              <a:cxn ang="0">
                <a:pos x="connsiteX2" y="connsiteY2"/>
              </a:cxn>
            </a:cxnLst>
            <a:rect l="l" t="t" r="r" b="b"/>
            <a:pathLst>
              <a:path w="3969834" h="2252546">
                <a:moveTo>
                  <a:pt x="0" y="0"/>
                </a:moveTo>
                <a:cubicBezTo>
                  <a:pt x="366132" y="509239"/>
                  <a:pt x="732264" y="1018479"/>
                  <a:pt x="1393903" y="1393903"/>
                </a:cubicBezTo>
                <a:cubicBezTo>
                  <a:pt x="2055542" y="1769327"/>
                  <a:pt x="3012688" y="2010936"/>
                  <a:pt x="3969834" y="2252546"/>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342803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One more way to think about Consumer Surplus</a:t>
            </a:r>
            <a:endParaRPr lang="en-US" dirty="0"/>
          </a:p>
        </p:txBody>
      </p:sp>
      <p:sp>
        <p:nvSpPr>
          <p:cNvPr id="6" name="Line 3"/>
          <p:cNvSpPr>
            <a:spLocks noChangeShapeType="1"/>
          </p:cNvSpPr>
          <p:nvPr/>
        </p:nvSpPr>
        <p:spPr bwMode="auto">
          <a:xfrm>
            <a:off x="2209800" y="1430304"/>
            <a:ext cx="0" cy="47053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7" name="Line 4"/>
          <p:cNvSpPr>
            <a:spLocks noChangeShapeType="1"/>
          </p:cNvSpPr>
          <p:nvPr/>
        </p:nvSpPr>
        <p:spPr bwMode="auto">
          <a:xfrm>
            <a:off x="2209800" y="6135654"/>
            <a:ext cx="4495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 name="Line 10"/>
          <p:cNvSpPr>
            <a:spLocks noChangeShapeType="1"/>
          </p:cNvSpPr>
          <p:nvPr/>
        </p:nvSpPr>
        <p:spPr bwMode="auto">
          <a:xfrm>
            <a:off x="2209800" y="4391374"/>
            <a:ext cx="3962400" cy="1744280"/>
          </a:xfrm>
          <a:prstGeom prst="line">
            <a:avLst/>
          </a:prstGeom>
          <a:noFill/>
          <a:ln w="38100">
            <a:solidFill>
              <a:srgbClr val="177B2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en-US"/>
          </a:p>
        </p:txBody>
      </p:sp>
      <p:sp>
        <p:nvSpPr>
          <p:cNvPr id="9" name="Freeform 14"/>
          <p:cNvSpPr>
            <a:spLocks/>
          </p:cNvSpPr>
          <p:nvPr/>
        </p:nvSpPr>
        <p:spPr bwMode="auto">
          <a:xfrm>
            <a:off x="2209800" y="2633811"/>
            <a:ext cx="4572000" cy="3189321"/>
          </a:xfrm>
          <a:custGeom>
            <a:avLst/>
            <a:gdLst>
              <a:gd name="T0" fmla="*/ 0 w 1824"/>
              <a:gd name="T1" fmla="*/ 0 h 1488"/>
              <a:gd name="T2" fmla="*/ 2147483647 w 1824"/>
              <a:gd name="T3" fmla="*/ 2147483647 h 1488"/>
              <a:gd name="T4" fmla="*/ 2147483647 w 1824"/>
              <a:gd name="T5" fmla="*/ 2147483647 h 1488"/>
              <a:gd name="T6" fmla="*/ 0 60000 65536"/>
              <a:gd name="T7" fmla="*/ 0 60000 65536"/>
              <a:gd name="T8" fmla="*/ 0 60000 65536"/>
              <a:gd name="T9" fmla="*/ 0 w 1824"/>
              <a:gd name="T10" fmla="*/ 0 h 1488"/>
              <a:gd name="T11" fmla="*/ 1824 w 1824"/>
              <a:gd name="T12" fmla="*/ 1488 h 1488"/>
            </a:gdLst>
            <a:ahLst/>
            <a:cxnLst>
              <a:cxn ang="T6">
                <a:pos x="T0" y="T1"/>
              </a:cxn>
              <a:cxn ang="T7">
                <a:pos x="T2" y="T3"/>
              </a:cxn>
              <a:cxn ang="T8">
                <a:pos x="T4" y="T5"/>
              </a:cxn>
            </a:cxnLst>
            <a:rect l="T9" t="T10" r="T11" b="T12"/>
            <a:pathLst>
              <a:path w="1824" h="1488">
                <a:moveTo>
                  <a:pt x="0" y="0"/>
                </a:moveTo>
                <a:cubicBezTo>
                  <a:pt x="64" y="380"/>
                  <a:pt x="128" y="760"/>
                  <a:pt x="432" y="1008"/>
                </a:cubicBezTo>
                <a:cubicBezTo>
                  <a:pt x="736" y="1256"/>
                  <a:pt x="1280" y="1372"/>
                  <a:pt x="1824" y="1488"/>
                </a:cubicBezTo>
              </a:path>
            </a:pathLst>
          </a:custGeom>
          <a:noFill/>
          <a:ln w="28575" cap="flat" cmpd="sng">
            <a:solidFill>
              <a:srgbClr val="5D0D8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en-US"/>
          </a:p>
        </p:txBody>
      </p:sp>
      <p:sp>
        <p:nvSpPr>
          <p:cNvPr id="14" name="Line 10"/>
          <p:cNvSpPr>
            <a:spLocks noChangeShapeType="1"/>
          </p:cNvSpPr>
          <p:nvPr/>
        </p:nvSpPr>
        <p:spPr bwMode="auto">
          <a:xfrm>
            <a:off x="2209800" y="2613758"/>
            <a:ext cx="5867400" cy="2567842"/>
          </a:xfrm>
          <a:prstGeom prst="line">
            <a:avLst/>
          </a:prstGeom>
          <a:noFill/>
          <a:ln w="38100">
            <a:solidFill>
              <a:srgbClr val="177B2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endParaRPr lang="en-US"/>
          </a:p>
        </p:txBody>
      </p:sp>
      <p:cxnSp>
        <p:nvCxnSpPr>
          <p:cNvPr id="16" name="Straight Connector 15"/>
          <p:cNvCxnSpPr/>
          <p:nvPr/>
        </p:nvCxnSpPr>
        <p:spPr>
          <a:xfrm>
            <a:off x="3810000" y="5105400"/>
            <a:ext cx="0" cy="1030254"/>
          </a:xfrm>
          <a:prstGeom prst="line">
            <a:avLst/>
          </a:prstGeom>
          <a:ln w="22225">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bwMode="auto">
          <a:xfrm>
            <a:off x="6733119" y="6196883"/>
            <a:ext cx="2840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smtClean="0">
                <a:solidFill>
                  <a:schemeClr val="tx1"/>
                </a:solidFill>
                <a:latin typeface="+mn-lt"/>
              </a:rPr>
              <a:t>x</a:t>
            </a:r>
            <a:endParaRPr lang="en-US" dirty="0">
              <a:solidFill>
                <a:schemeClr val="tx1"/>
              </a:solidFill>
              <a:latin typeface="+mn-lt"/>
            </a:endParaRPr>
          </a:p>
        </p:txBody>
      </p:sp>
      <p:sp>
        <p:nvSpPr>
          <p:cNvPr id="18" name="TextBox 17"/>
          <p:cNvSpPr txBox="1"/>
          <p:nvPr/>
        </p:nvSpPr>
        <p:spPr bwMode="auto">
          <a:xfrm>
            <a:off x="1752600" y="1979596"/>
            <a:ext cx="2888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smtClean="0">
                <a:solidFill>
                  <a:schemeClr val="tx1"/>
                </a:solidFill>
                <a:latin typeface="+mn-lt"/>
              </a:rPr>
              <a:t>y</a:t>
            </a:r>
            <a:endParaRPr lang="en-US" dirty="0">
              <a:solidFill>
                <a:schemeClr val="tx1"/>
              </a:solidFill>
              <a:latin typeface="+mn-lt"/>
            </a:endParaRPr>
          </a:p>
        </p:txBody>
      </p:sp>
      <p:sp>
        <p:nvSpPr>
          <p:cNvPr id="19" name="TextBox 18"/>
          <p:cNvSpPr txBox="1"/>
          <p:nvPr/>
        </p:nvSpPr>
        <p:spPr bwMode="auto">
          <a:xfrm>
            <a:off x="3610266" y="6206508"/>
            <a:ext cx="3994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smtClean="0">
                <a:solidFill>
                  <a:schemeClr val="tx1"/>
                </a:solidFill>
                <a:latin typeface="+mn-lt"/>
              </a:rPr>
              <a:t>x*</a:t>
            </a:r>
            <a:endParaRPr lang="en-US" dirty="0">
              <a:solidFill>
                <a:schemeClr val="tx1"/>
              </a:solidFill>
              <a:latin typeface="+mn-lt"/>
            </a:endParaRPr>
          </a:p>
        </p:txBody>
      </p:sp>
      <p:sp>
        <p:nvSpPr>
          <p:cNvPr id="20" name="Left Brace 19"/>
          <p:cNvSpPr/>
          <p:nvPr/>
        </p:nvSpPr>
        <p:spPr>
          <a:xfrm>
            <a:off x="1600200" y="2613758"/>
            <a:ext cx="296831" cy="1777616"/>
          </a:xfrm>
          <a:prstGeom prst="leftBrac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bwMode="auto">
          <a:xfrm>
            <a:off x="304800" y="3317900"/>
            <a:ext cx="11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r>
              <a:rPr lang="en-US" dirty="0" smtClean="0">
                <a:solidFill>
                  <a:schemeClr val="tx1"/>
                </a:solidFill>
                <a:latin typeface="+mn-lt"/>
              </a:rPr>
              <a:t>CS from x*</a:t>
            </a:r>
            <a:endParaRPr lang="en-US" dirty="0">
              <a:solidFill>
                <a:schemeClr val="tx1"/>
              </a:solidFill>
              <a:latin typeface="+mn-lt"/>
            </a:endParaRPr>
          </a:p>
        </p:txBody>
      </p:sp>
      <p:sp>
        <p:nvSpPr>
          <p:cNvPr id="22" name="TextBox 21"/>
          <p:cNvSpPr txBox="1"/>
          <p:nvPr/>
        </p:nvSpPr>
        <p:spPr bwMode="auto">
          <a:xfrm>
            <a:off x="4343400" y="1752600"/>
            <a:ext cx="3815354"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dirty="0" smtClean="0">
                <a:solidFill>
                  <a:schemeClr val="tx1"/>
                </a:solidFill>
                <a:latin typeface="+mn-lt"/>
              </a:rPr>
              <a:t>The entire area of consumer surplus can be measured as the CV from consuming x = 0 rather than x = x*.</a:t>
            </a:r>
          </a:p>
          <a:p>
            <a:r>
              <a:rPr lang="en-US" dirty="0" smtClean="0"/>
              <a:t>Requires indifference curves to intersect the y axis.</a:t>
            </a:r>
            <a:endParaRPr lang="en-US" dirty="0">
              <a:solidFill>
                <a:schemeClr val="tx1"/>
              </a:solidFill>
              <a:latin typeface="+mn-lt"/>
            </a:endParaRPr>
          </a:p>
        </p:txBody>
      </p:sp>
    </p:spTree>
    <p:extLst>
      <p:ext uri="{BB962C8B-B14F-4D97-AF65-F5344CB8AC3E}">
        <p14:creationId xmlns:p14="http://schemas.microsoft.com/office/powerpoint/2010/main" val="313800082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r>
              <a:rPr lang="en-US" dirty="0" smtClean="0"/>
              <a:t>Elasticity: My first draft</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24210777"/>
              </p:ext>
            </p:extLst>
          </p:nvPr>
        </p:nvGraphicFramePr>
        <p:xfrm>
          <a:off x="628650" y="1211263"/>
          <a:ext cx="7167563" cy="5362575"/>
        </p:xfrm>
        <a:graphic>
          <a:graphicData uri="http://schemas.openxmlformats.org/presentationml/2006/ole">
            <mc:AlternateContent xmlns:mc="http://schemas.openxmlformats.org/markup-compatibility/2006">
              <mc:Choice xmlns:v="urn:schemas-microsoft-com:vml" Requires="v">
                <p:oleObj spid="_x0000_s107622" name="Equation" r:id="rId3" imgW="4546440" imgH="3403440" progId="Equation.DSMT4">
                  <p:embed/>
                </p:oleObj>
              </mc:Choice>
              <mc:Fallback>
                <p:oleObj name="Equation" r:id="rId3" imgW="4546440" imgH="3403440" progId="Equation.DSMT4">
                  <p:embed/>
                  <p:pic>
                    <p:nvPicPr>
                      <p:cNvPr id="0" name="Picture 9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0" y="1211263"/>
                        <a:ext cx="7167563" cy="536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3351068" y="4736926"/>
            <a:ext cx="1600200" cy="646331"/>
          </a:xfrm>
          <a:prstGeom prst="rect">
            <a:avLst/>
          </a:prstGeom>
          <a:noFill/>
        </p:spPr>
        <p:txBody>
          <a:bodyPr wrap="square" rtlCol="0">
            <a:spAutoFit/>
          </a:bodyPr>
          <a:lstStyle/>
          <a:p>
            <a:r>
              <a:rPr lang="en-US" dirty="0" smtClean="0">
                <a:solidFill>
                  <a:srgbClr val="FF0000"/>
                </a:solidFill>
              </a:rPr>
              <a:t>by the inverse function rule</a:t>
            </a:r>
            <a:endParaRPr lang="en-US" dirty="0">
              <a:solidFill>
                <a:srgbClr val="FF0000"/>
              </a:solidFill>
            </a:endParaRPr>
          </a:p>
        </p:txBody>
      </p:sp>
      <p:sp>
        <p:nvSpPr>
          <p:cNvPr id="3" name="Oval 2"/>
          <p:cNvSpPr/>
          <p:nvPr/>
        </p:nvSpPr>
        <p:spPr>
          <a:xfrm>
            <a:off x="2209800" y="4704425"/>
            <a:ext cx="689263" cy="990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254684783"/>
              </p:ext>
            </p:extLst>
          </p:nvPr>
        </p:nvGraphicFramePr>
        <p:xfrm>
          <a:off x="5486401" y="2636866"/>
          <a:ext cx="838200" cy="712470"/>
        </p:xfrm>
        <a:graphic>
          <a:graphicData uri="http://schemas.openxmlformats.org/presentationml/2006/ole">
            <mc:AlternateContent xmlns:mc="http://schemas.openxmlformats.org/markup-compatibility/2006">
              <mc:Choice xmlns:v="urn:schemas-microsoft-com:vml" Requires="v">
                <p:oleObj spid="_x0000_s107623" name="Equation" r:id="rId5" imgW="507960" imgH="431640" progId="Equation.DSMT4">
                  <p:embed/>
                </p:oleObj>
              </mc:Choice>
              <mc:Fallback>
                <p:oleObj name="Equation" r:id="rId5" imgW="507960" imgH="431640" progId="Equation.DSMT4">
                  <p:embed/>
                  <p:pic>
                    <p:nvPicPr>
                      <p:cNvPr id="0" name="Picture 9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1" y="2636866"/>
                        <a:ext cx="838200" cy="7124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Oval 6"/>
          <p:cNvSpPr/>
          <p:nvPr/>
        </p:nvSpPr>
        <p:spPr>
          <a:xfrm>
            <a:off x="3806537" y="2514600"/>
            <a:ext cx="689263" cy="990600"/>
          </a:xfrm>
          <a:prstGeom prst="ellipse">
            <a:avLst/>
          </a:prstGeom>
          <a:noFill/>
          <a:ln>
            <a:solidFill>
              <a:srgbClr val="0041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a:off x="4570268" y="3009900"/>
            <a:ext cx="762000" cy="0"/>
          </a:xfrm>
          <a:prstGeom prst="straightConnector1">
            <a:avLst/>
          </a:prstGeom>
          <a:ln w="25400">
            <a:solidFill>
              <a:srgbClr val="0041C4"/>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extLst>
              <p:ext uri="{D42A27DB-BD31-4B8C-83A1-F6EECF244321}">
                <p14:modId xmlns:p14="http://schemas.microsoft.com/office/powerpoint/2010/main" val="1110657864"/>
              </p:ext>
            </p:extLst>
          </p:nvPr>
        </p:nvGraphicFramePr>
        <p:xfrm>
          <a:off x="5029200" y="5638800"/>
          <a:ext cx="2071255" cy="876300"/>
        </p:xfrm>
        <a:graphic>
          <a:graphicData uri="http://schemas.openxmlformats.org/presentationml/2006/ole">
            <mc:AlternateContent xmlns:mc="http://schemas.openxmlformats.org/markup-compatibility/2006">
              <mc:Choice xmlns:v="urn:schemas-microsoft-com:vml" Requires="v">
                <p:oleObj spid="_x0000_s107624" name="Equation" r:id="rId7" imgW="990360" imgH="419040" progId="Equation.DSMT4">
                  <p:embed/>
                </p:oleObj>
              </mc:Choice>
              <mc:Fallback>
                <p:oleObj name="Equation" r:id="rId7" imgW="990360" imgH="419040" progId="Equation.DSMT4">
                  <p:embed/>
                  <p:pic>
                    <p:nvPicPr>
                      <p:cNvPr id="0" name="Picture 10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29200" y="5638800"/>
                        <a:ext cx="2071255"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707932586"/>
              </p:ext>
            </p:extLst>
          </p:nvPr>
        </p:nvGraphicFramePr>
        <p:xfrm>
          <a:off x="4643437" y="3810807"/>
          <a:ext cx="1377661" cy="893618"/>
        </p:xfrm>
        <a:graphic>
          <a:graphicData uri="http://schemas.openxmlformats.org/presentationml/2006/ole">
            <mc:AlternateContent xmlns:mc="http://schemas.openxmlformats.org/markup-compatibility/2006">
              <mc:Choice xmlns:v="urn:schemas-microsoft-com:vml" Requires="v">
                <p:oleObj spid="_x0000_s107625" name="Equation" r:id="rId9" imgW="939600" imgH="609480" progId="Equation.DSMT4">
                  <p:embed/>
                </p:oleObj>
              </mc:Choice>
              <mc:Fallback>
                <p:oleObj name="Equation" r:id="rId9" imgW="939600" imgH="609480" progId="Equation.DSMT4">
                  <p:embed/>
                  <p:pic>
                    <p:nvPicPr>
                      <p:cNvPr id="0" name="Picture 10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3437" y="3810807"/>
                        <a:ext cx="1377661" cy="8936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2" name="Straight Arrow Connector 11"/>
          <p:cNvCxnSpPr/>
          <p:nvPr/>
        </p:nvCxnSpPr>
        <p:spPr>
          <a:xfrm flipH="1" flipV="1">
            <a:off x="3960668" y="3733800"/>
            <a:ext cx="535132" cy="304800"/>
          </a:xfrm>
          <a:prstGeom prst="straightConnector1">
            <a:avLst/>
          </a:prstGeom>
          <a:ln w="25400">
            <a:solidFill>
              <a:srgbClr val="008228"/>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970068" y="5060091"/>
            <a:ext cx="381000" cy="13270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899063" y="6019800"/>
            <a:ext cx="167120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351068" y="4038600"/>
            <a:ext cx="1144732" cy="304800"/>
          </a:xfrm>
          <a:prstGeom prst="straightConnector1">
            <a:avLst/>
          </a:prstGeom>
          <a:ln w="25400">
            <a:solidFill>
              <a:srgbClr val="008228"/>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766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Empirical Estimation of Elasticity</a:t>
            </a:r>
            <a:endParaRPr lang="en-US" dirty="0"/>
          </a:p>
        </p:txBody>
      </p:sp>
      <p:sp>
        <p:nvSpPr>
          <p:cNvPr id="64517" name="Content Placeholder 2"/>
          <p:cNvSpPr>
            <a:spLocks noGrp="1"/>
          </p:cNvSpPr>
          <p:nvPr>
            <p:ph idx="1"/>
          </p:nvPr>
        </p:nvSpPr>
        <p:spPr>
          <a:xfrm>
            <a:off x="382588" y="1352550"/>
            <a:ext cx="8493125" cy="5295900"/>
          </a:xfrm>
        </p:spPr>
        <p:txBody>
          <a:bodyPr/>
          <a:lstStyle/>
          <a:p>
            <a:r>
              <a:rPr lang="en-US" smtClean="0"/>
              <a:t>How about a linear-log model:</a:t>
            </a:r>
          </a:p>
          <a:p>
            <a:endParaRPr lang="en-US" smtClean="0"/>
          </a:p>
          <a:p>
            <a:r>
              <a:rPr lang="en-US" smtClean="0"/>
              <a:t>In this case:</a:t>
            </a:r>
          </a:p>
          <a:p>
            <a:pPr lvl="1"/>
            <a:endParaRPr lang="en-US" smtClean="0"/>
          </a:p>
          <a:p>
            <a:endParaRPr lang="en-US" smtClean="0"/>
          </a:p>
          <a:p>
            <a:endParaRPr lang="en-US" smtClean="0"/>
          </a:p>
        </p:txBody>
      </p:sp>
      <p:graphicFrame>
        <p:nvGraphicFramePr>
          <p:cNvPr id="64514" name="Object 3"/>
          <p:cNvGraphicFramePr>
            <a:graphicFrameLocks noChangeAspect="1"/>
          </p:cNvGraphicFramePr>
          <p:nvPr>
            <p:extLst>
              <p:ext uri="{D42A27DB-BD31-4B8C-83A1-F6EECF244321}">
                <p14:modId xmlns:p14="http://schemas.microsoft.com/office/powerpoint/2010/main" val="3458914123"/>
              </p:ext>
            </p:extLst>
          </p:nvPr>
        </p:nvGraphicFramePr>
        <p:xfrm>
          <a:off x="2076450" y="1936750"/>
          <a:ext cx="3021013" cy="508000"/>
        </p:xfrm>
        <a:graphic>
          <a:graphicData uri="http://schemas.openxmlformats.org/presentationml/2006/ole">
            <mc:AlternateContent xmlns:mc="http://schemas.openxmlformats.org/markup-compatibility/2006">
              <mc:Choice xmlns:v="urn:schemas-microsoft-com:vml" Requires="v">
                <p:oleObj spid="_x0000_s103482" name="Equation" r:id="rId3" imgW="1193760" imgH="203040" progId="Equation.DSMT4">
                  <p:embed/>
                </p:oleObj>
              </mc:Choice>
              <mc:Fallback>
                <p:oleObj name="Equation" r:id="rId3" imgW="1193760" imgH="203040" progId="Equation.DSMT4">
                  <p:embed/>
                  <p:pic>
                    <p:nvPicPr>
                      <p:cNvPr id="0" name="Picture 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6450" y="1936750"/>
                        <a:ext cx="3021013"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515" name="Object 4"/>
          <p:cNvGraphicFramePr>
            <a:graphicFrameLocks noChangeAspect="1"/>
          </p:cNvGraphicFramePr>
          <p:nvPr>
            <p:extLst>
              <p:ext uri="{D42A27DB-BD31-4B8C-83A1-F6EECF244321}">
                <p14:modId xmlns:p14="http://schemas.microsoft.com/office/powerpoint/2010/main" val="1182008054"/>
              </p:ext>
            </p:extLst>
          </p:nvPr>
        </p:nvGraphicFramePr>
        <p:xfrm>
          <a:off x="2735263" y="3255963"/>
          <a:ext cx="1525587" cy="3343275"/>
        </p:xfrm>
        <a:graphic>
          <a:graphicData uri="http://schemas.openxmlformats.org/presentationml/2006/ole">
            <mc:AlternateContent xmlns:mc="http://schemas.openxmlformats.org/markup-compatibility/2006">
              <mc:Choice xmlns:v="urn:schemas-microsoft-com:vml" Requires="v">
                <p:oleObj spid="_x0000_s103483" name="Equation" r:id="rId5" imgW="583920" imgH="1282680" progId="Equation.DSMT4">
                  <p:embed/>
                </p:oleObj>
              </mc:Choice>
              <mc:Fallback>
                <p:oleObj name="Equation" r:id="rId5" imgW="583920" imgH="1282680" progId="Equation.DSMT4">
                  <p:embed/>
                  <p:pic>
                    <p:nvPicPr>
                      <p:cNvPr id="0" name="Picture 5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35263" y="3255963"/>
                        <a:ext cx="1525587" cy="334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17962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pPr>
              <a:defRPr/>
            </a:pPr>
            <a:r>
              <a:rPr lang="en-US" dirty="0" smtClean="0"/>
              <a:t>Empirical Estimation of Elasticity</a:t>
            </a:r>
            <a:endParaRPr lang="en-US" dirty="0"/>
          </a:p>
        </p:txBody>
      </p:sp>
      <p:sp>
        <p:nvSpPr>
          <p:cNvPr id="65540" name="Content Placeholder 2"/>
          <p:cNvSpPr>
            <a:spLocks noGrp="1"/>
          </p:cNvSpPr>
          <p:nvPr>
            <p:ph idx="1"/>
          </p:nvPr>
        </p:nvSpPr>
        <p:spPr>
          <a:xfrm>
            <a:off x="382588" y="914400"/>
            <a:ext cx="8493125" cy="5734050"/>
          </a:xfrm>
        </p:spPr>
        <p:txBody>
          <a:bodyPr/>
          <a:lstStyle/>
          <a:p>
            <a:r>
              <a:rPr lang="en-US" dirty="0" smtClean="0"/>
              <a:t>Log-linear:</a:t>
            </a:r>
          </a:p>
          <a:p>
            <a:endParaRPr lang="en-US" dirty="0" smtClean="0"/>
          </a:p>
          <a:p>
            <a:endParaRPr lang="en-US" dirty="0" smtClean="0"/>
          </a:p>
          <a:p>
            <a:pPr lvl="1"/>
            <a:endParaRPr lang="en-US" dirty="0" smtClean="0"/>
          </a:p>
          <a:p>
            <a:endParaRPr lang="en-US" dirty="0" smtClean="0"/>
          </a:p>
          <a:p>
            <a:endParaRPr lang="en-US" dirty="0" smtClean="0"/>
          </a:p>
        </p:txBody>
      </p:sp>
      <p:graphicFrame>
        <p:nvGraphicFramePr>
          <p:cNvPr id="65538" name="Object 4"/>
          <p:cNvGraphicFramePr>
            <a:graphicFrameLocks noChangeAspect="1"/>
          </p:cNvGraphicFramePr>
          <p:nvPr>
            <p:extLst>
              <p:ext uri="{D42A27DB-BD31-4B8C-83A1-F6EECF244321}">
                <p14:modId xmlns:p14="http://schemas.microsoft.com/office/powerpoint/2010/main" val="4048944605"/>
              </p:ext>
            </p:extLst>
          </p:nvPr>
        </p:nvGraphicFramePr>
        <p:xfrm>
          <a:off x="1500188" y="1447800"/>
          <a:ext cx="2687637" cy="5168900"/>
        </p:xfrm>
        <a:graphic>
          <a:graphicData uri="http://schemas.openxmlformats.org/presentationml/2006/ole">
            <mc:AlternateContent xmlns:mc="http://schemas.openxmlformats.org/markup-compatibility/2006">
              <mc:Choice xmlns:v="urn:schemas-microsoft-com:vml" Requires="v">
                <p:oleObj spid="_x0000_s104498" name="Equation" r:id="rId3" imgW="1193760" imgH="2286000" progId="Equation.DSMT4">
                  <p:embed/>
                </p:oleObj>
              </mc:Choice>
              <mc:Fallback>
                <p:oleObj name="Equation" r:id="rId3" imgW="1193760" imgH="2286000" progId="Equation.DSMT4">
                  <p:embed/>
                  <p:pic>
                    <p:nvPicPr>
                      <p:cNvPr id="0" name="Picture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0188" y="1447800"/>
                        <a:ext cx="2687637" cy="516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418337866"/>
              </p:ext>
            </p:extLst>
          </p:nvPr>
        </p:nvGraphicFramePr>
        <p:xfrm>
          <a:off x="4821238" y="3681413"/>
          <a:ext cx="4046537" cy="2884487"/>
        </p:xfrm>
        <a:graphic>
          <a:graphicData uri="http://schemas.openxmlformats.org/presentationml/2006/ole">
            <mc:AlternateContent xmlns:mc="http://schemas.openxmlformats.org/markup-compatibility/2006">
              <mc:Choice xmlns:v="urn:schemas-microsoft-com:vml" Requires="v">
                <p:oleObj spid="_x0000_s104499" name="Equation" r:id="rId5" imgW="2108160" imgH="1498320" progId="Equation.DSMT4">
                  <p:embed/>
                </p:oleObj>
              </mc:Choice>
              <mc:Fallback>
                <p:oleObj name="Equation" r:id="rId5" imgW="2108160" imgH="1498320" progId="Equation.DSMT4">
                  <p:embed/>
                  <p:pic>
                    <p:nvPicPr>
                      <p:cNvPr id="0" name="Picture 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21238" y="3681413"/>
                        <a:ext cx="4046537" cy="2884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 name="Straight Arrow Connector 4"/>
          <p:cNvCxnSpPr/>
          <p:nvPr/>
        </p:nvCxnSpPr>
        <p:spPr>
          <a:xfrm flipV="1">
            <a:off x="3124200" y="4038600"/>
            <a:ext cx="1447800" cy="1447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463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2225">
          <a:solidFill>
            <a:schemeClr val="tx1"/>
          </a:solidFill>
          <a:tailEnd type="none"/>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22225">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wrap="none">
        <a:spAutoFit/>
      </a:bodyPr>
      <a:lstStyle>
        <a:defPPr algn="ctr">
          <a:defRPr dirty="0">
            <a:solidFill>
              <a:schemeClr val="tx1"/>
            </a:solidFill>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17344</TotalTime>
  <Words>1946</Words>
  <Application>Microsoft Office PowerPoint</Application>
  <PresentationFormat>On-screen Show (4:3)</PresentationFormat>
  <Paragraphs>386</Paragraphs>
  <Slides>72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74" baseType="lpstr">
      <vt:lpstr>Office Theme</vt:lpstr>
      <vt:lpstr>Equation</vt:lpstr>
      <vt:lpstr>Elasticity and Consumer Surplus</vt:lpstr>
      <vt:lpstr>Elasticity Introduction</vt:lpstr>
      <vt:lpstr>Elasticity</vt:lpstr>
      <vt:lpstr>Elasticity</vt:lpstr>
      <vt:lpstr>Elasticity: Proportionate Change in Q for a Proportionate change in P</vt:lpstr>
      <vt:lpstr>Elasticity: Proportionate Change in Q for a proportionate change in P</vt:lpstr>
      <vt:lpstr>Empirical Estimation of Elasticity</vt:lpstr>
      <vt:lpstr>Empirical Estimation of Elasticity</vt:lpstr>
      <vt:lpstr>Empirical Estimation of Elasticity</vt:lpstr>
      <vt:lpstr>Empirical Estimation of Elasticity</vt:lpstr>
      <vt:lpstr>Elasticity</vt:lpstr>
      <vt:lpstr>Elasticity, Elasticity, Elasticity!!!</vt:lpstr>
      <vt:lpstr>Demand Elasticities</vt:lpstr>
      <vt:lpstr>Price Elasticity of Demand</vt:lpstr>
      <vt:lpstr>Income and Cross-price Elasticities</vt:lpstr>
      <vt:lpstr>Own Price Expenditure Elasticity</vt:lpstr>
      <vt:lpstr>Own Price Expenditure Elasticity</vt:lpstr>
      <vt:lpstr>Price Elasticity and Expenditure</vt:lpstr>
      <vt:lpstr>Price Elasticity and Expenditure</vt:lpstr>
      <vt:lpstr>Price Elasticity and Expenditure</vt:lpstr>
      <vt:lpstr>Price Elasticity and Expenditure</vt:lpstr>
      <vt:lpstr>Price Elasticity and Expenditure</vt:lpstr>
      <vt:lpstr>Income Expenditure Elasticity</vt:lpstr>
      <vt:lpstr>Cross Price Expenditure Elasticity</vt:lpstr>
      <vt:lpstr>Own Price Budget Share Elasticity</vt:lpstr>
      <vt:lpstr>Income Budget Share Elasticity</vt:lpstr>
      <vt:lpstr>Income Budget Share Elasticity (cont.)</vt:lpstr>
      <vt:lpstr>Income Budget Share Elasticity (cont.)</vt:lpstr>
      <vt:lpstr>Cross Price Budget Share Elasticity</vt:lpstr>
      <vt:lpstr>Compensated Price Elasticities</vt:lpstr>
      <vt:lpstr>Compensated Price Elasticities</vt:lpstr>
      <vt:lpstr>Slutsky Equation in Elasticity Form</vt:lpstr>
      <vt:lpstr>Slutsky Equation in Elasticity Form</vt:lpstr>
      <vt:lpstr>Slutsky Equation in Elasticity Form</vt:lpstr>
      <vt:lpstr>Slutsky Equation in Elasticity Form</vt:lpstr>
      <vt:lpstr>Slutsky Equation in Elasticity Form</vt:lpstr>
      <vt:lpstr>Slutsky Equation in Elasticity Form</vt:lpstr>
      <vt:lpstr>Elasticity Case Studies</vt:lpstr>
      <vt:lpstr>Linear Demand</vt:lpstr>
      <vt:lpstr>Linear Demand</vt:lpstr>
      <vt:lpstr>Constant Elasticity Demand</vt:lpstr>
      <vt:lpstr>Constant Elasticity</vt:lpstr>
      <vt:lpstr>Constant Elasticity Demand</vt:lpstr>
      <vt:lpstr>Cobb-Douglass Demand</vt:lpstr>
      <vt:lpstr>Cobb-Douglass Own Price Elasticity</vt:lpstr>
      <vt:lpstr>Cobb-Douglass  Cross Price and Income Elasticities</vt:lpstr>
      <vt:lpstr>Cobb-Douglass and Slutsky Equation in Elasticity Form</vt:lpstr>
      <vt:lpstr>Engle Aggregation Condition</vt:lpstr>
      <vt:lpstr>Cournot Aggregation Condition</vt:lpstr>
      <vt:lpstr>Consumer Surplus</vt:lpstr>
      <vt:lpstr>Quasi-linear Preferences</vt:lpstr>
      <vt:lpstr>No income effect</vt:lpstr>
      <vt:lpstr>Reservation Price - General</vt:lpstr>
      <vt:lpstr>Reservation Price – Quasi-linear</vt:lpstr>
      <vt:lpstr>Reservation Price – Quasi-linear</vt:lpstr>
      <vt:lpstr>And the willingness to pay</vt:lpstr>
      <vt:lpstr>Utility</vt:lpstr>
      <vt:lpstr>Utility and Consumer Surplus</vt:lpstr>
      <vt:lpstr>Quasi-Linear Preferences, Consumer Surplus, and Utility</vt:lpstr>
      <vt:lpstr>Now let’s look at a change in CS when there is a price change with less specific preference assumptions.</vt:lpstr>
      <vt:lpstr>Compensating Variation</vt:lpstr>
      <vt:lpstr>Consumer Welfare</vt:lpstr>
      <vt:lpstr>Consumer Welfare</vt:lpstr>
      <vt:lpstr>Consumer Welfare</vt:lpstr>
      <vt:lpstr>Consumer Welfare</vt:lpstr>
      <vt:lpstr>Consumer Welfare</vt:lpstr>
      <vt:lpstr>Consumer Welfare</vt:lpstr>
      <vt:lpstr>Consumer Welfare</vt:lpstr>
      <vt:lpstr>Consumer Welfare</vt:lpstr>
      <vt:lpstr>Consumer Welfare</vt:lpstr>
      <vt:lpstr>One more way to think about Consumer Surplus</vt:lpstr>
      <vt:lpstr>Elasticity: My first draft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Elasticity</dc:title>
  <dc:creator>Jeffrey</dc:creator>
  <cp:lastModifiedBy>Jeffrey</cp:lastModifiedBy>
  <cp:revision>78</cp:revision>
  <dcterms:created xsi:type="dcterms:W3CDTF">2013-02-14T22:58:48Z</dcterms:created>
  <dcterms:modified xsi:type="dcterms:W3CDTF">2014-06-12T09:52:38Z</dcterms:modified>
</cp:coreProperties>
</file>