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7" r:id="rId4"/>
    <p:sldId id="258" r:id="rId5"/>
    <p:sldId id="259" r:id="rId6"/>
    <p:sldId id="260" r:id="rId7"/>
    <p:sldId id="261" r:id="rId8"/>
    <p:sldId id="262" r:id="rId9"/>
    <p:sldId id="265" r:id="rId10"/>
    <p:sldId id="263" r:id="rId11"/>
    <p:sldId id="264"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81200"/>
            <a:ext cx="7772400" cy="1470025"/>
          </a:xfrm>
        </p:spPr>
        <p:txBody>
          <a:bodyPr>
            <a:normAutofit fontScale="90000"/>
          </a:bodyPr>
          <a:lstStyle/>
          <a:p>
            <a:r>
              <a:rPr lang="en-US" smtClean="0">
                <a:latin typeface="Times New Roman" pitchFamily="18" charset="0"/>
                <a:cs typeface="Times New Roman" pitchFamily="18" charset="0"/>
              </a:rPr>
              <a:t>STEAM </a:t>
            </a:r>
            <a:r>
              <a:rPr lang="en-US" dirty="0" smtClean="0">
                <a:latin typeface="Times New Roman" pitchFamily="18" charset="0"/>
                <a:cs typeface="Times New Roman" pitchFamily="18" charset="0"/>
              </a:rPr>
              <a:t>CONDENSERS AND COOLING TOWERS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Marks-16</a:t>
            </a:r>
            <a:endParaRPr lang="en-US"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condenser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0070C0"/>
                </a:solidFill>
              </a:rPr>
              <a:t>It consist of a horizontal cast iron cylindrical vessel packed with tubes, through which the cooling water flows.</a:t>
            </a:r>
          </a:p>
          <a:p>
            <a:r>
              <a:rPr lang="en-US" dirty="0" smtClean="0">
                <a:solidFill>
                  <a:srgbClr val="7030A0"/>
                </a:solidFill>
              </a:rPr>
              <a:t>The end of the condensers are cut off by vertical perforated types of plates in to which water tubes are fixed.</a:t>
            </a:r>
          </a:p>
          <a:p>
            <a:r>
              <a:rPr lang="en-US" dirty="0" smtClean="0">
                <a:solidFill>
                  <a:srgbClr val="FF0000"/>
                </a:solidFill>
              </a:rPr>
              <a:t>This is done in such a manner that the leakage of water into the centre condensing space is prevented.</a:t>
            </a:r>
          </a:p>
          <a:p>
            <a:r>
              <a:rPr lang="en-US" dirty="0" smtClean="0">
                <a:solidFill>
                  <a:srgbClr val="002060"/>
                </a:solidFill>
              </a:rPr>
              <a:t>The water tubes pass horizontally through the main condensing space for the steam.</a:t>
            </a:r>
            <a:endParaRPr lang="en-US" dirty="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condenser</a:t>
            </a:r>
            <a:endParaRPr lang="en-US" dirty="0"/>
          </a:p>
        </p:txBody>
      </p:sp>
      <p:sp>
        <p:nvSpPr>
          <p:cNvPr id="3" name="Content Placeholder 2"/>
          <p:cNvSpPr>
            <a:spLocks noGrp="1"/>
          </p:cNvSpPr>
          <p:nvPr>
            <p:ph idx="1"/>
          </p:nvPr>
        </p:nvSpPr>
        <p:spPr/>
        <p:txBody>
          <a:bodyPr/>
          <a:lstStyle/>
          <a:p>
            <a:r>
              <a:rPr lang="en-US" dirty="0" smtClean="0">
                <a:solidFill>
                  <a:srgbClr val="0070C0"/>
                </a:solidFill>
              </a:rPr>
              <a:t>The steam enters at the top and is forced to flow down words over the tubes due to the suction of the extraction pump at the bottom</a:t>
            </a:r>
            <a:r>
              <a:rPr lang="en-US" dirty="0" smtClean="0"/>
              <a:t>.</a:t>
            </a:r>
          </a:p>
          <a:p>
            <a:r>
              <a:rPr lang="en-US" dirty="0" smtClean="0">
                <a:solidFill>
                  <a:srgbClr val="7030A0"/>
                </a:solidFill>
              </a:rPr>
              <a:t>The cooling water flows in one direction through the lower half of the tubes and returns in opposite direction through the upper half.</a:t>
            </a:r>
            <a:endParaRPr lang="en-US" dirty="0">
              <a:solidFill>
                <a:srgbClr val="7030A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of air leakage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accent6"/>
                </a:solidFill>
              </a:rPr>
              <a:t>The following are main sources through which the air may enter in to the condenser:</a:t>
            </a:r>
          </a:p>
          <a:p>
            <a:r>
              <a:rPr lang="en-US" dirty="0" smtClean="0">
                <a:solidFill>
                  <a:schemeClr val="accent2">
                    <a:lumMod val="75000"/>
                  </a:schemeClr>
                </a:solidFill>
              </a:rPr>
              <a:t>The dissolved air in the feed water enters in to the boiler, which in turn enters in to the condenser with exhaust steam.</a:t>
            </a:r>
          </a:p>
          <a:p>
            <a:r>
              <a:rPr lang="en-US" dirty="0" smtClean="0">
                <a:solidFill>
                  <a:srgbClr val="0070C0"/>
                </a:solidFill>
              </a:rPr>
              <a:t>The air leaks in to the condenser, through various joint, due to high vacuum pressure in the condenser.</a:t>
            </a:r>
          </a:p>
          <a:p>
            <a:r>
              <a:rPr lang="en-US" dirty="0" smtClean="0">
                <a:solidFill>
                  <a:srgbClr val="7030A0"/>
                </a:solidFill>
              </a:rPr>
              <a:t>In case of jet condensers , dissolved air with the injection water enters in to the condenser.</a:t>
            </a:r>
            <a:endParaRPr lang="en-US" dirty="0">
              <a:solidFill>
                <a:srgbClr val="7030A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air leakage</a:t>
            </a:r>
            <a:endParaRPr lang="en-US" dirty="0"/>
          </a:p>
        </p:txBody>
      </p:sp>
      <p:sp>
        <p:nvSpPr>
          <p:cNvPr id="3" name="Content Placeholder 2"/>
          <p:cNvSpPr>
            <a:spLocks noGrp="1"/>
          </p:cNvSpPr>
          <p:nvPr>
            <p:ph idx="1"/>
          </p:nvPr>
        </p:nvSpPr>
        <p:spPr/>
        <p:txBody>
          <a:bodyPr/>
          <a:lstStyle/>
          <a:p>
            <a:pPr marL="514350" indent="-514350">
              <a:buAutoNum type="arabicParenR"/>
            </a:pPr>
            <a:r>
              <a:rPr lang="en-US" dirty="0" smtClean="0">
                <a:solidFill>
                  <a:srgbClr val="00B050"/>
                </a:solidFill>
              </a:rPr>
              <a:t>It reduces vacuum pressure in the condenser</a:t>
            </a:r>
            <a:r>
              <a:rPr lang="en-US" dirty="0" smtClean="0"/>
              <a:t>.</a:t>
            </a:r>
          </a:p>
          <a:p>
            <a:pPr marL="514350" indent="-514350">
              <a:buAutoNum type="arabicParenR"/>
            </a:pPr>
            <a:r>
              <a:rPr lang="en-US" dirty="0" smtClean="0">
                <a:solidFill>
                  <a:srgbClr val="7030A0"/>
                </a:solidFill>
              </a:rPr>
              <a:t>Since air is poor heat conductor, particularly at low densities, it reduces the rate of heat transmission.</a:t>
            </a:r>
          </a:p>
          <a:p>
            <a:pPr marL="514350" indent="-514350">
              <a:buAutoNum type="arabicParenR"/>
            </a:pPr>
            <a:r>
              <a:rPr lang="en-US" dirty="0" smtClean="0">
                <a:solidFill>
                  <a:srgbClr val="00B0F0"/>
                </a:solidFill>
              </a:rPr>
              <a:t>It requires a larger air pump. Moreover, an increased power is required power is required to drive the pump. </a:t>
            </a:r>
            <a:endParaRPr lang="en-US" dirty="0">
              <a:solidFill>
                <a:srgbClr val="00B0F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Condenser efficiency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7030A0"/>
                </a:solidFill>
              </a:rPr>
              <a:t>The condenser efficiency may be defined as the ratio of temperature rise of cooling water to the vacuum temperature minus inlet cooling water temperature.</a:t>
            </a:r>
          </a:p>
          <a:p>
            <a:r>
              <a:rPr lang="en-US" dirty="0" smtClean="0"/>
              <a:t>ᶯc = </a:t>
            </a:r>
            <a:r>
              <a:rPr lang="en-US" dirty="0" smtClean="0">
                <a:solidFill>
                  <a:srgbClr val="00B0F0"/>
                </a:solidFill>
              </a:rPr>
              <a:t>temperature rise of cooling water</a:t>
            </a:r>
            <a:r>
              <a:rPr lang="en-US" dirty="0" smtClean="0"/>
              <a:t>/(</a:t>
            </a:r>
            <a:r>
              <a:rPr lang="en-US" dirty="0" smtClean="0">
                <a:solidFill>
                  <a:srgbClr val="00B050"/>
                </a:solidFill>
              </a:rPr>
              <a:t>vacuum temperature- inlet cooling water temperature)</a:t>
            </a:r>
          </a:p>
          <a:p>
            <a:r>
              <a:rPr lang="en-US" dirty="0" smtClean="0">
                <a:solidFill>
                  <a:srgbClr val="FF0000"/>
                </a:solidFill>
              </a:rPr>
              <a:t>ᶯc = (to – </a:t>
            </a:r>
            <a:r>
              <a:rPr lang="en-US" dirty="0" err="1" smtClean="0">
                <a:solidFill>
                  <a:srgbClr val="FF0000"/>
                </a:solidFill>
              </a:rPr>
              <a:t>ti</a:t>
            </a:r>
            <a:r>
              <a:rPr lang="en-US" dirty="0" smtClean="0">
                <a:solidFill>
                  <a:srgbClr val="FF0000"/>
                </a:solidFill>
              </a:rPr>
              <a:t> ) / (</a:t>
            </a:r>
            <a:r>
              <a:rPr lang="en-US" dirty="0" err="1" smtClean="0">
                <a:solidFill>
                  <a:srgbClr val="FF0000"/>
                </a:solidFill>
              </a:rPr>
              <a:t>tv-ti</a:t>
            </a:r>
            <a:r>
              <a:rPr lang="en-US" dirty="0" smtClean="0">
                <a:solidFill>
                  <a:srgbClr val="FF0000"/>
                </a:solidFill>
              </a:rPr>
              <a:t>)</a:t>
            </a:r>
          </a:p>
          <a:p>
            <a:r>
              <a:rPr lang="en-US" dirty="0" smtClean="0"/>
              <a:t>Where, to= outlet temperature of cooling water.</a:t>
            </a:r>
          </a:p>
          <a:p>
            <a:r>
              <a:rPr lang="en-US" dirty="0" err="1" smtClean="0"/>
              <a:t>ti</a:t>
            </a:r>
            <a:r>
              <a:rPr lang="en-US" dirty="0" smtClean="0"/>
              <a:t>= inlet temperature of cooling water.</a:t>
            </a:r>
          </a:p>
          <a:p>
            <a:r>
              <a:rPr lang="en-US" dirty="0" err="1" smtClean="0"/>
              <a:t>tv</a:t>
            </a:r>
            <a:r>
              <a:rPr lang="en-US" dirty="0" smtClean="0"/>
              <a:t>= vacuum temperature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Vacuum efficiency</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smtClean="0">
                <a:solidFill>
                  <a:srgbClr val="0070C0"/>
                </a:solidFill>
              </a:rPr>
              <a:t>The minimum absolute pressure (also called as ideal pressure) at the steam inlet of a condenser is the pressure corresponding to the temperature of the condensed steam.</a:t>
            </a:r>
          </a:p>
          <a:p>
            <a:r>
              <a:rPr lang="en-US" dirty="0" smtClean="0">
                <a:solidFill>
                  <a:srgbClr val="00B0F0"/>
                </a:solidFill>
              </a:rPr>
              <a:t>The corresponding vacuum (called ideal vacuum) is the maximum vacuum that can be obtained in a condensing plant, with no air present at that temperature.</a:t>
            </a:r>
          </a:p>
          <a:p>
            <a:r>
              <a:rPr lang="en-US" dirty="0" smtClean="0">
                <a:solidFill>
                  <a:srgbClr val="7030A0"/>
                </a:solidFill>
              </a:rPr>
              <a:t>The pressure in the actual condenser is greater than the ideal pressure by an amount equal to the pressure of air present in the condenser.</a:t>
            </a:r>
          </a:p>
          <a:p>
            <a:r>
              <a:rPr lang="en-US" dirty="0" smtClean="0">
                <a:solidFill>
                  <a:srgbClr val="FF0000"/>
                </a:solidFill>
              </a:rPr>
              <a:t>The ratio of the actual vacuum to the ideal vacuum is known as vacuum efficiency.</a:t>
            </a:r>
            <a:endParaRPr lang="en-US"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Vacuum efficiency</a:t>
            </a:r>
            <a:endParaRPr lang="en-US" dirty="0"/>
          </a:p>
        </p:txBody>
      </p:sp>
      <p:sp>
        <p:nvSpPr>
          <p:cNvPr id="3" name="Content Placeholder 2"/>
          <p:cNvSpPr>
            <a:spLocks noGrp="1"/>
          </p:cNvSpPr>
          <p:nvPr>
            <p:ph idx="1"/>
          </p:nvPr>
        </p:nvSpPr>
        <p:spPr/>
        <p:txBody>
          <a:bodyPr/>
          <a:lstStyle/>
          <a:p>
            <a:r>
              <a:rPr lang="en-US" dirty="0" smtClean="0">
                <a:solidFill>
                  <a:srgbClr val="FF0000"/>
                </a:solidFill>
              </a:rPr>
              <a:t>ᶯv= </a:t>
            </a:r>
            <a:r>
              <a:rPr lang="en-US" dirty="0" smtClean="0">
                <a:solidFill>
                  <a:srgbClr val="00B0F0"/>
                </a:solidFill>
              </a:rPr>
              <a:t>actual vacuum </a:t>
            </a:r>
            <a:r>
              <a:rPr lang="en-US" dirty="0" smtClean="0">
                <a:solidFill>
                  <a:srgbClr val="FF0000"/>
                </a:solidFill>
              </a:rPr>
              <a:t>/</a:t>
            </a:r>
            <a:r>
              <a:rPr lang="en-US" dirty="0" smtClean="0">
                <a:solidFill>
                  <a:srgbClr val="00B050"/>
                </a:solidFill>
              </a:rPr>
              <a:t>ideal vacuum</a:t>
            </a:r>
          </a:p>
          <a:p>
            <a:r>
              <a:rPr lang="en-US" dirty="0" smtClean="0">
                <a:solidFill>
                  <a:srgbClr val="0070C0"/>
                </a:solidFill>
              </a:rPr>
              <a:t>Actual vacuum= barometric pressure- actual pressure</a:t>
            </a:r>
          </a:p>
          <a:p>
            <a:r>
              <a:rPr lang="en-US" dirty="0" smtClean="0">
                <a:solidFill>
                  <a:srgbClr val="00B050"/>
                </a:solidFill>
              </a:rPr>
              <a:t>Ideal vacuum = barometric pressure- ideal pressure</a:t>
            </a:r>
            <a:endParaRPr lang="en-US" dirty="0">
              <a:solidFill>
                <a:srgbClr val="00B05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Cooling tower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7030A0"/>
                </a:solidFill>
              </a:rPr>
              <a:t>The main application are in power plants and refrigeration plants.</a:t>
            </a:r>
          </a:p>
          <a:p>
            <a:r>
              <a:rPr lang="en-US" dirty="0" smtClean="0">
                <a:solidFill>
                  <a:srgbClr val="00B0F0"/>
                </a:solidFill>
              </a:rPr>
              <a:t>Its function is to cool the hot water from the condenser by exposing it to the atmospheric air, so that the cold water may be used again for circulation.</a:t>
            </a:r>
          </a:p>
          <a:p>
            <a:r>
              <a:rPr lang="en-US" dirty="0" smtClean="0">
                <a:solidFill>
                  <a:srgbClr val="00B050"/>
                </a:solidFill>
              </a:rPr>
              <a:t>The cooling towers are used in steam power plants where there is a limited supply of cooling water.</a:t>
            </a:r>
          </a:p>
          <a:p>
            <a:r>
              <a:rPr lang="en-US" dirty="0" smtClean="0"/>
              <a:t>It is placed at a certain height (at about 9 meters from the ground level).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Cooling tower</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00B050"/>
                </a:solidFill>
              </a:rPr>
              <a:t>The hot water falls down in radial sprays from a height and the atmospheric air enters from the base of tower.</a:t>
            </a:r>
          </a:p>
          <a:p>
            <a:r>
              <a:rPr lang="en-US" dirty="0" smtClean="0">
                <a:solidFill>
                  <a:srgbClr val="0070C0"/>
                </a:solidFill>
              </a:rPr>
              <a:t>The partial evaporation of water takes place which reduces the temperature of circulating water. </a:t>
            </a:r>
          </a:p>
          <a:p>
            <a:r>
              <a:rPr lang="en-US" dirty="0" smtClean="0">
                <a:solidFill>
                  <a:srgbClr val="7030A0"/>
                </a:solidFill>
              </a:rPr>
              <a:t>This cooled water is collected in the pond at the base of the tower and pumped in to the condenser.</a:t>
            </a:r>
            <a:endParaRPr lang="en-US" dirty="0">
              <a:solidFill>
                <a:srgbClr val="7030A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cooling tower</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None/>
            </a:pPr>
            <a:r>
              <a:rPr lang="en-US" dirty="0" smtClean="0"/>
              <a:t>1) Natural draught cooling tower</a:t>
            </a:r>
          </a:p>
          <a:p>
            <a:pPr marL="514350" indent="-514350">
              <a:buNone/>
            </a:pPr>
            <a:r>
              <a:rPr lang="en-US" dirty="0" smtClean="0">
                <a:solidFill>
                  <a:srgbClr val="7030A0"/>
                </a:solidFill>
              </a:rPr>
              <a:t>The circulation of air is produced by the pressure difference of air inside and outside the cooling tower.</a:t>
            </a:r>
          </a:p>
          <a:p>
            <a:pPr>
              <a:buNone/>
            </a:pPr>
            <a:r>
              <a:rPr lang="en-US" dirty="0" smtClean="0"/>
              <a:t>2) Forced draught cooling tower</a:t>
            </a:r>
          </a:p>
          <a:p>
            <a:pPr>
              <a:buNone/>
            </a:pPr>
            <a:r>
              <a:rPr lang="en-US" dirty="0" smtClean="0">
                <a:solidFill>
                  <a:srgbClr val="0070C0"/>
                </a:solidFill>
              </a:rPr>
              <a:t>The circulation of air is produced by means of fans placed at the base of tower.</a:t>
            </a:r>
          </a:p>
          <a:p>
            <a:pPr>
              <a:buNone/>
            </a:pPr>
            <a:r>
              <a:rPr lang="en-US" dirty="0" smtClean="0"/>
              <a:t>3) Induced draught cooling tower</a:t>
            </a:r>
          </a:p>
          <a:p>
            <a:pPr>
              <a:buNone/>
            </a:pPr>
            <a:r>
              <a:rPr lang="en-US" dirty="0" smtClean="0">
                <a:solidFill>
                  <a:srgbClr val="00B050"/>
                </a:solidFill>
              </a:rPr>
              <a:t>The circulation of air is provided by means of fan placed at top of tower.</a:t>
            </a:r>
            <a:endParaRPr lang="en-US" dirty="0">
              <a:solidFill>
                <a:srgbClr val="00B05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068762"/>
          </a:xfrm>
        </p:spPr>
        <p:txBody>
          <a:bodyPr>
            <a:normAutofit/>
          </a:bodyPr>
          <a:lstStyle/>
          <a:p>
            <a:r>
              <a:rPr lang="en-US" dirty="0" smtClean="0">
                <a:latin typeface="Times New Roman" pitchFamily="18" charset="0"/>
                <a:cs typeface="Times New Roman" pitchFamily="18" charset="0"/>
              </a:rPr>
              <a:t>C404.5-Evaluate condenser performance and select for proper application.</a:t>
            </a:r>
            <a:endParaRPr lang="en-US"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draught cooling tower</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212824" y="1447800"/>
            <a:ext cx="8636819" cy="48768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Forced water cooling tower</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990600" y="1258544"/>
            <a:ext cx="7162800" cy="5440797"/>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Induced draught cooling tower</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1981200" y="1371600"/>
            <a:ext cx="5131103" cy="5125987"/>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50"/>
                </a:solidFill>
              </a:rPr>
              <a:t>DALTONS LAW OF PARTIAL PRESSURE</a:t>
            </a:r>
            <a:endParaRPr lang="en-US" dirty="0">
              <a:solidFill>
                <a:srgbClr val="00B050"/>
              </a:solidFill>
            </a:endParaRPr>
          </a:p>
        </p:txBody>
      </p:sp>
      <p:sp>
        <p:nvSpPr>
          <p:cNvPr id="3" name="Content Placeholder 2"/>
          <p:cNvSpPr>
            <a:spLocks noGrp="1"/>
          </p:cNvSpPr>
          <p:nvPr>
            <p:ph idx="1"/>
          </p:nvPr>
        </p:nvSpPr>
        <p:spPr/>
        <p:txBody>
          <a:bodyPr/>
          <a:lstStyle/>
          <a:p>
            <a:r>
              <a:rPr lang="en-US" dirty="0" smtClean="0">
                <a:solidFill>
                  <a:srgbClr val="7030A0"/>
                </a:solidFill>
              </a:rPr>
              <a:t>“The total pressure exerted by mixture of gases or a mixture of gas and vapors (which have no chemical action on each other) is equal to the sum of the partial pressures of the constituents of the mixture, if it occupies the volume of mixture at temperature of mixture”.</a:t>
            </a:r>
            <a:endParaRPr lang="en-US" dirty="0">
              <a:solidFill>
                <a:srgbClr val="7030A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50"/>
                </a:solidFill>
              </a:rPr>
              <a:t>DALTONS LAW OF PARTIAL PRESSURE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accent2">
                    <a:lumMod val="75000"/>
                  </a:schemeClr>
                </a:solidFill>
              </a:rPr>
              <a:t>The total pressure in the condenser is the sum of the partial pressure of steam and air.</a:t>
            </a:r>
          </a:p>
          <a:p>
            <a:r>
              <a:rPr lang="en-US" dirty="0" smtClean="0">
                <a:solidFill>
                  <a:srgbClr val="00B050"/>
                </a:solidFill>
              </a:rPr>
              <a:t>Pressure of mixture</a:t>
            </a:r>
            <a:r>
              <a:rPr lang="en-US" dirty="0" smtClean="0"/>
              <a:t>= </a:t>
            </a:r>
            <a:r>
              <a:rPr lang="en-US" dirty="0" smtClean="0">
                <a:solidFill>
                  <a:srgbClr val="0070C0"/>
                </a:solidFill>
              </a:rPr>
              <a:t>partial pressure of steam </a:t>
            </a:r>
            <a:r>
              <a:rPr lang="en-US" dirty="0" smtClean="0"/>
              <a:t>+ </a:t>
            </a:r>
            <a:r>
              <a:rPr lang="en-US" dirty="0" smtClean="0">
                <a:solidFill>
                  <a:srgbClr val="7030A0"/>
                </a:solidFill>
              </a:rPr>
              <a:t>partial pressure of air</a:t>
            </a:r>
          </a:p>
          <a:p>
            <a:r>
              <a:rPr lang="en-US" dirty="0" smtClean="0">
                <a:solidFill>
                  <a:srgbClr val="002060"/>
                </a:solidFill>
              </a:rPr>
              <a:t>So according to Daltons law total pressure in the condenser is,</a:t>
            </a:r>
          </a:p>
          <a:p>
            <a:pPr>
              <a:buNone/>
            </a:pPr>
            <a:r>
              <a:rPr lang="en-US" dirty="0" smtClean="0">
                <a:solidFill>
                  <a:srgbClr val="7030A0"/>
                </a:solidFill>
              </a:rPr>
              <a:t>     Pc = Ps + Pa</a:t>
            </a:r>
          </a:p>
          <a:p>
            <a:pPr>
              <a:buNone/>
            </a:pPr>
            <a:r>
              <a:rPr lang="en-US" dirty="0" smtClean="0">
                <a:solidFill>
                  <a:srgbClr val="7030A0"/>
                </a:solidFill>
              </a:rPr>
              <a:t>Where , Pc= total pressure in condenser</a:t>
            </a:r>
          </a:p>
          <a:p>
            <a:pPr>
              <a:buNone/>
            </a:pPr>
            <a:r>
              <a:rPr lang="en-US" dirty="0" smtClean="0">
                <a:solidFill>
                  <a:srgbClr val="7030A0"/>
                </a:solidFill>
              </a:rPr>
              <a:t>Ps= partial pressure of steam</a:t>
            </a:r>
          </a:p>
          <a:p>
            <a:pPr>
              <a:buNone/>
            </a:pPr>
            <a:r>
              <a:rPr lang="en-US" dirty="0" smtClean="0">
                <a:solidFill>
                  <a:srgbClr val="7030A0"/>
                </a:solidFill>
              </a:rPr>
              <a:t>Pa= partial pressure of air.</a:t>
            </a:r>
            <a:endParaRPr lang="en-US" dirty="0">
              <a:solidFill>
                <a:srgbClr val="7030A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50"/>
                </a:solidFill>
              </a:rPr>
              <a:t>DALTONS LAW OF PARTIAL PRESSURE</a:t>
            </a:r>
            <a:endParaRPr lang="en-US" dirty="0"/>
          </a:p>
        </p:txBody>
      </p:sp>
      <p:sp>
        <p:nvSpPr>
          <p:cNvPr id="4" name="Rectangle 3"/>
          <p:cNvSpPr/>
          <p:nvPr/>
        </p:nvSpPr>
        <p:spPr>
          <a:xfrm>
            <a:off x="1219200" y="3200400"/>
            <a:ext cx="1447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19200" y="3429000"/>
            <a:ext cx="1380571" cy="400110"/>
          </a:xfrm>
          <a:prstGeom prst="rect">
            <a:avLst/>
          </a:prstGeom>
          <a:noFill/>
        </p:spPr>
        <p:txBody>
          <a:bodyPr wrap="none" rtlCol="0">
            <a:spAutoFit/>
          </a:bodyPr>
          <a:lstStyle/>
          <a:p>
            <a:r>
              <a:rPr lang="en-US" sz="2000" b="1" dirty="0" smtClean="0"/>
              <a:t>Steam + air</a:t>
            </a:r>
            <a:endParaRPr lang="en-US" sz="2000" b="1" dirty="0"/>
          </a:p>
        </p:txBody>
      </p:sp>
      <p:sp>
        <p:nvSpPr>
          <p:cNvPr id="6" name="Rectangle 5"/>
          <p:cNvSpPr/>
          <p:nvPr/>
        </p:nvSpPr>
        <p:spPr>
          <a:xfrm>
            <a:off x="3276600" y="3200400"/>
            <a:ext cx="1447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9000" y="3352800"/>
            <a:ext cx="1074461" cy="523220"/>
          </a:xfrm>
          <a:prstGeom prst="rect">
            <a:avLst/>
          </a:prstGeom>
          <a:noFill/>
        </p:spPr>
        <p:txBody>
          <a:bodyPr wrap="none" rtlCol="0">
            <a:spAutoFit/>
          </a:bodyPr>
          <a:lstStyle/>
          <a:p>
            <a:r>
              <a:rPr lang="en-US" sz="2800" dirty="0" smtClean="0"/>
              <a:t>steam</a:t>
            </a:r>
            <a:endParaRPr lang="en-US" sz="2800" dirty="0"/>
          </a:p>
        </p:txBody>
      </p:sp>
      <p:sp>
        <p:nvSpPr>
          <p:cNvPr id="8" name="Rectangle 7"/>
          <p:cNvSpPr/>
          <p:nvPr/>
        </p:nvSpPr>
        <p:spPr>
          <a:xfrm>
            <a:off x="5257800" y="3200400"/>
            <a:ext cx="1447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21436" y="3429000"/>
            <a:ext cx="554960" cy="461665"/>
          </a:xfrm>
          <a:prstGeom prst="rect">
            <a:avLst/>
          </a:prstGeom>
          <a:noFill/>
        </p:spPr>
        <p:txBody>
          <a:bodyPr wrap="none" rtlCol="0">
            <a:spAutoFit/>
          </a:bodyPr>
          <a:lstStyle/>
          <a:p>
            <a:r>
              <a:rPr lang="en-US" sz="2400" b="1" dirty="0" smtClean="0"/>
              <a:t>Air</a:t>
            </a:r>
            <a:endParaRPr lang="en-US" sz="2400" b="1" dirty="0"/>
          </a:p>
        </p:txBody>
      </p:sp>
      <p:sp>
        <p:nvSpPr>
          <p:cNvPr id="10" name="Oval 9"/>
          <p:cNvSpPr/>
          <p:nvPr/>
        </p:nvSpPr>
        <p:spPr>
          <a:xfrm>
            <a:off x="1524000" y="213360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61201" y="2286000"/>
            <a:ext cx="624799" cy="646331"/>
          </a:xfrm>
          <a:prstGeom prst="rect">
            <a:avLst/>
          </a:prstGeom>
          <a:noFill/>
        </p:spPr>
        <p:txBody>
          <a:bodyPr wrap="square" rtlCol="0">
            <a:spAutoFit/>
          </a:bodyPr>
          <a:lstStyle/>
          <a:p>
            <a:r>
              <a:rPr lang="en-US" sz="3600" b="1" dirty="0" smtClean="0">
                <a:solidFill>
                  <a:srgbClr val="FF0000"/>
                </a:solidFill>
              </a:rPr>
              <a:t>Pc</a:t>
            </a:r>
            <a:endParaRPr lang="en-US" sz="3600" b="1" dirty="0">
              <a:solidFill>
                <a:srgbClr val="FF0000"/>
              </a:solidFill>
            </a:endParaRPr>
          </a:p>
        </p:txBody>
      </p:sp>
      <p:sp>
        <p:nvSpPr>
          <p:cNvPr id="12" name="Oval 11"/>
          <p:cNvSpPr/>
          <p:nvPr/>
        </p:nvSpPr>
        <p:spPr>
          <a:xfrm>
            <a:off x="3581400" y="213360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718601" y="2286000"/>
            <a:ext cx="624799" cy="646331"/>
          </a:xfrm>
          <a:prstGeom prst="rect">
            <a:avLst/>
          </a:prstGeom>
          <a:noFill/>
        </p:spPr>
        <p:txBody>
          <a:bodyPr wrap="square" rtlCol="0">
            <a:spAutoFit/>
          </a:bodyPr>
          <a:lstStyle/>
          <a:p>
            <a:r>
              <a:rPr lang="en-US" sz="3600" b="1" dirty="0" smtClean="0">
                <a:solidFill>
                  <a:srgbClr val="FF0000"/>
                </a:solidFill>
              </a:rPr>
              <a:t>Ps</a:t>
            </a:r>
            <a:endParaRPr lang="en-US" sz="3600" b="1" dirty="0">
              <a:solidFill>
                <a:srgbClr val="FF0000"/>
              </a:solidFill>
            </a:endParaRPr>
          </a:p>
        </p:txBody>
      </p:sp>
      <p:sp>
        <p:nvSpPr>
          <p:cNvPr id="14" name="Oval 13"/>
          <p:cNvSpPr/>
          <p:nvPr/>
        </p:nvSpPr>
        <p:spPr>
          <a:xfrm>
            <a:off x="5562600" y="213360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699801" y="2286000"/>
            <a:ext cx="777199" cy="646331"/>
          </a:xfrm>
          <a:prstGeom prst="rect">
            <a:avLst/>
          </a:prstGeom>
          <a:noFill/>
        </p:spPr>
        <p:txBody>
          <a:bodyPr wrap="square" rtlCol="0">
            <a:spAutoFit/>
          </a:bodyPr>
          <a:lstStyle/>
          <a:p>
            <a:r>
              <a:rPr lang="en-US" sz="3600" b="1" dirty="0" smtClean="0">
                <a:solidFill>
                  <a:srgbClr val="FF0000"/>
                </a:solidFill>
              </a:rPr>
              <a:t>Pa</a:t>
            </a:r>
            <a:endParaRPr lang="en-US" sz="3600" b="1"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Steam condenser</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0070C0"/>
                </a:solidFill>
              </a:rPr>
              <a:t>A steam condenser is a closed vessel in to which the steam is exhausted, and condensed after doing work in an engine cylinder or turbine.</a:t>
            </a:r>
          </a:p>
          <a:p>
            <a:r>
              <a:rPr lang="en-US" dirty="0" smtClean="0"/>
              <a:t>A steam condenser has the following two object:</a:t>
            </a:r>
          </a:p>
          <a:p>
            <a:r>
              <a:rPr lang="en-US" dirty="0" smtClean="0">
                <a:solidFill>
                  <a:srgbClr val="00B050"/>
                </a:solidFill>
              </a:rPr>
              <a:t>1) the primary object is to maintain a low pressure (below atmospheric pressure) so as to obtain maximum possible energy from steam and thus to secure high efficiency.</a:t>
            </a:r>
          </a:p>
          <a:p>
            <a:r>
              <a:rPr lang="en-US" dirty="0" smtClean="0">
                <a:solidFill>
                  <a:srgbClr val="7030A0"/>
                </a:solidFill>
              </a:rPr>
              <a:t>2) the secondary object is to supply pure feed water to the hot well, from where it is pumped back to boiler.</a:t>
            </a:r>
            <a:endParaRPr lang="en-US" dirty="0">
              <a:solidFill>
                <a:srgbClr val="7030A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Classification of steam condenser</a:t>
            </a:r>
            <a:endParaRPr lang="en-US" dirty="0">
              <a:solidFill>
                <a:srgbClr val="FF0000"/>
              </a:solidFill>
            </a:endParaRPr>
          </a:p>
        </p:txBody>
      </p:sp>
      <p:sp>
        <p:nvSpPr>
          <p:cNvPr id="3" name="Content Placeholder 2"/>
          <p:cNvSpPr>
            <a:spLocks noGrp="1"/>
          </p:cNvSpPr>
          <p:nvPr>
            <p:ph idx="1"/>
          </p:nvPr>
        </p:nvSpPr>
        <p:spPr>
          <a:xfrm>
            <a:off x="0" y="1219200"/>
            <a:ext cx="9144000" cy="5638800"/>
          </a:xfrm>
        </p:spPr>
        <p:txBody>
          <a:bodyPr>
            <a:normAutofit fontScale="85000" lnSpcReduction="20000"/>
          </a:bodyPr>
          <a:lstStyle/>
          <a:p>
            <a:r>
              <a:rPr lang="en-US" dirty="0" smtClean="0"/>
              <a:t>The steam condensers may be broadly classified in to the following two types, depending upon the way in which the steam is condensed.</a:t>
            </a:r>
          </a:p>
          <a:p>
            <a:r>
              <a:rPr lang="en-US" dirty="0" smtClean="0">
                <a:solidFill>
                  <a:srgbClr val="00B050"/>
                </a:solidFill>
              </a:rPr>
              <a:t>1) jet condensers or mixing type condensers</a:t>
            </a:r>
          </a:p>
          <a:p>
            <a:pPr marL="514350" indent="-514350">
              <a:buAutoNum type="alphaLcParenR"/>
            </a:pPr>
            <a:r>
              <a:rPr lang="en-US" dirty="0" smtClean="0">
                <a:solidFill>
                  <a:srgbClr val="00B0F0"/>
                </a:solidFill>
              </a:rPr>
              <a:t>Parallel flow jet condenser</a:t>
            </a:r>
          </a:p>
          <a:p>
            <a:pPr marL="514350" indent="-514350">
              <a:buAutoNum type="alphaLcParenR"/>
            </a:pPr>
            <a:r>
              <a:rPr lang="en-US" dirty="0" smtClean="0">
                <a:solidFill>
                  <a:srgbClr val="00B0F0"/>
                </a:solidFill>
              </a:rPr>
              <a:t>Counter flow jet condenser</a:t>
            </a:r>
          </a:p>
          <a:p>
            <a:pPr marL="514350" indent="-514350">
              <a:buAutoNum type="alphaLcParenR"/>
            </a:pPr>
            <a:r>
              <a:rPr lang="en-US" dirty="0" smtClean="0">
                <a:solidFill>
                  <a:srgbClr val="00B0F0"/>
                </a:solidFill>
              </a:rPr>
              <a:t>Barometric or high level jet condenser</a:t>
            </a:r>
          </a:p>
          <a:p>
            <a:pPr marL="514350" indent="-514350">
              <a:buAutoNum type="alphaLcParenR"/>
            </a:pPr>
            <a:r>
              <a:rPr lang="en-US" dirty="0" smtClean="0">
                <a:solidFill>
                  <a:srgbClr val="00B0F0"/>
                </a:solidFill>
              </a:rPr>
              <a:t>Ejector condenser.</a:t>
            </a:r>
          </a:p>
          <a:p>
            <a:r>
              <a:rPr lang="en-US" dirty="0" smtClean="0">
                <a:solidFill>
                  <a:srgbClr val="00B050"/>
                </a:solidFill>
              </a:rPr>
              <a:t>2) surface condensers or non mixing type condensers</a:t>
            </a:r>
            <a:r>
              <a:rPr lang="en-US" dirty="0" smtClean="0"/>
              <a:t>.</a:t>
            </a:r>
          </a:p>
          <a:p>
            <a:pPr>
              <a:buNone/>
            </a:pPr>
            <a:r>
              <a:rPr lang="en-US" dirty="0" smtClean="0">
                <a:solidFill>
                  <a:srgbClr val="7030A0"/>
                </a:solidFill>
              </a:rPr>
              <a:t>A) Down flow surface condenser</a:t>
            </a:r>
          </a:p>
          <a:p>
            <a:pPr>
              <a:buNone/>
            </a:pPr>
            <a:r>
              <a:rPr lang="en-US" dirty="0" smtClean="0">
                <a:solidFill>
                  <a:srgbClr val="7030A0"/>
                </a:solidFill>
              </a:rPr>
              <a:t>B) central flow surface condenser</a:t>
            </a:r>
          </a:p>
          <a:p>
            <a:pPr>
              <a:buNone/>
            </a:pPr>
            <a:r>
              <a:rPr lang="en-US" dirty="0" smtClean="0">
                <a:solidFill>
                  <a:srgbClr val="7030A0"/>
                </a:solidFill>
              </a:rPr>
              <a:t>C) Regenerative surface condenser</a:t>
            </a:r>
          </a:p>
          <a:p>
            <a:pPr>
              <a:buNone/>
            </a:pPr>
            <a:r>
              <a:rPr lang="en-US" dirty="0" smtClean="0">
                <a:solidFill>
                  <a:srgbClr val="7030A0"/>
                </a:solidFill>
              </a:rPr>
              <a:t>D)evaporative condenser</a:t>
            </a:r>
            <a:endParaRPr lang="en-US" dirty="0">
              <a:solidFill>
                <a:srgbClr val="7030A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condenser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7030A0"/>
                </a:solidFill>
              </a:rPr>
              <a:t>A surface condenser has a great advantages over the jet condenser, as the condensate does not mix up with cooling water.</a:t>
            </a:r>
          </a:p>
          <a:p>
            <a:r>
              <a:rPr lang="en-US" dirty="0" smtClean="0">
                <a:solidFill>
                  <a:srgbClr val="00B0F0"/>
                </a:solidFill>
              </a:rPr>
              <a:t>As a result of this whole condensate can be reused in the boiler.</a:t>
            </a:r>
          </a:p>
          <a:p>
            <a:r>
              <a:rPr lang="en-US" dirty="0" smtClean="0">
                <a:solidFill>
                  <a:srgbClr val="002060"/>
                </a:solidFill>
              </a:rPr>
              <a:t>This type of condenser is essential in ships which can carry only a limited quantity of fresh water for the boilers.</a:t>
            </a:r>
          </a:p>
          <a:p>
            <a:r>
              <a:rPr lang="en-US" dirty="0" smtClean="0">
                <a:solidFill>
                  <a:srgbClr val="002060"/>
                </a:solidFill>
              </a:rPr>
              <a:t>Fig . Shows a longitudinal section of a two pass surface condenser.</a:t>
            </a:r>
            <a:endParaRPr lang="en-US"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condenser</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04800" y="1219200"/>
            <a:ext cx="8686800" cy="5598006"/>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1112</Words>
  <Application>Microsoft Office PowerPoint</Application>
  <PresentationFormat>On-screen Show (4:3)</PresentationFormat>
  <Paragraphs>94</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STEAM CONDENSERS AND COOLING TOWERS Marks-16</vt:lpstr>
      <vt:lpstr>C404.5-Evaluate condenser performance and select for proper application.</vt:lpstr>
      <vt:lpstr>DALTONS LAW OF PARTIAL PRESSURE</vt:lpstr>
      <vt:lpstr>DALTONS LAW OF PARTIAL PRESSURE</vt:lpstr>
      <vt:lpstr>DALTONS LAW OF PARTIAL PRESSURE</vt:lpstr>
      <vt:lpstr>Steam condenser</vt:lpstr>
      <vt:lpstr>Classification of steam condenser</vt:lpstr>
      <vt:lpstr>Surface condenser</vt:lpstr>
      <vt:lpstr>Surface condenser</vt:lpstr>
      <vt:lpstr>Surface condenser</vt:lpstr>
      <vt:lpstr>Surface condenser</vt:lpstr>
      <vt:lpstr>Source of air leakage</vt:lpstr>
      <vt:lpstr>Effect of air leakage</vt:lpstr>
      <vt:lpstr>Condenser efficiency</vt:lpstr>
      <vt:lpstr>Vacuum efficiency</vt:lpstr>
      <vt:lpstr>Vacuum efficiency</vt:lpstr>
      <vt:lpstr>Cooling tower</vt:lpstr>
      <vt:lpstr>Cooling tower</vt:lpstr>
      <vt:lpstr>Types of cooling tower</vt:lpstr>
      <vt:lpstr>Natural draught cooling tower</vt:lpstr>
      <vt:lpstr>Forced water cooling tower</vt:lpstr>
      <vt:lpstr>Induced draught cooling tower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STEAM CONDENSERS AND COOLING TOWERS</dc:title>
  <dc:creator>Prashant</dc:creator>
  <cp:lastModifiedBy>8p</cp:lastModifiedBy>
  <cp:revision>47</cp:revision>
  <dcterms:created xsi:type="dcterms:W3CDTF">2006-08-16T00:00:00Z</dcterms:created>
  <dcterms:modified xsi:type="dcterms:W3CDTF">2017-05-02T08:04:02Z</dcterms:modified>
</cp:coreProperties>
</file>