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7" r:id="rId4"/>
    <p:sldId id="264" r:id="rId5"/>
    <p:sldId id="258" r:id="rId6"/>
    <p:sldId id="259" r:id="rId7"/>
    <p:sldId id="266" r:id="rId8"/>
    <p:sldId id="265" r:id="rId9"/>
    <p:sldId id="260" r:id="rId10"/>
    <p:sldId id="274" r:id="rId11"/>
    <p:sldId id="275" r:id="rId12"/>
    <p:sldId id="276" r:id="rId13"/>
    <p:sldId id="262" r:id="rId14"/>
    <p:sldId id="270" r:id="rId15"/>
    <p:sldId id="278" r:id="rId16"/>
    <p:sldId id="263" r:id="rId17"/>
    <p:sldId id="267" r:id="rId18"/>
    <p:sldId id="271" r:id="rId19"/>
    <p:sldId id="269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12" autoAdjust="0"/>
    <p:restoredTop sz="94700" autoAdjust="0"/>
  </p:normalViewPr>
  <p:slideViewPr>
    <p:cSldViewPr>
      <p:cViewPr varScale="1">
        <p:scale>
          <a:sx n="156" d="100"/>
          <a:sy n="156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5A3F6-DE1F-7C42-964C-7C07784D773D}" type="datetimeFigureOut">
              <a:rPr lang="en-US" smtClean="0"/>
              <a:pPr/>
              <a:t>12/10/10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024D8-5D85-784B-9FAE-B34AF207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96C9A-C4E9-8742-8F10-49795A404271}" type="datetimeFigureOut">
              <a:rPr lang="en-US" smtClean="0"/>
              <a:pPr/>
              <a:t>12/9/10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7CAF-9AA6-BE42-942F-0DB7F13B1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382D46-06DB-48C3-8D9B-31DBF0DA9D1B}" type="datetimeFigureOut">
              <a:rPr lang="en-US" smtClean="0"/>
              <a:pPr/>
              <a:t>12/9/10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CCAFF4-95E8-47CC-AF90-340934DD95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6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1" Type="http://schemas.openxmlformats.org/officeDocument/2006/relationships/video" Target="file:///E:\Sand%20Casting\SandCasting1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5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1" Type="http://schemas.openxmlformats.org/officeDocument/2006/relationships/video" Target="file:///E:\Sand%20Casting\SandCasting2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Sand 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DeCarli</a:t>
            </a:r>
          </a:p>
          <a:p>
            <a:r>
              <a:rPr lang="en-US" dirty="0" smtClean="0"/>
              <a:t>Kevin Shaw</a:t>
            </a:r>
          </a:p>
          <a:p>
            <a:r>
              <a:rPr lang="en-US" dirty="0" smtClean="0"/>
              <a:t>Katie Gaffney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943600"/>
            <a:ext cx="624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SRJC </a:t>
            </a:r>
            <a:r>
              <a:rPr lang="en-US" sz="2000" dirty="0" err="1" smtClean="0"/>
              <a:t>Engr</a:t>
            </a:r>
            <a:r>
              <a:rPr lang="en-US" sz="2000" dirty="0" smtClean="0"/>
              <a:t> 45</a:t>
            </a:r>
          </a:p>
          <a:p>
            <a:pPr algn="ctr"/>
            <a:r>
              <a:rPr lang="en-US" dirty="0" smtClean="0"/>
              <a:t>12/08/10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Preparation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Heated oven to 900°F to melt the Zinc.</a:t>
            </a:r>
          </a:p>
          <a:p>
            <a:r>
              <a:rPr lang="en-US" dirty="0" smtClean="0"/>
              <a:t>Made pattern of acorn out of wax. </a:t>
            </a:r>
          </a:p>
          <a:p>
            <a:endParaRPr lang="en-US" dirty="0"/>
          </a:p>
        </p:txBody>
      </p:sp>
      <p:pic>
        <p:nvPicPr>
          <p:cNvPr id="6" name="Content Placeholder 5" descr="IMG_1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tin cans as frame for the mold.</a:t>
            </a:r>
          </a:p>
          <a:p>
            <a:r>
              <a:rPr lang="en-US" dirty="0" smtClean="0"/>
              <a:t>Poured sand in layers and enclosed pattern between the two halves.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IMG_18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Carefully separated two halves with a knife. </a:t>
            </a:r>
          </a:p>
          <a:p>
            <a:r>
              <a:rPr lang="en-US" dirty="0" smtClean="0"/>
              <a:t>Made pouring spout and chimney in the mold.</a:t>
            </a:r>
          </a:p>
          <a:p>
            <a:r>
              <a:rPr lang="en-US" dirty="0" smtClean="0"/>
              <a:t>Reattached two halves of the mold and we were ready to pour!</a:t>
            </a:r>
          </a:p>
          <a:p>
            <a:endParaRPr lang="en-US" dirty="0" smtClean="0"/>
          </a:p>
        </p:txBody>
      </p:sp>
      <p:pic>
        <p:nvPicPr>
          <p:cNvPr id="5" name="Content Placeholder 4" descr="IMG_18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Poured molten Zinc and let sit.</a:t>
            </a:r>
          </a:p>
          <a:p>
            <a:r>
              <a:rPr lang="en-US" dirty="0" smtClean="0"/>
              <a:t>Cast acorn then removed and set to cool.</a:t>
            </a:r>
          </a:p>
          <a:p>
            <a:r>
              <a:rPr lang="en-US" dirty="0" smtClean="0"/>
              <a:t>Cleaned up edges with file.</a:t>
            </a:r>
          </a:p>
          <a:p>
            <a:r>
              <a:rPr lang="en-US" dirty="0" smtClean="0"/>
              <a:t>Cast was very close to the original pattern.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IMG_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1600200" cy="2133600"/>
          </a:xfrm>
          <a:prstGeom prst="rect">
            <a:avLst/>
          </a:prstGeom>
        </p:spPr>
      </p:pic>
      <p:pic>
        <p:nvPicPr>
          <p:cNvPr id="4" name="Picture 3" descr="IMG_1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870200" y="1168400"/>
            <a:ext cx="2133600" cy="2844800"/>
          </a:xfrm>
          <a:prstGeom prst="rect">
            <a:avLst/>
          </a:prstGeom>
        </p:spPr>
      </p:pic>
      <p:pic>
        <p:nvPicPr>
          <p:cNvPr id="5" name="Picture 4" descr="IMG_1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94400" y="1168400"/>
            <a:ext cx="2133600" cy="2844800"/>
          </a:xfrm>
          <a:prstGeom prst="rect">
            <a:avLst/>
          </a:prstGeom>
        </p:spPr>
      </p:pic>
      <p:pic>
        <p:nvPicPr>
          <p:cNvPr id="6" name="Picture 5" descr="IMG_1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86200"/>
            <a:ext cx="2844800" cy="2133600"/>
          </a:xfrm>
          <a:prstGeom prst="rect">
            <a:avLst/>
          </a:prstGeom>
        </p:spPr>
      </p:pic>
      <p:pic>
        <p:nvPicPr>
          <p:cNvPr id="7" name="Picture 6" descr="IMG_18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3886200"/>
            <a:ext cx="1600200" cy="2133600"/>
          </a:xfrm>
          <a:prstGeom prst="rect">
            <a:avLst/>
          </a:prstGeom>
        </p:spPr>
      </p:pic>
      <p:pic>
        <p:nvPicPr>
          <p:cNvPr id="8" name="Picture 7" descr="IMG_18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38862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andCasting1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439863"/>
            <a:ext cx="4785783" cy="3589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Wax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Extra Zinc is heated to melt</a:t>
            </a:r>
          </a:p>
          <a:p>
            <a:r>
              <a:rPr lang="en-US" dirty="0" smtClean="0"/>
              <a:t>Reused acorn pattern for casting flask</a:t>
            </a:r>
          </a:p>
          <a:p>
            <a:r>
              <a:rPr lang="en-US" dirty="0" smtClean="0"/>
              <a:t>Same steps to create mold</a:t>
            </a:r>
          </a:p>
          <a:p>
            <a:r>
              <a:rPr lang="en-US" dirty="0" smtClean="0"/>
              <a:t>Wax pattern left in mold</a:t>
            </a:r>
          </a:p>
        </p:txBody>
      </p:sp>
      <p:pic>
        <p:nvPicPr>
          <p:cNvPr id="5" name="Content Placeholder 4" descr="IMG_18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Wax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Poured molten Zinc into mold</a:t>
            </a:r>
          </a:p>
          <a:p>
            <a:r>
              <a:rPr lang="en-US" dirty="0" smtClean="0"/>
              <a:t>Wax started to melt out</a:t>
            </a:r>
          </a:p>
          <a:p>
            <a:r>
              <a:rPr lang="en-US" dirty="0" smtClean="0"/>
              <a:t>Zinc cooled prematurely, trapping wax</a:t>
            </a:r>
          </a:p>
          <a:p>
            <a:r>
              <a:rPr lang="en-US" dirty="0" smtClean="0"/>
              <a:t>Cast acorn removed</a:t>
            </a:r>
          </a:p>
          <a:p>
            <a:pPr lvl="1"/>
            <a:r>
              <a:rPr lang="en-US" dirty="0" smtClean="0"/>
              <a:t>Not much of an acorn this time</a:t>
            </a:r>
          </a:p>
          <a:p>
            <a:r>
              <a:rPr lang="en-US" dirty="0" smtClean="0"/>
              <a:t>Combination of Zinc and wax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IMG_1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2844800" cy="2133600"/>
          </a:xfrm>
          <a:prstGeom prst="rect">
            <a:avLst/>
          </a:prstGeom>
        </p:spPr>
      </p:pic>
      <p:pic>
        <p:nvPicPr>
          <p:cNvPr id="4" name="Picture 3" descr="IMG_1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2844800" cy="2133600"/>
          </a:xfrm>
          <a:prstGeom prst="rect">
            <a:avLst/>
          </a:prstGeom>
        </p:spPr>
      </p:pic>
      <p:pic>
        <p:nvPicPr>
          <p:cNvPr id="5" name="Picture 4" descr="IMG_1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3100" y="3810000"/>
            <a:ext cx="1943100" cy="2590800"/>
          </a:xfrm>
          <a:prstGeom prst="rect">
            <a:avLst/>
          </a:prstGeom>
        </p:spPr>
      </p:pic>
      <p:pic>
        <p:nvPicPr>
          <p:cNvPr id="6" name="Picture 5" descr="IMG_18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10000"/>
            <a:ext cx="19431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SandCasting2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9800" y="1447801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oldest known cast in existence  is a copper frog  from 3200 BCE in Mesopotamia.</a:t>
            </a:r>
          </a:p>
          <a:p>
            <a:r>
              <a:rPr lang="en-US" dirty="0" smtClean="0"/>
              <a:t>Other early casts from around 3000BCE like weapons and cult objects were discovered in the Middle East and India.</a:t>
            </a:r>
          </a:p>
        </p:txBody>
      </p:sp>
      <p:pic>
        <p:nvPicPr>
          <p:cNvPr id="5" name="Content Placeholder 4" descr="Giessenaeg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31692"/>
            <a:ext cx="4038600" cy="40629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http://www.industrialmetalcasting.com/sand-casting.html</a:t>
            </a:r>
          </a:p>
          <a:p>
            <a:r>
              <a:rPr lang="en-US" dirty="0" smtClean="0"/>
              <a:t>http://www.efunda.com/processes/metal_processing/sand_casting_intro.cfm</a:t>
            </a:r>
          </a:p>
          <a:p>
            <a:r>
              <a:rPr lang="en-US" dirty="0" smtClean="0"/>
              <a:t>http://en.wikipedia.org/wiki/Sand_casting</a:t>
            </a:r>
          </a:p>
          <a:p>
            <a:r>
              <a:rPr lang="en-US" dirty="0" smtClean="0"/>
              <a:t>http://www.substech.com/dokuwiki/doku.php?id=sand_casting</a:t>
            </a:r>
          </a:p>
          <a:p>
            <a:r>
              <a:rPr lang="en-US" dirty="0" err="1" smtClean="0"/>
              <a:t>Callister</a:t>
            </a:r>
            <a:r>
              <a:rPr lang="en-US" dirty="0" smtClean="0"/>
              <a:t>, Materials Science and Engineering</a:t>
            </a:r>
          </a:p>
          <a:p>
            <a:r>
              <a:rPr lang="en-US" dirty="0" smtClean="0"/>
              <a:t>http://www.mk-technology.com/geschichtemetallguss.html?L=2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. </a:t>
            </a:r>
            <a:r>
              <a:rPr lang="en-US" dirty="0" err="1" smtClean="0"/>
              <a:t>Maselli</a:t>
            </a:r>
            <a:r>
              <a:rPr lang="en-US" dirty="0" smtClean="0"/>
              <a:t> and Son for supplying Zinc</a:t>
            </a:r>
          </a:p>
          <a:p>
            <a:r>
              <a:rPr lang="en-US" dirty="0" err="1" smtClean="0"/>
              <a:t>Younes</a:t>
            </a:r>
            <a:r>
              <a:rPr lang="en-US" dirty="0" smtClean="0"/>
              <a:t>’ dog</a:t>
            </a:r>
          </a:p>
          <a:p>
            <a:endParaRPr lang="en-US" dirty="0"/>
          </a:p>
        </p:txBody>
      </p:sp>
      <p:pic>
        <p:nvPicPr>
          <p:cNvPr id="4" name="Picture 3" descr="IMG_1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48000" y="2667000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earliest known sand mold came from China in 645 BCE</a:t>
            </a:r>
          </a:p>
          <a:p>
            <a:r>
              <a:rPr lang="en-US" dirty="0" smtClean="0"/>
              <a:t>In 233 BCE, cast iron plows were cast in China.</a:t>
            </a:r>
          </a:p>
          <a:p>
            <a:r>
              <a:rPr lang="en-US" dirty="0" smtClean="0"/>
              <a:t>In the year 500, cast crucible steel was first produced in India.</a:t>
            </a:r>
          </a:p>
          <a:p>
            <a:r>
              <a:rPr lang="en-US" dirty="0" smtClean="0"/>
              <a:t>This process was lost until 1750 when an Englishman named Benjamin Huntsman rediscovered it. </a:t>
            </a:r>
          </a:p>
        </p:txBody>
      </p:sp>
      <p:pic>
        <p:nvPicPr>
          <p:cNvPr id="5" name="Content Placeholder 4" descr="Giessenzeichglo_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6686" y="1600200"/>
            <a:ext cx="34216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Advancements in Sand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1924, the Ford automobile company set a record production of 1 million cars, consuming the casting industry.</a:t>
            </a:r>
          </a:p>
          <a:p>
            <a:r>
              <a:rPr lang="en-US" dirty="0" smtClean="0"/>
              <a:t>Experiments were conducted with types of clay to improve strength in molding sand, updating cupola furnaces to electric and moving the traditional foundry to a factory setting improved process.</a:t>
            </a:r>
          </a:p>
          <a:p>
            <a:r>
              <a:rPr lang="en-US" dirty="0" smtClean="0"/>
              <a:t>Now, sand casting is a fully automated factory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Sand Casting?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 Casting is a process in which a cast is formed from a molten metal in a sand mold.</a:t>
            </a:r>
          </a:p>
          <a:p>
            <a:endParaRPr lang="en-US" dirty="0" smtClean="0"/>
          </a:p>
          <a:p>
            <a:r>
              <a:rPr lang="en-US" dirty="0" smtClean="0"/>
              <a:t>Can be used to produce a range of sizes from a fraction of an ounce to hundreds of tons.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r>
              <a:rPr lang="en-US" sz="2200" dirty="0" smtClean="0"/>
              <a:t>Capable of large sizes</a:t>
            </a:r>
          </a:p>
          <a:p>
            <a:r>
              <a:rPr lang="en-US" sz="2200" dirty="0" smtClean="0"/>
              <a:t>Capable of holding detail</a:t>
            </a:r>
          </a:p>
          <a:p>
            <a:r>
              <a:rPr lang="en-US" sz="2200" dirty="0" smtClean="0"/>
              <a:t>Useful for metals with low ductility</a:t>
            </a:r>
          </a:p>
          <a:p>
            <a:r>
              <a:rPr lang="en-US" sz="2200" dirty="0" smtClean="0"/>
              <a:t>Most economical type of fabrication</a:t>
            </a:r>
          </a:p>
          <a:p>
            <a:r>
              <a:rPr lang="en-US" sz="2200" dirty="0" smtClean="0"/>
              <a:t>Minimal waste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Empty spaces can weaken metal</a:t>
            </a:r>
          </a:p>
          <a:p>
            <a:r>
              <a:rPr lang="en-US" sz="2200" dirty="0" smtClean="0"/>
              <a:t>Poor surface finish</a:t>
            </a:r>
          </a:p>
          <a:p>
            <a:r>
              <a:rPr lang="en-US" sz="2200" dirty="0" smtClean="0"/>
              <a:t>Small parts hard to remove</a:t>
            </a:r>
          </a:p>
          <a:p>
            <a:r>
              <a:rPr lang="en-US" sz="2200" dirty="0" smtClean="0"/>
              <a:t>Additional hardening usually needed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411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Advantages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524000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Disadvantages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Sand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Two-piece casting flask</a:t>
            </a:r>
          </a:p>
          <a:p>
            <a:pPr lvl="1"/>
            <a:r>
              <a:rPr lang="en-US" dirty="0" smtClean="0"/>
              <a:t>top is cope, bottom is drag</a:t>
            </a:r>
          </a:p>
          <a:p>
            <a:r>
              <a:rPr lang="en-US" dirty="0" smtClean="0"/>
              <a:t>Sand packed around pattern of intended shape</a:t>
            </a:r>
          </a:p>
          <a:p>
            <a:r>
              <a:rPr lang="en-US" dirty="0" smtClean="0"/>
              <a:t>Gating system for metal flow and escape</a:t>
            </a:r>
          </a:p>
          <a:p>
            <a:pPr lvl="1"/>
            <a:r>
              <a:rPr lang="en-US" dirty="0" smtClean="0"/>
              <a:t>trimming necessary</a:t>
            </a:r>
          </a:p>
          <a:p>
            <a:r>
              <a:rPr lang="en-US" dirty="0" smtClean="0"/>
              <a:t>Often used with automotive parts and piping</a:t>
            </a:r>
          </a:p>
          <a:p>
            <a:pPr lvl="1"/>
            <a:r>
              <a:rPr lang="en-US" dirty="0" smtClean="0"/>
              <a:t>Iron, steel, bronze, aluminum, lead, tin, zinc</a:t>
            </a:r>
            <a:endParaRPr lang="en-US" dirty="0"/>
          </a:p>
        </p:txBody>
      </p:sp>
      <p:pic>
        <p:nvPicPr>
          <p:cNvPr id="6" name="Content Placeholder 5" descr="SC_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23671" b="-236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sand most common</a:t>
            </a:r>
          </a:p>
          <a:p>
            <a:pPr lvl="1"/>
            <a:r>
              <a:rPr lang="en-US" dirty="0" smtClean="0"/>
              <a:t>Silica sand, water, clay</a:t>
            </a:r>
          </a:p>
          <a:p>
            <a:pPr lvl="1"/>
            <a:r>
              <a:rPr lang="en-US" dirty="0" smtClean="0"/>
              <a:t>Named for moisture, not color</a:t>
            </a:r>
          </a:p>
          <a:p>
            <a:r>
              <a:rPr lang="en-US" dirty="0" smtClean="0"/>
              <a:t>Sand must maintain certain properties</a:t>
            </a:r>
          </a:p>
          <a:p>
            <a:pPr lvl="1"/>
            <a:r>
              <a:rPr lang="en-US" dirty="0" smtClean="0"/>
              <a:t>i.e. strength, thermal stability, collapsibility, reusability</a:t>
            </a:r>
          </a:p>
          <a:p>
            <a:r>
              <a:rPr lang="en-US" dirty="0" smtClean="0"/>
              <a:t>Compressed with hydraulic pressure</a:t>
            </a:r>
          </a:p>
          <a:p>
            <a:r>
              <a:rPr lang="en-US" dirty="0" smtClean="0"/>
              <a:t>Sometimes different layers of different qualities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 casting acorns for TEC project decoration.</a:t>
            </a:r>
          </a:p>
          <a:p>
            <a:r>
              <a:rPr lang="en-US" dirty="0" smtClean="0"/>
              <a:t>Two different methods</a:t>
            </a:r>
          </a:p>
          <a:p>
            <a:pPr lvl="1"/>
            <a:r>
              <a:rPr lang="en-US" dirty="0" smtClean="0"/>
              <a:t>Traditional sand casting</a:t>
            </a:r>
          </a:p>
          <a:p>
            <a:pPr lvl="1"/>
            <a:r>
              <a:rPr lang="en-US" dirty="0" smtClean="0"/>
              <a:t>Lost wax casting</a:t>
            </a:r>
          </a:p>
          <a:p>
            <a:r>
              <a:rPr lang="en-US" dirty="0" smtClean="0"/>
              <a:t>Zinc used because of it’s low melting temperature</a:t>
            </a:r>
          </a:p>
          <a:p>
            <a:pPr lvl="1"/>
            <a:r>
              <a:rPr lang="en-US" dirty="0" smtClean="0"/>
              <a:t>420°C or 788°F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622</TotalTime>
  <Words>668</Words>
  <Application>Microsoft Macintosh PowerPoint</Application>
  <PresentationFormat>On-screen Show (4:3)</PresentationFormat>
  <Paragraphs>96</Paragraphs>
  <Slides>21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Sand Casting</vt:lpstr>
      <vt:lpstr>Early History</vt:lpstr>
      <vt:lpstr>Early History</vt:lpstr>
      <vt:lpstr>Advancements in Sand Casting</vt:lpstr>
      <vt:lpstr>What is Sand Casting?</vt:lpstr>
      <vt:lpstr>Why We Use Casting</vt:lpstr>
      <vt:lpstr>General Sand Casting</vt:lpstr>
      <vt:lpstr>Types of Sand</vt:lpstr>
      <vt:lpstr>The Project</vt:lpstr>
      <vt:lpstr>Traditional Preparation</vt:lpstr>
      <vt:lpstr>Traditional Preparation</vt:lpstr>
      <vt:lpstr>Traditional Preparation</vt:lpstr>
      <vt:lpstr>Traditional Casting</vt:lpstr>
      <vt:lpstr>Results</vt:lpstr>
      <vt:lpstr>Slide 15</vt:lpstr>
      <vt:lpstr>Lost Wax Preparation</vt:lpstr>
      <vt:lpstr>Lost Wax Casting</vt:lpstr>
      <vt:lpstr>Results</vt:lpstr>
      <vt:lpstr>Slide 19</vt:lpstr>
      <vt:lpstr>References</vt:lpstr>
      <vt:lpstr>Special Thanks</vt:lpstr>
    </vt:vector>
  </TitlesOfParts>
  <Company>Santa Rosa Jr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Academic Computing</dc:creator>
  <cp:lastModifiedBy>Kevin Shaw</cp:lastModifiedBy>
  <cp:revision>35</cp:revision>
  <dcterms:created xsi:type="dcterms:W3CDTF">2010-12-10T07:59:53Z</dcterms:created>
  <dcterms:modified xsi:type="dcterms:W3CDTF">2010-12-10T08:02:27Z</dcterms:modified>
</cp:coreProperties>
</file>