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63" r:id="rId2"/>
    <p:sldId id="441" r:id="rId3"/>
    <p:sldId id="443" r:id="rId4"/>
    <p:sldId id="306" r:id="rId5"/>
    <p:sldId id="444" r:id="rId6"/>
    <p:sldId id="446" r:id="rId7"/>
    <p:sldId id="447" r:id="rId8"/>
    <p:sldId id="448" r:id="rId9"/>
    <p:sldId id="449" r:id="rId10"/>
    <p:sldId id="450" r:id="rId11"/>
    <p:sldId id="451" r:id="rId12"/>
    <p:sldId id="506" r:id="rId13"/>
    <p:sldId id="507" r:id="rId14"/>
    <p:sldId id="508" r:id="rId15"/>
    <p:sldId id="341" r:id="rId16"/>
    <p:sldId id="452" r:id="rId17"/>
    <p:sldId id="453" r:id="rId18"/>
    <p:sldId id="351" r:id="rId19"/>
    <p:sldId id="456" r:id="rId20"/>
    <p:sldId id="504" r:id="rId21"/>
    <p:sldId id="460" r:id="rId22"/>
    <p:sldId id="457" r:id="rId23"/>
    <p:sldId id="505" r:id="rId24"/>
    <p:sldId id="454" r:id="rId25"/>
    <p:sldId id="455" r:id="rId26"/>
    <p:sldId id="501" r:id="rId27"/>
    <p:sldId id="502" r:id="rId28"/>
    <p:sldId id="362" r:id="rId29"/>
    <p:sldId id="459" r:id="rId30"/>
    <p:sldId id="503" r:id="rId31"/>
    <p:sldId id="365" r:id="rId32"/>
    <p:sldId id="366" r:id="rId33"/>
    <p:sldId id="370" r:id="rId34"/>
    <p:sldId id="371" r:id="rId35"/>
    <p:sldId id="369" r:id="rId36"/>
    <p:sldId id="372" r:id="rId37"/>
    <p:sldId id="373" r:id="rId38"/>
    <p:sldId id="375" r:id="rId39"/>
    <p:sldId id="376" r:id="rId40"/>
    <p:sldId id="377" r:id="rId41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FF99"/>
    <a:srgbClr val="FF3300"/>
    <a:srgbClr val="DDDDDD"/>
    <a:srgbClr val="0000FF"/>
    <a:srgbClr val="33CC33"/>
    <a:srgbClr val="9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387" autoAdjust="0"/>
  </p:normalViewPr>
  <p:slideViewPr>
    <p:cSldViewPr>
      <p:cViewPr varScale="1">
        <p:scale>
          <a:sx n="63" d="100"/>
          <a:sy n="63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-936" y="1140"/>
      </p:cViewPr>
      <p:guideLst>
        <p:guide orient="horz" pos="2170"/>
        <p:guide pos="29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21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6988"/>
            <a:ext cx="30099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5" tIns="0" rIns="19195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i="1">
                <a:solidFill>
                  <a:srgbClr val="FFFF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26988"/>
            <a:ext cx="30099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5" tIns="0" rIns="19195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solidFill>
                  <a:srgbClr val="FFFF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22313"/>
            <a:ext cx="4570412" cy="3427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5538"/>
            <a:ext cx="30099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5" tIns="0" rIns="19195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i="1">
                <a:solidFill>
                  <a:srgbClr val="FFFF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5538"/>
            <a:ext cx="30099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5" tIns="0" rIns="19195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solidFill>
                  <a:srgbClr val="FFFF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7C556D-37E7-44C8-825E-8E26CEA1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7E14B-D407-46F8-A49D-39CCC2B782CF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B45F6-6B3F-4DD9-9700-9A9C9EEDF7FE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B45F6-6B3F-4DD9-9700-9A9C9EEDF7FE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5A8CA-2632-421E-9B6D-FB1014C32A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D2E24-BD39-48A2-AE3B-C59B9957EEA2}" type="slidenum">
              <a:rPr lang="en-US"/>
              <a:pPr/>
              <a:t>16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B6961-1A3B-4E6F-BB37-4A7B831499D1}" type="slidenum">
              <a:rPr lang="en-US"/>
              <a:pPr/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83105-D8EE-4F63-859F-D8D4F3652C0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57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Source aggregate properties are those properties which are measured for the aggregate as-stockpiled and are commonly used for aggregate source acceptance control.  These properties are toughness, soundness, and deleterious materials.  In addition, the gradations of individual stockpiles may be evaluated.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28587-EF74-4A7B-80B0-B56B820F5E4E}" type="slidenum">
              <a:rPr lang="en-US"/>
              <a:pPr/>
              <a:t>19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8612D-F6F6-4173-A22D-6180684C200E}" type="slidenum">
              <a:rPr lang="en-US"/>
              <a:pPr/>
              <a:t>22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1F15B-ECAB-4703-9F9B-B7CB69FEC3AA}" type="slidenum">
              <a:rPr lang="en-US"/>
              <a:pPr/>
              <a:t>24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F88BD-2824-4D4A-BF61-0D21FE84789E}" type="slidenum">
              <a:rPr lang="en-US"/>
              <a:pPr/>
              <a:t>25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75395-E3E7-49E2-87DD-458AF5BBD6EB}" type="slidenum">
              <a:rPr lang="en-US"/>
              <a:pPr/>
              <a:t>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597C9-98B0-4800-9DC8-3C9C9A117F6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5331C-D228-4097-A239-11E209F0EE3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EDCE4-01D7-4CC5-8ED9-E1222219209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91FAE-7A2A-49E4-BCCA-3D55FF9B56C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 lIns="91435" tIns="45718" rIns="91435" bIns="45718"/>
          <a:lstStyle/>
          <a:p>
            <a:r>
              <a:rPr lang="en-US" smtClean="0"/>
              <a:t>Pour the heated binder into a bowl with the heated aggregate.  Typically the temperature for this is about 275 to 325 C.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8051-9E2E-4DB0-933B-B976187A458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/>
          <a:lstStyle/>
          <a:p>
            <a:r>
              <a:rPr lang="en-US" smtClean="0"/>
              <a:t>The mixture is typically mixed in a mechanical mixer.  The mix should be observed to insure that the aggregate and asphalt are thoroughly mixed.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EAA16-E3E4-447A-8B8C-A642AF3F262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EAED6-BB97-421B-B2D0-A644627BB1B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0D4E3-094C-49BC-8F5D-8F436F46831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54833-2CAA-42C2-B711-C77A40521BE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BB24E-8E21-474B-A559-06A1ED5BE3E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  <a:ln/>
        </p:spPr>
        <p:txBody>
          <a:bodyPr/>
          <a:lstStyle/>
          <a:p>
            <a:r>
              <a:rPr lang="en-US" smtClean="0"/>
              <a:t>The properties are plotted verses the binder content and the proper AC content is obtained.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1CF65-8DAF-4786-89BD-2069DB8C2C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Distillation is used to separate the various crude fractions by boiling point ranges.  The crude oil is heated in a large furnace to about 343 </a:t>
            </a:r>
            <a:r>
              <a:rPr lang="en-US" baseline="30000" smtClean="0"/>
              <a:t>o</a:t>
            </a:r>
            <a:r>
              <a:rPr lang="en-US" smtClean="0"/>
              <a:t>C and partially vaporized.  The remaining material is transferred to a distillation tower.  Different fractions reach their boiling point ranges at various heights in the tower.  When the temperature is reduced, each material condenses on a tray and is drawn off at each level.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DA7C7-2FB5-4ECB-9713-50716E213EE9}" type="slidenum">
              <a:rPr lang="en-US"/>
              <a:pPr/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4251C-93B4-491A-B998-42CEDF2AFC53}" type="slidenum">
              <a:rPr lang="en-US"/>
              <a:pPr/>
              <a:t>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8880E-FD33-4B3B-A13C-CFDE7F27F029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BDE26-B3FD-45DE-81F7-96BF7D92EF94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37386-FA36-4F8A-8ED6-BED0708FF3E0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DA62B-9F70-4E01-90B3-356E5B57FDF0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51A3-B576-4126-88CF-F2CD70DE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4196-CAFF-4F63-8B03-1093A4E5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3248-FD0B-4801-BDFA-785345AD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BB21-870B-4C6C-9C5F-0B7029D0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4E4D-B358-4155-AEC0-EF79D061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10FE-0554-4398-AD8B-A7227D5F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D818-0134-417D-892E-8457E4481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86230-41F6-464C-8CB9-6586C2688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1798-2DFC-4A90-B95F-B21ECACC5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5E7D-F0A6-4D7C-B1B4-2FB60481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C20E-A6FA-4EF8-B7CD-43965771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347FD64-9A7F-4091-B26C-790B7CA1D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CB29C1.0D4EDC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7848600" cy="42062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20099994" lon="20099994" rev="0"/>
              </a:camera>
              <a:lightRig rig="legacyNormal2" dir="t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BASICS OF A GOOD ROAD</a:t>
            </a:r>
            <a:b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</a:b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ASPHALT AND AGGREGATES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2819400" cy="861774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lg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Times New Roman" pitchFamily="18" charset="0"/>
              </a:rPr>
              <a:t>Gerry Huber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Times New Roman" pitchFamily="18" charset="0"/>
              </a:rPr>
              <a:t>Heritage Research Group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98820" y="304800"/>
            <a:ext cx="3040380" cy="1645920"/>
            <a:chOff x="5798820" y="304800"/>
            <a:chExt cx="3040380" cy="1645920"/>
          </a:xfrm>
        </p:grpSpPr>
        <p:pic>
          <p:nvPicPr>
            <p:cNvPr id="7" name="Picture 6" descr="cid:image001.gif@01CB29C1.0D4EDC10"/>
            <p:cNvPicPr preferRelativeResize="0">
              <a:picLocks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820" y="304800"/>
              <a:ext cx="3040380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6954520" y="304800"/>
              <a:ext cx="1884680" cy="3070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13088" y="4903788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Temperature, C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447800" y="4495800"/>
            <a:ext cx="7229475" cy="428625"/>
            <a:chOff x="423" y="2115"/>
            <a:chExt cx="4554" cy="270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423" y="2115"/>
              <a:ext cx="4554" cy="0"/>
            </a:xfrm>
            <a:prstGeom prst="line">
              <a:avLst/>
            </a:prstGeom>
            <a:noFill/>
            <a:ln w="50800">
              <a:solidFill>
                <a:srgbClr val="EF91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725" y="2154"/>
              <a:ext cx="37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>
                  <a:latin typeface="Book Antiqua" pitchFamily="18" charset="0"/>
                </a:rPr>
                <a:t>- 20		20		60		135</a:t>
              </a:r>
            </a:p>
          </p:txBody>
        </p:sp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445375" y="2874963"/>
            <a:ext cx="874713" cy="1416050"/>
            <a:chOff x="4201" y="1094"/>
            <a:chExt cx="551" cy="892"/>
          </a:xfrm>
        </p:grpSpPr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4201" y="1177"/>
              <a:ext cx="551" cy="82"/>
            </a:xfrm>
            <a:custGeom>
              <a:avLst/>
              <a:gdLst>
                <a:gd name="T0" fmla="*/ 550 w 551"/>
                <a:gd name="T1" fmla="*/ 78 h 82"/>
                <a:gd name="T2" fmla="*/ 534 w 551"/>
                <a:gd name="T3" fmla="*/ 68 h 82"/>
                <a:gd name="T4" fmla="*/ 507 w 551"/>
                <a:gd name="T5" fmla="*/ 60 h 82"/>
                <a:gd name="T6" fmla="*/ 464 w 551"/>
                <a:gd name="T7" fmla="*/ 52 h 82"/>
                <a:gd name="T8" fmla="*/ 408 w 551"/>
                <a:gd name="T9" fmla="*/ 46 h 82"/>
                <a:gd name="T10" fmla="*/ 354 w 551"/>
                <a:gd name="T11" fmla="*/ 43 h 82"/>
                <a:gd name="T12" fmla="*/ 291 w 551"/>
                <a:gd name="T13" fmla="*/ 42 h 82"/>
                <a:gd name="T14" fmla="*/ 209 w 551"/>
                <a:gd name="T15" fmla="*/ 43 h 82"/>
                <a:gd name="T16" fmla="*/ 140 w 551"/>
                <a:gd name="T17" fmla="*/ 47 h 82"/>
                <a:gd name="T18" fmla="*/ 89 w 551"/>
                <a:gd name="T19" fmla="*/ 52 h 82"/>
                <a:gd name="T20" fmla="*/ 56 w 551"/>
                <a:gd name="T21" fmla="*/ 57 h 82"/>
                <a:gd name="T22" fmla="*/ 32 w 551"/>
                <a:gd name="T23" fmla="*/ 63 h 82"/>
                <a:gd name="T24" fmla="*/ 14 w 551"/>
                <a:gd name="T25" fmla="*/ 69 h 82"/>
                <a:gd name="T26" fmla="*/ 5 w 551"/>
                <a:gd name="T27" fmla="*/ 73 h 82"/>
                <a:gd name="T28" fmla="*/ 0 w 551"/>
                <a:gd name="T29" fmla="*/ 81 h 82"/>
                <a:gd name="T30" fmla="*/ 2 w 551"/>
                <a:gd name="T31" fmla="*/ 34 h 82"/>
                <a:gd name="T32" fmla="*/ 15 w 551"/>
                <a:gd name="T33" fmla="*/ 26 h 82"/>
                <a:gd name="T34" fmla="*/ 30 w 551"/>
                <a:gd name="T35" fmla="*/ 21 h 82"/>
                <a:gd name="T36" fmla="*/ 49 w 551"/>
                <a:gd name="T37" fmla="*/ 17 h 82"/>
                <a:gd name="T38" fmla="*/ 76 w 551"/>
                <a:gd name="T39" fmla="*/ 12 h 82"/>
                <a:gd name="T40" fmla="*/ 109 w 551"/>
                <a:gd name="T41" fmla="*/ 8 h 82"/>
                <a:gd name="T42" fmla="*/ 155 w 551"/>
                <a:gd name="T43" fmla="*/ 4 h 82"/>
                <a:gd name="T44" fmla="*/ 219 w 551"/>
                <a:gd name="T45" fmla="*/ 1 h 82"/>
                <a:gd name="T46" fmla="*/ 294 w 551"/>
                <a:gd name="T47" fmla="*/ 0 h 82"/>
                <a:gd name="T48" fmla="*/ 351 w 551"/>
                <a:gd name="T49" fmla="*/ 1 h 82"/>
                <a:gd name="T50" fmla="*/ 388 w 551"/>
                <a:gd name="T51" fmla="*/ 3 h 82"/>
                <a:gd name="T52" fmla="*/ 420 w 551"/>
                <a:gd name="T53" fmla="*/ 6 h 82"/>
                <a:gd name="T54" fmla="*/ 454 w 551"/>
                <a:gd name="T55" fmla="*/ 9 h 82"/>
                <a:gd name="T56" fmla="*/ 478 w 551"/>
                <a:gd name="T57" fmla="*/ 13 h 82"/>
                <a:gd name="T58" fmla="*/ 497 w 551"/>
                <a:gd name="T59" fmla="*/ 16 h 82"/>
                <a:gd name="T60" fmla="*/ 516 w 551"/>
                <a:gd name="T61" fmla="*/ 20 h 82"/>
                <a:gd name="T62" fmla="*/ 528 w 551"/>
                <a:gd name="T63" fmla="*/ 24 h 82"/>
                <a:gd name="T64" fmla="*/ 539 w 551"/>
                <a:gd name="T65" fmla="*/ 28 h 82"/>
                <a:gd name="T66" fmla="*/ 547 w 551"/>
                <a:gd name="T67" fmla="*/ 33 h 82"/>
                <a:gd name="T68" fmla="*/ 550 w 551"/>
                <a:gd name="T6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1" h="82">
                  <a:moveTo>
                    <a:pt x="550" y="41"/>
                  </a:moveTo>
                  <a:lnTo>
                    <a:pt x="550" y="78"/>
                  </a:lnTo>
                  <a:lnTo>
                    <a:pt x="544" y="73"/>
                  </a:lnTo>
                  <a:lnTo>
                    <a:pt x="534" y="68"/>
                  </a:lnTo>
                  <a:lnTo>
                    <a:pt x="522" y="64"/>
                  </a:lnTo>
                  <a:lnTo>
                    <a:pt x="507" y="60"/>
                  </a:lnTo>
                  <a:lnTo>
                    <a:pt x="486" y="56"/>
                  </a:lnTo>
                  <a:lnTo>
                    <a:pt x="464" y="52"/>
                  </a:lnTo>
                  <a:lnTo>
                    <a:pt x="440" y="49"/>
                  </a:lnTo>
                  <a:lnTo>
                    <a:pt x="408" y="46"/>
                  </a:lnTo>
                  <a:lnTo>
                    <a:pt x="382" y="45"/>
                  </a:lnTo>
                  <a:lnTo>
                    <a:pt x="354" y="43"/>
                  </a:lnTo>
                  <a:lnTo>
                    <a:pt x="326" y="42"/>
                  </a:lnTo>
                  <a:lnTo>
                    <a:pt x="291" y="42"/>
                  </a:lnTo>
                  <a:lnTo>
                    <a:pt x="247" y="42"/>
                  </a:lnTo>
                  <a:lnTo>
                    <a:pt x="209" y="43"/>
                  </a:lnTo>
                  <a:lnTo>
                    <a:pt x="176" y="44"/>
                  </a:lnTo>
                  <a:lnTo>
                    <a:pt x="140" y="47"/>
                  </a:lnTo>
                  <a:lnTo>
                    <a:pt x="111" y="49"/>
                  </a:lnTo>
                  <a:lnTo>
                    <a:pt x="89" y="52"/>
                  </a:lnTo>
                  <a:lnTo>
                    <a:pt x="70" y="55"/>
                  </a:lnTo>
                  <a:lnTo>
                    <a:pt x="56" y="57"/>
                  </a:lnTo>
                  <a:lnTo>
                    <a:pt x="44" y="60"/>
                  </a:lnTo>
                  <a:lnTo>
                    <a:pt x="32" y="63"/>
                  </a:lnTo>
                  <a:lnTo>
                    <a:pt x="22" y="66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5" y="73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5" y="26"/>
                  </a:lnTo>
                  <a:lnTo>
                    <a:pt x="22" y="24"/>
                  </a:lnTo>
                  <a:lnTo>
                    <a:pt x="30" y="21"/>
                  </a:lnTo>
                  <a:lnTo>
                    <a:pt x="39" y="19"/>
                  </a:lnTo>
                  <a:lnTo>
                    <a:pt x="49" y="17"/>
                  </a:lnTo>
                  <a:lnTo>
                    <a:pt x="62" y="14"/>
                  </a:lnTo>
                  <a:lnTo>
                    <a:pt x="76" y="12"/>
                  </a:lnTo>
                  <a:lnTo>
                    <a:pt x="92" y="10"/>
                  </a:lnTo>
                  <a:lnTo>
                    <a:pt x="109" y="8"/>
                  </a:lnTo>
                  <a:lnTo>
                    <a:pt x="130" y="5"/>
                  </a:lnTo>
                  <a:lnTo>
                    <a:pt x="155" y="4"/>
                  </a:lnTo>
                  <a:lnTo>
                    <a:pt x="184" y="2"/>
                  </a:lnTo>
                  <a:lnTo>
                    <a:pt x="219" y="1"/>
                  </a:lnTo>
                  <a:lnTo>
                    <a:pt x="251" y="0"/>
                  </a:lnTo>
                  <a:lnTo>
                    <a:pt x="294" y="0"/>
                  </a:lnTo>
                  <a:lnTo>
                    <a:pt x="329" y="1"/>
                  </a:lnTo>
                  <a:lnTo>
                    <a:pt x="351" y="1"/>
                  </a:lnTo>
                  <a:lnTo>
                    <a:pt x="370" y="2"/>
                  </a:lnTo>
                  <a:lnTo>
                    <a:pt x="388" y="3"/>
                  </a:lnTo>
                  <a:lnTo>
                    <a:pt x="402" y="4"/>
                  </a:lnTo>
                  <a:lnTo>
                    <a:pt x="420" y="6"/>
                  </a:lnTo>
                  <a:lnTo>
                    <a:pt x="440" y="8"/>
                  </a:lnTo>
                  <a:lnTo>
                    <a:pt x="454" y="9"/>
                  </a:lnTo>
                  <a:lnTo>
                    <a:pt x="470" y="11"/>
                  </a:lnTo>
                  <a:lnTo>
                    <a:pt x="478" y="13"/>
                  </a:lnTo>
                  <a:lnTo>
                    <a:pt x="488" y="14"/>
                  </a:lnTo>
                  <a:lnTo>
                    <a:pt x="497" y="16"/>
                  </a:lnTo>
                  <a:lnTo>
                    <a:pt x="509" y="18"/>
                  </a:lnTo>
                  <a:lnTo>
                    <a:pt x="516" y="20"/>
                  </a:lnTo>
                  <a:lnTo>
                    <a:pt x="522" y="22"/>
                  </a:lnTo>
                  <a:lnTo>
                    <a:pt x="528" y="24"/>
                  </a:lnTo>
                  <a:lnTo>
                    <a:pt x="534" y="26"/>
                  </a:lnTo>
                  <a:lnTo>
                    <a:pt x="539" y="28"/>
                  </a:lnTo>
                  <a:lnTo>
                    <a:pt x="544" y="30"/>
                  </a:lnTo>
                  <a:lnTo>
                    <a:pt x="547" y="33"/>
                  </a:lnTo>
                  <a:lnTo>
                    <a:pt x="549" y="36"/>
                  </a:lnTo>
                  <a:lnTo>
                    <a:pt x="550" y="38"/>
                  </a:lnTo>
                  <a:lnTo>
                    <a:pt x="550" y="4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4482" y="1221"/>
              <a:ext cx="270" cy="95"/>
            </a:xfrm>
            <a:custGeom>
              <a:avLst/>
              <a:gdLst>
                <a:gd name="T0" fmla="*/ 269 w 270"/>
                <a:gd name="T1" fmla="*/ 39 h 95"/>
                <a:gd name="T2" fmla="*/ 269 w 270"/>
                <a:gd name="T3" fmla="*/ 41 h 95"/>
                <a:gd name="T4" fmla="*/ 268 w 270"/>
                <a:gd name="T5" fmla="*/ 45 h 95"/>
                <a:gd name="T6" fmla="*/ 265 w 270"/>
                <a:gd name="T7" fmla="*/ 49 h 95"/>
                <a:gd name="T8" fmla="*/ 259 w 270"/>
                <a:gd name="T9" fmla="*/ 52 h 95"/>
                <a:gd name="T10" fmla="*/ 252 w 270"/>
                <a:gd name="T11" fmla="*/ 56 h 95"/>
                <a:gd name="T12" fmla="*/ 245 w 270"/>
                <a:gd name="T13" fmla="*/ 58 h 95"/>
                <a:gd name="T14" fmla="*/ 237 w 270"/>
                <a:gd name="T15" fmla="*/ 60 h 95"/>
                <a:gd name="T16" fmla="*/ 226 w 270"/>
                <a:gd name="T17" fmla="*/ 63 h 95"/>
                <a:gd name="T18" fmla="*/ 215 w 270"/>
                <a:gd name="T19" fmla="*/ 66 h 95"/>
                <a:gd name="T20" fmla="*/ 203 w 270"/>
                <a:gd name="T21" fmla="*/ 68 h 95"/>
                <a:gd name="T22" fmla="*/ 188 w 270"/>
                <a:gd name="T23" fmla="*/ 70 h 95"/>
                <a:gd name="T24" fmla="*/ 172 w 270"/>
                <a:gd name="T25" fmla="*/ 73 h 95"/>
                <a:gd name="T26" fmla="*/ 160 w 270"/>
                <a:gd name="T27" fmla="*/ 74 h 95"/>
                <a:gd name="T28" fmla="*/ 147 w 270"/>
                <a:gd name="T29" fmla="*/ 75 h 95"/>
                <a:gd name="T30" fmla="*/ 135 w 270"/>
                <a:gd name="T31" fmla="*/ 76 h 95"/>
                <a:gd name="T32" fmla="*/ 124 w 270"/>
                <a:gd name="T33" fmla="*/ 77 h 95"/>
                <a:gd name="T34" fmla="*/ 115 w 270"/>
                <a:gd name="T35" fmla="*/ 78 h 95"/>
                <a:gd name="T36" fmla="*/ 107 w 270"/>
                <a:gd name="T37" fmla="*/ 78 h 95"/>
                <a:gd name="T38" fmla="*/ 94 w 270"/>
                <a:gd name="T39" fmla="*/ 79 h 95"/>
                <a:gd name="T40" fmla="*/ 80 w 270"/>
                <a:gd name="T41" fmla="*/ 79 h 95"/>
                <a:gd name="T42" fmla="*/ 63 w 270"/>
                <a:gd name="T43" fmla="*/ 80 h 95"/>
                <a:gd name="T44" fmla="*/ 63 w 270"/>
                <a:gd name="T45" fmla="*/ 94 h 95"/>
                <a:gd name="T46" fmla="*/ 0 w 270"/>
                <a:gd name="T47" fmla="*/ 60 h 95"/>
                <a:gd name="T48" fmla="*/ 63 w 270"/>
                <a:gd name="T49" fmla="*/ 22 h 95"/>
                <a:gd name="T50" fmla="*/ 63 w 270"/>
                <a:gd name="T51" fmla="*/ 38 h 95"/>
                <a:gd name="T52" fmla="*/ 75 w 270"/>
                <a:gd name="T53" fmla="*/ 37 h 95"/>
                <a:gd name="T54" fmla="*/ 87 w 270"/>
                <a:gd name="T55" fmla="*/ 36 h 95"/>
                <a:gd name="T56" fmla="*/ 101 w 270"/>
                <a:gd name="T57" fmla="*/ 36 h 95"/>
                <a:gd name="T58" fmla="*/ 115 w 270"/>
                <a:gd name="T59" fmla="*/ 35 h 95"/>
                <a:gd name="T60" fmla="*/ 128 w 270"/>
                <a:gd name="T61" fmla="*/ 34 h 95"/>
                <a:gd name="T62" fmla="*/ 139 w 270"/>
                <a:gd name="T63" fmla="*/ 33 h 95"/>
                <a:gd name="T64" fmla="*/ 158 w 270"/>
                <a:gd name="T65" fmla="*/ 31 h 95"/>
                <a:gd name="T66" fmla="*/ 174 w 270"/>
                <a:gd name="T67" fmla="*/ 29 h 95"/>
                <a:gd name="T68" fmla="*/ 186 w 270"/>
                <a:gd name="T69" fmla="*/ 28 h 95"/>
                <a:gd name="T70" fmla="*/ 195 w 270"/>
                <a:gd name="T71" fmla="*/ 26 h 95"/>
                <a:gd name="T72" fmla="*/ 205 w 270"/>
                <a:gd name="T73" fmla="*/ 25 h 95"/>
                <a:gd name="T74" fmla="*/ 212 w 270"/>
                <a:gd name="T75" fmla="*/ 23 h 95"/>
                <a:gd name="T76" fmla="*/ 220 w 270"/>
                <a:gd name="T77" fmla="*/ 22 h 95"/>
                <a:gd name="T78" fmla="*/ 226 w 270"/>
                <a:gd name="T79" fmla="*/ 20 h 95"/>
                <a:gd name="T80" fmla="*/ 232 w 270"/>
                <a:gd name="T81" fmla="*/ 19 h 95"/>
                <a:gd name="T82" fmla="*/ 237 w 270"/>
                <a:gd name="T83" fmla="*/ 18 h 95"/>
                <a:gd name="T84" fmla="*/ 243 w 270"/>
                <a:gd name="T85" fmla="*/ 16 h 95"/>
                <a:gd name="T86" fmla="*/ 248 w 270"/>
                <a:gd name="T87" fmla="*/ 14 h 95"/>
                <a:gd name="T88" fmla="*/ 253 w 270"/>
                <a:gd name="T89" fmla="*/ 12 h 95"/>
                <a:gd name="T90" fmla="*/ 257 w 270"/>
                <a:gd name="T91" fmla="*/ 11 h 95"/>
                <a:gd name="T92" fmla="*/ 260 w 270"/>
                <a:gd name="T93" fmla="*/ 9 h 95"/>
                <a:gd name="T94" fmla="*/ 263 w 270"/>
                <a:gd name="T95" fmla="*/ 7 h 95"/>
                <a:gd name="T96" fmla="*/ 265 w 270"/>
                <a:gd name="T97" fmla="*/ 5 h 95"/>
                <a:gd name="T98" fmla="*/ 267 w 270"/>
                <a:gd name="T99" fmla="*/ 4 h 95"/>
                <a:gd name="T100" fmla="*/ 268 w 270"/>
                <a:gd name="T101" fmla="*/ 2 h 95"/>
                <a:gd name="T102" fmla="*/ 269 w 270"/>
                <a:gd name="T103" fmla="*/ 0 h 95"/>
                <a:gd name="T104" fmla="*/ 269 w 270"/>
                <a:gd name="T105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0" h="95">
                  <a:moveTo>
                    <a:pt x="269" y="39"/>
                  </a:moveTo>
                  <a:lnTo>
                    <a:pt x="269" y="41"/>
                  </a:lnTo>
                  <a:lnTo>
                    <a:pt x="268" y="45"/>
                  </a:lnTo>
                  <a:lnTo>
                    <a:pt x="265" y="49"/>
                  </a:lnTo>
                  <a:lnTo>
                    <a:pt x="259" y="52"/>
                  </a:lnTo>
                  <a:lnTo>
                    <a:pt x="252" y="56"/>
                  </a:lnTo>
                  <a:lnTo>
                    <a:pt x="245" y="58"/>
                  </a:lnTo>
                  <a:lnTo>
                    <a:pt x="237" y="60"/>
                  </a:lnTo>
                  <a:lnTo>
                    <a:pt x="226" y="63"/>
                  </a:lnTo>
                  <a:lnTo>
                    <a:pt x="215" y="66"/>
                  </a:lnTo>
                  <a:lnTo>
                    <a:pt x="203" y="68"/>
                  </a:lnTo>
                  <a:lnTo>
                    <a:pt x="188" y="70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7" y="75"/>
                  </a:lnTo>
                  <a:lnTo>
                    <a:pt x="135" y="76"/>
                  </a:lnTo>
                  <a:lnTo>
                    <a:pt x="124" y="77"/>
                  </a:lnTo>
                  <a:lnTo>
                    <a:pt x="115" y="78"/>
                  </a:lnTo>
                  <a:lnTo>
                    <a:pt x="107" y="78"/>
                  </a:lnTo>
                  <a:lnTo>
                    <a:pt x="94" y="79"/>
                  </a:lnTo>
                  <a:lnTo>
                    <a:pt x="80" y="79"/>
                  </a:lnTo>
                  <a:lnTo>
                    <a:pt x="63" y="80"/>
                  </a:lnTo>
                  <a:lnTo>
                    <a:pt x="63" y="94"/>
                  </a:lnTo>
                  <a:lnTo>
                    <a:pt x="0" y="60"/>
                  </a:lnTo>
                  <a:lnTo>
                    <a:pt x="63" y="22"/>
                  </a:lnTo>
                  <a:lnTo>
                    <a:pt x="63" y="38"/>
                  </a:lnTo>
                  <a:lnTo>
                    <a:pt x="75" y="37"/>
                  </a:lnTo>
                  <a:lnTo>
                    <a:pt x="87" y="36"/>
                  </a:lnTo>
                  <a:lnTo>
                    <a:pt x="101" y="36"/>
                  </a:lnTo>
                  <a:lnTo>
                    <a:pt x="115" y="35"/>
                  </a:lnTo>
                  <a:lnTo>
                    <a:pt x="128" y="34"/>
                  </a:lnTo>
                  <a:lnTo>
                    <a:pt x="139" y="33"/>
                  </a:lnTo>
                  <a:lnTo>
                    <a:pt x="158" y="31"/>
                  </a:lnTo>
                  <a:lnTo>
                    <a:pt x="174" y="29"/>
                  </a:lnTo>
                  <a:lnTo>
                    <a:pt x="186" y="28"/>
                  </a:lnTo>
                  <a:lnTo>
                    <a:pt x="195" y="26"/>
                  </a:lnTo>
                  <a:lnTo>
                    <a:pt x="205" y="25"/>
                  </a:lnTo>
                  <a:lnTo>
                    <a:pt x="212" y="23"/>
                  </a:lnTo>
                  <a:lnTo>
                    <a:pt x="220" y="22"/>
                  </a:lnTo>
                  <a:lnTo>
                    <a:pt x="226" y="20"/>
                  </a:lnTo>
                  <a:lnTo>
                    <a:pt x="232" y="19"/>
                  </a:lnTo>
                  <a:lnTo>
                    <a:pt x="237" y="18"/>
                  </a:lnTo>
                  <a:lnTo>
                    <a:pt x="243" y="16"/>
                  </a:lnTo>
                  <a:lnTo>
                    <a:pt x="248" y="14"/>
                  </a:lnTo>
                  <a:lnTo>
                    <a:pt x="253" y="12"/>
                  </a:lnTo>
                  <a:lnTo>
                    <a:pt x="257" y="11"/>
                  </a:lnTo>
                  <a:lnTo>
                    <a:pt x="260" y="9"/>
                  </a:lnTo>
                  <a:lnTo>
                    <a:pt x="263" y="7"/>
                  </a:lnTo>
                  <a:lnTo>
                    <a:pt x="265" y="5"/>
                  </a:lnTo>
                  <a:lnTo>
                    <a:pt x="267" y="4"/>
                  </a:lnTo>
                  <a:lnTo>
                    <a:pt x="268" y="2"/>
                  </a:lnTo>
                  <a:lnTo>
                    <a:pt x="269" y="0"/>
                  </a:lnTo>
                  <a:lnTo>
                    <a:pt x="269" y="3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4201" y="1217"/>
              <a:ext cx="240" cy="84"/>
            </a:xfrm>
            <a:custGeom>
              <a:avLst/>
              <a:gdLst>
                <a:gd name="T0" fmla="*/ 239 w 240"/>
                <a:gd name="T1" fmla="*/ 40 h 84"/>
                <a:gd name="T2" fmla="*/ 205 w 240"/>
                <a:gd name="T3" fmla="*/ 62 h 84"/>
                <a:gd name="T4" fmla="*/ 237 w 240"/>
                <a:gd name="T5" fmla="*/ 83 h 84"/>
                <a:gd name="T6" fmla="*/ 223 w 240"/>
                <a:gd name="T7" fmla="*/ 83 h 84"/>
                <a:gd name="T8" fmla="*/ 202 w 240"/>
                <a:gd name="T9" fmla="*/ 83 h 84"/>
                <a:gd name="T10" fmla="*/ 184 w 240"/>
                <a:gd name="T11" fmla="*/ 82 h 84"/>
                <a:gd name="T12" fmla="*/ 164 w 240"/>
                <a:gd name="T13" fmla="*/ 81 h 84"/>
                <a:gd name="T14" fmla="*/ 144 w 240"/>
                <a:gd name="T15" fmla="*/ 80 h 84"/>
                <a:gd name="T16" fmla="*/ 124 w 240"/>
                <a:gd name="T17" fmla="*/ 78 h 84"/>
                <a:gd name="T18" fmla="*/ 112 w 240"/>
                <a:gd name="T19" fmla="*/ 77 h 84"/>
                <a:gd name="T20" fmla="*/ 97 w 240"/>
                <a:gd name="T21" fmla="*/ 75 h 84"/>
                <a:gd name="T22" fmla="*/ 83 w 240"/>
                <a:gd name="T23" fmla="*/ 73 h 84"/>
                <a:gd name="T24" fmla="*/ 72 w 240"/>
                <a:gd name="T25" fmla="*/ 72 h 84"/>
                <a:gd name="T26" fmla="*/ 62 w 240"/>
                <a:gd name="T27" fmla="*/ 70 h 84"/>
                <a:gd name="T28" fmla="*/ 50 w 240"/>
                <a:gd name="T29" fmla="*/ 68 h 84"/>
                <a:gd name="T30" fmla="*/ 41 w 240"/>
                <a:gd name="T31" fmla="*/ 66 h 84"/>
                <a:gd name="T32" fmla="*/ 33 w 240"/>
                <a:gd name="T33" fmla="*/ 63 h 84"/>
                <a:gd name="T34" fmla="*/ 25 w 240"/>
                <a:gd name="T35" fmla="*/ 61 h 84"/>
                <a:gd name="T36" fmla="*/ 20 w 240"/>
                <a:gd name="T37" fmla="*/ 59 h 84"/>
                <a:gd name="T38" fmla="*/ 15 w 240"/>
                <a:gd name="T39" fmla="*/ 57 h 84"/>
                <a:gd name="T40" fmla="*/ 11 w 240"/>
                <a:gd name="T41" fmla="*/ 55 h 84"/>
                <a:gd name="T42" fmla="*/ 7 w 240"/>
                <a:gd name="T43" fmla="*/ 52 h 84"/>
                <a:gd name="T44" fmla="*/ 4 w 240"/>
                <a:gd name="T45" fmla="*/ 50 h 84"/>
                <a:gd name="T46" fmla="*/ 2 w 240"/>
                <a:gd name="T47" fmla="*/ 47 h 84"/>
                <a:gd name="T48" fmla="*/ 1 w 240"/>
                <a:gd name="T49" fmla="*/ 45 h 84"/>
                <a:gd name="T50" fmla="*/ 0 w 240"/>
                <a:gd name="T51" fmla="*/ 43 h 84"/>
                <a:gd name="T52" fmla="*/ 0 w 240"/>
                <a:gd name="T53" fmla="*/ 41 h 84"/>
                <a:gd name="T54" fmla="*/ 0 w 240"/>
                <a:gd name="T55" fmla="*/ 0 h 84"/>
                <a:gd name="T56" fmla="*/ 1 w 240"/>
                <a:gd name="T57" fmla="*/ 3 h 84"/>
                <a:gd name="T58" fmla="*/ 3 w 240"/>
                <a:gd name="T59" fmla="*/ 6 h 84"/>
                <a:gd name="T60" fmla="*/ 5 w 240"/>
                <a:gd name="T61" fmla="*/ 8 h 84"/>
                <a:gd name="T62" fmla="*/ 9 w 240"/>
                <a:gd name="T63" fmla="*/ 11 h 84"/>
                <a:gd name="T64" fmla="*/ 14 w 240"/>
                <a:gd name="T65" fmla="*/ 13 h 84"/>
                <a:gd name="T66" fmla="*/ 19 w 240"/>
                <a:gd name="T67" fmla="*/ 16 h 84"/>
                <a:gd name="T68" fmla="*/ 26 w 240"/>
                <a:gd name="T69" fmla="*/ 18 h 84"/>
                <a:gd name="T70" fmla="*/ 34 w 240"/>
                <a:gd name="T71" fmla="*/ 21 h 84"/>
                <a:gd name="T72" fmla="*/ 45 w 240"/>
                <a:gd name="T73" fmla="*/ 24 h 84"/>
                <a:gd name="T74" fmla="*/ 52 w 240"/>
                <a:gd name="T75" fmla="*/ 25 h 84"/>
                <a:gd name="T76" fmla="*/ 61 w 240"/>
                <a:gd name="T77" fmla="*/ 27 h 84"/>
                <a:gd name="T78" fmla="*/ 69 w 240"/>
                <a:gd name="T79" fmla="*/ 28 h 84"/>
                <a:gd name="T80" fmla="*/ 79 w 240"/>
                <a:gd name="T81" fmla="*/ 30 h 84"/>
                <a:gd name="T82" fmla="*/ 88 w 240"/>
                <a:gd name="T83" fmla="*/ 31 h 84"/>
                <a:gd name="T84" fmla="*/ 104 w 240"/>
                <a:gd name="T85" fmla="*/ 33 h 84"/>
                <a:gd name="T86" fmla="*/ 118 w 240"/>
                <a:gd name="T87" fmla="*/ 35 h 84"/>
                <a:gd name="T88" fmla="*/ 135 w 240"/>
                <a:gd name="T89" fmla="*/ 36 h 84"/>
                <a:gd name="T90" fmla="*/ 155 w 240"/>
                <a:gd name="T91" fmla="*/ 38 h 84"/>
                <a:gd name="T92" fmla="*/ 175 w 240"/>
                <a:gd name="T93" fmla="*/ 39 h 84"/>
                <a:gd name="T94" fmla="*/ 190 w 240"/>
                <a:gd name="T95" fmla="*/ 39 h 84"/>
                <a:gd name="T96" fmla="*/ 208 w 240"/>
                <a:gd name="T97" fmla="*/ 40 h 84"/>
                <a:gd name="T98" fmla="*/ 227 w 240"/>
                <a:gd name="T99" fmla="*/ 40 h 84"/>
                <a:gd name="T100" fmla="*/ 239 w 240"/>
                <a:gd name="T101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84">
                  <a:moveTo>
                    <a:pt x="239" y="40"/>
                  </a:moveTo>
                  <a:lnTo>
                    <a:pt x="205" y="62"/>
                  </a:lnTo>
                  <a:lnTo>
                    <a:pt x="237" y="83"/>
                  </a:lnTo>
                  <a:lnTo>
                    <a:pt x="223" y="83"/>
                  </a:lnTo>
                  <a:lnTo>
                    <a:pt x="202" y="83"/>
                  </a:lnTo>
                  <a:lnTo>
                    <a:pt x="184" y="82"/>
                  </a:lnTo>
                  <a:lnTo>
                    <a:pt x="164" y="81"/>
                  </a:lnTo>
                  <a:lnTo>
                    <a:pt x="144" y="80"/>
                  </a:lnTo>
                  <a:lnTo>
                    <a:pt x="124" y="78"/>
                  </a:lnTo>
                  <a:lnTo>
                    <a:pt x="112" y="77"/>
                  </a:lnTo>
                  <a:lnTo>
                    <a:pt x="97" y="75"/>
                  </a:lnTo>
                  <a:lnTo>
                    <a:pt x="83" y="73"/>
                  </a:lnTo>
                  <a:lnTo>
                    <a:pt x="72" y="72"/>
                  </a:lnTo>
                  <a:lnTo>
                    <a:pt x="62" y="70"/>
                  </a:lnTo>
                  <a:lnTo>
                    <a:pt x="50" y="68"/>
                  </a:lnTo>
                  <a:lnTo>
                    <a:pt x="41" y="66"/>
                  </a:lnTo>
                  <a:lnTo>
                    <a:pt x="33" y="63"/>
                  </a:lnTo>
                  <a:lnTo>
                    <a:pt x="25" y="61"/>
                  </a:lnTo>
                  <a:lnTo>
                    <a:pt x="20" y="59"/>
                  </a:lnTo>
                  <a:lnTo>
                    <a:pt x="15" y="57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9" y="11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6" y="18"/>
                  </a:lnTo>
                  <a:lnTo>
                    <a:pt x="34" y="21"/>
                  </a:lnTo>
                  <a:lnTo>
                    <a:pt x="45" y="24"/>
                  </a:lnTo>
                  <a:lnTo>
                    <a:pt x="52" y="25"/>
                  </a:lnTo>
                  <a:lnTo>
                    <a:pt x="61" y="27"/>
                  </a:lnTo>
                  <a:lnTo>
                    <a:pt x="69" y="28"/>
                  </a:lnTo>
                  <a:lnTo>
                    <a:pt x="79" y="30"/>
                  </a:lnTo>
                  <a:lnTo>
                    <a:pt x="88" y="31"/>
                  </a:lnTo>
                  <a:lnTo>
                    <a:pt x="104" y="33"/>
                  </a:lnTo>
                  <a:lnTo>
                    <a:pt x="118" y="35"/>
                  </a:lnTo>
                  <a:lnTo>
                    <a:pt x="135" y="36"/>
                  </a:lnTo>
                  <a:lnTo>
                    <a:pt x="155" y="38"/>
                  </a:lnTo>
                  <a:lnTo>
                    <a:pt x="175" y="39"/>
                  </a:lnTo>
                  <a:lnTo>
                    <a:pt x="190" y="39"/>
                  </a:lnTo>
                  <a:lnTo>
                    <a:pt x="208" y="40"/>
                  </a:lnTo>
                  <a:lnTo>
                    <a:pt x="227" y="40"/>
                  </a:lnTo>
                  <a:lnTo>
                    <a:pt x="239" y="4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4315" y="1466"/>
              <a:ext cx="292" cy="499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4287" y="1451"/>
              <a:ext cx="350" cy="535"/>
              <a:chOff x="4287" y="1451"/>
              <a:chExt cx="350" cy="535"/>
            </a:xfrm>
          </p:grpSpPr>
          <p:sp>
            <p:nvSpPr>
              <p:cNvPr id="19470" name="Rectangle 14"/>
              <p:cNvSpPr>
                <a:spLocks noChangeArrowheads="1"/>
              </p:cNvSpPr>
              <p:nvPr/>
            </p:nvSpPr>
            <p:spPr bwMode="auto">
              <a:xfrm>
                <a:off x="4287" y="1451"/>
                <a:ext cx="32" cy="514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Rectangle 15"/>
              <p:cNvSpPr>
                <a:spLocks noChangeArrowheads="1"/>
              </p:cNvSpPr>
              <p:nvPr/>
            </p:nvSpPr>
            <p:spPr bwMode="auto">
              <a:xfrm>
                <a:off x="4605" y="1451"/>
                <a:ext cx="32" cy="514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Rectangle 16"/>
              <p:cNvSpPr>
                <a:spLocks noChangeArrowheads="1"/>
              </p:cNvSpPr>
              <p:nvPr/>
            </p:nvSpPr>
            <p:spPr bwMode="auto">
              <a:xfrm>
                <a:off x="4289" y="1964"/>
                <a:ext cx="346" cy="22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4463" y="1094"/>
              <a:ext cx="5" cy="439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CECEC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4413" y="1530"/>
              <a:ext cx="105" cy="394"/>
              <a:chOff x="4413" y="1530"/>
              <a:chExt cx="105" cy="394"/>
            </a:xfrm>
          </p:grpSpPr>
          <p:sp>
            <p:nvSpPr>
              <p:cNvPr id="19475" name="AutoShape 19"/>
              <p:cNvSpPr>
                <a:spLocks noChangeArrowheads="1"/>
              </p:cNvSpPr>
              <p:nvPr/>
            </p:nvSpPr>
            <p:spPr bwMode="auto">
              <a:xfrm rot="-10800000" flipH="1" flipV="1">
                <a:off x="4413" y="1876"/>
                <a:ext cx="105" cy="48"/>
              </a:xfrm>
              <a:custGeom>
                <a:avLst/>
                <a:gdLst>
                  <a:gd name="G0" fmla="+- 9719 0 0"/>
                  <a:gd name="G1" fmla="+- 21600 0 9719"/>
                  <a:gd name="G2" fmla="*/ 9719 1 2"/>
                  <a:gd name="G3" fmla="+- 21600 0 G2"/>
                  <a:gd name="G4" fmla="+/ 9719 21600 2"/>
                  <a:gd name="G5" fmla="+/ G1 0 2"/>
                  <a:gd name="G6" fmla="*/ 21600 21600 9719"/>
                  <a:gd name="G7" fmla="*/ G6 1 2"/>
                  <a:gd name="G8" fmla="+- 21600 0 G7"/>
                  <a:gd name="G9" fmla="*/ 21600 1 2"/>
                  <a:gd name="G10" fmla="+- 9719 0 G9"/>
                  <a:gd name="G11" fmla="?: G10 G8 0"/>
                  <a:gd name="G12" fmla="?: G10 G7 21600"/>
                  <a:gd name="T0" fmla="*/ 16740 w 21600"/>
                  <a:gd name="T1" fmla="*/ 10800 h 21600"/>
                  <a:gd name="T2" fmla="*/ 10800 w 21600"/>
                  <a:gd name="T3" fmla="*/ 21600 h 21600"/>
                  <a:gd name="T4" fmla="*/ 4860 w 21600"/>
                  <a:gd name="T5" fmla="*/ 10800 h 21600"/>
                  <a:gd name="T6" fmla="*/ 10800 w 21600"/>
                  <a:gd name="T7" fmla="*/ 0 h 21600"/>
                  <a:gd name="T8" fmla="*/ 6660 w 21600"/>
                  <a:gd name="T9" fmla="*/ 6660 h 21600"/>
                  <a:gd name="T10" fmla="*/ 14940 w 21600"/>
                  <a:gd name="T11" fmla="*/ 1494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719" y="21600"/>
                    </a:lnTo>
                    <a:lnTo>
                      <a:pt x="118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auto">
              <a:xfrm flipV="1">
                <a:off x="4413" y="1530"/>
                <a:ext cx="105" cy="48"/>
              </a:xfrm>
              <a:custGeom>
                <a:avLst/>
                <a:gdLst>
                  <a:gd name="G0" fmla="+- 9719 0 0"/>
                  <a:gd name="G1" fmla="+- 21600 0 9719"/>
                  <a:gd name="G2" fmla="*/ 9719 1 2"/>
                  <a:gd name="G3" fmla="+- 21600 0 G2"/>
                  <a:gd name="G4" fmla="+/ 9719 21600 2"/>
                  <a:gd name="G5" fmla="+/ G1 0 2"/>
                  <a:gd name="G6" fmla="*/ 21600 21600 9719"/>
                  <a:gd name="G7" fmla="*/ G6 1 2"/>
                  <a:gd name="G8" fmla="+- 21600 0 G7"/>
                  <a:gd name="G9" fmla="*/ 21600 1 2"/>
                  <a:gd name="G10" fmla="+- 9719 0 G9"/>
                  <a:gd name="G11" fmla="?: G10 G8 0"/>
                  <a:gd name="G12" fmla="?: G10 G7 21600"/>
                  <a:gd name="T0" fmla="*/ 16740 w 21600"/>
                  <a:gd name="T1" fmla="*/ 10800 h 21600"/>
                  <a:gd name="T2" fmla="*/ 10800 w 21600"/>
                  <a:gd name="T3" fmla="*/ 21600 h 21600"/>
                  <a:gd name="T4" fmla="*/ 4860 w 21600"/>
                  <a:gd name="T5" fmla="*/ 10800 h 21600"/>
                  <a:gd name="T6" fmla="*/ 10800 w 21600"/>
                  <a:gd name="T7" fmla="*/ 0 h 21600"/>
                  <a:gd name="T8" fmla="*/ 6660 w 21600"/>
                  <a:gd name="T9" fmla="*/ 6660 h 21600"/>
                  <a:gd name="T10" fmla="*/ 14940 w 21600"/>
                  <a:gd name="T11" fmla="*/ 1494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719" y="21600"/>
                    </a:lnTo>
                    <a:lnTo>
                      <a:pt x="118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Rectangle 21"/>
              <p:cNvSpPr>
                <a:spLocks noChangeArrowheads="1"/>
              </p:cNvSpPr>
              <p:nvPr/>
            </p:nvSpPr>
            <p:spPr bwMode="auto">
              <a:xfrm>
                <a:off x="4415" y="1584"/>
                <a:ext cx="102" cy="282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1133475" y="3779838"/>
            <a:ext cx="1763713" cy="504825"/>
            <a:chOff x="225" y="1664"/>
            <a:chExt cx="1111" cy="318"/>
          </a:xfrm>
        </p:grpSpPr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225" y="1853"/>
              <a:ext cx="1111" cy="55"/>
            </a:xfrm>
            <a:prstGeom prst="rect">
              <a:avLst/>
            </a:prstGeom>
            <a:solidFill>
              <a:srgbClr val="CECECE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80" name="Group 24"/>
            <p:cNvGrpSpPr>
              <a:grpSpLocks/>
            </p:cNvGrpSpPr>
            <p:nvPr/>
          </p:nvGrpSpPr>
          <p:grpSpPr bwMode="auto">
            <a:xfrm>
              <a:off x="244" y="1920"/>
              <a:ext cx="1080" cy="62"/>
              <a:chOff x="244" y="1920"/>
              <a:chExt cx="1080" cy="62"/>
            </a:xfrm>
          </p:grpSpPr>
          <p:sp>
            <p:nvSpPr>
              <p:cNvPr id="19481" name="Oval 25"/>
              <p:cNvSpPr>
                <a:spLocks noChangeArrowheads="1"/>
              </p:cNvSpPr>
              <p:nvPr/>
            </p:nvSpPr>
            <p:spPr bwMode="auto">
              <a:xfrm>
                <a:off x="244" y="1920"/>
                <a:ext cx="71" cy="62"/>
              </a:xfrm>
              <a:prstGeom prst="ellipse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auto">
              <a:xfrm>
                <a:off x="1253" y="1920"/>
                <a:ext cx="71" cy="62"/>
              </a:xfrm>
              <a:prstGeom prst="ellipse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>
              <a:off x="732" y="1664"/>
              <a:ext cx="102" cy="186"/>
            </a:xfrm>
            <a:prstGeom prst="downArrow">
              <a:avLst>
                <a:gd name="adj1" fmla="val 50000"/>
                <a:gd name="adj2" fmla="val 80455"/>
              </a:avLst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5330825" y="3435350"/>
            <a:ext cx="930275" cy="857250"/>
            <a:chOff x="2869" y="1447"/>
            <a:chExt cx="586" cy="540"/>
          </a:xfrm>
        </p:grpSpPr>
        <p:grpSp>
          <p:nvGrpSpPr>
            <p:cNvPr id="19485" name="Group 29"/>
            <p:cNvGrpSpPr>
              <a:grpSpLocks/>
            </p:cNvGrpSpPr>
            <p:nvPr/>
          </p:nvGrpSpPr>
          <p:grpSpPr bwMode="auto">
            <a:xfrm>
              <a:off x="2869" y="1506"/>
              <a:ext cx="586" cy="481"/>
              <a:chOff x="2869" y="1506"/>
              <a:chExt cx="586" cy="481"/>
            </a:xfrm>
          </p:grpSpPr>
          <p:sp>
            <p:nvSpPr>
              <p:cNvPr id="19486" name="Freeform 30"/>
              <p:cNvSpPr>
                <a:spLocks/>
              </p:cNvSpPr>
              <p:nvPr/>
            </p:nvSpPr>
            <p:spPr bwMode="auto">
              <a:xfrm>
                <a:off x="2887" y="1866"/>
                <a:ext cx="553" cy="121"/>
              </a:xfrm>
              <a:custGeom>
                <a:avLst/>
                <a:gdLst>
                  <a:gd name="T0" fmla="*/ 192 w 553"/>
                  <a:gd name="T1" fmla="*/ 120 h 121"/>
                  <a:gd name="T2" fmla="*/ 360 w 553"/>
                  <a:gd name="T3" fmla="*/ 120 h 121"/>
                  <a:gd name="T4" fmla="*/ 423 w 553"/>
                  <a:gd name="T5" fmla="*/ 120 h 121"/>
                  <a:gd name="T6" fmla="*/ 552 w 553"/>
                  <a:gd name="T7" fmla="*/ 120 h 121"/>
                  <a:gd name="T8" fmla="*/ 552 w 553"/>
                  <a:gd name="T9" fmla="*/ 0 h 121"/>
                  <a:gd name="T10" fmla="*/ 0 w 553"/>
                  <a:gd name="T11" fmla="*/ 0 h 121"/>
                  <a:gd name="T12" fmla="*/ 0 w 553"/>
                  <a:gd name="T13" fmla="*/ 120 h 121"/>
                  <a:gd name="T14" fmla="*/ 105 w 553"/>
                  <a:gd name="T15" fmla="*/ 120 h 121"/>
                  <a:gd name="T16" fmla="*/ 192 w 553"/>
                  <a:gd name="T17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" h="121">
                    <a:moveTo>
                      <a:pt x="192" y="120"/>
                    </a:moveTo>
                    <a:lnTo>
                      <a:pt x="360" y="120"/>
                    </a:lnTo>
                    <a:lnTo>
                      <a:pt x="423" y="120"/>
                    </a:lnTo>
                    <a:lnTo>
                      <a:pt x="552" y="120"/>
                    </a:lnTo>
                    <a:lnTo>
                      <a:pt x="552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105" y="120"/>
                    </a:lnTo>
                    <a:lnTo>
                      <a:pt x="192" y="12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31"/>
              <p:cNvSpPr>
                <a:spLocks/>
              </p:cNvSpPr>
              <p:nvPr/>
            </p:nvSpPr>
            <p:spPr bwMode="auto">
              <a:xfrm>
                <a:off x="2887" y="1506"/>
                <a:ext cx="553" cy="265"/>
              </a:xfrm>
              <a:custGeom>
                <a:avLst/>
                <a:gdLst>
                  <a:gd name="T0" fmla="*/ 192 w 553"/>
                  <a:gd name="T1" fmla="*/ 0 h 265"/>
                  <a:gd name="T2" fmla="*/ 360 w 553"/>
                  <a:gd name="T3" fmla="*/ 0 h 265"/>
                  <a:gd name="T4" fmla="*/ 360 w 553"/>
                  <a:gd name="T5" fmla="*/ 144 h 265"/>
                  <a:gd name="T6" fmla="*/ 552 w 553"/>
                  <a:gd name="T7" fmla="*/ 144 h 265"/>
                  <a:gd name="T8" fmla="*/ 552 w 553"/>
                  <a:gd name="T9" fmla="*/ 264 h 265"/>
                  <a:gd name="T10" fmla="*/ 0 w 553"/>
                  <a:gd name="T11" fmla="*/ 264 h 265"/>
                  <a:gd name="T12" fmla="*/ 0 w 553"/>
                  <a:gd name="T13" fmla="*/ 144 h 265"/>
                  <a:gd name="T14" fmla="*/ 192 w 553"/>
                  <a:gd name="T15" fmla="*/ 144 h 265"/>
                  <a:gd name="T16" fmla="*/ 192 w 553"/>
                  <a:gd name="T17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" h="265">
                    <a:moveTo>
                      <a:pt x="192" y="0"/>
                    </a:moveTo>
                    <a:lnTo>
                      <a:pt x="360" y="0"/>
                    </a:lnTo>
                    <a:lnTo>
                      <a:pt x="360" y="144"/>
                    </a:lnTo>
                    <a:lnTo>
                      <a:pt x="552" y="144"/>
                    </a:lnTo>
                    <a:lnTo>
                      <a:pt x="552" y="264"/>
                    </a:lnTo>
                    <a:lnTo>
                      <a:pt x="0" y="264"/>
                    </a:lnTo>
                    <a:lnTo>
                      <a:pt x="0" y="144"/>
                    </a:lnTo>
                    <a:lnTo>
                      <a:pt x="192" y="144"/>
                    </a:lnTo>
                    <a:lnTo>
                      <a:pt x="192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auto">
              <a:xfrm>
                <a:off x="2869" y="1770"/>
                <a:ext cx="586" cy="97"/>
              </a:xfrm>
              <a:custGeom>
                <a:avLst/>
                <a:gdLst>
                  <a:gd name="T0" fmla="*/ 18 w 586"/>
                  <a:gd name="T1" fmla="*/ 0 h 97"/>
                  <a:gd name="T2" fmla="*/ 569 w 586"/>
                  <a:gd name="T3" fmla="*/ 0 h 97"/>
                  <a:gd name="T4" fmla="*/ 570 w 586"/>
                  <a:gd name="T5" fmla="*/ 5 h 97"/>
                  <a:gd name="T6" fmla="*/ 576 w 586"/>
                  <a:gd name="T7" fmla="*/ 17 h 97"/>
                  <a:gd name="T8" fmla="*/ 573 w 586"/>
                  <a:gd name="T9" fmla="*/ 12 h 97"/>
                  <a:gd name="T10" fmla="*/ 582 w 586"/>
                  <a:gd name="T11" fmla="*/ 35 h 97"/>
                  <a:gd name="T12" fmla="*/ 585 w 586"/>
                  <a:gd name="T13" fmla="*/ 47 h 97"/>
                  <a:gd name="T14" fmla="*/ 585 w 586"/>
                  <a:gd name="T15" fmla="*/ 59 h 97"/>
                  <a:gd name="T16" fmla="*/ 582 w 586"/>
                  <a:gd name="T17" fmla="*/ 71 h 97"/>
                  <a:gd name="T18" fmla="*/ 579 w 586"/>
                  <a:gd name="T19" fmla="*/ 78 h 97"/>
                  <a:gd name="T20" fmla="*/ 578 w 586"/>
                  <a:gd name="T21" fmla="*/ 89 h 97"/>
                  <a:gd name="T22" fmla="*/ 572 w 586"/>
                  <a:gd name="T23" fmla="*/ 96 h 97"/>
                  <a:gd name="T24" fmla="*/ 20 w 586"/>
                  <a:gd name="T25" fmla="*/ 96 h 97"/>
                  <a:gd name="T26" fmla="*/ 12 w 586"/>
                  <a:gd name="T27" fmla="*/ 84 h 97"/>
                  <a:gd name="T28" fmla="*/ 6 w 586"/>
                  <a:gd name="T29" fmla="*/ 75 h 97"/>
                  <a:gd name="T30" fmla="*/ 3 w 586"/>
                  <a:gd name="T31" fmla="*/ 63 h 97"/>
                  <a:gd name="T32" fmla="*/ 0 w 586"/>
                  <a:gd name="T33" fmla="*/ 47 h 97"/>
                  <a:gd name="T34" fmla="*/ 0 w 586"/>
                  <a:gd name="T35" fmla="*/ 38 h 97"/>
                  <a:gd name="T36" fmla="*/ 3 w 586"/>
                  <a:gd name="T37" fmla="*/ 27 h 97"/>
                  <a:gd name="T38" fmla="*/ 8 w 586"/>
                  <a:gd name="T39" fmla="*/ 15 h 97"/>
                  <a:gd name="T40" fmla="*/ 18 w 586"/>
                  <a:gd name="T4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6" h="97">
                    <a:moveTo>
                      <a:pt x="18" y="0"/>
                    </a:moveTo>
                    <a:lnTo>
                      <a:pt x="569" y="0"/>
                    </a:lnTo>
                    <a:lnTo>
                      <a:pt x="570" y="5"/>
                    </a:lnTo>
                    <a:lnTo>
                      <a:pt x="576" y="17"/>
                    </a:lnTo>
                    <a:lnTo>
                      <a:pt x="573" y="12"/>
                    </a:lnTo>
                    <a:lnTo>
                      <a:pt x="582" y="35"/>
                    </a:lnTo>
                    <a:lnTo>
                      <a:pt x="585" y="47"/>
                    </a:lnTo>
                    <a:lnTo>
                      <a:pt x="585" y="59"/>
                    </a:lnTo>
                    <a:lnTo>
                      <a:pt x="582" y="71"/>
                    </a:lnTo>
                    <a:lnTo>
                      <a:pt x="579" y="78"/>
                    </a:lnTo>
                    <a:lnTo>
                      <a:pt x="578" y="89"/>
                    </a:lnTo>
                    <a:lnTo>
                      <a:pt x="572" y="96"/>
                    </a:lnTo>
                    <a:lnTo>
                      <a:pt x="20" y="96"/>
                    </a:lnTo>
                    <a:lnTo>
                      <a:pt x="12" y="84"/>
                    </a:lnTo>
                    <a:lnTo>
                      <a:pt x="6" y="75"/>
                    </a:lnTo>
                    <a:lnTo>
                      <a:pt x="3" y="63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3" y="27"/>
                    </a:lnTo>
                    <a:lnTo>
                      <a:pt x="8" y="15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67676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9" name="Group 33"/>
            <p:cNvGrpSpPr>
              <a:grpSpLocks/>
            </p:cNvGrpSpPr>
            <p:nvPr/>
          </p:nvGrpSpPr>
          <p:grpSpPr bwMode="auto">
            <a:xfrm>
              <a:off x="2885" y="1447"/>
              <a:ext cx="555" cy="180"/>
              <a:chOff x="2885" y="1447"/>
              <a:chExt cx="555" cy="180"/>
            </a:xfrm>
          </p:grpSpPr>
          <p:sp>
            <p:nvSpPr>
              <p:cNvPr id="19490" name="Freeform 34"/>
              <p:cNvSpPr>
                <a:spLocks/>
              </p:cNvSpPr>
              <p:nvPr/>
            </p:nvSpPr>
            <p:spPr bwMode="auto">
              <a:xfrm>
                <a:off x="3202" y="1447"/>
                <a:ext cx="238" cy="180"/>
              </a:xfrm>
              <a:custGeom>
                <a:avLst/>
                <a:gdLst>
                  <a:gd name="T0" fmla="*/ 87 w 238"/>
                  <a:gd name="T1" fmla="*/ 0 h 180"/>
                  <a:gd name="T2" fmla="*/ 108 w 238"/>
                  <a:gd name="T3" fmla="*/ 2 h 180"/>
                  <a:gd name="T4" fmla="*/ 126 w 238"/>
                  <a:gd name="T5" fmla="*/ 5 h 180"/>
                  <a:gd name="T6" fmla="*/ 143 w 238"/>
                  <a:gd name="T7" fmla="*/ 9 h 180"/>
                  <a:gd name="T8" fmla="*/ 164 w 238"/>
                  <a:gd name="T9" fmla="*/ 15 h 180"/>
                  <a:gd name="T10" fmla="*/ 182 w 238"/>
                  <a:gd name="T11" fmla="*/ 22 h 180"/>
                  <a:gd name="T12" fmla="*/ 195 w 238"/>
                  <a:gd name="T13" fmla="*/ 29 h 180"/>
                  <a:gd name="T14" fmla="*/ 205 w 238"/>
                  <a:gd name="T15" fmla="*/ 36 h 180"/>
                  <a:gd name="T16" fmla="*/ 214 w 238"/>
                  <a:gd name="T17" fmla="*/ 43 h 180"/>
                  <a:gd name="T18" fmla="*/ 222 w 238"/>
                  <a:gd name="T19" fmla="*/ 51 h 180"/>
                  <a:gd name="T20" fmla="*/ 230 w 238"/>
                  <a:gd name="T21" fmla="*/ 61 h 180"/>
                  <a:gd name="T22" fmla="*/ 234 w 238"/>
                  <a:gd name="T23" fmla="*/ 70 h 180"/>
                  <a:gd name="T24" fmla="*/ 237 w 238"/>
                  <a:gd name="T25" fmla="*/ 82 h 180"/>
                  <a:gd name="T26" fmla="*/ 235 w 238"/>
                  <a:gd name="T27" fmla="*/ 93 h 180"/>
                  <a:gd name="T28" fmla="*/ 231 w 238"/>
                  <a:gd name="T29" fmla="*/ 103 h 180"/>
                  <a:gd name="T30" fmla="*/ 226 w 238"/>
                  <a:gd name="T31" fmla="*/ 112 h 180"/>
                  <a:gd name="T32" fmla="*/ 215 w 238"/>
                  <a:gd name="T33" fmla="*/ 123 h 180"/>
                  <a:gd name="T34" fmla="*/ 203 w 238"/>
                  <a:gd name="T35" fmla="*/ 132 h 180"/>
                  <a:gd name="T36" fmla="*/ 191 w 238"/>
                  <a:gd name="T37" fmla="*/ 139 h 180"/>
                  <a:gd name="T38" fmla="*/ 174 w 238"/>
                  <a:gd name="T39" fmla="*/ 147 h 180"/>
                  <a:gd name="T40" fmla="*/ 155 w 238"/>
                  <a:gd name="T41" fmla="*/ 154 h 180"/>
                  <a:gd name="T42" fmla="*/ 117 w 238"/>
                  <a:gd name="T43" fmla="*/ 162 h 180"/>
                  <a:gd name="T44" fmla="*/ 83 w 238"/>
                  <a:gd name="T45" fmla="*/ 166 h 180"/>
                  <a:gd name="T46" fmla="*/ 64 w 238"/>
                  <a:gd name="T47" fmla="*/ 179 h 180"/>
                  <a:gd name="T48" fmla="*/ 65 w 238"/>
                  <a:gd name="T49" fmla="*/ 122 h 180"/>
                  <a:gd name="T50" fmla="*/ 84 w 238"/>
                  <a:gd name="T51" fmla="*/ 134 h 180"/>
                  <a:gd name="T52" fmla="*/ 113 w 238"/>
                  <a:gd name="T53" fmla="*/ 130 h 180"/>
                  <a:gd name="T54" fmla="*/ 143 w 238"/>
                  <a:gd name="T55" fmla="*/ 121 h 180"/>
                  <a:gd name="T56" fmla="*/ 161 w 238"/>
                  <a:gd name="T57" fmla="*/ 113 h 180"/>
                  <a:gd name="T58" fmla="*/ 175 w 238"/>
                  <a:gd name="T59" fmla="*/ 105 h 180"/>
                  <a:gd name="T60" fmla="*/ 186 w 238"/>
                  <a:gd name="T61" fmla="*/ 95 h 180"/>
                  <a:gd name="T62" fmla="*/ 194 w 238"/>
                  <a:gd name="T63" fmla="*/ 84 h 180"/>
                  <a:gd name="T64" fmla="*/ 198 w 238"/>
                  <a:gd name="T65" fmla="*/ 72 h 180"/>
                  <a:gd name="T66" fmla="*/ 198 w 238"/>
                  <a:gd name="T67" fmla="*/ 62 h 180"/>
                  <a:gd name="T68" fmla="*/ 194 w 238"/>
                  <a:gd name="T69" fmla="*/ 52 h 180"/>
                  <a:gd name="T70" fmla="*/ 188 w 238"/>
                  <a:gd name="T71" fmla="*/ 42 h 180"/>
                  <a:gd name="T72" fmla="*/ 174 w 238"/>
                  <a:gd name="T73" fmla="*/ 30 h 180"/>
                  <a:gd name="T74" fmla="*/ 158 w 238"/>
                  <a:gd name="T75" fmla="*/ 20 h 180"/>
                  <a:gd name="T76" fmla="*/ 141 w 238"/>
                  <a:gd name="T77" fmla="*/ 13 h 180"/>
                  <a:gd name="T78" fmla="*/ 124 w 238"/>
                  <a:gd name="T79" fmla="*/ 8 h 180"/>
                  <a:gd name="T80" fmla="*/ 111 w 238"/>
                  <a:gd name="T81" fmla="*/ 5 h 180"/>
                  <a:gd name="T82" fmla="*/ 95 w 238"/>
                  <a:gd name="T83" fmla="*/ 3 h 180"/>
                  <a:gd name="T84" fmla="*/ 58 w 238"/>
                  <a:gd name="T8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80">
                    <a:moveTo>
                      <a:pt x="58" y="0"/>
                    </a:moveTo>
                    <a:lnTo>
                      <a:pt x="87" y="0"/>
                    </a:lnTo>
                    <a:lnTo>
                      <a:pt x="96" y="1"/>
                    </a:lnTo>
                    <a:lnTo>
                      <a:pt x="108" y="2"/>
                    </a:lnTo>
                    <a:lnTo>
                      <a:pt x="117" y="3"/>
                    </a:lnTo>
                    <a:lnTo>
                      <a:pt x="126" y="5"/>
                    </a:lnTo>
                    <a:lnTo>
                      <a:pt x="135" y="7"/>
                    </a:lnTo>
                    <a:lnTo>
                      <a:pt x="143" y="9"/>
                    </a:lnTo>
                    <a:lnTo>
                      <a:pt x="152" y="11"/>
                    </a:lnTo>
                    <a:lnTo>
                      <a:pt x="164" y="15"/>
                    </a:lnTo>
                    <a:lnTo>
                      <a:pt x="173" y="18"/>
                    </a:lnTo>
                    <a:lnTo>
                      <a:pt x="182" y="22"/>
                    </a:lnTo>
                    <a:lnTo>
                      <a:pt x="188" y="25"/>
                    </a:lnTo>
                    <a:lnTo>
                      <a:pt x="195" y="29"/>
                    </a:lnTo>
                    <a:lnTo>
                      <a:pt x="199" y="32"/>
                    </a:lnTo>
                    <a:lnTo>
                      <a:pt x="205" y="36"/>
                    </a:lnTo>
                    <a:lnTo>
                      <a:pt x="209" y="39"/>
                    </a:lnTo>
                    <a:lnTo>
                      <a:pt x="214" y="43"/>
                    </a:lnTo>
                    <a:lnTo>
                      <a:pt x="218" y="46"/>
                    </a:lnTo>
                    <a:lnTo>
                      <a:pt x="222" y="51"/>
                    </a:lnTo>
                    <a:lnTo>
                      <a:pt x="227" y="56"/>
                    </a:lnTo>
                    <a:lnTo>
                      <a:pt x="230" y="61"/>
                    </a:lnTo>
                    <a:lnTo>
                      <a:pt x="232" y="65"/>
                    </a:lnTo>
                    <a:lnTo>
                      <a:pt x="234" y="70"/>
                    </a:lnTo>
                    <a:lnTo>
                      <a:pt x="236" y="75"/>
                    </a:lnTo>
                    <a:lnTo>
                      <a:pt x="237" y="82"/>
                    </a:lnTo>
                    <a:lnTo>
                      <a:pt x="236" y="88"/>
                    </a:lnTo>
                    <a:lnTo>
                      <a:pt x="235" y="93"/>
                    </a:lnTo>
                    <a:lnTo>
                      <a:pt x="234" y="98"/>
                    </a:lnTo>
                    <a:lnTo>
                      <a:pt x="231" y="103"/>
                    </a:lnTo>
                    <a:lnTo>
                      <a:pt x="229" y="108"/>
                    </a:lnTo>
                    <a:lnTo>
                      <a:pt x="226" y="112"/>
                    </a:lnTo>
                    <a:lnTo>
                      <a:pt x="221" y="117"/>
                    </a:lnTo>
                    <a:lnTo>
                      <a:pt x="215" y="123"/>
                    </a:lnTo>
                    <a:lnTo>
                      <a:pt x="209" y="128"/>
                    </a:lnTo>
                    <a:lnTo>
                      <a:pt x="203" y="132"/>
                    </a:lnTo>
                    <a:lnTo>
                      <a:pt x="197" y="136"/>
                    </a:lnTo>
                    <a:lnTo>
                      <a:pt x="191" y="139"/>
                    </a:lnTo>
                    <a:lnTo>
                      <a:pt x="183" y="143"/>
                    </a:lnTo>
                    <a:lnTo>
                      <a:pt x="174" y="147"/>
                    </a:lnTo>
                    <a:lnTo>
                      <a:pt x="165" y="150"/>
                    </a:lnTo>
                    <a:lnTo>
                      <a:pt x="155" y="154"/>
                    </a:lnTo>
                    <a:lnTo>
                      <a:pt x="134" y="159"/>
                    </a:lnTo>
                    <a:lnTo>
                      <a:pt x="117" y="162"/>
                    </a:lnTo>
                    <a:lnTo>
                      <a:pt x="98" y="165"/>
                    </a:lnTo>
                    <a:lnTo>
                      <a:pt x="83" y="166"/>
                    </a:lnTo>
                    <a:lnTo>
                      <a:pt x="64" y="167"/>
                    </a:lnTo>
                    <a:lnTo>
                      <a:pt x="64" y="179"/>
                    </a:lnTo>
                    <a:lnTo>
                      <a:pt x="0" y="151"/>
                    </a:lnTo>
                    <a:lnTo>
                      <a:pt x="65" y="122"/>
                    </a:lnTo>
                    <a:lnTo>
                      <a:pt x="64" y="135"/>
                    </a:lnTo>
                    <a:lnTo>
                      <a:pt x="84" y="134"/>
                    </a:lnTo>
                    <a:lnTo>
                      <a:pt x="98" y="132"/>
                    </a:lnTo>
                    <a:lnTo>
                      <a:pt x="113" y="130"/>
                    </a:lnTo>
                    <a:lnTo>
                      <a:pt x="134" y="125"/>
                    </a:lnTo>
                    <a:lnTo>
                      <a:pt x="143" y="121"/>
                    </a:lnTo>
                    <a:lnTo>
                      <a:pt x="153" y="117"/>
                    </a:lnTo>
                    <a:lnTo>
                      <a:pt x="161" y="113"/>
                    </a:lnTo>
                    <a:lnTo>
                      <a:pt x="168" y="109"/>
                    </a:lnTo>
                    <a:lnTo>
                      <a:pt x="175" y="105"/>
                    </a:lnTo>
                    <a:lnTo>
                      <a:pt x="180" y="101"/>
                    </a:lnTo>
                    <a:lnTo>
                      <a:pt x="186" y="95"/>
                    </a:lnTo>
                    <a:lnTo>
                      <a:pt x="191" y="89"/>
                    </a:lnTo>
                    <a:lnTo>
                      <a:pt x="194" y="84"/>
                    </a:lnTo>
                    <a:lnTo>
                      <a:pt x="196" y="78"/>
                    </a:lnTo>
                    <a:lnTo>
                      <a:pt x="198" y="72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7" y="57"/>
                    </a:lnTo>
                    <a:lnTo>
                      <a:pt x="194" y="52"/>
                    </a:lnTo>
                    <a:lnTo>
                      <a:pt x="191" y="46"/>
                    </a:lnTo>
                    <a:lnTo>
                      <a:pt x="188" y="42"/>
                    </a:lnTo>
                    <a:lnTo>
                      <a:pt x="183" y="37"/>
                    </a:lnTo>
                    <a:lnTo>
                      <a:pt x="174" y="30"/>
                    </a:lnTo>
                    <a:lnTo>
                      <a:pt x="167" y="25"/>
                    </a:lnTo>
                    <a:lnTo>
                      <a:pt x="158" y="20"/>
                    </a:lnTo>
                    <a:lnTo>
                      <a:pt x="148" y="16"/>
                    </a:lnTo>
                    <a:lnTo>
                      <a:pt x="141" y="13"/>
                    </a:lnTo>
                    <a:lnTo>
                      <a:pt x="132" y="10"/>
                    </a:lnTo>
                    <a:lnTo>
                      <a:pt x="124" y="8"/>
                    </a:lnTo>
                    <a:lnTo>
                      <a:pt x="118" y="6"/>
                    </a:lnTo>
                    <a:lnTo>
                      <a:pt x="111" y="5"/>
                    </a:lnTo>
                    <a:lnTo>
                      <a:pt x="103" y="4"/>
                    </a:lnTo>
                    <a:lnTo>
                      <a:pt x="95" y="3"/>
                    </a:lnTo>
                    <a:lnTo>
                      <a:pt x="85" y="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35"/>
              <p:cNvSpPr>
                <a:spLocks/>
              </p:cNvSpPr>
              <p:nvPr/>
            </p:nvSpPr>
            <p:spPr bwMode="auto">
              <a:xfrm>
                <a:off x="2885" y="1447"/>
                <a:ext cx="238" cy="180"/>
              </a:xfrm>
              <a:custGeom>
                <a:avLst/>
                <a:gdLst>
                  <a:gd name="T0" fmla="*/ 150 w 238"/>
                  <a:gd name="T1" fmla="*/ 0 h 180"/>
                  <a:gd name="T2" fmla="*/ 129 w 238"/>
                  <a:gd name="T3" fmla="*/ 2 h 180"/>
                  <a:gd name="T4" fmla="*/ 111 w 238"/>
                  <a:gd name="T5" fmla="*/ 5 h 180"/>
                  <a:gd name="T6" fmla="*/ 94 w 238"/>
                  <a:gd name="T7" fmla="*/ 9 h 180"/>
                  <a:gd name="T8" fmla="*/ 73 w 238"/>
                  <a:gd name="T9" fmla="*/ 15 h 180"/>
                  <a:gd name="T10" fmla="*/ 55 w 238"/>
                  <a:gd name="T11" fmla="*/ 22 h 180"/>
                  <a:gd name="T12" fmla="*/ 42 w 238"/>
                  <a:gd name="T13" fmla="*/ 29 h 180"/>
                  <a:gd name="T14" fmla="*/ 32 w 238"/>
                  <a:gd name="T15" fmla="*/ 36 h 180"/>
                  <a:gd name="T16" fmla="*/ 23 w 238"/>
                  <a:gd name="T17" fmla="*/ 43 h 180"/>
                  <a:gd name="T18" fmla="*/ 15 w 238"/>
                  <a:gd name="T19" fmla="*/ 51 h 180"/>
                  <a:gd name="T20" fmla="*/ 7 w 238"/>
                  <a:gd name="T21" fmla="*/ 61 h 180"/>
                  <a:gd name="T22" fmla="*/ 3 w 238"/>
                  <a:gd name="T23" fmla="*/ 70 h 180"/>
                  <a:gd name="T24" fmla="*/ 0 w 238"/>
                  <a:gd name="T25" fmla="*/ 82 h 180"/>
                  <a:gd name="T26" fmla="*/ 2 w 238"/>
                  <a:gd name="T27" fmla="*/ 93 h 180"/>
                  <a:gd name="T28" fmla="*/ 6 w 238"/>
                  <a:gd name="T29" fmla="*/ 103 h 180"/>
                  <a:gd name="T30" fmla="*/ 11 w 238"/>
                  <a:gd name="T31" fmla="*/ 112 h 180"/>
                  <a:gd name="T32" fmla="*/ 22 w 238"/>
                  <a:gd name="T33" fmla="*/ 123 h 180"/>
                  <a:gd name="T34" fmla="*/ 34 w 238"/>
                  <a:gd name="T35" fmla="*/ 132 h 180"/>
                  <a:gd name="T36" fmla="*/ 46 w 238"/>
                  <a:gd name="T37" fmla="*/ 139 h 180"/>
                  <a:gd name="T38" fmla="*/ 63 w 238"/>
                  <a:gd name="T39" fmla="*/ 147 h 180"/>
                  <a:gd name="T40" fmla="*/ 82 w 238"/>
                  <a:gd name="T41" fmla="*/ 154 h 180"/>
                  <a:gd name="T42" fmla="*/ 120 w 238"/>
                  <a:gd name="T43" fmla="*/ 162 h 180"/>
                  <a:gd name="T44" fmla="*/ 154 w 238"/>
                  <a:gd name="T45" fmla="*/ 166 h 180"/>
                  <a:gd name="T46" fmla="*/ 173 w 238"/>
                  <a:gd name="T47" fmla="*/ 179 h 180"/>
                  <a:gd name="T48" fmla="*/ 172 w 238"/>
                  <a:gd name="T49" fmla="*/ 122 h 180"/>
                  <a:gd name="T50" fmla="*/ 153 w 238"/>
                  <a:gd name="T51" fmla="*/ 134 h 180"/>
                  <a:gd name="T52" fmla="*/ 124 w 238"/>
                  <a:gd name="T53" fmla="*/ 130 h 180"/>
                  <a:gd name="T54" fmla="*/ 94 w 238"/>
                  <a:gd name="T55" fmla="*/ 121 h 180"/>
                  <a:gd name="T56" fmla="*/ 76 w 238"/>
                  <a:gd name="T57" fmla="*/ 113 h 180"/>
                  <a:gd name="T58" fmla="*/ 62 w 238"/>
                  <a:gd name="T59" fmla="*/ 105 h 180"/>
                  <a:gd name="T60" fmla="*/ 51 w 238"/>
                  <a:gd name="T61" fmla="*/ 95 h 180"/>
                  <a:gd name="T62" fmla="*/ 43 w 238"/>
                  <a:gd name="T63" fmla="*/ 84 h 180"/>
                  <a:gd name="T64" fmla="*/ 39 w 238"/>
                  <a:gd name="T65" fmla="*/ 72 h 180"/>
                  <a:gd name="T66" fmla="*/ 40 w 238"/>
                  <a:gd name="T67" fmla="*/ 62 h 180"/>
                  <a:gd name="T68" fmla="*/ 43 w 238"/>
                  <a:gd name="T69" fmla="*/ 52 h 180"/>
                  <a:gd name="T70" fmla="*/ 49 w 238"/>
                  <a:gd name="T71" fmla="*/ 42 h 180"/>
                  <a:gd name="T72" fmla="*/ 63 w 238"/>
                  <a:gd name="T73" fmla="*/ 30 h 180"/>
                  <a:gd name="T74" fmla="*/ 79 w 238"/>
                  <a:gd name="T75" fmla="*/ 20 h 180"/>
                  <a:gd name="T76" fmla="*/ 96 w 238"/>
                  <a:gd name="T77" fmla="*/ 13 h 180"/>
                  <a:gd name="T78" fmla="*/ 113 w 238"/>
                  <a:gd name="T79" fmla="*/ 8 h 180"/>
                  <a:gd name="T80" fmla="*/ 126 w 238"/>
                  <a:gd name="T81" fmla="*/ 5 h 180"/>
                  <a:gd name="T82" fmla="*/ 142 w 238"/>
                  <a:gd name="T83" fmla="*/ 3 h 180"/>
                  <a:gd name="T84" fmla="*/ 179 w 238"/>
                  <a:gd name="T8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80">
                    <a:moveTo>
                      <a:pt x="179" y="0"/>
                    </a:moveTo>
                    <a:lnTo>
                      <a:pt x="150" y="0"/>
                    </a:lnTo>
                    <a:lnTo>
                      <a:pt x="141" y="1"/>
                    </a:lnTo>
                    <a:lnTo>
                      <a:pt x="129" y="2"/>
                    </a:lnTo>
                    <a:lnTo>
                      <a:pt x="120" y="3"/>
                    </a:lnTo>
                    <a:lnTo>
                      <a:pt x="111" y="5"/>
                    </a:lnTo>
                    <a:lnTo>
                      <a:pt x="102" y="7"/>
                    </a:lnTo>
                    <a:lnTo>
                      <a:pt x="94" y="9"/>
                    </a:lnTo>
                    <a:lnTo>
                      <a:pt x="85" y="11"/>
                    </a:lnTo>
                    <a:lnTo>
                      <a:pt x="73" y="15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49" y="25"/>
                    </a:lnTo>
                    <a:lnTo>
                      <a:pt x="42" y="29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8" y="39"/>
                    </a:lnTo>
                    <a:lnTo>
                      <a:pt x="23" y="43"/>
                    </a:lnTo>
                    <a:lnTo>
                      <a:pt x="19" y="46"/>
                    </a:lnTo>
                    <a:lnTo>
                      <a:pt x="15" y="51"/>
                    </a:lnTo>
                    <a:lnTo>
                      <a:pt x="10" y="56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3" y="70"/>
                    </a:lnTo>
                    <a:lnTo>
                      <a:pt x="1" y="75"/>
                    </a:lnTo>
                    <a:lnTo>
                      <a:pt x="0" y="82"/>
                    </a:lnTo>
                    <a:lnTo>
                      <a:pt x="1" y="88"/>
                    </a:lnTo>
                    <a:lnTo>
                      <a:pt x="2" y="93"/>
                    </a:lnTo>
                    <a:lnTo>
                      <a:pt x="3" y="98"/>
                    </a:lnTo>
                    <a:lnTo>
                      <a:pt x="6" y="103"/>
                    </a:lnTo>
                    <a:lnTo>
                      <a:pt x="8" y="108"/>
                    </a:lnTo>
                    <a:lnTo>
                      <a:pt x="11" y="112"/>
                    </a:lnTo>
                    <a:lnTo>
                      <a:pt x="16" y="117"/>
                    </a:lnTo>
                    <a:lnTo>
                      <a:pt x="22" y="123"/>
                    </a:lnTo>
                    <a:lnTo>
                      <a:pt x="28" y="128"/>
                    </a:lnTo>
                    <a:lnTo>
                      <a:pt x="34" y="132"/>
                    </a:lnTo>
                    <a:lnTo>
                      <a:pt x="40" y="136"/>
                    </a:lnTo>
                    <a:lnTo>
                      <a:pt x="46" y="139"/>
                    </a:lnTo>
                    <a:lnTo>
                      <a:pt x="54" y="143"/>
                    </a:lnTo>
                    <a:lnTo>
                      <a:pt x="63" y="147"/>
                    </a:lnTo>
                    <a:lnTo>
                      <a:pt x="72" y="150"/>
                    </a:lnTo>
                    <a:lnTo>
                      <a:pt x="82" y="154"/>
                    </a:lnTo>
                    <a:lnTo>
                      <a:pt x="103" y="159"/>
                    </a:lnTo>
                    <a:lnTo>
                      <a:pt x="120" y="162"/>
                    </a:lnTo>
                    <a:lnTo>
                      <a:pt x="139" y="165"/>
                    </a:lnTo>
                    <a:lnTo>
                      <a:pt x="154" y="166"/>
                    </a:lnTo>
                    <a:lnTo>
                      <a:pt x="173" y="167"/>
                    </a:lnTo>
                    <a:lnTo>
                      <a:pt x="173" y="179"/>
                    </a:lnTo>
                    <a:lnTo>
                      <a:pt x="237" y="151"/>
                    </a:lnTo>
                    <a:lnTo>
                      <a:pt x="172" y="122"/>
                    </a:lnTo>
                    <a:lnTo>
                      <a:pt x="173" y="135"/>
                    </a:lnTo>
                    <a:lnTo>
                      <a:pt x="153" y="134"/>
                    </a:lnTo>
                    <a:lnTo>
                      <a:pt x="139" y="132"/>
                    </a:lnTo>
                    <a:lnTo>
                      <a:pt x="124" y="130"/>
                    </a:lnTo>
                    <a:lnTo>
                      <a:pt x="103" y="125"/>
                    </a:lnTo>
                    <a:lnTo>
                      <a:pt x="94" y="121"/>
                    </a:lnTo>
                    <a:lnTo>
                      <a:pt x="84" y="117"/>
                    </a:lnTo>
                    <a:lnTo>
                      <a:pt x="76" y="113"/>
                    </a:lnTo>
                    <a:lnTo>
                      <a:pt x="69" y="109"/>
                    </a:lnTo>
                    <a:lnTo>
                      <a:pt x="62" y="105"/>
                    </a:lnTo>
                    <a:lnTo>
                      <a:pt x="57" y="101"/>
                    </a:lnTo>
                    <a:lnTo>
                      <a:pt x="51" y="95"/>
                    </a:lnTo>
                    <a:lnTo>
                      <a:pt x="46" y="89"/>
                    </a:lnTo>
                    <a:lnTo>
                      <a:pt x="43" y="84"/>
                    </a:lnTo>
                    <a:lnTo>
                      <a:pt x="41" y="78"/>
                    </a:lnTo>
                    <a:lnTo>
                      <a:pt x="39" y="72"/>
                    </a:lnTo>
                    <a:lnTo>
                      <a:pt x="39" y="66"/>
                    </a:lnTo>
                    <a:lnTo>
                      <a:pt x="40" y="62"/>
                    </a:lnTo>
                    <a:lnTo>
                      <a:pt x="40" y="57"/>
                    </a:lnTo>
                    <a:lnTo>
                      <a:pt x="43" y="52"/>
                    </a:lnTo>
                    <a:lnTo>
                      <a:pt x="46" y="46"/>
                    </a:lnTo>
                    <a:lnTo>
                      <a:pt x="49" y="42"/>
                    </a:lnTo>
                    <a:lnTo>
                      <a:pt x="54" y="37"/>
                    </a:lnTo>
                    <a:lnTo>
                      <a:pt x="63" y="30"/>
                    </a:lnTo>
                    <a:lnTo>
                      <a:pt x="70" y="25"/>
                    </a:lnTo>
                    <a:lnTo>
                      <a:pt x="79" y="20"/>
                    </a:lnTo>
                    <a:lnTo>
                      <a:pt x="89" y="16"/>
                    </a:lnTo>
                    <a:lnTo>
                      <a:pt x="96" y="13"/>
                    </a:lnTo>
                    <a:lnTo>
                      <a:pt x="105" y="10"/>
                    </a:lnTo>
                    <a:lnTo>
                      <a:pt x="113" y="8"/>
                    </a:lnTo>
                    <a:lnTo>
                      <a:pt x="119" y="6"/>
                    </a:lnTo>
                    <a:lnTo>
                      <a:pt x="126" y="5"/>
                    </a:lnTo>
                    <a:lnTo>
                      <a:pt x="134" y="4"/>
                    </a:lnTo>
                    <a:lnTo>
                      <a:pt x="142" y="3"/>
                    </a:lnTo>
                    <a:lnTo>
                      <a:pt x="152" y="2"/>
                    </a:lnTo>
                    <a:lnTo>
                      <a:pt x="179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3486150" y="3395663"/>
            <a:ext cx="660400" cy="896937"/>
            <a:chOff x="1707" y="1422"/>
            <a:chExt cx="416" cy="565"/>
          </a:xfrm>
        </p:grpSpPr>
        <p:grpSp>
          <p:nvGrpSpPr>
            <p:cNvPr id="19493" name="Group 37"/>
            <p:cNvGrpSpPr>
              <a:grpSpLocks/>
            </p:cNvGrpSpPr>
            <p:nvPr/>
          </p:nvGrpSpPr>
          <p:grpSpPr bwMode="auto">
            <a:xfrm>
              <a:off x="1807" y="1491"/>
              <a:ext cx="210" cy="496"/>
              <a:chOff x="1807" y="1491"/>
              <a:chExt cx="210" cy="496"/>
            </a:xfrm>
          </p:grpSpPr>
          <p:sp>
            <p:nvSpPr>
              <p:cNvPr id="19494" name="Freeform 38"/>
              <p:cNvSpPr>
                <a:spLocks/>
              </p:cNvSpPr>
              <p:nvPr/>
            </p:nvSpPr>
            <p:spPr bwMode="auto">
              <a:xfrm>
                <a:off x="1824" y="1878"/>
                <a:ext cx="185" cy="109"/>
              </a:xfrm>
              <a:custGeom>
                <a:avLst/>
                <a:gdLst>
                  <a:gd name="T0" fmla="*/ 64 w 185"/>
                  <a:gd name="T1" fmla="*/ 108 h 109"/>
                  <a:gd name="T2" fmla="*/ 120 w 185"/>
                  <a:gd name="T3" fmla="*/ 108 h 109"/>
                  <a:gd name="T4" fmla="*/ 141 w 185"/>
                  <a:gd name="T5" fmla="*/ 108 h 109"/>
                  <a:gd name="T6" fmla="*/ 184 w 185"/>
                  <a:gd name="T7" fmla="*/ 108 h 109"/>
                  <a:gd name="T8" fmla="*/ 184 w 185"/>
                  <a:gd name="T9" fmla="*/ 0 h 109"/>
                  <a:gd name="T10" fmla="*/ 0 w 185"/>
                  <a:gd name="T11" fmla="*/ 0 h 109"/>
                  <a:gd name="T12" fmla="*/ 0 w 185"/>
                  <a:gd name="T13" fmla="*/ 108 h 109"/>
                  <a:gd name="T14" fmla="*/ 35 w 185"/>
                  <a:gd name="T15" fmla="*/ 108 h 109"/>
                  <a:gd name="T16" fmla="*/ 64 w 185"/>
                  <a:gd name="T17" fmla="*/ 10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109">
                    <a:moveTo>
                      <a:pt x="64" y="108"/>
                    </a:moveTo>
                    <a:lnTo>
                      <a:pt x="120" y="108"/>
                    </a:lnTo>
                    <a:lnTo>
                      <a:pt x="141" y="108"/>
                    </a:lnTo>
                    <a:lnTo>
                      <a:pt x="184" y="108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35" y="108"/>
                    </a:lnTo>
                    <a:lnTo>
                      <a:pt x="64" y="108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auto">
              <a:xfrm>
                <a:off x="1821" y="1491"/>
                <a:ext cx="187" cy="262"/>
              </a:xfrm>
              <a:custGeom>
                <a:avLst/>
                <a:gdLst>
                  <a:gd name="T0" fmla="*/ 65 w 187"/>
                  <a:gd name="T1" fmla="*/ 0 h 262"/>
                  <a:gd name="T2" fmla="*/ 121 w 187"/>
                  <a:gd name="T3" fmla="*/ 0 h 262"/>
                  <a:gd name="T4" fmla="*/ 121 w 187"/>
                  <a:gd name="T5" fmla="*/ 142 h 262"/>
                  <a:gd name="T6" fmla="*/ 186 w 187"/>
                  <a:gd name="T7" fmla="*/ 142 h 262"/>
                  <a:gd name="T8" fmla="*/ 186 w 187"/>
                  <a:gd name="T9" fmla="*/ 261 h 262"/>
                  <a:gd name="T10" fmla="*/ 0 w 187"/>
                  <a:gd name="T11" fmla="*/ 261 h 262"/>
                  <a:gd name="T12" fmla="*/ 0 w 187"/>
                  <a:gd name="T13" fmla="*/ 142 h 262"/>
                  <a:gd name="T14" fmla="*/ 65 w 187"/>
                  <a:gd name="T15" fmla="*/ 142 h 262"/>
                  <a:gd name="T16" fmla="*/ 65 w 187"/>
                  <a:gd name="T1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262">
                    <a:moveTo>
                      <a:pt x="65" y="0"/>
                    </a:moveTo>
                    <a:lnTo>
                      <a:pt x="121" y="0"/>
                    </a:lnTo>
                    <a:lnTo>
                      <a:pt x="121" y="142"/>
                    </a:lnTo>
                    <a:lnTo>
                      <a:pt x="186" y="142"/>
                    </a:lnTo>
                    <a:lnTo>
                      <a:pt x="186" y="261"/>
                    </a:lnTo>
                    <a:lnTo>
                      <a:pt x="0" y="261"/>
                    </a:lnTo>
                    <a:lnTo>
                      <a:pt x="0" y="142"/>
                    </a:lnTo>
                    <a:lnTo>
                      <a:pt x="65" y="142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CECECE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auto">
              <a:xfrm>
                <a:off x="1807" y="1752"/>
                <a:ext cx="210" cy="127"/>
              </a:xfrm>
              <a:custGeom>
                <a:avLst/>
                <a:gdLst>
                  <a:gd name="T0" fmla="*/ 12 w 210"/>
                  <a:gd name="T1" fmla="*/ 0 h 127"/>
                  <a:gd name="T2" fmla="*/ 200 w 210"/>
                  <a:gd name="T3" fmla="*/ 0 h 127"/>
                  <a:gd name="T4" fmla="*/ 203 w 210"/>
                  <a:gd name="T5" fmla="*/ 13 h 127"/>
                  <a:gd name="T6" fmla="*/ 206 w 210"/>
                  <a:gd name="T7" fmla="*/ 27 h 127"/>
                  <a:gd name="T8" fmla="*/ 209 w 210"/>
                  <a:gd name="T9" fmla="*/ 43 h 127"/>
                  <a:gd name="T10" fmla="*/ 209 w 210"/>
                  <a:gd name="T11" fmla="*/ 56 h 127"/>
                  <a:gd name="T12" fmla="*/ 207 w 210"/>
                  <a:gd name="T13" fmla="*/ 74 h 127"/>
                  <a:gd name="T14" fmla="*/ 204 w 210"/>
                  <a:gd name="T15" fmla="*/ 94 h 127"/>
                  <a:gd name="T16" fmla="*/ 201 w 210"/>
                  <a:gd name="T17" fmla="*/ 108 h 127"/>
                  <a:gd name="T18" fmla="*/ 197 w 210"/>
                  <a:gd name="T19" fmla="*/ 126 h 127"/>
                  <a:gd name="T20" fmla="*/ 16 w 210"/>
                  <a:gd name="T21" fmla="*/ 126 h 127"/>
                  <a:gd name="T22" fmla="*/ 8 w 210"/>
                  <a:gd name="T23" fmla="*/ 113 h 127"/>
                  <a:gd name="T24" fmla="*/ 6 w 210"/>
                  <a:gd name="T25" fmla="*/ 108 h 127"/>
                  <a:gd name="T26" fmla="*/ 3 w 210"/>
                  <a:gd name="T27" fmla="*/ 96 h 127"/>
                  <a:gd name="T28" fmla="*/ 0 w 210"/>
                  <a:gd name="T29" fmla="*/ 82 h 127"/>
                  <a:gd name="T30" fmla="*/ 0 w 210"/>
                  <a:gd name="T31" fmla="*/ 69 h 127"/>
                  <a:gd name="T32" fmla="*/ 0 w 210"/>
                  <a:gd name="T33" fmla="*/ 52 h 127"/>
                  <a:gd name="T34" fmla="*/ 5 w 210"/>
                  <a:gd name="T35" fmla="*/ 33 h 127"/>
                  <a:gd name="T36" fmla="*/ 8 w 210"/>
                  <a:gd name="T37" fmla="*/ 19 h 127"/>
                  <a:gd name="T38" fmla="*/ 12 w 210"/>
                  <a:gd name="T3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0" h="127">
                    <a:moveTo>
                      <a:pt x="12" y="0"/>
                    </a:moveTo>
                    <a:lnTo>
                      <a:pt x="200" y="0"/>
                    </a:lnTo>
                    <a:lnTo>
                      <a:pt x="203" y="13"/>
                    </a:lnTo>
                    <a:lnTo>
                      <a:pt x="206" y="27"/>
                    </a:lnTo>
                    <a:lnTo>
                      <a:pt x="209" y="43"/>
                    </a:lnTo>
                    <a:lnTo>
                      <a:pt x="209" y="56"/>
                    </a:lnTo>
                    <a:lnTo>
                      <a:pt x="207" y="74"/>
                    </a:lnTo>
                    <a:lnTo>
                      <a:pt x="204" y="94"/>
                    </a:lnTo>
                    <a:lnTo>
                      <a:pt x="201" y="108"/>
                    </a:lnTo>
                    <a:lnTo>
                      <a:pt x="197" y="126"/>
                    </a:lnTo>
                    <a:lnTo>
                      <a:pt x="16" y="126"/>
                    </a:lnTo>
                    <a:lnTo>
                      <a:pt x="8" y="113"/>
                    </a:lnTo>
                    <a:lnTo>
                      <a:pt x="6" y="108"/>
                    </a:lnTo>
                    <a:lnTo>
                      <a:pt x="3" y="96"/>
                    </a:lnTo>
                    <a:lnTo>
                      <a:pt x="0" y="82"/>
                    </a:lnTo>
                    <a:lnTo>
                      <a:pt x="0" y="69"/>
                    </a:lnTo>
                    <a:lnTo>
                      <a:pt x="0" y="52"/>
                    </a:lnTo>
                    <a:lnTo>
                      <a:pt x="5" y="33"/>
                    </a:lnTo>
                    <a:lnTo>
                      <a:pt x="8" y="19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7676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97" name="Group 41"/>
            <p:cNvGrpSpPr>
              <a:grpSpLocks/>
            </p:cNvGrpSpPr>
            <p:nvPr/>
          </p:nvGrpSpPr>
          <p:grpSpPr bwMode="auto">
            <a:xfrm>
              <a:off x="1707" y="1422"/>
              <a:ext cx="416" cy="180"/>
              <a:chOff x="1707" y="1422"/>
              <a:chExt cx="416" cy="180"/>
            </a:xfrm>
          </p:grpSpPr>
          <p:sp>
            <p:nvSpPr>
              <p:cNvPr id="19498" name="Freeform 42"/>
              <p:cNvSpPr>
                <a:spLocks/>
              </p:cNvSpPr>
              <p:nvPr/>
            </p:nvSpPr>
            <p:spPr bwMode="auto">
              <a:xfrm>
                <a:off x="1933" y="1422"/>
                <a:ext cx="190" cy="180"/>
              </a:xfrm>
              <a:custGeom>
                <a:avLst/>
                <a:gdLst>
                  <a:gd name="T0" fmla="*/ 69 w 190"/>
                  <a:gd name="T1" fmla="*/ 0 h 180"/>
                  <a:gd name="T2" fmla="*/ 86 w 190"/>
                  <a:gd name="T3" fmla="*/ 2 h 180"/>
                  <a:gd name="T4" fmla="*/ 100 w 190"/>
                  <a:gd name="T5" fmla="*/ 5 h 180"/>
                  <a:gd name="T6" fmla="*/ 114 w 190"/>
                  <a:gd name="T7" fmla="*/ 9 h 180"/>
                  <a:gd name="T8" fmla="*/ 131 w 190"/>
                  <a:gd name="T9" fmla="*/ 15 h 180"/>
                  <a:gd name="T10" fmla="*/ 145 w 190"/>
                  <a:gd name="T11" fmla="*/ 22 h 180"/>
                  <a:gd name="T12" fmla="*/ 155 w 190"/>
                  <a:gd name="T13" fmla="*/ 29 h 180"/>
                  <a:gd name="T14" fmla="*/ 163 w 190"/>
                  <a:gd name="T15" fmla="*/ 36 h 180"/>
                  <a:gd name="T16" fmla="*/ 171 w 190"/>
                  <a:gd name="T17" fmla="*/ 43 h 180"/>
                  <a:gd name="T18" fmla="*/ 177 w 190"/>
                  <a:gd name="T19" fmla="*/ 51 h 180"/>
                  <a:gd name="T20" fmla="*/ 183 w 190"/>
                  <a:gd name="T21" fmla="*/ 61 h 180"/>
                  <a:gd name="T22" fmla="*/ 187 w 190"/>
                  <a:gd name="T23" fmla="*/ 70 h 180"/>
                  <a:gd name="T24" fmla="*/ 189 w 190"/>
                  <a:gd name="T25" fmla="*/ 82 h 180"/>
                  <a:gd name="T26" fmla="*/ 188 w 190"/>
                  <a:gd name="T27" fmla="*/ 93 h 180"/>
                  <a:gd name="T28" fmla="*/ 184 w 190"/>
                  <a:gd name="T29" fmla="*/ 103 h 180"/>
                  <a:gd name="T30" fmla="*/ 180 w 190"/>
                  <a:gd name="T31" fmla="*/ 112 h 180"/>
                  <a:gd name="T32" fmla="*/ 171 w 190"/>
                  <a:gd name="T33" fmla="*/ 123 h 180"/>
                  <a:gd name="T34" fmla="*/ 162 w 190"/>
                  <a:gd name="T35" fmla="*/ 132 h 180"/>
                  <a:gd name="T36" fmla="*/ 152 w 190"/>
                  <a:gd name="T37" fmla="*/ 139 h 180"/>
                  <a:gd name="T38" fmla="*/ 139 w 190"/>
                  <a:gd name="T39" fmla="*/ 147 h 180"/>
                  <a:gd name="T40" fmla="*/ 123 w 190"/>
                  <a:gd name="T41" fmla="*/ 154 h 180"/>
                  <a:gd name="T42" fmla="*/ 93 w 190"/>
                  <a:gd name="T43" fmla="*/ 162 h 180"/>
                  <a:gd name="T44" fmla="*/ 66 w 190"/>
                  <a:gd name="T45" fmla="*/ 166 h 180"/>
                  <a:gd name="T46" fmla="*/ 51 w 190"/>
                  <a:gd name="T47" fmla="*/ 179 h 180"/>
                  <a:gd name="T48" fmla="*/ 52 w 190"/>
                  <a:gd name="T49" fmla="*/ 122 h 180"/>
                  <a:gd name="T50" fmla="*/ 67 w 190"/>
                  <a:gd name="T51" fmla="*/ 134 h 180"/>
                  <a:gd name="T52" fmla="*/ 90 w 190"/>
                  <a:gd name="T53" fmla="*/ 130 h 180"/>
                  <a:gd name="T54" fmla="*/ 114 w 190"/>
                  <a:gd name="T55" fmla="*/ 121 h 180"/>
                  <a:gd name="T56" fmla="*/ 128 w 190"/>
                  <a:gd name="T57" fmla="*/ 113 h 180"/>
                  <a:gd name="T58" fmla="*/ 139 w 190"/>
                  <a:gd name="T59" fmla="*/ 105 h 180"/>
                  <a:gd name="T60" fmla="*/ 148 w 190"/>
                  <a:gd name="T61" fmla="*/ 95 h 180"/>
                  <a:gd name="T62" fmla="*/ 155 w 190"/>
                  <a:gd name="T63" fmla="*/ 84 h 180"/>
                  <a:gd name="T64" fmla="*/ 158 w 190"/>
                  <a:gd name="T65" fmla="*/ 72 h 180"/>
                  <a:gd name="T66" fmla="*/ 158 w 190"/>
                  <a:gd name="T67" fmla="*/ 62 h 180"/>
                  <a:gd name="T68" fmla="*/ 155 w 190"/>
                  <a:gd name="T69" fmla="*/ 52 h 180"/>
                  <a:gd name="T70" fmla="*/ 150 w 190"/>
                  <a:gd name="T71" fmla="*/ 42 h 180"/>
                  <a:gd name="T72" fmla="*/ 139 w 190"/>
                  <a:gd name="T73" fmla="*/ 30 h 180"/>
                  <a:gd name="T74" fmla="*/ 126 w 190"/>
                  <a:gd name="T75" fmla="*/ 20 h 180"/>
                  <a:gd name="T76" fmla="*/ 112 w 190"/>
                  <a:gd name="T77" fmla="*/ 13 h 180"/>
                  <a:gd name="T78" fmla="*/ 99 w 190"/>
                  <a:gd name="T79" fmla="*/ 8 h 180"/>
                  <a:gd name="T80" fmla="*/ 89 w 190"/>
                  <a:gd name="T81" fmla="*/ 5 h 180"/>
                  <a:gd name="T82" fmla="*/ 76 w 190"/>
                  <a:gd name="T83" fmla="*/ 3 h 180"/>
                  <a:gd name="T84" fmla="*/ 47 w 190"/>
                  <a:gd name="T8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0" h="180">
                    <a:moveTo>
                      <a:pt x="47" y="0"/>
                    </a:moveTo>
                    <a:lnTo>
                      <a:pt x="69" y="0"/>
                    </a:lnTo>
                    <a:lnTo>
                      <a:pt x="77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107" y="7"/>
                    </a:lnTo>
                    <a:lnTo>
                      <a:pt x="114" y="9"/>
                    </a:lnTo>
                    <a:lnTo>
                      <a:pt x="121" y="11"/>
                    </a:lnTo>
                    <a:lnTo>
                      <a:pt x="131" y="15"/>
                    </a:lnTo>
                    <a:lnTo>
                      <a:pt x="138" y="18"/>
                    </a:lnTo>
                    <a:lnTo>
                      <a:pt x="145" y="22"/>
                    </a:lnTo>
                    <a:lnTo>
                      <a:pt x="150" y="25"/>
                    </a:lnTo>
                    <a:lnTo>
                      <a:pt x="155" y="29"/>
                    </a:lnTo>
                    <a:lnTo>
                      <a:pt x="159" y="32"/>
                    </a:lnTo>
                    <a:lnTo>
                      <a:pt x="163" y="36"/>
                    </a:lnTo>
                    <a:lnTo>
                      <a:pt x="167" y="39"/>
                    </a:lnTo>
                    <a:lnTo>
                      <a:pt x="171" y="43"/>
                    </a:lnTo>
                    <a:lnTo>
                      <a:pt x="174" y="46"/>
                    </a:lnTo>
                    <a:lnTo>
                      <a:pt x="177" y="51"/>
                    </a:lnTo>
                    <a:lnTo>
                      <a:pt x="181" y="56"/>
                    </a:lnTo>
                    <a:lnTo>
                      <a:pt x="183" y="61"/>
                    </a:lnTo>
                    <a:lnTo>
                      <a:pt x="185" y="65"/>
                    </a:lnTo>
                    <a:lnTo>
                      <a:pt x="187" y="70"/>
                    </a:lnTo>
                    <a:lnTo>
                      <a:pt x="188" y="75"/>
                    </a:lnTo>
                    <a:lnTo>
                      <a:pt x="189" y="82"/>
                    </a:lnTo>
                    <a:lnTo>
                      <a:pt x="189" y="88"/>
                    </a:lnTo>
                    <a:lnTo>
                      <a:pt x="188" y="93"/>
                    </a:lnTo>
                    <a:lnTo>
                      <a:pt x="186" y="98"/>
                    </a:lnTo>
                    <a:lnTo>
                      <a:pt x="184" y="103"/>
                    </a:lnTo>
                    <a:lnTo>
                      <a:pt x="182" y="108"/>
                    </a:lnTo>
                    <a:lnTo>
                      <a:pt x="180" y="112"/>
                    </a:lnTo>
                    <a:lnTo>
                      <a:pt x="176" y="117"/>
                    </a:lnTo>
                    <a:lnTo>
                      <a:pt x="171" y="123"/>
                    </a:lnTo>
                    <a:lnTo>
                      <a:pt x="166" y="128"/>
                    </a:lnTo>
                    <a:lnTo>
                      <a:pt x="162" y="132"/>
                    </a:lnTo>
                    <a:lnTo>
                      <a:pt x="157" y="136"/>
                    </a:lnTo>
                    <a:lnTo>
                      <a:pt x="152" y="139"/>
                    </a:lnTo>
                    <a:lnTo>
                      <a:pt x="146" y="143"/>
                    </a:lnTo>
                    <a:lnTo>
                      <a:pt x="139" y="147"/>
                    </a:lnTo>
                    <a:lnTo>
                      <a:pt x="131" y="150"/>
                    </a:lnTo>
                    <a:lnTo>
                      <a:pt x="123" y="154"/>
                    </a:lnTo>
                    <a:lnTo>
                      <a:pt x="107" y="159"/>
                    </a:lnTo>
                    <a:lnTo>
                      <a:pt x="93" y="162"/>
                    </a:lnTo>
                    <a:lnTo>
                      <a:pt x="78" y="165"/>
                    </a:lnTo>
                    <a:lnTo>
                      <a:pt x="66" y="166"/>
                    </a:lnTo>
                    <a:lnTo>
                      <a:pt x="51" y="167"/>
                    </a:lnTo>
                    <a:lnTo>
                      <a:pt x="51" y="179"/>
                    </a:lnTo>
                    <a:lnTo>
                      <a:pt x="0" y="151"/>
                    </a:lnTo>
                    <a:lnTo>
                      <a:pt x="52" y="122"/>
                    </a:lnTo>
                    <a:lnTo>
                      <a:pt x="51" y="135"/>
                    </a:lnTo>
                    <a:lnTo>
                      <a:pt x="67" y="134"/>
                    </a:lnTo>
                    <a:lnTo>
                      <a:pt x="78" y="132"/>
                    </a:lnTo>
                    <a:lnTo>
                      <a:pt x="90" y="130"/>
                    </a:lnTo>
                    <a:lnTo>
                      <a:pt x="107" y="125"/>
                    </a:lnTo>
                    <a:lnTo>
                      <a:pt x="114" y="121"/>
                    </a:lnTo>
                    <a:lnTo>
                      <a:pt x="122" y="117"/>
                    </a:lnTo>
                    <a:lnTo>
                      <a:pt x="128" y="113"/>
                    </a:lnTo>
                    <a:lnTo>
                      <a:pt x="134" y="109"/>
                    </a:lnTo>
                    <a:lnTo>
                      <a:pt x="139" y="105"/>
                    </a:lnTo>
                    <a:lnTo>
                      <a:pt x="143" y="101"/>
                    </a:lnTo>
                    <a:lnTo>
                      <a:pt x="148" y="95"/>
                    </a:lnTo>
                    <a:lnTo>
                      <a:pt x="152" y="89"/>
                    </a:lnTo>
                    <a:lnTo>
                      <a:pt x="155" y="84"/>
                    </a:lnTo>
                    <a:lnTo>
                      <a:pt x="156" y="78"/>
                    </a:lnTo>
                    <a:lnTo>
                      <a:pt x="158" y="72"/>
                    </a:lnTo>
                    <a:lnTo>
                      <a:pt x="158" y="66"/>
                    </a:lnTo>
                    <a:lnTo>
                      <a:pt x="158" y="62"/>
                    </a:lnTo>
                    <a:lnTo>
                      <a:pt x="157" y="57"/>
                    </a:lnTo>
                    <a:lnTo>
                      <a:pt x="155" y="52"/>
                    </a:lnTo>
                    <a:lnTo>
                      <a:pt x="152" y="46"/>
                    </a:lnTo>
                    <a:lnTo>
                      <a:pt x="150" y="42"/>
                    </a:lnTo>
                    <a:lnTo>
                      <a:pt x="146" y="37"/>
                    </a:lnTo>
                    <a:lnTo>
                      <a:pt x="139" y="30"/>
                    </a:lnTo>
                    <a:lnTo>
                      <a:pt x="133" y="25"/>
                    </a:lnTo>
                    <a:lnTo>
                      <a:pt x="126" y="20"/>
                    </a:lnTo>
                    <a:lnTo>
                      <a:pt x="118" y="16"/>
                    </a:lnTo>
                    <a:lnTo>
                      <a:pt x="112" y="13"/>
                    </a:lnTo>
                    <a:lnTo>
                      <a:pt x="105" y="10"/>
                    </a:lnTo>
                    <a:lnTo>
                      <a:pt x="99" y="8"/>
                    </a:lnTo>
                    <a:lnTo>
                      <a:pt x="94" y="6"/>
                    </a:lnTo>
                    <a:lnTo>
                      <a:pt x="89" y="5"/>
                    </a:lnTo>
                    <a:lnTo>
                      <a:pt x="82" y="4"/>
                    </a:lnTo>
                    <a:lnTo>
                      <a:pt x="76" y="3"/>
                    </a:lnTo>
                    <a:lnTo>
                      <a:pt x="68" y="2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auto">
              <a:xfrm>
                <a:off x="1707" y="1422"/>
                <a:ext cx="190" cy="180"/>
              </a:xfrm>
              <a:custGeom>
                <a:avLst/>
                <a:gdLst>
                  <a:gd name="T0" fmla="*/ 120 w 190"/>
                  <a:gd name="T1" fmla="*/ 0 h 180"/>
                  <a:gd name="T2" fmla="*/ 103 w 190"/>
                  <a:gd name="T3" fmla="*/ 2 h 180"/>
                  <a:gd name="T4" fmla="*/ 89 w 190"/>
                  <a:gd name="T5" fmla="*/ 5 h 180"/>
                  <a:gd name="T6" fmla="*/ 75 w 190"/>
                  <a:gd name="T7" fmla="*/ 9 h 180"/>
                  <a:gd name="T8" fmla="*/ 58 w 190"/>
                  <a:gd name="T9" fmla="*/ 15 h 180"/>
                  <a:gd name="T10" fmla="*/ 44 w 190"/>
                  <a:gd name="T11" fmla="*/ 22 h 180"/>
                  <a:gd name="T12" fmla="*/ 34 w 190"/>
                  <a:gd name="T13" fmla="*/ 29 h 180"/>
                  <a:gd name="T14" fmla="*/ 26 w 190"/>
                  <a:gd name="T15" fmla="*/ 36 h 180"/>
                  <a:gd name="T16" fmla="*/ 18 w 190"/>
                  <a:gd name="T17" fmla="*/ 43 h 180"/>
                  <a:gd name="T18" fmla="*/ 12 w 190"/>
                  <a:gd name="T19" fmla="*/ 51 h 180"/>
                  <a:gd name="T20" fmla="*/ 6 w 190"/>
                  <a:gd name="T21" fmla="*/ 61 h 180"/>
                  <a:gd name="T22" fmla="*/ 2 w 190"/>
                  <a:gd name="T23" fmla="*/ 70 h 180"/>
                  <a:gd name="T24" fmla="*/ 0 w 190"/>
                  <a:gd name="T25" fmla="*/ 82 h 180"/>
                  <a:gd name="T26" fmla="*/ 1 w 190"/>
                  <a:gd name="T27" fmla="*/ 93 h 180"/>
                  <a:gd name="T28" fmla="*/ 5 w 190"/>
                  <a:gd name="T29" fmla="*/ 103 h 180"/>
                  <a:gd name="T30" fmla="*/ 9 w 190"/>
                  <a:gd name="T31" fmla="*/ 112 h 180"/>
                  <a:gd name="T32" fmla="*/ 18 w 190"/>
                  <a:gd name="T33" fmla="*/ 123 h 180"/>
                  <a:gd name="T34" fmla="*/ 27 w 190"/>
                  <a:gd name="T35" fmla="*/ 132 h 180"/>
                  <a:gd name="T36" fmla="*/ 37 w 190"/>
                  <a:gd name="T37" fmla="*/ 139 h 180"/>
                  <a:gd name="T38" fmla="*/ 50 w 190"/>
                  <a:gd name="T39" fmla="*/ 147 h 180"/>
                  <a:gd name="T40" fmla="*/ 66 w 190"/>
                  <a:gd name="T41" fmla="*/ 154 h 180"/>
                  <a:gd name="T42" fmla="*/ 96 w 190"/>
                  <a:gd name="T43" fmla="*/ 162 h 180"/>
                  <a:gd name="T44" fmla="*/ 123 w 190"/>
                  <a:gd name="T45" fmla="*/ 166 h 180"/>
                  <a:gd name="T46" fmla="*/ 138 w 190"/>
                  <a:gd name="T47" fmla="*/ 179 h 180"/>
                  <a:gd name="T48" fmla="*/ 137 w 190"/>
                  <a:gd name="T49" fmla="*/ 122 h 180"/>
                  <a:gd name="T50" fmla="*/ 122 w 190"/>
                  <a:gd name="T51" fmla="*/ 134 h 180"/>
                  <a:gd name="T52" fmla="*/ 99 w 190"/>
                  <a:gd name="T53" fmla="*/ 130 h 180"/>
                  <a:gd name="T54" fmla="*/ 75 w 190"/>
                  <a:gd name="T55" fmla="*/ 121 h 180"/>
                  <a:gd name="T56" fmla="*/ 61 w 190"/>
                  <a:gd name="T57" fmla="*/ 113 h 180"/>
                  <a:gd name="T58" fmla="*/ 50 w 190"/>
                  <a:gd name="T59" fmla="*/ 105 h 180"/>
                  <a:gd name="T60" fmla="*/ 41 w 190"/>
                  <a:gd name="T61" fmla="*/ 95 h 180"/>
                  <a:gd name="T62" fmla="*/ 34 w 190"/>
                  <a:gd name="T63" fmla="*/ 84 h 180"/>
                  <a:gd name="T64" fmla="*/ 31 w 190"/>
                  <a:gd name="T65" fmla="*/ 72 h 180"/>
                  <a:gd name="T66" fmla="*/ 32 w 190"/>
                  <a:gd name="T67" fmla="*/ 62 h 180"/>
                  <a:gd name="T68" fmla="*/ 34 w 190"/>
                  <a:gd name="T69" fmla="*/ 52 h 180"/>
                  <a:gd name="T70" fmla="*/ 39 w 190"/>
                  <a:gd name="T71" fmla="*/ 42 h 180"/>
                  <a:gd name="T72" fmla="*/ 50 w 190"/>
                  <a:gd name="T73" fmla="*/ 30 h 180"/>
                  <a:gd name="T74" fmla="*/ 63 w 190"/>
                  <a:gd name="T75" fmla="*/ 20 h 180"/>
                  <a:gd name="T76" fmla="*/ 77 w 190"/>
                  <a:gd name="T77" fmla="*/ 13 h 180"/>
                  <a:gd name="T78" fmla="*/ 90 w 190"/>
                  <a:gd name="T79" fmla="*/ 8 h 180"/>
                  <a:gd name="T80" fmla="*/ 100 w 190"/>
                  <a:gd name="T81" fmla="*/ 5 h 180"/>
                  <a:gd name="T82" fmla="*/ 113 w 190"/>
                  <a:gd name="T83" fmla="*/ 3 h 180"/>
                  <a:gd name="T84" fmla="*/ 142 w 190"/>
                  <a:gd name="T8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0" h="180">
                    <a:moveTo>
                      <a:pt x="142" y="0"/>
                    </a:moveTo>
                    <a:lnTo>
                      <a:pt x="120" y="0"/>
                    </a:lnTo>
                    <a:lnTo>
                      <a:pt x="112" y="1"/>
                    </a:lnTo>
                    <a:lnTo>
                      <a:pt x="103" y="2"/>
                    </a:lnTo>
                    <a:lnTo>
                      <a:pt x="96" y="3"/>
                    </a:lnTo>
                    <a:lnTo>
                      <a:pt x="89" y="5"/>
                    </a:lnTo>
                    <a:lnTo>
                      <a:pt x="82" y="7"/>
                    </a:lnTo>
                    <a:lnTo>
                      <a:pt x="75" y="9"/>
                    </a:lnTo>
                    <a:lnTo>
                      <a:pt x="68" y="11"/>
                    </a:lnTo>
                    <a:lnTo>
                      <a:pt x="58" y="15"/>
                    </a:lnTo>
                    <a:lnTo>
                      <a:pt x="51" y="18"/>
                    </a:lnTo>
                    <a:lnTo>
                      <a:pt x="44" y="22"/>
                    </a:lnTo>
                    <a:lnTo>
                      <a:pt x="39" y="25"/>
                    </a:lnTo>
                    <a:lnTo>
                      <a:pt x="34" y="29"/>
                    </a:lnTo>
                    <a:lnTo>
                      <a:pt x="30" y="32"/>
                    </a:lnTo>
                    <a:lnTo>
                      <a:pt x="26" y="36"/>
                    </a:lnTo>
                    <a:lnTo>
                      <a:pt x="22" y="39"/>
                    </a:lnTo>
                    <a:lnTo>
                      <a:pt x="18" y="43"/>
                    </a:lnTo>
                    <a:lnTo>
                      <a:pt x="15" y="46"/>
                    </a:lnTo>
                    <a:lnTo>
                      <a:pt x="12" y="51"/>
                    </a:lnTo>
                    <a:lnTo>
                      <a:pt x="8" y="56"/>
                    </a:lnTo>
                    <a:lnTo>
                      <a:pt x="6" y="61"/>
                    </a:lnTo>
                    <a:lnTo>
                      <a:pt x="4" y="65"/>
                    </a:lnTo>
                    <a:lnTo>
                      <a:pt x="2" y="70"/>
                    </a:lnTo>
                    <a:lnTo>
                      <a:pt x="1" y="75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1" y="93"/>
                    </a:lnTo>
                    <a:lnTo>
                      <a:pt x="3" y="98"/>
                    </a:lnTo>
                    <a:lnTo>
                      <a:pt x="5" y="103"/>
                    </a:lnTo>
                    <a:lnTo>
                      <a:pt x="7" y="108"/>
                    </a:lnTo>
                    <a:lnTo>
                      <a:pt x="9" y="112"/>
                    </a:lnTo>
                    <a:lnTo>
                      <a:pt x="13" y="117"/>
                    </a:lnTo>
                    <a:lnTo>
                      <a:pt x="18" y="123"/>
                    </a:lnTo>
                    <a:lnTo>
                      <a:pt x="23" y="128"/>
                    </a:lnTo>
                    <a:lnTo>
                      <a:pt x="27" y="132"/>
                    </a:lnTo>
                    <a:lnTo>
                      <a:pt x="32" y="136"/>
                    </a:lnTo>
                    <a:lnTo>
                      <a:pt x="37" y="139"/>
                    </a:lnTo>
                    <a:lnTo>
                      <a:pt x="43" y="143"/>
                    </a:lnTo>
                    <a:lnTo>
                      <a:pt x="50" y="147"/>
                    </a:lnTo>
                    <a:lnTo>
                      <a:pt x="58" y="150"/>
                    </a:lnTo>
                    <a:lnTo>
                      <a:pt x="66" y="154"/>
                    </a:lnTo>
                    <a:lnTo>
                      <a:pt x="82" y="159"/>
                    </a:lnTo>
                    <a:lnTo>
                      <a:pt x="96" y="162"/>
                    </a:lnTo>
                    <a:lnTo>
                      <a:pt x="111" y="165"/>
                    </a:lnTo>
                    <a:lnTo>
                      <a:pt x="123" y="166"/>
                    </a:lnTo>
                    <a:lnTo>
                      <a:pt x="138" y="167"/>
                    </a:lnTo>
                    <a:lnTo>
                      <a:pt x="138" y="179"/>
                    </a:lnTo>
                    <a:lnTo>
                      <a:pt x="189" y="151"/>
                    </a:lnTo>
                    <a:lnTo>
                      <a:pt x="137" y="122"/>
                    </a:lnTo>
                    <a:lnTo>
                      <a:pt x="138" y="135"/>
                    </a:lnTo>
                    <a:lnTo>
                      <a:pt x="122" y="134"/>
                    </a:lnTo>
                    <a:lnTo>
                      <a:pt x="111" y="132"/>
                    </a:lnTo>
                    <a:lnTo>
                      <a:pt x="99" y="130"/>
                    </a:lnTo>
                    <a:lnTo>
                      <a:pt x="82" y="125"/>
                    </a:lnTo>
                    <a:lnTo>
                      <a:pt x="75" y="121"/>
                    </a:lnTo>
                    <a:lnTo>
                      <a:pt x="67" y="117"/>
                    </a:lnTo>
                    <a:lnTo>
                      <a:pt x="61" y="113"/>
                    </a:lnTo>
                    <a:lnTo>
                      <a:pt x="55" y="109"/>
                    </a:lnTo>
                    <a:lnTo>
                      <a:pt x="50" y="105"/>
                    </a:lnTo>
                    <a:lnTo>
                      <a:pt x="46" y="101"/>
                    </a:lnTo>
                    <a:lnTo>
                      <a:pt x="41" y="95"/>
                    </a:lnTo>
                    <a:lnTo>
                      <a:pt x="37" y="89"/>
                    </a:lnTo>
                    <a:lnTo>
                      <a:pt x="34" y="84"/>
                    </a:lnTo>
                    <a:lnTo>
                      <a:pt x="33" y="78"/>
                    </a:lnTo>
                    <a:lnTo>
                      <a:pt x="31" y="72"/>
                    </a:lnTo>
                    <a:lnTo>
                      <a:pt x="31" y="66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4" y="52"/>
                    </a:lnTo>
                    <a:lnTo>
                      <a:pt x="37" y="46"/>
                    </a:lnTo>
                    <a:lnTo>
                      <a:pt x="39" y="42"/>
                    </a:lnTo>
                    <a:lnTo>
                      <a:pt x="43" y="37"/>
                    </a:lnTo>
                    <a:lnTo>
                      <a:pt x="50" y="30"/>
                    </a:lnTo>
                    <a:lnTo>
                      <a:pt x="56" y="25"/>
                    </a:lnTo>
                    <a:lnTo>
                      <a:pt x="63" y="20"/>
                    </a:lnTo>
                    <a:lnTo>
                      <a:pt x="71" y="16"/>
                    </a:lnTo>
                    <a:lnTo>
                      <a:pt x="77" y="13"/>
                    </a:lnTo>
                    <a:lnTo>
                      <a:pt x="84" y="10"/>
                    </a:lnTo>
                    <a:lnTo>
                      <a:pt x="90" y="8"/>
                    </a:lnTo>
                    <a:lnTo>
                      <a:pt x="95" y="6"/>
                    </a:lnTo>
                    <a:lnTo>
                      <a:pt x="100" y="5"/>
                    </a:lnTo>
                    <a:lnTo>
                      <a:pt x="107" y="4"/>
                    </a:lnTo>
                    <a:lnTo>
                      <a:pt x="113" y="3"/>
                    </a:lnTo>
                    <a:lnTo>
                      <a:pt x="121" y="2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1525588" y="2582863"/>
            <a:ext cx="180975" cy="239712"/>
            <a:chOff x="472" y="910"/>
            <a:chExt cx="114" cy="151"/>
          </a:xfrm>
        </p:grpSpPr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472" y="910"/>
              <a:ext cx="114" cy="1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Oval 46"/>
            <p:cNvSpPr>
              <a:spLocks noChangeArrowheads="1"/>
            </p:cNvSpPr>
            <p:nvPr/>
          </p:nvSpPr>
          <p:spPr bwMode="auto">
            <a:xfrm>
              <a:off x="510" y="928"/>
              <a:ext cx="38" cy="3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Oval 47"/>
            <p:cNvSpPr>
              <a:spLocks noChangeArrowheads="1"/>
            </p:cNvSpPr>
            <p:nvPr/>
          </p:nvSpPr>
          <p:spPr bwMode="auto">
            <a:xfrm>
              <a:off x="497" y="1011"/>
              <a:ext cx="64" cy="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4" name="Group 48"/>
          <p:cNvGrpSpPr>
            <a:grpSpLocks/>
          </p:cNvGrpSpPr>
          <p:nvPr/>
        </p:nvGrpSpPr>
        <p:grpSpPr bwMode="auto">
          <a:xfrm>
            <a:off x="1525588" y="3251200"/>
            <a:ext cx="180975" cy="238125"/>
            <a:chOff x="472" y="1331"/>
            <a:chExt cx="114" cy="150"/>
          </a:xfrm>
        </p:grpSpPr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472" y="1331"/>
              <a:ext cx="114" cy="1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Oval 50"/>
            <p:cNvSpPr>
              <a:spLocks noChangeArrowheads="1"/>
            </p:cNvSpPr>
            <p:nvPr/>
          </p:nvSpPr>
          <p:spPr bwMode="auto">
            <a:xfrm>
              <a:off x="510" y="1424"/>
              <a:ext cx="38" cy="3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Oval 51"/>
            <p:cNvSpPr>
              <a:spLocks noChangeArrowheads="1"/>
            </p:cNvSpPr>
            <p:nvPr/>
          </p:nvSpPr>
          <p:spPr bwMode="auto">
            <a:xfrm>
              <a:off x="497" y="1352"/>
              <a:ext cx="64" cy="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Freeform 52"/>
          <p:cNvSpPr>
            <a:spLocks/>
          </p:cNvSpPr>
          <p:nvPr/>
        </p:nvSpPr>
        <p:spPr bwMode="auto">
          <a:xfrm>
            <a:off x="1522413" y="2825750"/>
            <a:ext cx="187325" cy="422275"/>
          </a:xfrm>
          <a:custGeom>
            <a:avLst/>
            <a:gdLst>
              <a:gd name="T0" fmla="*/ 0 w 118"/>
              <a:gd name="T1" fmla="*/ 0 h 266"/>
              <a:gd name="T2" fmla="*/ 32 w 118"/>
              <a:gd name="T3" fmla="*/ 30 h 266"/>
              <a:gd name="T4" fmla="*/ 32 w 118"/>
              <a:gd name="T5" fmla="*/ 243 h 266"/>
              <a:gd name="T6" fmla="*/ 0 w 118"/>
              <a:gd name="T7" fmla="*/ 265 h 266"/>
              <a:gd name="T8" fmla="*/ 117 w 118"/>
              <a:gd name="T9" fmla="*/ 265 h 266"/>
              <a:gd name="T10" fmla="*/ 84 w 118"/>
              <a:gd name="T11" fmla="*/ 242 h 266"/>
              <a:gd name="T12" fmla="*/ 84 w 118"/>
              <a:gd name="T13" fmla="*/ 31 h 266"/>
              <a:gd name="T14" fmla="*/ 117 w 118"/>
              <a:gd name="T15" fmla="*/ 0 h 266"/>
              <a:gd name="T16" fmla="*/ 0 w 118"/>
              <a:gd name="T1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266">
                <a:moveTo>
                  <a:pt x="0" y="0"/>
                </a:moveTo>
                <a:lnTo>
                  <a:pt x="32" y="30"/>
                </a:lnTo>
                <a:lnTo>
                  <a:pt x="32" y="243"/>
                </a:lnTo>
                <a:lnTo>
                  <a:pt x="0" y="265"/>
                </a:lnTo>
                <a:lnTo>
                  <a:pt x="117" y="265"/>
                </a:lnTo>
                <a:lnTo>
                  <a:pt x="84" y="242"/>
                </a:lnTo>
                <a:lnTo>
                  <a:pt x="84" y="31"/>
                </a:lnTo>
                <a:lnTo>
                  <a:pt x="117" y="0"/>
                </a:lnTo>
                <a:lnTo>
                  <a:pt x="0" y="0"/>
                </a:lnTo>
              </a:path>
            </a:pathLst>
          </a:custGeom>
          <a:solidFill>
            <a:srgbClr val="676767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AutoShape 53"/>
          <p:cNvSpPr>
            <a:spLocks noChangeArrowheads="1"/>
          </p:cNvSpPr>
          <p:nvPr/>
        </p:nvSpPr>
        <p:spPr bwMode="auto">
          <a:xfrm>
            <a:off x="1558925" y="3522663"/>
            <a:ext cx="123825" cy="193675"/>
          </a:xfrm>
          <a:prstGeom prst="downArrow">
            <a:avLst>
              <a:gd name="adj1" fmla="val 50000"/>
              <a:gd name="adj2" fmla="val 78212"/>
            </a:avLst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AutoShape 54"/>
          <p:cNvSpPr>
            <a:spLocks noChangeArrowheads="1"/>
          </p:cNvSpPr>
          <p:nvPr/>
        </p:nvSpPr>
        <p:spPr bwMode="auto">
          <a:xfrm>
            <a:off x="1550988" y="2360613"/>
            <a:ext cx="123825" cy="193675"/>
          </a:xfrm>
          <a:prstGeom prst="upArrow">
            <a:avLst>
              <a:gd name="adj1" fmla="val 50000"/>
              <a:gd name="adj2" fmla="val 78198"/>
            </a:avLst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5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Asphalt Binder Tests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2057400" y="5562600"/>
            <a:ext cx="5730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kumimoji="1" lang="en-US" sz="3200"/>
              <a:t>Done at different temperatures</a:t>
            </a:r>
          </a:p>
        </p:txBody>
      </p:sp>
    </p:spTree>
    <p:extLst>
      <p:ext uri="{BB962C8B-B14F-4D97-AF65-F5344CB8AC3E}">
        <p14:creationId xmlns:p14="http://schemas.microsoft.com/office/powerpoint/2010/main" val="1349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Grades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High Temperature</a:t>
            </a:r>
          </a:p>
          <a:p>
            <a:pPr lvl="1"/>
            <a:r>
              <a:rPr lang="en-US" sz="3200" dirty="0"/>
              <a:t>58</a:t>
            </a:r>
          </a:p>
          <a:p>
            <a:pPr lvl="1"/>
            <a:r>
              <a:rPr lang="en-US" sz="3200" dirty="0"/>
              <a:t>64</a:t>
            </a:r>
          </a:p>
          <a:p>
            <a:pPr lvl="1"/>
            <a:r>
              <a:rPr lang="en-US" sz="3200" dirty="0"/>
              <a:t>70</a:t>
            </a:r>
          </a:p>
          <a:p>
            <a:pPr lvl="1"/>
            <a:r>
              <a:rPr lang="en-US" sz="3200" dirty="0"/>
              <a:t>76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Low Temperature</a:t>
            </a:r>
          </a:p>
          <a:p>
            <a:pPr lvl="1"/>
            <a:r>
              <a:rPr lang="en-US" sz="3200" dirty="0"/>
              <a:t>-22</a:t>
            </a:r>
          </a:p>
          <a:p>
            <a:pPr lvl="1"/>
            <a:r>
              <a:rPr lang="en-US" sz="3200" dirty="0"/>
              <a:t>-28</a:t>
            </a:r>
          </a:p>
          <a:p>
            <a:endParaRPr lang="en-US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43400" y="5029200"/>
            <a:ext cx="2545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/>
              <a:t>Rule of 90</a:t>
            </a:r>
          </a:p>
        </p:txBody>
      </p:sp>
    </p:spTree>
    <p:extLst>
      <p:ext uri="{BB962C8B-B14F-4D97-AF65-F5344CB8AC3E}">
        <p14:creationId xmlns:p14="http://schemas.microsoft.com/office/powerpoint/2010/main" val="3230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Grades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 smtClean="0"/>
              <a:t>Unmodified</a:t>
            </a:r>
            <a:br>
              <a:rPr lang="en-US" sz="3600" dirty="0" smtClean="0"/>
            </a:br>
            <a:r>
              <a:rPr lang="en-US" sz="3600" dirty="0" smtClean="0"/>
              <a:t>Asphalt</a:t>
            </a:r>
            <a:endParaRPr lang="en-US" sz="3600" dirty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58-28</a:t>
            </a:r>
            <a:endParaRPr lang="en-US" sz="3200" dirty="0"/>
          </a:p>
          <a:p>
            <a:pPr lvl="1"/>
            <a:r>
              <a:rPr lang="en-US" sz="3200" dirty="0" smtClean="0"/>
              <a:t>64-22</a:t>
            </a:r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Modified </a:t>
            </a:r>
            <a:br>
              <a:rPr lang="en-US" sz="3600" dirty="0" smtClean="0"/>
            </a:br>
            <a:r>
              <a:rPr lang="en-US" sz="3600" dirty="0" smtClean="0"/>
              <a:t>Asphalt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64-28</a:t>
            </a:r>
          </a:p>
          <a:p>
            <a:pPr lvl="1"/>
            <a:r>
              <a:rPr lang="en-US" sz="3200" dirty="0" smtClean="0"/>
              <a:t>70-22</a:t>
            </a:r>
          </a:p>
          <a:p>
            <a:pPr lvl="1"/>
            <a:r>
              <a:rPr lang="en-US" sz="3200" dirty="0" smtClean="0"/>
              <a:t>70-28</a:t>
            </a:r>
          </a:p>
          <a:p>
            <a:pPr lvl="1"/>
            <a:r>
              <a:rPr lang="en-US" sz="3200" dirty="0" smtClean="0"/>
              <a:t>76-22</a:t>
            </a:r>
            <a:endParaRPr lang="en-US" sz="24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2545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/>
              <a:t>Rule of 90</a:t>
            </a:r>
          </a:p>
        </p:txBody>
      </p:sp>
    </p:spTree>
    <p:extLst>
      <p:ext uri="{BB962C8B-B14F-4D97-AF65-F5344CB8AC3E}">
        <p14:creationId xmlns:p14="http://schemas.microsoft.com/office/powerpoint/2010/main" val="3884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0" y="1447800"/>
            <a:ext cx="2438400" cy="1676400"/>
          </a:xfrm>
        </p:spPr>
        <p:txBody>
          <a:bodyPr/>
          <a:lstStyle/>
          <a:p>
            <a:r>
              <a:rPr lang="en-US" dirty="0" smtClean="0"/>
              <a:t>PG 64-22 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PG 58-28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4084320"/>
            <a:ext cx="3200400" cy="990600"/>
          </a:xfrm>
        </p:spPr>
        <p:txBody>
          <a:bodyPr/>
          <a:lstStyle/>
          <a:p>
            <a:r>
              <a:rPr lang="en-US" dirty="0" smtClean="0"/>
              <a:t>PG 64-22</a:t>
            </a:r>
            <a:endParaRPr lang="en-US" dirty="0"/>
          </a:p>
        </p:txBody>
      </p:sp>
      <p:pic>
        <p:nvPicPr>
          <p:cNvPr id="14338" name="Picture 2" descr="Map of India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3448" r="15162"/>
          <a:stretch/>
        </p:blipFill>
        <p:spPr bwMode="auto">
          <a:xfrm>
            <a:off x="1478280" y="1554480"/>
            <a:ext cx="29718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4572000" y="2438400"/>
            <a:ext cx="1143000" cy="3886200"/>
          </a:xfrm>
          <a:prstGeom prst="rightBrac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4572000" y="1554480"/>
            <a:ext cx="1143000" cy="883920"/>
          </a:xfrm>
          <a:prstGeom prst="rightBrac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Base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Bumping Grade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heavy truck traffic, stopped condition</a:t>
            </a:r>
          </a:p>
          <a:p>
            <a:pPr lvl="1"/>
            <a:r>
              <a:rPr lang="en-US" dirty="0" smtClean="0"/>
              <a:t>Increase 2 high temperature grades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64-22 to 76-22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Dropping Grade</a:t>
            </a:r>
          </a:p>
          <a:p>
            <a:endParaRPr lang="en-US" dirty="0"/>
          </a:p>
          <a:p>
            <a:r>
              <a:rPr lang="en-US" dirty="0" smtClean="0"/>
              <a:t>For high RAP or Shingle use </a:t>
            </a:r>
            <a:br>
              <a:rPr lang="en-US" dirty="0" smtClean="0"/>
            </a:br>
            <a:r>
              <a:rPr lang="en-US" dirty="0" smtClean="0"/>
              <a:t>(+25% asphalt replacement)</a:t>
            </a:r>
          </a:p>
          <a:p>
            <a:pPr lvl="1"/>
            <a:r>
              <a:rPr lang="en-US" dirty="0" smtClean="0"/>
              <a:t>Decrease one high and low temperature grade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64-22 to 58-28</a:t>
            </a:r>
          </a:p>
        </p:txBody>
      </p:sp>
    </p:spTree>
    <p:extLst>
      <p:ext uri="{BB962C8B-B14F-4D97-AF65-F5344CB8AC3E}">
        <p14:creationId xmlns:p14="http://schemas.microsoft.com/office/powerpoint/2010/main" val="13117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i="1" dirty="0" smtClean="0"/>
              <a:t>Aggregates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4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6056312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Quarry</a:t>
            </a:r>
          </a:p>
        </p:txBody>
      </p:sp>
    </p:spTree>
    <p:extLst>
      <p:ext uri="{BB962C8B-B14F-4D97-AF65-F5344CB8AC3E}">
        <p14:creationId xmlns:p14="http://schemas.microsoft.com/office/powerpoint/2010/main" val="665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ravel 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40825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16255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Gravel Pit</a:t>
            </a:r>
          </a:p>
        </p:txBody>
      </p:sp>
    </p:spTree>
    <p:extLst>
      <p:ext uri="{BB962C8B-B14F-4D97-AF65-F5344CB8AC3E}">
        <p14:creationId xmlns:p14="http://schemas.microsoft.com/office/powerpoint/2010/main" val="37861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808038"/>
            <a:ext cx="8101012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800" i="1" dirty="0" smtClean="0"/>
              <a:t>Aggregate Properties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2433638"/>
            <a:ext cx="5438775" cy="3303587"/>
          </a:xfrm>
        </p:spPr>
        <p:txBody>
          <a:bodyPr lIns="92075" tIns="46038" rIns="92075" bIns="46038" anchor="ctr"/>
          <a:lstStyle/>
          <a:p>
            <a:pPr algn="l" eaLnBrk="1" hangingPunct="1">
              <a:defRPr/>
            </a:pPr>
            <a:r>
              <a:rPr lang="en-US" sz="3600" dirty="0" smtClean="0"/>
              <a:t>Crushed</a:t>
            </a:r>
            <a:r>
              <a:rPr lang="en-US" sz="3600" baseline="0" dirty="0" smtClean="0"/>
              <a:t> Faces</a:t>
            </a:r>
          </a:p>
          <a:p>
            <a:pPr algn="l" eaLnBrk="1" hangingPunct="1">
              <a:defRPr/>
            </a:pPr>
            <a:r>
              <a:rPr lang="en-US" sz="3600" dirty="0" smtClean="0"/>
              <a:t>Fine Aggregate Angularity</a:t>
            </a:r>
          </a:p>
          <a:p>
            <a:pPr algn="l" eaLnBrk="1" hangingPunct="1">
              <a:defRPr/>
            </a:pPr>
            <a:r>
              <a:rPr lang="en-US" sz="3600" dirty="0" smtClean="0"/>
              <a:t>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i="1" dirty="0"/>
              <a:t>Percent Crushed Particles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890713" y="1590675"/>
            <a:ext cx="6108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0% Crushed		  100% with 2 or More </a:t>
            </a:r>
          </a:p>
          <a:p>
            <a:r>
              <a:rPr lang="en-US" b="1">
                <a:latin typeface="Arial" charset="0"/>
              </a:rPr>
              <a:t>			      Crushed Faces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4513263"/>
            <a:ext cx="7772400" cy="2079625"/>
          </a:xfrm>
        </p:spPr>
        <p:txBody>
          <a:bodyPr/>
          <a:lstStyle/>
          <a:p>
            <a:r>
              <a:rPr lang="en-US" dirty="0"/>
              <a:t>Aggregate shape influences</a:t>
            </a:r>
          </a:p>
          <a:p>
            <a:pPr lvl="1"/>
            <a:r>
              <a:rPr lang="en-US" dirty="0"/>
              <a:t>strength</a:t>
            </a:r>
          </a:p>
          <a:p>
            <a:pPr lvl="1"/>
            <a:r>
              <a:rPr lang="en-US" dirty="0" smtClean="0"/>
              <a:t>compactability</a:t>
            </a:r>
            <a:endParaRPr lang="en-US" dirty="0"/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160" r="3841" b="11360"/>
          <a:stretch>
            <a:fillRect/>
          </a:stretch>
        </p:blipFill>
        <p:spPr bwMode="auto">
          <a:xfrm>
            <a:off x="4992688" y="2328863"/>
            <a:ext cx="26908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3185" r="7991" b="12508"/>
          <a:stretch>
            <a:fillRect/>
          </a:stretch>
        </p:blipFill>
        <p:spPr bwMode="auto">
          <a:xfrm>
            <a:off x="1746250" y="2260600"/>
            <a:ext cx="2390775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1924" b="1974"/>
          <a:stretch>
            <a:fillRect/>
          </a:stretch>
        </p:blipFill>
        <p:spPr bwMode="auto">
          <a:xfrm rot="-120000">
            <a:off x="-258721" y="-133291"/>
            <a:ext cx="950976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Aggregate </a:t>
            </a:r>
            <a:br>
              <a:rPr lang="en-US" dirty="0" smtClean="0"/>
            </a:br>
            <a:r>
              <a:rPr lang="en-US" dirty="0" smtClean="0"/>
              <a:t>Crushed Faces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296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114800" y="2971800"/>
            <a:ext cx="2286000" cy="2133599"/>
          </a:xfrm>
          <a:prstGeom prst="rect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3" name="Picture 3" descr="DSCN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2349" r="12158" b="12109"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Aggregate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31838"/>
          </a:xfrm>
        </p:spPr>
        <p:txBody>
          <a:bodyPr/>
          <a:lstStyle/>
          <a:p>
            <a:r>
              <a:rPr lang="en-US" i="1" dirty="0"/>
              <a:t>Fine Aggregate Angularity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61987" y="2590800"/>
            <a:ext cx="39862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Natural sands: typically 37 to 44</a:t>
            </a:r>
            <a:br>
              <a:rPr lang="en-US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  <a:p>
            <a:pPr algn="ctr"/>
            <a:r>
              <a:rPr lang="en-US" sz="2800" b="1" dirty="0">
                <a:latin typeface="Arial" charset="0"/>
              </a:rPr>
              <a:t>Manufactured sands: typically 42 to 52</a:t>
            </a:r>
          </a:p>
        </p:txBody>
      </p:sp>
      <p:pic>
        <p:nvPicPr>
          <p:cNvPr id="1075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80352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Aggregate Angularity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223760" cy="293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02480" y="3200400"/>
            <a:ext cx="1798320" cy="2169674"/>
          </a:xfrm>
          <a:prstGeom prst="rect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8506"/>
            <a:ext cx="9144000" cy="68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Gradation</a:t>
            </a:r>
          </a:p>
        </p:txBody>
      </p:sp>
    </p:spTree>
    <p:extLst>
      <p:ext uri="{BB962C8B-B14F-4D97-AF65-F5344CB8AC3E}">
        <p14:creationId xmlns:p14="http://schemas.microsoft.com/office/powerpoint/2010/main" val="9208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 b="18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733800" y="195263"/>
            <a:ext cx="5410200" cy="1143000"/>
          </a:xfrm>
        </p:spPr>
        <p:txBody>
          <a:bodyPr/>
          <a:lstStyle/>
          <a:p>
            <a:r>
              <a:rPr lang="en-US" sz="4000" dirty="0"/>
              <a:t>Washed </a:t>
            </a:r>
            <a:br>
              <a:rPr lang="en-US" sz="4000" dirty="0"/>
            </a:br>
            <a:r>
              <a:rPr lang="en-US" sz="4000" dirty="0"/>
              <a:t>Gradation</a:t>
            </a:r>
          </a:p>
        </p:txBody>
      </p:sp>
    </p:spTree>
    <p:extLst>
      <p:ext uri="{BB962C8B-B14F-4D97-AF65-F5344CB8AC3E}">
        <p14:creationId xmlns:p14="http://schemas.microsoft.com/office/powerpoint/2010/main" val="3751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INDOT Fine Aggregate Sizes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459"/>
            <a:ext cx="8229600" cy="35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00600" y="2667000"/>
            <a:ext cx="3733800" cy="3048000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2667000"/>
            <a:ext cx="914400" cy="3048000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05200" y="2514600"/>
            <a:ext cx="1219200" cy="3356735"/>
          </a:xfrm>
          <a:prstGeom prst="rect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INDOT Coarse Aggregate Sizes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3" b="29152"/>
          <a:stretch/>
        </p:blipFill>
        <p:spPr bwMode="auto">
          <a:xfrm>
            <a:off x="152400" y="1970085"/>
            <a:ext cx="8686800" cy="36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086600" y="2438401"/>
            <a:ext cx="1653540" cy="3230879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57400" y="2438401"/>
            <a:ext cx="1752600" cy="3230879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438401"/>
            <a:ext cx="3276600" cy="3230879"/>
          </a:xfrm>
          <a:prstGeom prst="rect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1797050" y="1481138"/>
            <a:ext cx="5970588" cy="3105150"/>
          </a:xfrm>
          <a:prstGeom prst="line">
            <a:avLst/>
          </a:prstGeom>
          <a:noFill/>
          <a:ln w="19050">
            <a:solidFill>
              <a:srgbClr val="CECEC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270000" y="1449388"/>
            <a:ext cx="0" cy="339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270000" y="4854575"/>
            <a:ext cx="7086600" cy="33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725488" y="1227138"/>
            <a:ext cx="5810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1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931863" y="4656138"/>
            <a:ext cx="3270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1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1462088" y="4937125"/>
            <a:ext cx="6743822" cy="7510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.075	.3	   2.36	    4.75	</a:t>
            </a: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9.5       12.5       19.0</a:t>
            </a:r>
            <a:b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#200		   #8	     #4       3/8       1/2         3/4</a:t>
            </a:r>
            <a:endParaRPr lang="en-US" sz="21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15950" y="766763"/>
            <a:ext cx="2484438" cy="566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Percent Passing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768475" y="4418013"/>
            <a:ext cx="101600" cy="11271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768475" y="4664075"/>
            <a:ext cx="101600" cy="112713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764463" y="1417638"/>
            <a:ext cx="100012" cy="11271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906838" y="3952875"/>
            <a:ext cx="100012" cy="112713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906838" y="2935288"/>
            <a:ext cx="100012" cy="11271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014788" y="3294063"/>
            <a:ext cx="11112" cy="15875"/>
          </a:xfrm>
          <a:custGeom>
            <a:avLst/>
            <a:gdLst>
              <a:gd name="T0" fmla="*/ 17149522 w 6"/>
              <a:gd name="T1" fmla="*/ 0 h 8"/>
              <a:gd name="T2" fmla="*/ 0 w 6"/>
              <a:gd name="T3" fmla="*/ 11812983 h 8"/>
              <a:gd name="T4" fmla="*/ 0 w 6"/>
              <a:gd name="T5" fmla="*/ 27564948 h 8"/>
              <a:gd name="T6" fmla="*/ 17149522 w 6"/>
              <a:gd name="T7" fmla="*/ 15751965 h 8"/>
              <a:gd name="T8" fmla="*/ 17149522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5" y="0"/>
                </a:moveTo>
                <a:lnTo>
                  <a:pt x="0" y="3"/>
                </a:lnTo>
                <a:lnTo>
                  <a:pt x="0" y="7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4019550" y="3306763"/>
            <a:ext cx="7938" cy="3175"/>
          </a:xfrm>
          <a:custGeom>
            <a:avLst/>
            <a:gdLst>
              <a:gd name="T0" fmla="*/ 3939232 w 4"/>
              <a:gd name="T1" fmla="*/ 0 h 2"/>
              <a:gd name="T2" fmla="*/ 11813727 w 4"/>
              <a:gd name="T3" fmla="*/ 0 h 2"/>
              <a:gd name="T4" fmla="*/ 7876479 w 4"/>
              <a:gd name="T5" fmla="*/ 2520950 h 2"/>
              <a:gd name="T6" fmla="*/ 0 w 4"/>
              <a:gd name="T7" fmla="*/ 2520950 h 2"/>
              <a:gd name="T8" fmla="*/ 3939232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0"/>
                </a:moveTo>
                <a:lnTo>
                  <a:pt x="3" y="0"/>
                </a:lnTo>
                <a:lnTo>
                  <a:pt x="2" y="1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Freeform 16"/>
          <p:cNvSpPr>
            <a:spLocks/>
          </p:cNvSpPr>
          <p:nvPr/>
        </p:nvSpPr>
        <p:spPr bwMode="auto">
          <a:xfrm>
            <a:off x="3965575" y="3333750"/>
            <a:ext cx="12700" cy="15875"/>
          </a:xfrm>
          <a:custGeom>
            <a:avLst/>
            <a:gdLst>
              <a:gd name="T0" fmla="*/ 19750316 w 7"/>
              <a:gd name="T1" fmla="*/ 0 h 8"/>
              <a:gd name="T2" fmla="*/ 0 w 7"/>
              <a:gd name="T3" fmla="*/ 15751965 h 8"/>
              <a:gd name="T4" fmla="*/ 3291114 w 7"/>
              <a:gd name="T5" fmla="*/ 27564948 h 8"/>
              <a:gd name="T6" fmla="*/ 19750316 w 7"/>
              <a:gd name="T7" fmla="*/ 15751965 h 8"/>
              <a:gd name="T8" fmla="*/ 19750316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6" y="0"/>
                </a:moveTo>
                <a:lnTo>
                  <a:pt x="0" y="4"/>
                </a:lnTo>
                <a:lnTo>
                  <a:pt x="1" y="7"/>
                </a:lnTo>
                <a:lnTo>
                  <a:pt x="6" y="4"/>
                </a:lnTo>
                <a:lnTo>
                  <a:pt x="6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2657475" y="4208463"/>
            <a:ext cx="14288" cy="15875"/>
          </a:xfrm>
          <a:custGeom>
            <a:avLst/>
            <a:gdLst>
              <a:gd name="T0" fmla="*/ 19138774 w 8"/>
              <a:gd name="T1" fmla="*/ 0 h 8"/>
              <a:gd name="T2" fmla="*/ 0 w 8"/>
              <a:gd name="T3" fmla="*/ 11812983 h 8"/>
              <a:gd name="T4" fmla="*/ 3189795 w 8"/>
              <a:gd name="T5" fmla="*/ 27564948 h 8"/>
              <a:gd name="T6" fmla="*/ 22328568 w 8"/>
              <a:gd name="T7" fmla="*/ 11812983 h 8"/>
              <a:gd name="T8" fmla="*/ 19138774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6" y="0"/>
                </a:moveTo>
                <a:lnTo>
                  <a:pt x="0" y="3"/>
                </a:lnTo>
                <a:lnTo>
                  <a:pt x="1" y="7"/>
                </a:lnTo>
                <a:lnTo>
                  <a:pt x="7" y="3"/>
                </a:lnTo>
                <a:lnTo>
                  <a:pt x="6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2600325" y="4248150"/>
            <a:ext cx="12700" cy="14288"/>
          </a:xfrm>
          <a:custGeom>
            <a:avLst/>
            <a:gdLst>
              <a:gd name="T0" fmla="*/ 19750316 w 7"/>
              <a:gd name="T1" fmla="*/ 0 h 7"/>
              <a:gd name="T2" fmla="*/ 0 w 7"/>
              <a:gd name="T3" fmla="*/ 12497918 h 7"/>
              <a:gd name="T4" fmla="*/ 3291114 w 7"/>
              <a:gd name="T5" fmla="*/ 24997878 h 7"/>
              <a:gd name="T6" fmla="*/ 19750316 w 7"/>
              <a:gd name="T7" fmla="*/ 16665931 h 7"/>
              <a:gd name="T8" fmla="*/ 19750316 w 7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6" y="0"/>
                </a:moveTo>
                <a:lnTo>
                  <a:pt x="0" y="3"/>
                </a:lnTo>
                <a:lnTo>
                  <a:pt x="1" y="6"/>
                </a:lnTo>
                <a:lnTo>
                  <a:pt x="6" y="4"/>
                </a:lnTo>
                <a:lnTo>
                  <a:pt x="6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Freeform 19"/>
          <p:cNvSpPr>
            <a:spLocks/>
          </p:cNvSpPr>
          <p:nvPr/>
        </p:nvSpPr>
        <p:spPr bwMode="auto">
          <a:xfrm>
            <a:off x="2603500" y="4259263"/>
            <a:ext cx="9525" cy="3175"/>
          </a:xfrm>
          <a:custGeom>
            <a:avLst/>
            <a:gdLst>
              <a:gd name="T0" fmla="*/ 7258049 w 5"/>
              <a:gd name="T1" fmla="*/ 0 h 2"/>
              <a:gd name="T2" fmla="*/ 14516098 w 5"/>
              <a:gd name="T3" fmla="*/ 0 h 2"/>
              <a:gd name="T4" fmla="*/ 7258049 w 5"/>
              <a:gd name="T5" fmla="*/ 2520950 h 2"/>
              <a:gd name="T6" fmla="*/ 0 w 5"/>
              <a:gd name="T7" fmla="*/ 2520950 h 2"/>
              <a:gd name="T8" fmla="*/ 7258049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2" y="0"/>
                </a:move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Rectangle 23"/>
          <p:cNvSpPr>
            <a:spLocks noChangeArrowheads="1"/>
          </p:cNvSpPr>
          <p:nvPr/>
        </p:nvSpPr>
        <p:spPr bwMode="auto">
          <a:xfrm>
            <a:off x="6823075" y="1417638"/>
            <a:ext cx="100013" cy="11271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4"/>
          <p:cNvSpPr>
            <a:spLocks noChangeArrowheads="1"/>
          </p:cNvSpPr>
          <p:nvPr/>
        </p:nvSpPr>
        <p:spPr bwMode="auto">
          <a:xfrm>
            <a:off x="6823075" y="1762125"/>
            <a:ext cx="100013" cy="112713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Rectangle 25"/>
          <p:cNvSpPr>
            <a:spLocks noChangeArrowheads="1"/>
          </p:cNvSpPr>
          <p:nvPr/>
        </p:nvSpPr>
        <p:spPr bwMode="auto">
          <a:xfrm>
            <a:off x="4364038" y="3141663"/>
            <a:ext cx="1997075" cy="566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point</a:t>
            </a:r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 flipH="1">
            <a:off x="4022725" y="3602038"/>
            <a:ext cx="436563" cy="311150"/>
          </a:xfrm>
          <a:prstGeom prst="line">
            <a:avLst/>
          </a:prstGeom>
          <a:noFill/>
          <a:ln w="25400">
            <a:solidFill>
              <a:srgbClr val="CECE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>
            <a:off x="3373121" y="2820194"/>
            <a:ext cx="463550" cy="576262"/>
          </a:xfrm>
          <a:prstGeom prst="line">
            <a:avLst/>
          </a:prstGeom>
          <a:noFill/>
          <a:ln w="25400">
            <a:solidFill>
              <a:srgbClr val="CECE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9" name="Rectangle 29"/>
          <p:cNvSpPr>
            <a:spLocks noChangeArrowheads="1"/>
          </p:cNvSpPr>
          <p:nvPr/>
        </p:nvSpPr>
        <p:spPr bwMode="auto">
          <a:xfrm>
            <a:off x="3467100" y="1639888"/>
            <a:ext cx="19653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 density line</a:t>
            </a:r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>
            <a:off x="5424488" y="1985963"/>
            <a:ext cx="400050" cy="396875"/>
          </a:xfrm>
          <a:prstGeom prst="line">
            <a:avLst/>
          </a:prstGeom>
          <a:noFill/>
          <a:ln w="25400">
            <a:solidFill>
              <a:srgbClr val="CECE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1" name="Rectangle 31"/>
          <p:cNvSpPr>
            <a:spLocks noChangeArrowheads="1"/>
          </p:cNvSpPr>
          <p:nvPr/>
        </p:nvSpPr>
        <p:spPr bwMode="auto">
          <a:xfrm>
            <a:off x="7463394" y="3168650"/>
            <a:ext cx="706913" cy="7510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algn="ctr" defTabSz="1066800">
              <a:defRPr/>
            </a:pP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</a:t>
            </a:r>
          </a:p>
          <a:p>
            <a:pPr algn="ctr" defTabSz="1066800">
              <a:defRPr/>
            </a:pP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size</a:t>
            </a:r>
          </a:p>
        </p:txBody>
      </p:sp>
      <p:sp>
        <p:nvSpPr>
          <p:cNvPr id="174112" name="Rectangle 32"/>
          <p:cNvSpPr>
            <a:spLocks noChangeArrowheads="1"/>
          </p:cNvSpPr>
          <p:nvPr/>
        </p:nvSpPr>
        <p:spPr bwMode="auto">
          <a:xfrm>
            <a:off x="6537812" y="3168650"/>
            <a:ext cx="721340" cy="10742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algn="ctr" defTabSz="1066800">
              <a:defRPr/>
            </a:pP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</a:t>
            </a:r>
          </a:p>
          <a:p>
            <a:pPr algn="ctr" defTabSz="1066800">
              <a:defRPr/>
            </a:pP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</a:t>
            </a:r>
          </a:p>
          <a:p>
            <a:pPr algn="ctr" defTabSz="1066800">
              <a:defRPr/>
            </a:pPr>
            <a:r>
              <a:rPr lang="en-US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size</a:t>
            </a:r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>
            <a:off x="7816850" y="3944938"/>
            <a:ext cx="0" cy="771525"/>
          </a:xfrm>
          <a:prstGeom prst="line">
            <a:avLst/>
          </a:prstGeom>
          <a:noFill/>
          <a:ln w="25400">
            <a:solidFill>
              <a:srgbClr val="CECE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>
            <a:off x="6896100" y="4248150"/>
            <a:ext cx="0" cy="468313"/>
          </a:xfrm>
          <a:prstGeom prst="line">
            <a:avLst/>
          </a:prstGeom>
          <a:noFill/>
          <a:ln w="25400">
            <a:solidFill>
              <a:srgbClr val="CECEC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5" name="Rectangle 35"/>
          <p:cNvSpPr>
            <a:spLocks noChangeArrowheads="1"/>
          </p:cNvSpPr>
          <p:nvPr/>
        </p:nvSpPr>
        <p:spPr bwMode="auto">
          <a:xfrm>
            <a:off x="1860550" y="5688179"/>
            <a:ext cx="5589588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303" tIns="48151" rIns="96303" bIns="48151">
            <a:spAutoFit/>
          </a:bodyPr>
          <a:lstStyle/>
          <a:p>
            <a:pPr defTabSz="95885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Sieve Size (mm) Raised to 0.45 Power</a:t>
            </a:r>
          </a:p>
        </p:txBody>
      </p:sp>
      <p:sp>
        <p:nvSpPr>
          <p:cNvPr id="29730" name="Rectangle 36"/>
          <p:cNvSpPr>
            <a:spLocks noChangeArrowheads="1"/>
          </p:cNvSpPr>
          <p:nvPr/>
        </p:nvSpPr>
        <p:spPr bwMode="auto">
          <a:xfrm>
            <a:off x="5680075" y="1762125"/>
            <a:ext cx="100013" cy="112713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906838" y="3349625"/>
            <a:ext cx="123825" cy="123825"/>
          </a:xfrm>
          <a:prstGeom prst="rect">
            <a:avLst/>
          </a:prstGeom>
          <a:solidFill>
            <a:srgbClr val="FFFF00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797050" y="2392363"/>
            <a:ext cx="2696175" cy="427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5563" tIns="51855" rIns="105563" bIns="51855">
            <a:spAutoFit/>
          </a:bodyPr>
          <a:lstStyle/>
          <a:p>
            <a:pPr defTabSz="1066800"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Primary control sieve</a:t>
            </a:r>
            <a:endParaRPr lang="en-US" sz="21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537812" y="2820194"/>
            <a:ext cx="721340" cy="1662112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00200" y="2259749"/>
            <a:ext cx="3182144" cy="635851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Size Designations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Nominal Maximum Sieve</a:t>
            </a:r>
          </a:p>
          <a:p>
            <a:r>
              <a:rPr lang="en-US" dirty="0" smtClean="0"/>
              <a:t>By Gradation</a:t>
            </a:r>
          </a:p>
          <a:p>
            <a:endParaRPr lang="en-US" dirty="0" smtClean="0"/>
          </a:p>
          <a:p>
            <a:r>
              <a:rPr lang="en-US" dirty="0" smtClean="0"/>
              <a:t>e.</a:t>
            </a:r>
            <a:r>
              <a:rPr lang="en-US" baseline="0" dirty="0" smtClean="0"/>
              <a:t>g. 12.5 mm, coarse graded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Sizes</a:t>
            </a:r>
          </a:p>
          <a:p>
            <a:pPr lvl="1"/>
            <a:r>
              <a:rPr lang="en-US" dirty="0" smtClean="0"/>
              <a:t>25.0 mm     1 in</a:t>
            </a:r>
          </a:p>
          <a:p>
            <a:pPr lvl="1"/>
            <a:r>
              <a:rPr lang="en-US" dirty="0" smtClean="0"/>
              <a:t>19.0 mm     ¾ in</a:t>
            </a:r>
          </a:p>
          <a:p>
            <a:pPr lvl="1"/>
            <a:r>
              <a:rPr lang="en-US" dirty="0" smtClean="0"/>
              <a:t>12.5 mm    </a:t>
            </a:r>
            <a:r>
              <a:rPr lang="en-US" baseline="0" dirty="0" smtClean="0"/>
              <a:t> ½ in</a:t>
            </a:r>
            <a:endParaRPr lang="en-US" dirty="0" smtClean="0"/>
          </a:p>
          <a:p>
            <a:pPr lvl="1"/>
            <a:r>
              <a:rPr lang="en-US" dirty="0" smtClean="0"/>
              <a:t>9.5 mm       3/8 in</a:t>
            </a:r>
          </a:p>
          <a:p>
            <a:pPr lvl="1"/>
            <a:r>
              <a:rPr lang="en-US" dirty="0" smtClean="0"/>
              <a:t>4.75 mm     #4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Coarse</a:t>
            </a:r>
            <a:r>
              <a:rPr lang="en-US" baseline="0" dirty="0" smtClean="0"/>
              <a:t> </a:t>
            </a:r>
          </a:p>
          <a:p>
            <a:pPr lvl="0"/>
            <a:r>
              <a:rPr lang="en-US" baseline="0" dirty="0" smtClean="0"/>
              <a:t>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2180" r="10432"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Mix</a:t>
            </a:r>
            <a:r>
              <a:rPr lang="en-US" baseline="0" dirty="0" smtClean="0"/>
              <a:t> Gradation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2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391400" y="2133601"/>
            <a:ext cx="1348740" cy="3975924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2133600"/>
            <a:ext cx="1524000" cy="3975925"/>
          </a:xfrm>
          <a:prstGeom prst="rect">
            <a:avLst/>
          </a:prstGeom>
          <a:solidFill>
            <a:srgbClr val="FF9900">
              <a:alpha val="71000"/>
            </a:srgb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2133600"/>
            <a:ext cx="4114800" cy="3975925"/>
          </a:xfrm>
          <a:prstGeom prst="rect">
            <a:avLst/>
          </a:prstGeom>
          <a:noFill/>
          <a:ln w="1270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8838" y="27971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Asphalt Mix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Asphalt Mixture</a:t>
            </a:r>
            <a:r>
              <a:rPr lang="en-US" baseline="0" dirty="0" smtClean="0"/>
              <a:t> </a:t>
            </a:r>
            <a:r>
              <a:rPr lang="en-US" dirty="0" smtClean="0"/>
              <a:t>Design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Superpave</a:t>
            </a:r>
            <a:r>
              <a:rPr lang="en-US" sz="3200" baseline="0" dirty="0" smtClean="0"/>
              <a:t> Mix Design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Gyratory Compactor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Volumetric Properties</a:t>
            </a:r>
          </a:p>
          <a:p>
            <a:pPr lvl="1"/>
            <a:r>
              <a:rPr lang="en-US" sz="2800" dirty="0" smtClean="0"/>
              <a:t>Asphalt content for durability</a:t>
            </a:r>
          </a:p>
          <a:p>
            <a:pPr lvl="1"/>
            <a:r>
              <a:rPr lang="en-US" sz="2800" dirty="0" smtClean="0"/>
              <a:t>Air Voids</a:t>
            </a:r>
          </a:p>
          <a:p>
            <a:pPr lvl="2"/>
            <a:r>
              <a:rPr lang="en-US" sz="2400" dirty="0" smtClean="0"/>
              <a:t>Upper limit to control aging</a:t>
            </a:r>
          </a:p>
          <a:p>
            <a:pPr lvl="2"/>
            <a:r>
              <a:rPr lang="en-US" sz="2400" dirty="0" smtClean="0"/>
              <a:t>Lower limit</a:t>
            </a:r>
            <a:r>
              <a:rPr lang="en-US" sz="2400" baseline="0" dirty="0" smtClean="0"/>
              <a:t> for traffic densification</a:t>
            </a:r>
            <a:endParaRPr lang="en-US" sz="2400" dirty="0"/>
          </a:p>
        </p:txBody>
      </p:sp>
      <p:pic>
        <p:nvPicPr>
          <p:cNvPr id="7170" name="Picture 2" descr="http://www.fhwa.dot.gov/pavement/asphalt/labs/mixtures/images/sg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288" y="2530475"/>
            <a:ext cx="3810000" cy="366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33513" y="1162050"/>
            <a:ext cx="62261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Place pre-heated aggregate in bowl and add hot asphalt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711200" y="446088"/>
            <a:ext cx="7772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98438"/>
            <a:ext cx="7772400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Mixing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08038" y="1089025"/>
            <a:ext cx="74961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" charset="0"/>
              </a:rPr>
              <a:t>Mix until aggregate is well-coated</a:t>
            </a:r>
          </a:p>
        </p:txBody>
      </p:sp>
      <p:pic>
        <p:nvPicPr>
          <p:cNvPr id="36868" name="Picture 4" descr="MVC-00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06880"/>
            <a:ext cx="6827521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544513"/>
            <a:ext cx="6365875" cy="1143000"/>
          </a:xfrm>
        </p:spPr>
        <p:txBody>
          <a:bodyPr lIns="85191" tIns="42595" rIns="85191" bIns="42595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/>
              <a:t>Short Term Aging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539875"/>
            <a:ext cx="5584825" cy="3070225"/>
          </a:xfrm>
        </p:spPr>
        <p:txBody>
          <a:bodyPr lIns="85191" tIns="42595" rIns="85191" bIns="42595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Simulate</a:t>
            </a:r>
            <a:r>
              <a:rPr lang="en-US" sz="3600" baseline="0" dirty="0" smtClean="0"/>
              <a:t> Construction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SzPct val="60000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Oven Aging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SzPct val="60000"/>
              <a:defRPr/>
            </a:pPr>
            <a:r>
              <a:rPr lang="en-US" dirty="0" smtClean="0"/>
              <a:t>2 hours at 275°F </a:t>
            </a:r>
          </a:p>
        </p:txBody>
      </p:sp>
      <p:pic>
        <p:nvPicPr>
          <p:cNvPr id="34820" name="Picture 4" descr="MVC-018S"/>
          <p:cNvPicPr>
            <a:picLocks noChangeAspect="1" noChangeArrowheads="1"/>
          </p:cNvPicPr>
          <p:nvPr/>
        </p:nvPicPr>
        <p:blipFill rotWithShape="1">
          <a:blip r:embed="rId3"/>
          <a:srcRect r="39339"/>
          <a:stretch/>
        </p:blipFill>
        <p:spPr bwMode="auto">
          <a:xfrm>
            <a:off x="4419600" y="2133600"/>
            <a:ext cx="3566160" cy="44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444500"/>
            <a:ext cx="77724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Compaction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9153" y="1305580"/>
            <a:ext cx="884729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charset="0"/>
              </a:rPr>
              <a:t>Place funnel on top of mold and place mix in mold</a:t>
            </a:r>
            <a:r>
              <a:rPr lang="en-US" sz="2800" b="1" dirty="0" smtClean="0">
                <a:latin typeface="Arial" charset="0"/>
              </a:rPr>
              <a:t>.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37892" name="Picture 4" descr="MVC-002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2178050"/>
            <a:ext cx="588168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716213" y="1187450"/>
            <a:ext cx="3744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EDFD55"/>
                </a:solidFill>
                <a:latin typeface="Arial" charset="0"/>
              </a:rPr>
              <a:t>Gyratory Compactor.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800100" y="265113"/>
            <a:ext cx="7772400" cy="6667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Compaction</a:t>
            </a:r>
          </a:p>
        </p:txBody>
      </p:sp>
      <p:pic>
        <p:nvPicPr>
          <p:cNvPr id="38916" name="Picture 4" descr="MVC-003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1992313"/>
            <a:ext cx="607218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515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Compaction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063625"/>
            <a:ext cx="7335838" cy="305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Gyratory compactor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Shearing 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150 mm (6 inch) diameter molds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Aggregate size up to 1.5 inches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Measure</a:t>
            </a:r>
            <a:r>
              <a:rPr lang="en-US" baseline="0" dirty="0" smtClean="0"/>
              <a:t> h</a:t>
            </a:r>
            <a:r>
              <a:rPr lang="en-US" dirty="0" smtClean="0"/>
              <a:t>eight during compaction</a:t>
            </a:r>
          </a:p>
        </p:txBody>
      </p:sp>
      <p:sp>
        <p:nvSpPr>
          <p:cNvPr id="40964" name="Rectangle 4" descr="Granite"/>
          <p:cNvSpPr>
            <a:spLocks noChangeArrowheads="1"/>
          </p:cNvSpPr>
          <p:nvPr/>
        </p:nvSpPr>
        <p:spPr bwMode="auto">
          <a:xfrm rot="-481745">
            <a:off x="4324350" y="4968875"/>
            <a:ext cx="1595438" cy="14160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 rot="-482686">
            <a:off x="4014788" y="5689600"/>
            <a:ext cx="2214562" cy="153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995988" y="5818188"/>
            <a:ext cx="175577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497638" y="5318125"/>
            <a:ext cx="787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1.25</a:t>
            </a:r>
            <a:r>
              <a:rPr lang="en-US" sz="2000" b="1" baseline="30000" dirty="0">
                <a:solidFill>
                  <a:srgbClr val="FFFF00"/>
                </a:solidFill>
                <a:latin typeface="Arial" charset="0"/>
              </a:rPr>
              <a:t>o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889500" y="39655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22321" y="3929063"/>
            <a:ext cx="18950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Ram pressure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600 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kPa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(90 psi)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VC-00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09562"/>
            <a:ext cx="633984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MVC-0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752600"/>
            <a:ext cx="646175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62"/>
          <p:cNvSpPr>
            <a:spLocks noChangeArrowheads="1"/>
          </p:cNvSpPr>
          <p:nvPr/>
        </p:nvSpPr>
        <p:spPr bwMode="auto">
          <a:xfrm>
            <a:off x="234950" y="1066800"/>
            <a:ext cx="8909050" cy="5562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Refinery Operation</a:t>
            </a:r>
          </a:p>
        </p:txBody>
      </p:sp>
      <p:sp>
        <p:nvSpPr>
          <p:cNvPr id="16388" name="Rectangle 1029"/>
          <p:cNvSpPr>
            <a:spLocks noChangeArrowheads="1"/>
          </p:cNvSpPr>
          <p:nvPr/>
        </p:nvSpPr>
        <p:spPr bwMode="auto">
          <a:xfrm>
            <a:off x="714375" y="2387600"/>
            <a:ext cx="144463" cy="3225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555625" y="5270500"/>
            <a:ext cx="474663" cy="512763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1031"/>
          <p:cNvSpPr>
            <a:spLocks noChangeArrowheads="1"/>
          </p:cNvSpPr>
          <p:nvPr/>
        </p:nvSpPr>
        <p:spPr bwMode="auto">
          <a:xfrm>
            <a:off x="555625" y="4859338"/>
            <a:ext cx="158750" cy="4111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1032"/>
          <p:cNvSpPr>
            <a:spLocks noChangeArrowheads="1"/>
          </p:cNvSpPr>
          <p:nvPr/>
        </p:nvSpPr>
        <p:spPr bwMode="auto">
          <a:xfrm>
            <a:off x="858838" y="4859338"/>
            <a:ext cx="171450" cy="4111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033"/>
          <p:cNvSpPr>
            <a:spLocks noChangeArrowheads="1"/>
          </p:cNvSpPr>
          <p:nvPr/>
        </p:nvSpPr>
        <p:spPr bwMode="auto">
          <a:xfrm>
            <a:off x="555625" y="2387600"/>
            <a:ext cx="158750" cy="281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1034"/>
          <p:cNvSpPr>
            <a:spLocks noChangeArrowheads="1"/>
          </p:cNvSpPr>
          <p:nvPr/>
        </p:nvSpPr>
        <p:spPr bwMode="auto">
          <a:xfrm>
            <a:off x="858838" y="2387600"/>
            <a:ext cx="171450" cy="281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35" descr="Dashed horizontal"/>
          <p:cNvSpPr>
            <a:spLocks noChangeArrowheads="1"/>
          </p:cNvSpPr>
          <p:nvPr/>
        </p:nvSpPr>
        <p:spPr bwMode="auto">
          <a:xfrm>
            <a:off x="555625" y="5780088"/>
            <a:ext cx="474663" cy="514350"/>
          </a:xfrm>
          <a:prstGeom prst="rect">
            <a:avLst/>
          </a:prstGeom>
          <a:pattFill prst="dashHorz">
            <a:fgClr>
              <a:srgbClr val="FFFFFF"/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5" name="Group 1036"/>
          <p:cNvGrpSpPr>
            <a:grpSpLocks/>
          </p:cNvGrpSpPr>
          <p:nvPr/>
        </p:nvGrpSpPr>
        <p:grpSpPr bwMode="auto">
          <a:xfrm>
            <a:off x="555625" y="3033713"/>
            <a:ext cx="474663" cy="1847850"/>
            <a:chOff x="787" y="1265"/>
            <a:chExt cx="299" cy="1773"/>
          </a:xfrm>
        </p:grpSpPr>
        <p:sp>
          <p:nvSpPr>
            <p:cNvPr id="16519" name="Rectangle 1037" descr="Light downward diagonal"/>
            <p:cNvSpPr>
              <a:spLocks noChangeArrowheads="1"/>
            </p:cNvSpPr>
            <p:nvPr/>
          </p:nvSpPr>
          <p:spPr bwMode="auto">
            <a:xfrm>
              <a:off x="787" y="1265"/>
              <a:ext cx="100" cy="1773"/>
            </a:xfrm>
            <a:prstGeom prst="rect">
              <a:avLst/>
            </a:prstGeom>
            <a:pattFill prst="ltDn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0" name="Rectangle 1038" descr="Light downward diagonal"/>
            <p:cNvSpPr>
              <a:spLocks noChangeArrowheads="1"/>
            </p:cNvSpPr>
            <p:nvPr/>
          </p:nvSpPr>
          <p:spPr bwMode="auto">
            <a:xfrm>
              <a:off x="978" y="1265"/>
              <a:ext cx="108" cy="1773"/>
            </a:xfrm>
            <a:prstGeom prst="rect">
              <a:avLst/>
            </a:prstGeom>
            <a:pattFill prst="ltDnDiag">
              <a:fgClr>
                <a:srgbClr val="FFFFFF"/>
              </a:fgClr>
              <a:bgClr>
                <a:schemeClr val="bg1"/>
              </a:bgClr>
            </a:patt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6" name="Line 1039"/>
          <p:cNvSpPr>
            <a:spLocks noChangeShapeType="1"/>
          </p:cNvSpPr>
          <p:nvPr/>
        </p:nvSpPr>
        <p:spPr bwMode="auto">
          <a:xfrm>
            <a:off x="957263" y="1917700"/>
            <a:ext cx="752475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040"/>
          <p:cNvSpPr>
            <a:spLocks noChangeShapeType="1"/>
          </p:cNvSpPr>
          <p:nvPr/>
        </p:nvSpPr>
        <p:spPr bwMode="auto">
          <a:xfrm>
            <a:off x="958850" y="2098675"/>
            <a:ext cx="7381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AutoShape 1041"/>
          <p:cNvSpPr>
            <a:spLocks noChangeArrowheads="1"/>
          </p:cNvSpPr>
          <p:nvPr/>
        </p:nvSpPr>
        <p:spPr bwMode="auto">
          <a:xfrm rot="10800000">
            <a:off x="536575" y="1647825"/>
            <a:ext cx="508000" cy="1387475"/>
          </a:xfrm>
          <a:custGeom>
            <a:avLst/>
            <a:gdLst>
              <a:gd name="T0" fmla="*/ 245862033 w 21600"/>
              <a:gd name="T1" fmla="*/ 2147483647 h 21600"/>
              <a:gd name="T2" fmla="*/ 140492570 w 21600"/>
              <a:gd name="T3" fmla="*/ 2147483647 h 21600"/>
              <a:gd name="T4" fmla="*/ 35123166 w 21600"/>
              <a:gd name="T5" fmla="*/ 2147483647 h 21600"/>
              <a:gd name="T6" fmla="*/ 14049257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042"/>
          <p:cNvSpPr>
            <a:spLocks noChangeShapeType="1"/>
          </p:cNvSpPr>
          <p:nvPr/>
        </p:nvSpPr>
        <p:spPr bwMode="auto">
          <a:xfrm flipH="1">
            <a:off x="1030288" y="2330450"/>
            <a:ext cx="33147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0" name="Group 1043"/>
          <p:cNvGrpSpPr>
            <a:grpSpLocks/>
          </p:cNvGrpSpPr>
          <p:nvPr/>
        </p:nvGrpSpPr>
        <p:grpSpPr bwMode="auto">
          <a:xfrm>
            <a:off x="1690688" y="1414463"/>
            <a:ext cx="3008312" cy="712787"/>
            <a:chOff x="1650" y="816"/>
            <a:chExt cx="2538" cy="444"/>
          </a:xfrm>
        </p:grpSpPr>
        <p:sp>
          <p:nvSpPr>
            <p:cNvPr id="16511" name="Rectangle 1044"/>
            <p:cNvSpPr>
              <a:spLocks noChangeArrowheads="1"/>
            </p:cNvSpPr>
            <p:nvPr/>
          </p:nvSpPr>
          <p:spPr bwMode="auto">
            <a:xfrm>
              <a:off x="1656" y="968"/>
              <a:ext cx="65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Rectangle 1045"/>
            <p:cNvSpPr>
              <a:spLocks noChangeArrowheads="1"/>
            </p:cNvSpPr>
            <p:nvPr/>
          </p:nvSpPr>
          <p:spPr bwMode="auto">
            <a:xfrm>
              <a:off x="2504" y="968"/>
              <a:ext cx="65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3" name="Rectangle 1046"/>
            <p:cNvSpPr>
              <a:spLocks noChangeArrowheads="1"/>
            </p:cNvSpPr>
            <p:nvPr/>
          </p:nvSpPr>
          <p:spPr bwMode="auto">
            <a:xfrm>
              <a:off x="2314" y="1009"/>
              <a:ext cx="192" cy="1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4" name="AutoShape 1047"/>
            <p:cNvSpPr>
              <a:spLocks noChangeArrowheads="1"/>
            </p:cNvSpPr>
            <p:nvPr/>
          </p:nvSpPr>
          <p:spPr bwMode="auto">
            <a:xfrm>
              <a:off x="1650" y="825"/>
              <a:ext cx="66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5" name="AutoShape 1048"/>
            <p:cNvSpPr>
              <a:spLocks noChangeArrowheads="1"/>
            </p:cNvSpPr>
            <p:nvPr/>
          </p:nvSpPr>
          <p:spPr bwMode="auto">
            <a:xfrm>
              <a:off x="2496" y="825"/>
              <a:ext cx="66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6" name="Rectangle 1049"/>
            <p:cNvSpPr>
              <a:spLocks noChangeArrowheads="1"/>
            </p:cNvSpPr>
            <p:nvPr/>
          </p:nvSpPr>
          <p:spPr bwMode="auto">
            <a:xfrm>
              <a:off x="3264" y="948"/>
              <a:ext cx="324" cy="3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Rectangle 1050"/>
            <p:cNvSpPr>
              <a:spLocks noChangeArrowheads="1"/>
            </p:cNvSpPr>
            <p:nvPr/>
          </p:nvSpPr>
          <p:spPr bwMode="auto">
            <a:xfrm>
              <a:off x="3588" y="816"/>
              <a:ext cx="600" cy="4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8" name="Rectangle 1051"/>
            <p:cNvSpPr>
              <a:spLocks noChangeArrowheads="1"/>
            </p:cNvSpPr>
            <p:nvPr/>
          </p:nvSpPr>
          <p:spPr bwMode="auto">
            <a:xfrm>
              <a:off x="3160" y="1004"/>
              <a:ext cx="104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Rectangle 1052"/>
          <p:cNvSpPr>
            <a:spLocks noChangeArrowheads="1"/>
          </p:cNvSpPr>
          <p:nvPr/>
        </p:nvSpPr>
        <p:spPr bwMode="auto">
          <a:xfrm>
            <a:off x="4706938" y="1893888"/>
            <a:ext cx="450850" cy="160337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053"/>
          <p:cNvSpPr>
            <a:spLocks noChangeArrowheads="1"/>
          </p:cNvSpPr>
          <p:nvPr/>
        </p:nvSpPr>
        <p:spPr bwMode="auto">
          <a:xfrm rot="-5400000">
            <a:off x="4565651" y="2373312"/>
            <a:ext cx="1027112" cy="157163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054"/>
          <p:cNvSpPr>
            <a:spLocks noChangeArrowheads="1"/>
          </p:cNvSpPr>
          <p:nvPr/>
        </p:nvSpPr>
        <p:spPr bwMode="auto">
          <a:xfrm>
            <a:off x="1266825" y="2771775"/>
            <a:ext cx="3878263" cy="1936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1055"/>
          <p:cNvSpPr>
            <a:spLocks noChangeArrowheads="1"/>
          </p:cNvSpPr>
          <p:nvPr/>
        </p:nvSpPr>
        <p:spPr bwMode="auto">
          <a:xfrm>
            <a:off x="1266825" y="2901950"/>
            <a:ext cx="144463" cy="12207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1056"/>
          <p:cNvSpPr>
            <a:spLocks noChangeArrowheads="1"/>
          </p:cNvSpPr>
          <p:nvPr/>
        </p:nvSpPr>
        <p:spPr bwMode="auto">
          <a:xfrm>
            <a:off x="1266825" y="4110038"/>
            <a:ext cx="341313" cy="128587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1057"/>
          <p:cNvSpPr>
            <a:spLocks noChangeArrowheads="1"/>
          </p:cNvSpPr>
          <p:nvPr/>
        </p:nvSpPr>
        <p:spPr bwMode="auto">
          <a:xfrm>
            <a:off x="1608138" y="3903663"/>
            <a:ext cx="382587" cy="630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AutoShape 1058"/>
          <p:cNvSpPr>
            <a:spLocks noChangeArrowheads="1"/>
          </p:cNvSpPr>
          <p:nvPr/>
        </p:nvSpPr>
        <p:spPr bwMode="auto">
          <a:xfrm>
            <a:off x="1608138" y="3749675"/>
            <a:ext cx="385762" cy="153988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1059"/>
          <p:cNvSpPr>
            <a:spLocks noChangeArrowheads="1"/>
          </p:cNvSpPr>
          <p:nvPr/>
        </p:nvSpPr>
        <p:spPr bwMode="auto">
          <a:xfrm rot="-5385053">
            <a:off x="2180431" y="3790157"/>
            <a:ext cx="981075" cy="500062"/>
          </a:xfrm>
          <a:prstGeom prst="flowChartDelay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AutoShape 1060"/>
          <p:cNvSpPr>
            <a:spLocks noChangeArrowheads="1"/>
          </p:cNvSpPr>
          <p:nvPr/>
        </p:nvSpPr>
        <p:spPr bwMode="auto">
          <a:xfrm rot="-5385053">
            <a:off x="2767013" y="3679825"/>
            <a:ext cx="1201737" cy="500063"/>
          </a:xfrm>
          <a:prstGeom prst="flowChartDelay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061"/>
          <p:cNvSpPr>
            <a:spLocks noChangeShapeType="1"/>
          </p:cNvSpPr>
          <p:nvPr/>
        </p:nvSpPr>
        <p:spPr bwMode="auto">
          <a:xfrm>
            <a:off x="1503363" y="4533900"/>
            <a:ext cx="334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Rectangle 1062"/>
          <p:cNvSpPr>
            <a:spLocks noChangeArrowheads="1"/>
          </p:cNvSpPr>
          <p:nvPr/>
        </p:nvSpPr>
        <p:spPr bwMode="auto">
          <a:xfrm>
            <a:off x="4021138" y="3400425"/>
            <a:ext cx="552450" cy="1131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1063"/>
          <p:cNvSpPr>
            <a:spLocks noChangeShapeType="1"/>
          </p:cNvSpPr>
          <p:nvPr/>
        </p:nvSpPr>
        <p:spPr bwMode="auto">
          <a:xfrm flipV="1">
            <a:off x="1997075" y="4346575"/>
            <a:ext cx="31591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Line 1064"/>
          <p:cNvSpPr>
            <a:spLocks noChangeShapeType="1"/>
          </p:cNvSpPr>
          <p:nvPr/>
        </p:nvSpPr>
        <p:spPr bwMode="auto">
          <a:xfrm flipH="1" flipV="1">
            <a:off x="2273300" y="3890963"/>
            <a:ext cx="0" cy="46196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1065"/>
          <p:cNvSpPr>
            <a:spLocks noChangeShapeType="1"/>
          </p:cNvSpPr>
          <p:nvPr/>
        </p:nvSpPr>
        <p:spPr bwMode="auto">
          <a:xfrm flipV="1">
            <a:off x="2243138" y="3925888"/>
            <a:ext cx="2174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1066"/>
          <p:cNvSpPr>
            <a:spLocks noChangeShapeType="1"/>
          </p:cNvSpPr>
          <p:nvPr/>
        </p:nvSpPr>
        <p:spPr bwMode="auto">
          <a:xfrm flipV="1">
            <a:off x="2671763" y="4349750"/>
            <a:ext cx="5619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1067"/>
          <p:cNvSpPr>
            <a:spLocks noChangeShapeType="1"/>
          </p:cNvSpPr>
          <p:nvPr/>
        </p:nvSpPr>
        <p:spPr bwMode="auto">
          <a:xfrm flipV="1">
            <a:off x="3365500" y="3094038"/>
            <a:ext cx="0" cy="2381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1068"/>
          <p:cNvSpPr>
            <a:spLocks noChangeShapeType="1"/>
          </p:cNvSpPr>
          <p:nvPr/>
        </p:nvSpPr>
        <p:spPr bwMode="auto">
          <a:xfrm>
            <a:off x="3352800" y="3122613"/>
            <a:ext cx="407988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1069"/>
          <p:cNvSpPr>
            <a:spLocks noChangeShapeType="1"/>
          </p:cNvSpPr>
          <p:nvPr/>
        </p:nvSpPr>
        <p:spPr bwMode="auto">
          <a:xfrm>
            <a:off x="3722688" y="3127375"/>
            <a:ext cx="0" cy="48101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1070"/>
          <p:cNvSpPr>
            <a:spLocks noChangeShapeType="1"/>
          </p:cNvSpPr>
          <p:nvPr/>
        </p:nvSpPr>
        <p:spPr bwMode="auto">
          <a:xfrm>
            <a:off x="3727450" y="3570288"/>
            <a:ext cx="3810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071"/>
          <p:cNvSpPr>
            <a:spLocks noChangeShapeType="1"/>
          </p:cNvSpPr>
          <p:nvPr/>
        </p:nvSpPr>
        <p:spPr bwMode="auto">
          <a:xfrm>
            <a:off x="3608388" y="3762375"/>
            <a:ext cx="5000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072"/>
          <p:cNvSpPr>
            <a:spLocks noChangeShapeType="1"/>
          </p:cNvSpPr>
          <p:nvPr/>
        </p:nvSpPr>
        <p:spPr bwMode="auto">
          <a:xfrm>
            <a:off x="3614738" y="3994150"/>
            <a:ext cx="50006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1073"/>
          <p:cNvSpPr>
            <a:spLocks noChangeShapeType="1"/>
          </p:cNvSpPr>
          <p:nvPr/>
        </p:nvSpPr>
        <p:spPr bwMode="auto">
          <a:xfrm>
            <a:off x="3614738" y="4352925"/>
            <a:ext cx="48101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Line 1074"/>
          <p:cNvSpPr>
            <a:spLocks noChangeShapeType="1"/>
          </p:cNvSpPr>
          <p:nvPr/>
        </p:nvSpPr>
        <p:spPr bwMode="auto">
          <a:xfrm flipV="1">
            <a:off x="4075113" y="3435350"/>
            <a:ext cx="106362" cy="12858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1075"/>
          <p:cNvSpPr>
            <a:spLocks noChangeShapeType="1"/>
          </p:cNvSpPr>
          <p:nvPr/>
        </p:nvSpPr>
        <p:spPr bwMode="auto">
          <a:xfrm>
            <a:off x="4141788" y="3448050"/>
            <a:ext cx="150812" cy="1730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1076"/>
          <p:cNvSpPr>
            <a:spLocks noChangeShapeType="1"/>
          </p:cNvSpPr>
          <p:nvPr/>
        </p:nvSpPr>
        <p:spPr bwMode="auto">
          <a:xfrm flipV="1">
            <a:off x="4273550" y="3448050"/>
            <a:ext cx="123825" cy="1476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1077"/>
          <p:cNvSpPr>
            <a:spLocks noChangeShapeType="1"/>
          </p:cNvSpPr>
          <p:nvPr/>
        </p:nvSpPr>
        <p:spPr bwMode="auto">
          <a:xfrm>
            <a:off x="4368800" y="3486150"/>
            <a:ext cx="171450" cy="793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1078"/>
          <p:cNvSpPr>
            <a:spLocks noChangeShapeType="1"/>
          </p:cNvSpPr>
          <p:nvPr/>
        </p:nvSpPr>
        <p:spPr bwMode="auto">
          <a:xfrm flipV="1">
            <a:off x="4075113" y="3633788"/>
            <a:ext cx="106362" cy="12858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1079"/>
          <p:cNvSpPr>
            <a:spLocks noChangeShapeType="1"/>
          </p:cNvSpPr>
          <p:nvPr/>
        </p:nvSpPr>
        <p:spPr bwMode="auto">
          <a:xfrm>
            <a:off x="4141788" y="3646488"/>
            <a:ext cx="150812" cy="1746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1080"/>
          <p:cNvSpPr>
            <a:spLocks noChangeShapeType="1"/>
          </p:cNvSpPr>
          <p:nvPr/>
        </p:nvSpPr>
        <p:spPr bwMode="auto">
          <a:xfrm flipV="1">
            <a:off x="4273550" y="3646488"/>
            <a:ext cx="123825" cy="1476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081"/>
          <p:cNvSpPr>
            <a:spLocks noChangeShapeType="1"/>
          </p:cNvSpPr>
          <p:nvPr/>
        </p:nvSpPr>
        <p:spPr bwMode="auto">
          <a:xfrm>
            <a:off x="4373563" y="3671888"/>
            <a:ext cx="182562" cy="920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082"/>
          <p:cNvSpPr>
            <a:spLocks noChangeShapeType="1"/>
          </p:cNvSpPr>
          <p:nvPr/>
        </p:nvSpPr>
        <p:spPr bwMode="auto">
          <a:xfrm flipV="1">
            <a:off x="4075113" y="3865563"/>
            <a:ext cx="106362" cy="12858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083"/>
          <p:cNvSpPr>
            <a:spLocks noChangeShapeType="1"/>
          </p:cNvSpPr>
          <p:nvPr/>
        </p:nvSpPr>
        <p:spPr bwMode="auto">
          <a:xfrm>
            <a:off x="4141788" y="3878263"/>
            <a:ext cx="150812" cy="1730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084"/>
          <p:cNvSpPr>
            <a:spLocks noChangeShapeType="1"/>
          </p:cNvSpPr>
          <p:nvPr/>
        </p:nvSpPr>
        <p:spPr bwMode="auto">
          <a:xfrm flipV="1">
            <a:off x="4273550" y="3878263"/>
            <a:ext cx="123825" cy="1476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1085"/>
          <p:cNvSpPr>
            <a:spLocks noChangeShapeType="1"/>
          </p:cNvSpPr>
          <p:nvPr/>
        </p:nvSpPr>
        <p:spPr bwMode="auto">
          <a:xfrm>
            <a:off x="4368800" y="3906838"/>
            <a:ext cx="177800" cy="793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1086"/>
          <p:cNvSpPr>
            <a:spLocks noChangeShapeType="1"/>
          </p:cNvSpPr>
          <p:nvPr/>
        </p:nvSpPr>
        <p:spPr bwMode="auto">
          <a:xfrm flipV="1">
            <a:off x="4075113" y="4232275"/>
            <a:ext cx="106362" cy="12858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Line 1087"/>
          <p:cNvSpPr>
            <a:spLocks noChangeShapeType="1"/>
          </p:cNvSpPr>
          <p:nvPr/>
        </p:nvSpPr>
        <p:spPr bwMode="auto">
          <a:xfrm>
            <a:off x="4141788" y="4244975"/>
            <a:ext cx="150812" cy="1730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Line 1088"/>
          <p:cNvSpPr>
            <a:spLocks noChangeShapeType="1"/>
          </p:cNvSpPr>
          <p:nvPr/>
        </p:nvSpPr>
        <p:spPr bwMode="auto">
          <a:xfrm flipV="1">
            <a:off x="4273550" y="4244975"/>
            <a:ext cx="123825" cy="1476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Line 1089"/>
          <p:cNvSpPr>
            <a:spLocks noChangeShapeType="1"/>
          </p:cNvSpPr>
          <p:nvPr/>
        </p:nvSpPr>
        <p:spPr bwMode="auto">
          <a:xfrm>
            <a:off x="4410075" y="4270375"/>
            <a:ext cx="138113" cy="10318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Line 1090"/>
          <p:cNvSpPr>
            <a:spLocks noChangeShapeType="1"/>
          </p:cNvSpPr>
          <p:nvPr/>
        </p:nvSpPr>
        <p:spPr bwMode="auto">
          <a:xfrm>
            <a:off x="4522788" y="3562350"/>
            <a:ext cx="108743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Line 1091"/>
          <p:cNvSpPr>
            <a:spLocks noChangeShapeType="1"/>
          </p:cNvSpPr>
          <p:nvPr/>
        </p:nvSpPr>
        <p:spPr bwMode="auto">
          <a:xfrm flipV="1">
            <a:off x="5559425" y="2016125"/>
            <a:ext cx="0" cy="15462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Line 1092"/>
          <p:cNvSpPr>
            <a:spLocks noChangeShapeType="1"/>
          </p:cNvSpPr>
          <p:nvPr/>
        </p:nvSpPr>
        <p:spPr bwMode="auto">
          <a:xfrm>
            <a:off x="5541963" y="2049463"/>
            <a:ext cx="95091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Line 1093"/>
          <p:cNvSpPr>
            <a:spLocks noChangeShapeType="1"/>
          </p:cNvSpPr>
          <p:nvPr/>
        </p:nvSpPr>
        <p:spPr bwMode="auto">
          <a:xfrm flipV="1">
            <a:off x="5778500" y="2668588"/>
            <a:ext cx="0" cy="11239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Line 1094"/>
          <p:cNvSpPr>
            <a:spLocks noChangeShapeType="1"/>
          </p:cNvSpPr>
          <p:nvPr/>
        </p:nvSpPr>
        <p:spPr bwMode="auto">
          <a:xfrm>
            <a:off x="5761038" y="2690813"/>
            <a:ext cx="95091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Line 1095"/>
          <p:cNvSpPr>
            <a:spLocks noChangeShapeType="1"/>
          </p:cNvSpPr>
          <p:nvPr/>
        </p:nvSpPr>
        <p:spPr bwMode="auto">
          <a:xfrm flipV="1">
            <a:off x="6200775" y="3197225"/>
            <a:ext cx="0" cy="78898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Line 1096"/>
          <p:cNvSpPr>
            <a:spLocks noChangeShapeType="1"/>
          </p:cNvSpPr>
          <p:nvPr/>
        </p:nvSpPr>
        <p:spPr bwMode="auto">
          <a:xfrm>
            <a:off x="6161088" y="3197225"/>
            <a:ext cx="95091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Line 1097"/>
          <p:cNvSpPr>
            <a:spLocks noChangeShapeType="1"/>
          </p:cNvSpPr>
          <p:nvPr/>
        </p:nvSpPr>
        <p:spPr bwMode="auto">
          <a:xfrm>
            <a:off x="4530725" y="3760788"/>
            <a:ext cx="1301750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7" name="Line 1098"/>
          <p:cNvSpPr>
            <a:spLocks noChangeShapeType="1"/>
          </p:cNvSpPr>
          <p:nvPr/>
        </p:nvSpPr>
        <p:spPr bwMode="auto">
          <a:xfrm>
            <a:off x="4525963" y="3987800"/>
            <a:ext cx="17145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8" name="Line 1099"/>
          <p:cNvSpPr>
            <a:spLocks noChangeShapeType="1"/>
          </p:cNvSpPr>
          <p:nvPr/>
        </p:nvSpPr>
        <p:spPr bwMode="auto">
          <a:xfrm flipV="1">
            <a:off x="4516438" y="4360863"/>
            <a:ext cx="1979612" cy="63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9" name="Line 1100"/>
          <p:cNvSpPr>
            <a:spLocks noChangeShapeType="1"/>
          </p:cNvSpPr>
          <p:nvPr/>
        </p:nvSpPr>
        <p:spPr bwMode="auto">
          <a:xfrm>
            <a:off x="5003800" y="4373563"/>
            <a:ext cx="0" cy="16303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0" name="Line 1101"/>
          <p:cNvSpPr>
            <a:spLocks noChangeShapeType="1"/>
          </p:cNvSpPr>
          <p:nvPr/>
        </p:nvSpPr>
        <p:spPr bwMode="auto">
          <a:xfrm>
            <a:off x="5661025" y="4373563"/>
            <a:ext cx="0" cy="7445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1" name="Line 1102"/>
          <p:cNvSpPr>
            <a:spLocks noChangeShapeType="1"/>
          </p:cNvSpPr>
          <p:nvPr/>
        </p:nvSpPr>
        <p:spPr bwMode="auto">
          <a:xfrm flipV="1">
            <a:off x="5654675" y="5075238"/>
            <a:ext cx="1604963" cy="63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Line 1103"/>
          <p:cNvSpPr>
            <a:spLocks noChangeShapeType="1"/>
          </p:cNvSpPr>
          <p:nvPr/>
        </p:nvSpPr>
        <p:spPr bwMode="auto">
          <a:xfrm flipV="1">
            <a:off x="6456363" y="4360863"/>
            <a:ext cx="0" cy="7191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3" name="Line 1104"/>
          <p:cNvSpPr>
            <a:spLocks noChangeShapeType="1"/>
          </p:cNvSpPr>
          <p:nvPr/>
        </p:nvSpPr>
        <p:spPr bwMode="auto">
          <a:xfrm>
            <a:off x="6792913" y="5080000"/>
            <a:ext cx="0" cy="3873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4" name="Line 1105"/>
          <p:cNvSpPr>
            <a:spLocks noChangeShapeType="1"/>
          </p:cNvSpPr>
          <p:nvPr/>
        </p:nvSpPr>
        <p:spPr bwMode="auto">
          <a:xfrm flipV="1">
            <a:off x="566738" y="2973388"/>
            <a:ext cx="0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5" name="Line 1106"/>
          <p:cNvSpPr>
            <a:spLocks noChangeShapeType="1"/>
          </p:cNvSpPr>
          <p:nvPr/>
        </p:nvSpPr>
        <p:spPr bwMode="auto">
          <a:xfrm flipV="1">
            <a:off x="1036638" y="2973388"/>
            <a:ext cx="0" cy="61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56" name="Group 1107"/>
          <p:cNvGrpSpPr>
            <a:grpSpLocks/>
          </p:cNvGrpSpPr>
          <p:nvPr/>
        </p:nvGrpSpPr>
        <p:grpSpPr bwMode="auto">
          <a:xfrm>
            <a:off x="547688" y="2774950"/>
            <a:ext cx="501650" cy="250825"/>
            <a:chOff x="948" y="1134"/>
            <a:chExt cx="305" cy="156"/>
          </a:xfrm>
        </p:grpSpPr>
        <p:sp>
          <p:nvSpPr>
            <p:cNvPr id="16509" name="Line 1108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0" name="Line 1109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57" name="Group 1110"/>
          <p:cNvGrpSpPr>
            <a:grpSpLocks/>
          </p:cNvGrpSpPr>
          <p:nvPr/>
        </p:nvGrpSpPr>
        <p:grpSpPr bwMode="auto">
          <a:xfrm>
            <a:off x="582613" y="2540000"/>
            <a:ext cx="446087" cy="249238"/>
            <a:chOff x="948" y="1134"/>
            <a:chExt cx="305" cy="156"/>
          </a:xfrm>
        </p:grpSpPr>
        <p:sp>
          <p:nvSpPr>
            <p:cNvPr id="16507" name="Line 1111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8" name="Line 1112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58" name="Group 1113"/>
          <p:cNvGrpSpPr>
            <a:grpSpLocks/>
          </p:cNvGrpSpPr>
          <p:nvPr/>
        </p:nvGrpSpPr>
        <p:grpSpPr bwMode="auto">
          <a:xfrm>
            <a:off x="596900" y="2303463"/>
            <a:ext cx="403225" cy="250825"/>
            <a:chOff x="948" y="1134"/>
            <a:chExt cx="305" cy="156"/>
          </a:xfrm>
        </p:grpSpPr>
        <p:sp>
          <p:nvSpPr>
            <p:cNvPr id="16505" name="Line 1114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6" name="Line 1115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59" name="Group 1116"/>
          <p:cNvGrpSpPr>
            <a:grpSpLocks/>
          </p:cNvGrpSpPr>
          <p:nvPr/>
        </p:nvGrpSpPr>
        <p:grpSpPr bwMode="auto">
          <a:xfrm>
            <a:off x="611188" y="2066925"/>
            <a:ext cx="373062" cy="250825"/>
            <a:chOff x="948" y="1134"/>
            <a:chExt cx="305" cy="156"/>
          </a:xfrm>
        </p:grpSpPr>
        <p:sp>
          <p:nvSpPr>
            <p:cNvPr id="16503" name="Line 1117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" name="Line 1118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60" name="Group 1119"/>
          <p:cNvGrpSpPr>
            <a:grpSpLocks/>
          </p:cNvGrpSpPr>
          <p:nvPr/>
        </p:nvGrpSpPr>
        <p:grpSpPr bwMode="auto">
          <a:xfrm>
            <a:off x="646113" y="1831975"/>
            <a:ext cx="304800" cy="249238"/>
            <a:chOff x="948" y="1134"/>
            <a:chExt cx="305" cy="156"/>
          </a:xfrm>
        </p:grpSpPr>
        <p:sp>
          <p:nvSpPr>
            <p:cNvPr id="16501" name="Line 1120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" name="Line 1121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61" name="Group 1122"/>
          <p:cNvGrpSpPr>
            <a:grpSpLocks/>
          </p:cNvGrpSpPr>
          <p:nvPr/>
        </p:nvGrpSpPr>
        <p:grpSpPr bwMode="auto">
          <a:xfrm>
            <a:off x="654050" y="1647825"/>
            <a:ext cx="269875" cy="193675"/>
            <a:chOff x="948" y="1134"/>
            <a:chExt cx="305" cy="156"/>
          </a:xfrm>
        </p:grpSpPr>
        <p:sp>
          <p:nvSpPr>
            <p:cNvPr id="16499" name="Line 1123"/>
            <p:cNvSpPr>
              <a:spLocks noChangeShapeType="1"/>
            </p:cNvSpPr>
            <p:nvPr/>
          </p:nvSpPr>
          <p:spPr bwMode="auto">
            <a:xfrm>
              <a:off x="966" y="1137"/>
              <a:ext cx="28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" name="Line 1124"/>
            <p:cNvSpPr>
              <a:spLocks noChangeShapeType="1"/>
            </p:cNvSpPr>
            <p:nvPr/>
          </p:nvSpPr>
          <p:spPr bwMode="auto">
            <a:xfrm flipV="1">
              <a:off x="948" y="1134"/>
              <a:ext cx="297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62" name="Rectangle 1125"/>
          <p:cNvSpPr>
            <a:spLocks noChangeArrowheads="1"/>
          </p:cNvSpPr>
          <p:nvPr/>
        </p:nvSpPr>
        <p:spPr bwMode="auto">
          <a:xfrm>
            <a:off x="636588" y="1595438"/>
            <a:ext cx="325437" cy="74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3" name="Rectangle 1126"/>
          <p:cNvSpPr>
            <a:spLocks noChangeArrowheads="1"/>
          </p:cNvSpPr>
          <p:nvPr/>
        </p:nvSpPr>
        <p:spPr bwMode="auto">
          <a:xfrm>
            <a:off x="739775" y="1484313"/>
            <a:ext cx="107950" cy="115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4" name="Text Box 1127"/>
          <p:cNvSpPr txBox="1">
            <a:spLocks noChangeArrowheads="1"/>
          </p:cNvSpPr>
          <p:nvPr/>
        </p:nvSpPr>
        <p:spPr bwMode="auto">
          <a:xfrm>
            <a:off x="1308100" y="2435225"/>
            <a:ext cx="14224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FIELD STORAGE</a:t>
            </a:r>
          </a:p>
        </p:txBody>
      </p:sp>
      <p:sp>
        <p:nvSpPr>
          <p:cNvPr id="16465" name="Text Box 1128"/>
          <p:cNvSpPr txBox="1">
            <a:spLocks noChangeArrowheads="1"/>
          </p:cNvSpPr>
          <p:nvPr/>
        </p:nvSpPr>
        <p:spPr bwMode="auto">
          <a:xfrm>
            <a:off x="3570288" y="2246313"/>
            <a:ext cx="895350" cy="422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PUMPING</a:t>
            </a:r>
            <a:br>
              <a:rPr lang="en-US" sz="1200" b="1">
                <a:solidFill>
                  <a:srgbClr val="000000"/>
                </a:solidFill>
                <a:latin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Arial" charset="0"/>
              </a:rPr>
              <a:t>STATION</a:t>
            </a:r>
          </a:p>
        </p:txBody>
      </p:sp>
      <p:sp>
        <p:nvSpPr>
          <p:cNvPr id="16466" name="Text Box 1129"/>
          <p:cNvSpPr txBox="1">
            <a:spLocks noChangeArrowheads="1"/>
          </p:cNvSpPr>
          <p:nvPr/>
        </p:nvSpPr>
        <p:spPr bwMode="auto">
          <a:xfrm>
            <a:off x="5813425" y="1736725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LIGHT DISTILLATE</a:t>
            </a:r>
          </a:p>
        </p:txBody>
      </p:sp>
      <p:sp>
        <p:nvSpPr>
          <p:cNvPr id="16467" name="Text Box 1130"/>
          <p:cNvSpPr txBox="1">
            <a:spLocks noChangeArrowheads="1"/>
          </p:cNvSpPr>
          <p:nvPr/>
        </p:nvSpPr>
        <p:spPr bwMode="auto">
          <a:xfrm>
            <a:off x="5840413" y="2797175"/>
            <a:ext cx="2676525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HEAVY DISTILLATE</a:t>
            </a:r>
          </a:p>
        </p:txBody>
      </p:sp>
      <p:sp>
        <p:nvSpPr>
          <p:cNvPr id="16468" name="Rectangle 1131"/>
          <p:cNvSpPr>
            <a:spLocks noChangeArrowheads="1"/>
          </p:cNvSpPr>
          <p:nvPr/>
        </p:nvSpPr>
        <p:spPr bwMode="auto">
          <a:xfrm>
            <a:off x="6140450" y="4179888"/>
            <a:ext cx="612775" cy="55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9" name="Text Box 1132"/>
          <p:cNvSpPr txBox="1">
            <a:spLocks noChangeArrowheads="1"/>
          </p:cNvSpPr>
          <p:nvPr/>
        </p:nvSpPr>
        <p:spPr bwMode="auto">
          <a:xfrm>
            <a:off x="6754813" y="4237038"/>
            <a:ext cx="928687" cy="422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PROCESS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UNIT</a:t>
            </a:r>
          </a:p>
        </p:txBody>
      </p:sp>
      <p:sp>
        <p:nvSpPr>
          <p:cNvPr id="16470" name="Line 1133"/>
          <p:cNvSpPr>
            <a:spLocks noChangeShapeType="1"/>
          </p:cNvSpPr>
          <p:nvPr/>
        </p:nvSpPr>
        <p:spPr bwMode="auto">
          <a:xfrm>
            <a:off x="7272338" y="4854575"/>
            <a:ext cx="0" cy="38576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1" name="Text Box 1134"/>
          <p:cNvSpPr txBox="1">
            <a:spLocks noChangeArrowheads="1"/>
          </p:cNvSpPr>
          <p:nvPr/>
        </p:nvSpPr>
        <p:spPr bwMode="auto">
          <a:xfrm>
            <a:off x="7316788" y="4835525"/>
            <a:ext cx="928687" cy="422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ASPHALT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CEMENTS</a:t>
            </a:r>
          </a:p>
        </p:txBody>
      </p:sp>
      <p:sp>
        <p:nvSpPr>
          <p:cNvPr id="16472" name="Text Box 1135"/>
          <p:cNvSpPr txBox="1">
            <a:spLocks noChangeArrowheads="1"/>
          </p:cNvSpPr>
          <p:nvPr/>
        </p:nvSpPr>
        <p:spPr bwMode="auto">
          <a:xfrm>
            <a:off x="6338888" y="5484813"/>
            <a:ext cx="1973262" cy="639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FOR PROCESSING INTO</a:t>
            </a:r>
          </a:p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EMULSIFIED AND</a:t>
            </a:r>
          </a:p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CUTBACK ASPHALTS</a:t>
            </a:r>
          </a:p>
        </p:txBody>
      </p:sp>
      <p:sp>
        <p:nvSpPr>
          <p:cNvPr id="16473" name="Rectangle 1136"/>
          <p:cNvSpPr>
            <a:spLocks noChangeArrowheads="1"/>
          </p:cNvSpPr>
          <p:nvPr/>
        </p:nvSpPr>
        <p:spPr bwMode="auto">
          <a:xfrm>
            <a:off x="4799013" y="5837238"/>
            <a:ext cx="414337" cy="38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4" name="Text Box 1137"/>
          <p:cNvSpPr txBox="1">
            <a:spLocks noChangeArrowheads="1"/>
          </p:cNvSpPr>
          <p:nvPr/>
        </p:nvSpPr>
        <p:spPr bwMode="auto">
          <a:xfrm>
            <a:off x="4640263" y="62547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STILL</a:t>
            </a:r>
          </a:p>
        </p:txBody>
      </p:sp>
      <p:sp>
        <p:nvSpPr>
          <p:cNvPr id="16475" name="Text Box 1138"/>
          <p:cNvSpPr txBox="1">
            <a:spLocks noChangeArrowheads="1"/>
          </p:cNvSpPr>
          <p:nvPr/>
        </p:nvSpPr>
        <p:spPr bwMode="auto">
          <a:xfrm>
            <a:off x="3506788" y="5949950"/>
            <a:ext cx="446087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AIR</a:t>
            </a:r>
          </a:p>
        </p:txBody>
      </p:sp>
      <p:sp>
        <p:nvSpPr>
          <p:cNvPr id="16476" name="Line 1139"/>
          <p:cNvSpPr>
            <a:spLocks noChangeShapeType="1"/>
          </p:cNvSpPr>
          <p:nvPr/>
        </p:nvSpPr>
        <p:spPr bwMode="auto">
          <a:xfrm flipV="1">
            <a:off x="4029075" y="6088063"/>
            <a:ext cx="769938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7" name="Line 1140"/>
          <p:cNvSpPr>
            <a:spLocks noChangeShapeType="1"/>
          </p:cNvSpPr>
          <p:nvPr/>
        </p:nvSpPr>
        <p:spPr bwMode="auto">
          <a:xfrm>
            <a:off x="5233988" y="6069013"/>
            <a:ext cx="73183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8" name="Text Box 1141"/>
          <p:cNvSpPr txBox="1">
            <a:spLocks noChangeArrowheads="1"/>
          </p:cNvSpPr>
          <p:nvPr/>
        </p:nvSpPr>
        <p:spPr bwMode="auto">
          <a:xfrm>
            <a:off x="5219700" y="5318125"/>
            <a:ext cx="903288" cy="568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AIR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BLOWN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ASPHALT</a:t>
            </a:r>
          </a:p>
        </p:txBody>
      </p:sp>
      <p:sp>
        <p:nvSpPr>
          <p:cNvPr id="16479" name="Text Box 1142"/>
          <p:cNvSpPr txBox="1">
            <a:spLocks noChangeArrowheads="1"/>
          </p:cNvSpPr>
          <p:nvPr/>
        </p:nvSpPr>
        <p:spPr bwMode="auto">
          <a:xfrm>
            <a:off x="1303338" y="4694238"/>
            <a:ext cx="938212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STORAGE</a:t>
            </a:r>
          </a:p>
        </p:txBody>
      </p:sp>
      <p:sp>
        <p:nvSpPr>
          <p:cNvPr id="16480" name="Line 1143"/>
          <p:cNvSpPr>
            <a:spLocks noChangeShapeType="1"/>
          </p:cNvSpPr>
          <p:nvPr/>
        </p:nvSpPr>
        <p:spPr bwMode="auto">
          <a:xfrm flipH="1" flipV="1">
            <a:off x="1785938" y="4154488"/>
            <a:ext cx="1587" cy="4921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1" name="Text Box 1144"/>
          <p:cNvSpPr txBox="1">
            <a:spLocks noChangeArrowheads="1"/>
          </p:cNvSpPr>
          <p:nvPr/>
        </p:nvSpPr>
        <p:spPr bwMode="auto">
          <a:xfrm>
            <a:off x="1782763" y="3033713"/>
            <a:ext cx="1236662" cy="530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TOWER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DISTILLATION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REFINERY</a:t>
            </a:r>
          </a:p>
        </p:txBody>
      </p:sp>
      <p:sp>
        <p:nvSpPr>
          <p:cNvPr id="16482" name="Line 1145"/>
          <p:cNvSpPr>
            <a:spLocks noChangeShapeType="1"/>
          </p:cNvSpPr>
          <p:nvPr/>
        </p:nvSpPr>
        <p:spPr bwMode="auto">
          <a:xfrm>
            <a:off x="3071813" y="3263900"/>
            <a:ext cx="346075" cy="7810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3" name="Line 1146"/>
          <p:cNvSpPr>
            <a:spLocks noChangeShapeType="1"/>
          </p:cNvSpPr>
          <p:nvPr/>
        </p:nvSpPr>
        <p:spPr bwMode="auto">
          <a:xfrm flipV="1">
            <a:off x="4276725" y="4065588"/>
            <a:ext cx="33338" cy="5937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4" name="Text Box 1147"/>
          <p:cNvSpPr txBox="1">
            <a:spLocks noChangeArrowheads="1"/>
          </p:cNvSpPr>
          <p:nvPr/>
        </p:nvSpPr>
        <p:spPr bwMode="auto">
          <a:xfrm>
            <a:off x="4921250" y="4097338"/>
            <a:ext cx="995363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RESIDUUM</a:t>
            </a:r>
          </a:p>
        </p:txBody>
      </p:sp>
      <p:sp>
        <p:nvSpPr>
          <p:cNvPr id="16485" name="Text Box 1148"/>
          <p:cNvSpPr txBox="1">
            <a:spLocks noChangeArrowheads="1"/>
          </p:cNvSpPr>
          <p:nvPr/>
        </p:nvSpPr>
        <p:spPr bwMode="auto">
          <a:xfrm>
            <a:off x="5159375" y="46037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sp>
        <p:nvSpPr>
          <p:cNvPr id="16486" name="AutoShape 1149"/>
          <p:cNvSpPr>
            <a:spLocks noChangeArrowheads="1"/>
          </p:cNvSpPr>
          <p:nvPr/>
        </p:nvSpPr>
        <p:spPr bwMode="auto">
          <a:xfrm>
            <a:off x="2500313" y="3887788"/>
            <a:ext cx="341312" cy="163512"/>
          </a:xfrm>
          <a:prstGeom prst="flowChartCollate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7" name="AutoShape 1150"/>
          <p:cNvSpPr>
            <a:spLocks noChangeArrowheads="1"/>
          </p:cNvSpPr>
          <p:nvPr/>
        </p:nvSpPr>
        <p:spPr bwMode="auto">
          <a:xfrm>
            <a:off x="2497138" y="4054475"/>
            <a:ext cx="341312" cy="163513"/>
          </a:xfrm>
          <a:prstGeom prst="flowChartCollate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" name="AutoShape 1151"/>
          <p:cNvSpPr>
            <a:spLocks noChangeArrowheads="1"/>
          </p:cNvSpPr>
          <p:nvPr/>
        </p:nvSpPr>
        <p:spPr bwMode="auto">
          <a:xfrm>
            <a:off x="2497138" y="4222750"/>
            <a:ext cx="341312" cy="163513"/>
          </a:xfrm>
          <a:prstGeom prst="flowChartCollate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9" name="Line 1152"/>
          <p:cNvSpPr>
            <a:spLocks noChangeShapeType="1"/>
          </p:cNvSpPr>
          <p:nvPr/>
        </p:nvSpPr>
        <p:spPr bwMode="auto">
          <a:xfrm>
            <a:off x="2338388" y="3925888"/>
            <a:ext cx="3683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0" name="Text Box 1153"/>
          <p:cNvSpPr txBox="1">
            <a:spLocks noChangeArrowheads="1"/>
          </p:cNvSpPr>
          <p:nvPr/>
        </p:nvSpPr>
        <p:spPr bwMode="auto">
          <a:xfrm>
            <a:off x="1019175" y="49784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GAS</a:t>
            </a:r>
          </a:p>
        </p:txBody>
      </p:sp>
      <p:sp>
        <p:nvSpPr>
          <p:cNvPr id="16491" name="Text Box 1154"/>
          <p:cNvSpPr txBox="1">
            <a:spLocks noChangeArrowheads="1"/>
          </p:cNvSpPr>
          <p:nvPr/>
        </p:nvSpPr>
        <p:spPr bwMode="auto">
          <a:xfrm>
            <a:off x="1014413" y="5451475"/>
            <a:ext cx="1141412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PETROLEUM</a:t>
            </a:r>
          </a:p>
        </p:txBody>
      </p:sp>
      <p:sp>
        <p:nvSpPr>
          <p:cNvPr id="16492" name="Text Box 1155"/>
          <p:cNvSpPr txBox="1">
            <a:spLocks noChangeArrowheads="1"/>
          </p:cNvSpPr>
          <p:nvPr/>
        </p:nvSpPr>
        <p:spPr bwMode="auto">
          <a:xfrm>
            <a:off x="1001713" y="5949950"/>
            <a:ext cx="15875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SAND AND WATER</a:t>
            </a:r>
          </a:p>
        </p:txBody>
      </p:sp>
      <p:sp>
        <p:nvSpPr>
          <p:cNvPr id="16493" name="Rectangle 1156"/>
          <p:cNvSpPr>
            <a:spLocks noChangeArrowheads="1"/>
          </p:cNvSpPr>
          <p:nvPr/>
        </p:nvSpPr>
        <p:spPr bwMode="auto">
          <a:xfrm>
            <a:off x="3206750" y="3608388"/>
            <a:ext cx="330200" cy="854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4" name="Rectangle 1157"/>
          <p:cNvSpPr>
            <a:spLocks noChangeArrowheads="1"/>
          </p:cNvSpPr>
          <p:nvPr/>
        </p:nvSpPr>
        <p:spPr bwMode="auto">
          <a:xfrm>
            <a:off x="3194050" y="4270375"/>
            <a:ext cx="330200" cy="1920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5" name="Text Box 1158"/>
          <p:cNvSpPr txBox="1">
            <a:spLocks noChangeArrowheads="1"/>
          </p:cNvSpPr>
          <p:nvPr/>
        </p:nvSpPr>
        <p:spPr bwMode="auto">
          <a:xfrm>
            <a:off x="3556000" y="4714875"/>
            <a:ext cx="1300163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CONDENSERS 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 COOLERS</a:t>
            </a:r>
          </a:p>
        </p:txBody>
      </p:sp>
      <p:sp>
        <p:nvSpPr>
          <p:cNvPr id="16496" name="Text Box 1159"/>
          <p:cNvSpPr txBox="1">
            <a:spLocks noChangeArrowheads="1"/>
          </p:cNvSpPr>
          <p:nvPr/>
        </p:nvSpPr>
        <p:spPr bwMode="auto">
          <a:xfrm>
            <a:off x="2497138" y="4719638"/>
            <a:ext cx="809625" cy="422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TUBE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HEATER</a:t>
            </a:r>
          </a:p>
        </p:txBody>
      </p:sp>
      <p:sp>
        <p:nvSpPr>
          <p:cNvPr id="16497" name="Line 1160"/>
          <p:cNvSpPr>
            <a:spLocks noChangeShapeType="1"/>
          </p:cNvSpPr>
          <p:nvPr/>
        </p:nvSpPr>
        <p:spPr bwMode="auto">
          <a:xfrm flipH="1" flipV="1">
            <a:off x="2690813" y="4283075"/>
            <a:ext cx="152400" cy="4191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8" name="Text Box 1163"/>
          <p:cNvSpPr txBox="1">
            <a:spLocks noChangeArrowheads="1"/>
          </p:cNvSpPr>
          <p:nvPr/>
        </p:nvSpPr>
        <p:spPr bwMode="auto">
          <a:xfrm>
            <a:off x="5895975" y="2295525"/>
            <a:ext cx="2001838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MEDIUM DISTILLATE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6738938" y="1497013"/>
            <a:ext cx="1612900" cy="1127125"/>
            <a:chOff x="3956" y="758"/>
            <a:chExt cx="1016" cy="710"/>
          </a:xfrm>
        </p:grpSpPr>
        <p:sp>
          <p:nvSpPr>
            <p:cNvPr id="43128" name="Line 3"/>
            <p:cNvSpPr>
              <a:spLocks noChangeShapeType="1"/>
            </p:cNvSpPr>
            <p:nvPr/>
          </p:nvSpPr>
          <p:spPr bwMode="auto">
            <a:xfrm>
              <a:off x="3956" y="758"/>
              <a:ext cx="0" cy="68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9" name="Line 4"/>
            <p:cNvSpPr>
              <a:spLocks noChangeShapeType="1"/>
            </p:cNvSpPr>
            <p:nvPr/>
          </p:nvSpPr>
          <p:spPr bwMode="auto">
            <a:xfrm>
              <a:off x="3972" y="1468"/>
              <a:ext cx="10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7219950" y="2651125"/>
            <a:ext cx="1057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23812" rIns="46038" bIns="23812">
            <a:spAutoFit/>
          </a:bodyPr>
          <a:lstStyle/>
          <a:p>
            <a:pPr defTabSz="228600"/>
            <a:r>
              <a:rPr lang="en-US" b="1">
                <a:solidFill>
                  <a:srgbClr val="FFFFFF"/>
                </a:solidFill>
                <a:latin typeface="Arial" charset="0"/>
              </a:rPr>
              <a:t>% binder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6019800" y="1728788"/>
            <a:ext cx="6000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6038" tIns="23812" rIns="46038" bIns="23812">
            <a:spAutoFit/>
          </a:bodyPr>
          <a:lstStyle/>
          <a:p>
            <a:pPr defTabSz="228600"/>
            <a:r>
              <a:rPr lang="en-US" b="1">
                <a:solidFill>
                  <a:srgbClr val="FFFFFF"/>
                </a:solidFill>
                <a:latin typeface="Arial" charset="0"/>
              </a:rPr>
              <a:t>VMA</a:t>
            </a:r>
          </a:p>
        </p:txBody>
      </p:sp>
      <p:sp>
        <p:nvSpPr>
          <p:cNvPr id="43013" name="Freeform 7"/>
          <p:cNvSpPr>
            <a:spLocks/>
          </p:cNvSpPr>
          <p:nvPr/>
        </p:nvSpPr>
        <p:spPr bwMode="auto">
          <a:xfrm>
            <a:off x="6881813" y="1914525"/>
            <a:ext cx="1376362" cy="334963"/>
          </a:xfrm>
          <a:custGeom>
            <a:avLst/>
            <a:gdLst>
              <a:gd name="T0" fmla="*/ 0 w 867"/>
              <a:gd name="T1" fmla="*/ 17641915 h 211"/>
              <a:gd name="T2" fmla="*/ 30241868 w 867"/>
              <a:gd name="T3" fmla="*/ 55443529 h 211"/>
              <a:gd name="T4" fmla="*/ 60483736 w 867"/>
              <a:gd name="T5" fmla="*/ 98287031 h 211"/>
              <a:gd name="T6" fmla="*/ 90725591 w 867"/>
              <a:gd name="T7" fmla="*/ 131048332 h 211"/>
              <a:gd name="T8" fmla="*/ 126007781 w 867"/>
              <a:gd name="T9" fmla="*/ 171370881 h 211"/>
              <a:gd name="T10" fmla="*/ 163809306 w 867"/>
              <a:gd name="T11" fmla="*/ 209174113 h 211"/>
              <a:gd name="T12" fmla="*/ 211693088 w 867"/>
              <a:gd name="T13" fmla="*/ 257056346 h 211"/>
              <a:gd name="T14" fmla="*/ 264615541 w 867"/>
              <a:gd name="T15" fmla="*/ 302419213 h 211"/>
              <a:gd name="T16" fmla="*/ 342741128 w 867"/>
              <a:gd name="T17" fmla="*/ 350303033 h 211"/>
              <a:gd name="T18" fmla="*/ 393144221 w 867"/>
              <a:gd name="T19" fmla="*/ 372983673 h 211"/>
              <a:gd name="T20" fmla="*/ 511590794 w 867"/>
              <a:gd name="T21" fmla="*/ 433467595 h 211"/>
              <a:gd name="T22" fmla="*/ 617437288 w 867"/>
              <a:gd name="T23" fmla="*/ 466230460 h 211"/>
              <a:gd name="T24" fmla="*/ 670361329 w 867"/>
              <a:gd name="T25" fmla="*/ 478830462 h 211"/>
              <a:gd name="T26" fmla="*/ 728324091 w 867"/>
              <a:gd name="T27" fmla="*/ 491432052 h 211"/>
              <a:gd name="T28" fmla="*/ 793848112 w 867"/>
              <a:gd name="T29" fmla="*/ 504032055 h 211"/>
              <a:gd name="T30" fmla="*/ 861893279 w 867"/>
              <a:gd name="T31" fmla="*/ 519153011 h 211"/>
              <a:gd name="T32" fmla="*/ 914815732 w 867"/>
              <a:gd name="T33" fmla="*/ 521673964 h 211"/>
              <a:gd name="T34" fmla="*/ 957659154 w 867"/>
              <a:gd name="T35" fmla="*/ 529233648 h 211"/>
              <a:gd name="T36" fmla="*/ 1005541298 w 867"/>
              <a:gd name="T37" fmla="*/ 529233648 h 211"/>
              <a:gd name="T38" fmla="*/ 1282758307 w 867"/>
              <a:gd name="T39" fmla="*/ 526714282 h 211"/>
              <a:gd name="T40" fmla="*/ 1423886966 w 867"/>
              <a:gd name="T41" fmla="*/ 506553008 h 211"/>
              <a:gd name="T42" fmla="*/ 1484370677 w 867"/>
              <a:gd name="T43" fmla="*/ 493951418 h 211"/>
              <a:gd name="T44" fmla="*/ 1559975316 w 867"/>
              <a:gd name="T45" fmla="*/ 476311097 h 211"/>
              <a:gd name="T46" fmla="*/ 1605338099 w 867"/>
              <a:gd name="T47" fmla="*/ 458669188 h 211"/>
              <a:gd name="T48" fmla="*/ 1645660573 w 867"/>
              <a:gd name="T49" fmla="*/ 453628869 h 211"/>
              <a:gd name="T50" fmla="*/ 1678423774 w 867"/>
              <a:gd name="T51" fmla="*/ 433467595 h 211"/>
              <a:gd name="T52" fmla="*/ 1708665629 w 867"/>
              <a:gd name="T53" fmla="*/ 420867592 h 211"/>
              <a:gd name="T54" fmla="*/ 1759068722 w 867"/>
              <a:gd name="T55" fmla="*/ 405746538 h 211"/>
              <a:gd name="T56" fmla="*/ 1791829938 w 867"/>
              <a:gd name="T57" fmla="*/ 385585263 h 211"/>
              <a:gd name="T58" fmla="*/ 1832152412 w 867"/>
              <a:gd name="T59" fmla="*/ 362903036 h 211"/>
              <a:gd name="T60" fmla="*/ 1897676432 w 867"/>
              <a:gd name="T61" fmla="*/ 325101440 h 211"/>
              <a:gd name="T62" fmla="*/ 1948079525 w 867"/>
              <a:gd name="T63" fmla="*/ 292338576 h 211"/>
              <a:gd name="T64" fmla="*/ 2001003566 w 867"/>
              <a:gd name="T65" fmla="*/ 244456343 h 211"/>
              <a:gd name="T66" fmla="*/ 2051406658 w 867"/>
              <a:gd name="T67" fmla="*/ 196572474 h 211"/>
              <a:gd name="T68" fmla="*/ 2086688823 w 867"/>
              <a:gd name="T69" fmla="*/ 158770878 h 211"/>
              <a:gd name="T70" fmla="*/ 2111890369 w 867"/>
              <a:gd name="T71" fmla="*/ 126008014 h 211"/>
              <a:gd name="T72" fmla="*/ 2137091916 w 867"/>
              <a:gd name="T73" fmla="*/ 90725759 h 211"/>
              <a:gd name="T74" fmla="*/ 2147483647 w 867"/>
              <a:gd name="T75" fmla="*/ 0 h 2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67"/>
              <a:gd name="T115" fmla="*/ 0 h 211"/>
              <a:gd name="T116" fmla="*/ 867 w 867"/>
              <a:gd name="T117" fmla="*/ 211 h 2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67" h="211">
                <a:moveTo>
                  <a:pt x="0" y="7"/>
                </a:moveTo>
                <a:lnTo>
                  <a:pt x="12" y="22"/>
                </a:lnTo>
                <a:lnTo>
                  <a:pt x="24" y="39"/>
                </a:lnTo>
                <a:lnTo>
                  <a:pt x="36" y="52"/>
                </a:lnTo>
                <a:lnTo>
                  <a:pt x="50" y="68"/>
                </a:lnTo>
                <a:lnTo>
                  <a:pt x="65" y="83"/>
                </a:lnTo>
                <a:lnTo>
                  <a:pt x="84" y="102"/>
                </a:lnTo>
                <a:lnTo>
                  <a:pt x="105" y="120"/>
                </a:lnTo>
                <a:lnTo>
                  <a:pt x="136" y="139"/>
                </a:lnTo>
                <a:lnTo>
                  <a:pt x="156" y="148"/>
                </a:lnTo>
                <a:lnTo>
                  <a:pt x="203" y="172"/>
                </a:lnTo>
                <a:lnTo>
                  <a:pt x="245" y="185"/>
                </a:lnTo>
                <a:lnTo>
                  <a:pt x="266" y="190"/>
                </a:lnTo>
                <a:lnTo>
                  <a:pt x="289" y="195"/>
                </a:lnTo>
                <a:lnTo>
                  <a:pt x="315" y="200"/>
                </a:lnTo>
                <a:lnTo>
                  <a:pt x="342" y="206"/>
                </a:lnTo>
                <a:lnTo>
                  <a:pt x="363" y="207"/>
                </a:lnTo>
                <a:lnTo>
                  <a:pt x="380" y="210"/>
                </a:lnTo>
                <a:lnTo>
                  <a:pt x="399" y="210"/>
                </a:lnTo>
                <a:lnTo>
                  <a:pt x="509" y="209"/>
                </a:lnTo>
                <a:lnTo>
                  <a:pt x="565" y="201"/>
                </a:lnTo>
                <a:lnTo>
                  <a:pt x="589" y="196"/>
                </a:lnTo>
                <a:lnTo>
                  <a:pt x="619" y="189"/>
                </a:lnTo>
                <a:lnTo>
                  <a:pt x="637" y="182"/>
                </a:lnTo>
                <a:lnTo>
                  <a:pt x="653" y="180"/>
                </a:lnTo>
                <a:lnTo>
                  <a:pt x="666" y="172"/>
                </a:lnTo>
                <a:lnTo>
                  <a:pt x="678" y="167"/>
                </a:lnTo>
                <a:lnTo>
                  <a:pt x="698" y="161"/>
                </a:lnTo>
                <a:lnTo>
                  <a:pt x="711" y="153"/>
                </a:lnTo>
                <a:lnTo>
                  <a:pt x="727" y="144"/>
                </a:lnTo>
                <a:lnTo>
                  <a:pt x="753" y="129"/>
                </a:lnTo>
                <a:lnTo>
                  <a:pt x="773" y="116"/>
                </a:lnTo>
                <a:lnTo>
                  <a:pt x="794" y="97"/>
                </a:lnTo>
                <a:lnTo>
                  <a:pt x="814" y="78"/>
                </a:lnTo>
                <a:lnTo>
                  <a:pt x="828" y="63"/>
                </a:lnTo>
                <a:lnTo>
                  <a:pt x="838" y="50"/>
                </a:lnTo>
                <a:lnTo>
                  <a:pt x="848" y="36"/>
                </a:lnTo>
                <a:lnTo>
                  <a:pt x="866" y="0"/>
                </a:lnTo>
              </a:path>
            </a:pathLst>
          </a:custGeom>
          <a:noFill/>
          <a:ln w="28575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6753225" y="2362200"/>
            <a:ext cx="15351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6831013" y="1873250"/>
            <a:ext cx="69850" cy="79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7242175" y="2163763"/>
            <a:ext cx="69850" cy="777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7797800" y="2170113"/>
            <a:ext cx="71438" cy="79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8216900" y="1881188"/>
            <a:ext cx="69850" cy="79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9" name="Group 13"/>
          <p:cNvGrpSpPr>
            <a:grpSpLocks/>
          </p:cNvGrpSpPr>
          <p:nvPr/>
        </p:nvGrpSpPr>
        <p:grpSpPr bwMode="auto">
          <a:xfrm>
            <a:off x="265113" y="3152775"/>
            <a:ext cx="2303462" cy="1476375"/>
            <a:chOff x="0" y="692"/>
            <a:chExt cx="1451" cy="930"/>
          </a:xfrm>
        </p:grpSpPr>
        <p:grpSp>
          <p:nvGrpSpPr>
            <p:cNvPr id="43116" name="Group 14"/>
            <p:cNvGrpSpPr>
              <a:grpSpLocks/>
            </p:cNvGrpSpPr>
            <p:nvPr/>
          </p:nvGrpSpPr>
          <p:grpSpPr bwMode="auto">
            <a:xfrm>
              <a:off x="435" y="692"/>
              <a:ext cx="1016" cy="710"/>
              <a:chOff x="426" y="828"/>
              <a:chExt cx="1016" cy="710"/>
            </a:xfrm>
          </p:grpSpPr>
          <p:sp>
            <p:nvSpPr>
              <p:cNvPr id="43126" name="Line 15"/>
              <p:cNvSpPr>
                <a:spLocks noChangeShapeType="1"/>
              </p:cNvSpPr>
              <p:nvPr/>
            </p:nvSpPr>
            <p:spPr bwMode="auto">
              <a:xfrm>
                <a:off x="426" y="828"/>
                <a:ext cx="0" cy="688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27" name="Line 16"/>
              <p:cNvSpPr>
                <a:spLocks noChangeShapeType="1"/>
              </p:cNvSpPr>
              <p:nvPr/>
            </p:nvSpPr>
            <p:spPr bwMode="auto">
              <a:xfrm>
                <a:off x="442" y="1538"/>
                <a:ext cx="10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17" name="Rectangle 17"/>
            <p:cNvSpPr>
              <a:spLocks noChangeArrowheads="1"/>
            </p:cNvSpPr>
            <p:nvPr/>
          </p:nvSpPr>
          <p:spPr bwMode="auto">
            <a:xfrm>
              <a:off x="738" y="1419"/>
              <a:ext cx="66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% binder</a:t>
              </a:r>
            </a:p>
          </p:txBody>
        </p:sp>
        <p:sp>
          <p:nvSpPr>
            <p:cNvPr id="43118" name="Rectangle 18"/>
            <p:cNvSpPr>
              <a:spLocks noChangeArrowheads="1"/>
            </p:cNvSpPr>
            <p:nvPr/>
          </p:nvSpPr>
          <p:spPr bwMode="auto">
            <a:xfrm>
              <a:off x="0" y="868"/>
              <a:ext cx="34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VFA</a:t>
              </a:r>
            </a:p>
          </p:txBody>
        </p:sp>
        <p:sp>
          <p:nvSpPr>
            <p:cNvPr id="43119" name="Line 19"/>
            <p:cNvSpPr>
              <a:spLocks noChangeShapeType="1"/>
            </p:cNvSpPr>
            <p:nvPr/>
          </p:nvSpPr>
          <p:spPr bwMode="auto">
            <a:xfrm flipV="1">
              <a:off x="569" y="796"/>
              <a:ext cx="750" cy="49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0" name="Rectangle 20"/>
            <p:cNvSpPr>
              <a:spLocks noChangeArrowheads="1"/>
            </p:cNvSpPr>
            <p:nvPr/>
          </p:nvSpPr>
          <p:spPr bwMode="auto">
            <a:xfrm>
              <a:off x="540" y="1251"/>
              <a:ext cx="45" cy="4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1" name="Rectangle 21"/>
            <p:cNvSpPr>
              <a:spLocks noChangeArrowheads="1"/>
            </p:cNvSpPr>
            <p:nvPr/>
          </p:nvSpPr>
          <p:spPr bwMode="auto">
            <a:xfrm>
              <a:off x="785" y="1092"/>
              <a:ext cx="45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Rectangle 22"/>
            <p:cNvSpPr>
              <a:spLocks noChangeArrowheads="1"/>
            </p:cNvSpPr>
            <p:nvPr/>
          </p:nvSpPr>
          <p:spPr bwMode="auto">
            <a:xfrm>
              <a:off x="1025" y="939"/>
              <a:ext cx="45" cy="4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3" name="Rectangle 23"/>
            <p:cNvSpPr>
              <a:spLocks noChangeArrowheads="1"/>
            </p:cNvSpPr>
            <p:nvPr/>
          </p:nvSpPr>
          <p:spPr bwMode="auto">
            <a:xfrm>
              <a:off x="1289" y="771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4" name="Line 24"/>
            <p:cNvSpPr>
              <a:spLocks noChangeShapeType="1"/>
            </p:cNvSpPr>
            <p:nvPr/>
          </p:nvSpPr>
          <p:spPr bwMode="auto">
            <a:xfrm>
              <a:off x="444" y="1175"/>
              <a:ext cx="96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Line 25"/>
            <p:cNvSpPr>
              <a:spLocks noChangeShapeType="1"/>
            </p:cNvSpPr>
            <p:nvPr/>
          </p:nvSpPr>
          <p:spPr bwMode="auto">
            <a:xfrm>
              <a:off x="454" y="925"/>
              <a:ext cx="96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0" name="Group 26"/>
          <p:cNvGrpSpPr>
            <a:grpSpLocks/>
          </p:cNvGrpSpPr>
          <p:nvPr/>
        </p:nvGrpSpPr>
        <p:grpSpPr bwMode="auto">
          <a:xfrm>
            <a:off x="1066800" y="5105400"/>
            <a:ext cx="3127375" cy="1541463"/>
            <a:chOff x="-455" y="2782"/>
            <a:chExt cx="1970" cy="971"/>
          </a:xfrm>
        </p:grpSpPr>
        <p:grpSp>
          <p:nvGrpSpPr>
            <p:cNvPr id="43106" name="Group 27"/>
            <p:cNvGrpSpPr>
              <a:grpSpLocks/>
            </p:cNvGrpSpPr>
            <p:nvPr/>
          </p:nvGrpSpPr>
          <p:grpSpPr bwMode="auto">
            <a:xfrm>
              <a:off x="499" y="2854"/>
              <a:ext cx="1016" cy="899"/>
              <a:chOff x="3892" y="3009"/>
              <a:chExt cx="1016" cy="899"/>
            </a:xfrm>
          </p:grpSpPr>
          <p:sp>
            <p:nvSpPr>
              <p:cNvPr id="43108" name="Line 28"/>
              <p:cNvSpPr>
                <a:spLocks noChangeShapeType="1"/>
              </p:cNvSpPr>
              <p:nvPr/>
            </p:nvSpPr>
            <p:spPr bwMode="auto">
              <a:xfrm>
                <a:off x="3892" y="3009"/>
                <a:ext cx="0" cy="688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9" name="Line 29"/>
              <p:cNvSpPr>
                <a:spLocks noChangeShapeType="1"/>
              </p:cNvSpPr>
              <p:nvPr/>
            </p:nvSpPr>
            <p:spPr bwMode="auto">
              <a:xfrm>
                <a:off x="3908" y="3719"/>
                <a:ext cx="10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0" name="Rectangle 30"/>
              <p:cNvSpPr>
                <a:spLocks noChangeArrowheads="1"/>
              </p:cNvSpPr>
              <p:nvPr/>
            </p:nvSpPr>
            <p:spPr bwMode="auto">
              <a:xfrm>
                <a:off x="3895" y="3705"/>
                <a:ext cx="666" cy="2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46038" tIns="23812" rIns="46038" bIns="23812">
                <a:spAutoFit/>
              </a:bodyPr>
              <a:lstStyle/>
              <a:p>
                <a:pPr defTabSz="228600"/>
                <a:r>
                  <a:rPr lang="en-US" b="1">
                    <a:solidFill>
                      <a:srgbClr val="FFFFFF"/>
                    </a:solidFill>
                    <a:latin typeface="Arial" charset="0"/>
                  </a:rPr>
                  <a:t>% binder</a:t>
                </a:r>
              </a:p>
            </p:txBody>
          </p:sp>
          <p:sp>
            <p:nvSpPr>
              <p:cNvPr id="43111" name="Line 31"/>
              <p:cNvSpPr>
                <a:spLocks noChangeShapeType="1"/>
              </p:cNvSpPr>
              <p:nvPr/>
            </p:nvSpPr>
            <p:spPr bwMode="auto">
              <a:xfrm flipH="1">
                <a:off x="4017" y="3126"/>
                <a:ext cx="719" cy="46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2" name="Rectangle 32"/>
              <p:cNvSpPr>
                <a:spLocks noChangeArrowheads="1"/>
              </p:cNvSpPr>
              <p:nvPr/>
            </p:nvSpPr>
            <p:spPr bwMode="auto">
              <a:xfrm>
                <a:off x="4703" y="3097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3" name="Rectangle 33"/>
              <p:cNvSpPr>
                <a:spLocks noChangeArrowheads="1"/>
              </p:cNvSpPr>
              <p:nvPr/>
            </p:nvSpPr>
            <p:spPr bwMode="auto">
              <a:xfrm>
                <a:off x="4506" y="3241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4" name="Rectangle 34"/>
              <p:cNvSpPr>
                <a:spLocks noChangeArrowheads="1"/>
              </p:cNvSpPr>
              <p:nvPr/>
            </p:nvSpPr>
            <p:spPr bwMode="auto">
              <a:xfrm>
                <a:off x="4256" y="3409"/>
                <a:ext cx="45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5" name="Rectangle 35"/>
              <p:cNvSpPr>
                <a:spLocks noChangeArrowheads="1"/>
              </p:cNvSpPr>
              <p:nvPr/>
            </p:nvSpPr>
            <p:spPr bwMode="auto">
              <a:xfrm>
                <a:off x="4012" y="3558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07" name="Rectangle 36"/>
            <p:cNvSpPr>
              <a:spLocks noChangeArrowheads="1"/>
            </p:cNvSpPr>
            <p:nvPr/>
          </p:nvSpPr>
          <p:spPr bwMode="auto">
            <a:xfrm>
              <a:off x="-455" y="2782"/>
              <a:ext cx="1360" cy="3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512" tIns="19050" rIns="36512" bIns="19050" anchor="ctr"/>
            <a:lstStyle/>
            <a:p>
              <a:pPr defTabSz="184150">
                <a:lnSpc>
                  <a:spcPct val="90000"/>
                </a:lnSpc>
              </a:pP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%G</a:t>
              </a:r>
              <a:r>
                <a:rPr lang="en-US" b="1" baseline="-25000">
                  <a:solidFill>
                    <a:srgbClr val="FFFFFF"/>
                  </a:solidFill>
                  <a:latin typeface="Arial" charset="0"/>
                </a:rPr>
                <a:t>mm </a:t>
              </a: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at N</a:t>
              </a:r>
              <a:r>
                <a:rPr lang="en-US" b="1" baseline="-25000">
                  <a:solidFill>
                    <a:srgbClr val="FFFFFF"/>
                  </a:solidFill>
                  <a:latin typeface="Arial" charset="0"/>
                </a:rPr>
                <a:t>ini</a:t>
              </a:r>
            </a:p>
          </p:txBody>
        </p:sp>
      </p:grpSp>
      <p:grpSp>
        <p:nvGrpSpPr>
          <p:cNvPr id="43021" name="Group 37"/>
          <p:cNvGrpSpPr>
            <a:grpSpLocks/>
          </p:cNvGrpSpPr>
          <p:nvPr/>
        </p:nvGrpSpPr>
        <p:grpSpPr bwMode="auto">
          <a:xfrm>
            <a:off x="4702175" y="5151438"/>
            <a:ext cx="3359150" cy="1476375"/>
            <a:chOff x="3147" y="3070"/>
            <a:chExt cx="2116" cy="930"/>
          </a:xfrm>
        </p:grpSpPr>
        <p:grpSp>
          <p:nvGrpSpPr>
            <p:cNvPr id="43095" name="Group 38"/>
            <p:cNvGrpSpPr>
              <a:grpSpLocks/>
            </p:cNvGrpSpPr>
            <p:nvPr/>
          </p:nvGrpSpPr>
          <p:grpSpPr bwMode="auto">
            <a:xfrm>
              <a:off x="4247" y="3070"/>
              <a:ext cx="1016" cy="930"/>
              <a:chOff x="4465" y="1570"/>
              <a:chExt cx="1016" cy="930"/>
            </a:xfrm>
          </p:grpSpPr>
          <p:grpSp>
            <p:nvGrpSpPr>
              <p:cNvPr id="43097" name="Group 39"/>
              <p:cNvGrpSpPr>
                <a:grpSpLocks/>
              </p:cNvGrpSpPr>
              <p:nvPr/>
            </p:nvGrpSpPr>
            <p:grpSpPr bwMode="auto">
              <a:xfrm>
                <a:off x="4465" y="1570"/>
                <a:ext cx="1016" cy="710"/>
                <a:chOff x="3980" y="1675"/>
                <a:chExt cx="1016" cy="710"/>
              </a:xfrm>
            </p:grpSpPr>
            <p:sp>
              <p:nvSpPr>
                <p:cNvPr id="43104" name="Line 40"/>
                <p:cNvSpPr>
                  <a:spLocks noChangeShapeType="1"/>
                </p:cNvSpPr>
                <p:nvPr/>
              </p:nvSpPr>
              <p:spPr bwMode="auto">
                <a:xfrm>
                  <a:off x="3980" y="1675"/>
                  <a:ext cx="0" cy="688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5" name="Line 41"/>
                <p:cNvSpPr>
                  <a:spLocks noChangeShapeType="1"/>
                </p:cNvSpPr>
                <p:nvPr/>
              </p:nvSpPr>
              <p:spPr bwMode="auto">
                <a:xfrm>
                  <a:off x="3996" y="2385"/>
                  <a:ext cx="1000" cy="0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98" name="Rectangle 42"/>
              <p:cNvSpPr>
                <a:spLocks noChangeArrowheads="1"/>
              </p:cNvSpPr>
              <p:nvPr/>
            </p:nvSpPr>
            <p:spPr bwMode="auto">
              <a:xfrm>
                <a:off x="4768" y="2297"/>
                <a:ext cx="666" cy="2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46038" tIns="23812" rIns="46038" bIns="23812">
                <a:spAutoFit/>
              </a:bodyPr>
              <a:lstStyle/>
              <a:p>
                <a:pPr defTabSz="228600"/>
                <a:r>
                  <a:rPr lang="en-US" b="1">
                    <a:solidFill>
                      <a:srgbClr val="FFFFFF"/>
                    </a:solidFill>
                    <a:latin typeface="Arial" charset="0"/>
                  </a:rPr>
                  <a:t>% binder</a:t>
                </a:r>
              </a:p>
            </p:txBody>
          </p:sp>
          <p:sp>
            <p:nvSpPr>
              <p:cNvPr id="43099" name="Line 43"/>
              <p:cNvSpPr>
                <a:spLocks noChangeShapeType="1"/>
              </p:cNvSpPr>
              <p:nvPr/>
            </p:nvSpPr>
            <p:spPr bwMode="auto">
              <a:xfrm flipH="1">
                <a:off x="4590" y="1687"/>
                <a:ext cx="719" cy="46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0" name="Rectangle 44"/>
              <p:cNvSpPr>
                <a:spLocks noChangeArrowheads="1"/>
              </p:cNvSpPr>
              <p:nvPr/>
            </p:nvSpPr>
            <p:spPr bwMode="auto">
              <a:xfrm>
                <a:off x="5276" y="1658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1" name="Rectangle 45"/>
              <p:cNvSpPr>
                <a:spLocks noChangeArrowheads="1"/>
              </p:cNvSpPr>
              <p:nvPr/>
            </p:nvSpPr>
            <p:spPr bwMode="auto">
              <a:xfrm>
                <a:off x="5079" y="1802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Rectangle 46"/>
              <p:cNvSpPr>
                <a:spLocks noChangeArrowheads="1"/>
              </p:cNvSpPr>
              <p:nvPr/>
            </p:nvSpPr>
            <p:spPr bwMode="auto">
              <a:xfrm>
                <a:off x="4829" y="1970"/>
                <a:ext cx="45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Rectangle 47"/>
              <p:cNvSpPr>
                <a:spLocks noChangeArrowheads="1"/>
              </p:cNvSpPr>
              <p:nvPr/>
            </p:nvSpPr>
            <p:spPr bwMode="auto">
              <a:xfrm>
                <a:off x="4585" y="2119"/>
                <a:ext cx="44" cy="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6" name="Rectangle 48"/>
            <p:cNvSpPr>
              <a:spLocks noChangeArrowheads="1"/>
            </p:cNvSpPr>
            <p:nvPr/>
          </p:nvSpPr>
          <p:spPr bwMode="auto">
            <a:xfrm>
              <a:off x="3147" y="3300"/>
              <a:ext cx="1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6512" tIns="19050" rIns="36512" bIns="19050" anchor="ctr"/>
            <a:lstStyle/>
            <a:p>
              <a:pPr defTabSz="184150">
                <a:lnSpc>
                  <a:spcPct val="90000"/>
                </a:lnSpc>
              </a:pP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%G</a:t>
              </a:r>
              <a:r>
                <a:rPr lang="en-US" b="1" baseline="-25000">
                  <a:solidFill>
                    <a:srgbClr val="FFFFFF"/>
                  </a:solidFill>
                  <a:latin typeface="Arial" charset="0"/>
                </a:rPr>
                <a:t>mm</a:t>
              </a: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 at N</a:t>
              </a:r>
              <a:r>
                <a:rPr lang="en-US" b="1" baseline="-25000">
                  <a:solidFill>
                    <a:srgbClr val="FFFFFF"/>
                  </a:solidFill>
                  <a:latin typeface="Arial" charset="0"/>
                </a:rPr>
                <a:t>max</a:t>
              </a:r>
            </a:p>
          </p:txBody>
        </p:sp>
      </p:grpSp>
      <p:grpSp>
        <p:nvGrpSpPr>
          <p:cNvPr id="43022" name="Group 49"/>
          <p:cNvGrpSpPr>
            <a:grpSpLocks/>
          </p:cNvGrpSpPr>
          <p:nvPr/>
        </p:nvGrpSpPr>
        <p:grpSpPr bwMode="auto">
          <a:xfrm>
            <a:off x="6356350" y="3325813"/>
            <a:ext cx="2024063" cy="1493837"/>
            <a:chOff x="511" y="2861"/>
            <a:chExt cx="1275" cy="941"/>
          </a:xfrm>
        </p:grpSpPr>
        <p:grpSp>
          <p:nvGrpSpPr>
            <p:cNvPr id="43084" name="Group 50"/>
            <p:cNvGrpSpPr>
              <a:grpSpLocks/>
            </p:cNvGrpSpPr>
            <p:nvPr/>
          </p:nvGrpSpPr>
          <p:grpSpPr bwMode="auto">
            <a:xfrm>
              <a:off x="770" y="2872"/>
              <a:ext cx="1016" cy="710"/>
              <a:chOff x="1609" y="2543"/>
              <a:chExt cx="1016" cy="710"/>
            </a:xfrm>
          </p:grpSpPr>
          <p:sp>
            <p:nvSpPr>
              <p:cNvPr id="43093" name="Line 51"/>
              <p:cNvSpPr>
                <a:spLocks noChangeShapeType="1"/>
              </p:cNvSpPr>
              <p:nvPr/>
            </p:nvSpPr>
            <p:spPr bwMode="auto">
              <a:xfrm>
                <a:off x="1609" y="2543"/>
                <a:ext cx="0" cy="688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4" name="Line 52"/>
              <p:cNvSpPr>
                <a:spLocks noChangeShapeType="1"/>
              </p:cNvSpPr>
              <p:nvPr/>
            </p:nvSpPr>
            <p:spPr bwMode="auto">
              <a:xfrm>
                <a:off x="1625" y="3253"/>
                <a:ext cx="10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85" name="Rectangle 53"/>
            <p:cNvSpPr>
              <a:spLocks noChangeArrowheads="1"/>
            </p:cNvSpPr>
            <p:nvPr/>
          </p:nvSpPr>
          <p:spPr bwMode="auto">
            <a:xfrm>
              <a:off x="1073" y="3599"/>
              <a:ext cx="66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% binder</a:t>
              </a:r>
            </a:p>
          </p:txBody>
        </p:sp>
        <p:sp>
          <p:nvSpPr>
            <p:cNvPr id="43086" name="Rectangle 54"/>
            <p:cNvSpPr>
              <a:spLocks noChangeArrowheads="1"/>
            </p:cNvSpPr>
            <p:nvPr/>
          </p:nvSpPr>
          <p:spPr bwMode="auto">
            <a:xfrm>
              <a:off x="511" y="3023"/>
              <a:ext cx="25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DP</a:t>
              </a:r>
            </a:p>
          </p:txBody>
        </p:sp>
        <p:sp>
          <p:nvSpPr>
            <p:cNvPr id="43087" name="Line 55"/>
            <p:cNvSpPr>
              <a:spLocks noChangeShapeType="1"/>
            </p:cNvSpPr>
            <p:nvPr/>
          </p:nvSpPr>
          <p:spPr bwMode="auto">
            <a:xfrm>
              <a:off x="909" y="2989"/>
              <a:ext cx="703" cy="46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8" name="Rectangle 56"/>
            <p:cNvSpPr>
              <a:spLocks noChangeArrowheads="1"/>
            </p:cNvSpPr>
            <p:nvPr/>
          </p:nvSpPr>
          <p:spPr bwMode="auto">
            <a:xfrm>
              <a:off x="890" y="2960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Rectangle 57"/>
            <p:cNvSpPr>
              <a:spLocks noChangeArrowheads="1"/>
            </p:cNvSpPr>
            <p:nvPr/>
          </p:nvSpPr>
          <p:spPr bwMode="auto">
            <a:xfrm>
              <a:off x="1087" y="3104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0" name="Rectangle 58"/>
            <p:cNvSpPr>
              <a:spLocks noChangeArrowheads="1"/>
            </p:cNvSpPr>
            <p:nvPr/>
          </p:nvSpPr>
          <p:spPr bwMode="auto">
            <a:xfrm>
              <a:off x="1336" y="3272"/>
              <a:ext cx="45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1" name="Rectangle 59"/>
            <p:cNvSpPr>
              <a:spLocks noChangeArrowheads="1"/>
            </p:cNvSpPr>
            <p:nvPr/>
          </p:nvSpPr>
          <p:spPr bwMode="auto">
            <a:xfrm>
              <a:off x="1581" y="3421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2" name="Rectangle 60"/>
            <p:cNvSpPr>
              <a:spLocks noChangeArrowheads="1"/>
            </p:cNvSpPr>
            <p:nvPr/>
          </p:nvSpPr>
          <p:spPr bwMode="auto">
            <a:xfrm>
              <a:off x="1201" y="2861"/>
              <a:ext cx="20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3" name="Group 61"/>
          <p:cNvGrpSpPr>
            <a:grpSpLocks/>
          </p:cNvGrpSpPr>
          <p:nvPr/>
        </p:nvGrpSpPr>
        <p:grpSpPr bwMode="auto">
          <a:xfrm>
            <a:off x="596900" y="1484313"/>
            <a:ext cx="2024063" cy="1476375"/>
            <a:chOff x="159" y="1597"/>
            <a:chExt cx="1275" cy="930"/>
          </a:xfrm>
        </p:grpSpPr>
        <p:grpSp>
          <p:nvGrpSpPr>
            <p:cNvPr id="43074" name="Group 62"/>
            <p:cNvGrpSpPr>
              <a:grpSpLocks/>
            </p:cNvGrpSpPr>
            <p:nvPr/>
          </p:nvGrpSpPr>
          <p:grpSpPr bwMode="auto">
            <a:xfrm>
              <a:off x="418" y="1597"/>
              <a:ext cx="1016" cy="710"/>
              <a:chOff x="409" y="1733"/>
              <a:chExt cx="1016" cy="710"/>
            </a:xfrm>
          </p:grpSpPr>
          <p:sp>
            <p:nvSpPr>
              <p:cNvPr id="43082" name="Line 63"/>
              <p:cNvSpPr>
                <a:spLocks noChangeShapeType="1"/>
              </p:cNvSpPr>
              <p:nvPr/>
            </p:nvSpPr>
            <p:spPr bwMode="auto">
              <a:xfrm>
                <a:off x="409" y="1733"/>
                <a:ext cx="0" cy="688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3" name="Line 64"/>
              <p:cNvSpPr>
                <a:spLocks noChangeShapeType="1"/>
              </p:cNvSpPr>
              <p:nvPr/>
            </p:nvSpPr>
            <p:spPr bwMode="auto">
              <a:xfrm>
                <a:off x="425" y="2443"/>
                <a:ext cx="10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75" name="Rectangle 65"/>
            <p:cNvSpPr>
              <a:spLocks noChangeArrowheads="1"/>
            </p:cNvSpPr>
            <p:nvPr/>
          </p:nvSpPr>
          <p:spPr bwMode="auto">
            <a:xfrm>
              <a:off x="721" y="2324"/>
              <a:ext cx="66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% binder</a:t>
              </a:r>
            </a:p>
          </p:txBody>
        </p:sp>
        <p:sp>
          <p:nvSpPr>
            <p:cNvPr id="43076" name="Rectangle 66"/>
            <p:cNvSpPr>
              <a:spLocks noChangeArrowheads="1"/>
            </p:cNvSpPr>
            <p:nvPr/>
          </p:nvSpPr>
          <p:spPr bwMode="auto">
            <a:xfrm>
              <a:off x="159" y="1748"/>
              <a:ext cx="207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en-US" b="1" baseline="-2500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3077" name="Line 67"/>
            <p:cNvSpPr>
              <a:spLocks noChangeShapeType="1"/>
            </p:cNvSpPr>
            <p:nvPr/>
          </p:nvSpPr>
          <p:spPr bwMode="auto">
            <a:xfrm>
              <a:off x="557" y="1714"/>
              <a:ext cx="703" cy="46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8" name="Rectangle 68"/>
            <p:cNvSpPr>
              <a:spLocks noChangeArrowheads="1"/>
            </p:cNvSpPr>
            <p:nvPr/>
          </p:nvSpPr>
          <p:spPr bwMode="auto">
            <a:xfrm>
              <a:off x="538" y="1685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9" name="Rectangle 69"/>
            <p:cNvSpPr>
              <a:spLocks noChangeArrowheads="1"/>
            </p:cNvSpPr>
            <p:nvPr/>
          </p:nvSpPr>
          <p:spPr bwMode="auto">
            <a:xfrm>
              <a:off x="735" y="1829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Rectangle 70"/>
            <p:cNvSpPr>
              <a:spLocks noChangeArrowheads="1"/>
            </p:cNvSpPr>
            <p:nvPr/>
          </p:nvSpPr>
          <p:spPr bwMode="auto">
            <a:xfrm>
              <a:off x="984" y="1997"/>
              <a:ext cx="45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Rectangle 71"/>
            <p:cNvSpPr>
              <a:spLocks noChangeArrowheads="1"/>
            </p:cNvSpPr>
            <p:nvPr/>
          </p:nvSpPr>
          <p:spPr bwMode="auto">
            <a:xfrm>
              <a:off x="1229" y="2146"/>
              <a:ext cx="44" cy="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4" name="Group 72"/>
          <p:cNvGrpSpPr>
            <a:grpSpLocks/>
          </p:cNvGrpSpPr>
          <p:nvPr/>
        </p:nvGrpSpPr>
        <p:grpSpPr bwMode="auto">
          <a:xfrm>
            <a:off x="3054350" y="2281238"/>
            <a:ext cx="2884488" cy="1651000"/>
            <a:chOff x="1697" y="1023"/>
            <a:chExt cx="1817" cy="1040"/>
          </a:xfrm>
        </p:grpSpPr>
        <p:sp>
          <p:nvSpPr>
            <p:cNvPr id="43030" name="Freeform 73" descr="25%"/>
            <p:cNvSpPr>
              <a:spLocks/>
            </p:cNvSpPr>
            <p:nvPr/>
          </p:nvSpPr>
          <p:spPr bwMode="auto">
            <a:xfrm>
              <a:off x="1697" y="1031"/>
              <a:ext cx="1812" cy="4"/>
            </a:xfrm>
            <a:custGeom>
              <a:avLst/>
              <a:gdLst>
                <a:gd name="T0" fmla="*/ 0 w 1812"/>
                <a:gd name="T1" fmla="*/ 0 h 4"/>
                <a:gd name="T2" fmla="*/ 1811 w 1812"/>
                <a:gd name="T3" fmla="*/ 0 h 4"/>
                <a:gd name="T4" fmla="*/ 1811 w 1812"/>
                <a:gd name="T5" fmla="*/ 3 h 4"/>
                <a:gd name="T6" fmla="*/ 0 w 1812"/>
                <a:gd name="T7" fmla="*/ 3 h 4"/>
                <a:gd name="T8" fmla="*/ 0 w 181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2"/>
                <a:gd name="T16" fmla="*/ 0 h 4"/>
                <a:gd name="T17" fmla="*/ 1812 w 181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2" h="4">
                  <a:moveTo>
                    <a:pt x="0" y="0"/>
                  </a:moveTo>
                  <a:lnTo>
                    <a:pt x="1811" y="0"/>
                  </a:lnTo>
                  <a:lnTo>
                    <a:pt x="1811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pattFill prst="pct25">
              <a:fgClr>
                <a:schemeClr val="bg1"/>
              </a:fgClr>
              <a:bgClr>
                <a:srgbClr val="FFFFFF"/>
              </a:bgClr>
            </a:patt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74"/>
            <p:cNvSpPr>
              <a:spLocks noChangeShapeType="1"/>
            </p:cNvSpPr>
            <p:nvPr/>
          </p:nvSpPr>
          <p:spPr bwMode="auto">
            <a:xfrm flipV="1">
              <a:off x="1699" y="1024"/>
              <a:ext cx="0" cy="103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Line 75"/>
            <p:cNvSpPr>
              <a:spLocks noChangeShapeType="1"/>
            </p:cNvSpPr>
            <p:nvPr/>
          </p:nvSpPr>
          <p:spPr bwMode="auto">
            <a:xfrm>
              <a:off x="1699" y="2055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76"/>
            <p:cNvSpPr>
              <a:spLocks noChangeShapeType="1"/>
            </p:cNvSpPr>
            <p:nvPr/>
          </p:nvSpPr>
          <p:spPr bwMode="auto">
            <a:xfrm>
              <a:off x="1699" y="1953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77"/>
            <p:cNvSpPr>
              <a:spLocks noChangeShapeType="1"/>
            </p:cNvSpPr>
            <p:nvPr/>
          </p:nvSpPr>
          <p:spPr bwMode="auto">
            <a:xfrm>
              <a:off x="1699" y="1851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78"/>
            <p:cNvSpPr>
              <a:spLocks noChangeShapeType="1"/>
            </p:cNvSpPr>
            <p:nvPr/>
          </p:nvSpPr>
          <p:spPr bwMode="auto">
            <a:xfrm>
              <a:off x="1699" y="1748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79"/>
            <p:cNvSpPr>
              <a:spLocks noChangeShapeType="1"/>
            </p:cNvSpPr>
            <p:nvPr/>
          </p:nvSpPr>
          <p:spPr bwMode="auto">
            <a:xfrm>
              <a:off x="1699" y="1646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80"/>
            <p:cNvSpPr>
              <a:spLocks noChangeShapeType="1"/>
            </p:cNvSpPr>
            <p:nvPr/>
          </p:nvSpPr>
          <p:spPr bwMode="auto">
            <a:xfrm>
              <a:off x="1699" y="1544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81"/>
            <p:cNvSpPr>
              <a:spLocks noChangeShapeType="1"/>
            </p:cNvSpPr>
            <p:nvPr/>
          </p:nvSpPr>
          <p:spPr bwMode="auto">
            <a:xfrm>
              <a:off x="1699" y="1441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82"/>
            <p:cNvSpPr>
              <a:spLocks noChangeShapeType="1"/>
            </p:cNvSpPr>
            <p:nvPr/>
          </p:nvSpPr>
          <p:spPr bwMode="auto">
            <a:xfrm>
              <a:off x="1699" y="1339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83"/>
            <p:cNvSpPr>
              <a:spLocks noChangeShapeType="1"/>
            </p:cNvSpPr>
            <p:nvPr/>
          </p:nvSpPr>
          <p:spPr bwMode="auto">
            <a:xfrm>
              <a:off x="1699" y="1237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Line 84"/>
            <p:cNvSpPr>
              <a:spLocks noChangeShapeType="1"/>
            </p:cNvSpPr>
            <p:nvPr/>
          </p:nvSpPr>
          <p:spPr bwMode="auto">
            <a:xfrm>
              <a:off x="1699" y="1134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Line 85"/>
            <p:cNvSpPr>
              <a:spLocks noChangeShapeType="1"/>
            </p:cNvSpPr>
            <p:nvPr/>
          </p:nvSpPr>
          <p:spPr bwMode="auto">
            <a:xfrm>
              <a:off x="1699" y="1032"/>
              <a:ext cx="1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Line 86"/>
            <p:cNvSpPr>
              <a:spLocks noChangeShapeType="1"/>
            </p:cNvSpPr>
            <p:nvPr/>
          </p:nvSpPr>
          <p:spPr bwMode="auto">
            <a:xfrm>
              <a:off x="1707" y="2055"/>
              <a:ext cx="179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Freeform 87"/>
            <p:cNvSpPr>
              <a:spLocks/>
            </p:cNvSpPr>
            <p:nvPr/>
          </p:nvSpPr>
          <p:spPr bwMode="auto">
            <a:xfrm>
              <a:off x="1825" y="1032"/>
              <a:ext cx="1602" cy="949"/>
            </a:xfrm>
            <a:custGeom>
              <a:avLst/>
              <a:gdLst>
                <a:gd name="T0" fmla="*/ 1601 w 1602"/>
                <a:gd name="T1" fmla="*/ 0 h 949"/>
                <a:gd name="T2" fmla="*/ 1400 w 1602"/>
                <a:gd name="T3" fmla="*/ 119 h 949"/>
                <a:gd name="T4" fmla="*/ 1138 w 1602"/>
                <a:gd name="T5" fmla="*/ 274 h 949"/>
                <a:gd name="T6" fmla="*/ 991 w 1602"/>
                <a:gd name="T7" fmla="*/ 361 h 949"/>
                <a:gd name="T8" fmla="*/ 692 w 1602"/>
                <a:gd name="T9" fmla="*/ 539 h 949"/>
                <a:gd name="T10" fmla="*/ 471 w 1602"/>
                <a:gd name="T11" fmla="*/ 670 h 949"/>
                <a:gd name="T12" fmla="*/ 311 w 1602"/>
                <a:gd name="T13" fmla="*/ 764 h 949"/>
                <a:gd name="T14" fmla="*/ 196 w 1602"/>
                <a:gd name="T15" fmla="*/ 832 h 949"/>
                <a:gd name="T16" fmla="*/ 110 w 1602"/>
                <a:gd name="T17" fmla="*/ 883 h 949"/>
                <a:gd name="T18" fmla="*/ 47 w 1602"/>
                <a:gd name="T19" fmla="*/ 921 h 949"/>
                <a:gd name="T20" fmla="*/ 0 w 1602"/>
                <a:gd name="T21" fmla="*/ 948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2"/>
                <a:gd name="T34" fmla="*/ 0 h 949"/>
                <a:gd name="T35" fmla="*/ 1602 w 1602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2" h="949">
                  <a:moveTo>
                    <a:pt x="1601" y="0"/>
                  </a:moveTo>
                  <a:lnTo>
                    <a:pt x="1400" y="119"/>
                  </a:lnTo>
                  <a:lnTo>
                    <a:pt x="1138" y="274"/>
                  </a:lnTo>
                  <a:lnTo>
                    <a:pt x="991" y="361"/>
                  </a:lnTo>
                  <a:lnTo>
                    <a:pt x="692" y="539"/>
                  </a:lnTo>
                  <a:lnTo>
                    <a:pt x="471" y="670"/>
                  </a:lnTo>
                  <a:lnTo>
                    <a:pt x="311" y="764"/>
                  </a:lnTo>
                  <a:lnTo>
                    <a:pt x="196" y="832"/>
                  </a:lnTo>
                  <a:lnTo>
                    <a:pt x="110" y="883"/>
                  </a:lnTo>
                  <a:lnTo>
                    <a:pt x="47" y="921"/>
                  </a:lnTo>
                  <a:lnTo>
                    <a:pt x="0" y="94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Freeform 88"/>
            <p:cNvSpPr>
              <a:spLocks/>
            </p:cNvSpPr>
            <p:nvPr/>
          </p:nvSpPr>
          <p:spPr bwMode="auto">
            <a:xfrm>
              <a:off x="1935" y="1701"/>
              <a:ext cx="362" cy="215"/>
            </a:xfrm>
            <a:custGeom>
              <a:avLst/>
              <a:gdLst>
                <a:gd name="T0" fmla="*/ 361 w 362"/>
                <a:gd name="T1" fmla="*/ 0 h 215"/>
                <a:gd name="T2" fmla="*/ 201 w 362"/>
                <a:gd name="T3" fmla="*/ 126 h 215"/>
                <a:gd name="T4" fmla="*/ 87 w 362"/>
                <a:gd name="T5" fmla="*/ 183 h 215"/>
                <a:gd name="T6" fmla="*/ 0 w 362"/>
                <a:gd name="T7" fmla="*/ 214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215"/>
                <a:gd name="T14" fmla="*/ 362 w 362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215">
                  <a:moveTo>
                    <a:pt x="361" y="0"/>
                  </a:moveTo>
                  <a:lnTo>
                    <a:pt x="201" y="126"/>
                  </a:lnTo>
                  <a:lnTo>
                    <a:pt x="87" y="183"/>
                  </a:lnTo>
                  <a:lnTo>
                    <a:pt x="0" y="214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89"/>
            <p:cNvSpPr>
              <a:spLocks/>
            </p:cNvSpPr>
            <p:nvPr/>
          </p:nvSpPr>
          <p:spPr bwMode="auto">
            <a:xfrm>
              <a:off x="1935" y="1701"/>
              <a:ext cx="362" cy="215"/>
            </a:xfrm>
            <a:custGeom>
              <a:avLst/>
              <a:gdLst>
                <a:gd name="T0" fmla="*/ 361 w 362"/>
                <a:gd name="T1" fmla="*/ 0 h 215"/>
                <a:gd name="T2" fmla="*/ 201 w 362"/>
                <a:gd name="T3" fmla="*/ 65 h 215"/>
                <a:gd name="T4" fmla="*/ 87 w 362"/>
                <a:gd name="T5" fmla="*/ 142 h 215"/>
                <a:gd name="T6" fmla="*/ 0 w 362"/>
                <a:gd name="T7" fmla="*/ 214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215"/>
                <a:gd name="T14" fmla="*/ 362 w 362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215">
                  <a:moveTo>
                    <a:pt x="361" y="0"/>
                  </a:moveTo>
                  <a:lnTo>
                    <a:pt x="201" y="65"/>
                  </a:lnTo>
                  <a:lnTo>
                    <a:pt x="87" y="142"/>
                  </a:lnTo>
                  <a:lnTo>
                    <a:pt x="0" y="214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90"/>
            <p:cNvSpPr>
              <a:spLocks/>
            </p:cNvSpPr>
            <p:nvPr/>
          </p:nvSpPr>
          <p:spPr bwMode="auto">
            <a:xfrm>
              <a:off x="1825" y="1032"/>
              <a:ext cx="1602" cy="988"/>
            </a:xfrm>
            <a:custGeom>
              <a:avLst/>
              <a:gdLst>
                <a:gd name="T0" fmla="*/ 1601 w 1602"/>
                <a:gd name="T1" fmla="*/ 0 h 988"/>
                <a:gd name="T2" fmla="*/ 1400 w 1602"/>
                <a:gd name="T3" fmla="*/ 24 h 988"/>
                <a:gd name="T4" fmla="*/ 1138 w 1602"/>
                <a:gd name="T5" fmla="*/ 108 h 988"/>
                <a:gd name="T6" fmla="*/ 991 w 1602"/>
                <a:gd name="T7" fmla="*/ 228 h 988"/>
                <a:gd name="T8" fmla="*/ 692 w 1602"/>
                <a:gd name="T9" fmla="*/ 571 h 988"/>
                <a:gd name="T10" fmla="*/ 471 w 1602"/>
                <a:gd name="T11" fmla="*/ 697 h 988"/>
                <a:gd name="T12" fmla="*/ 311 w 1602"/>
                <a:gd name="T13" fmla="*/ 796 h 988"/>
                <a:gd name="T14" fmla="*/ 196 w 1602"/>
                <a:gd name="T15" fmla="*/ 875 h 988"/>
                <a:gd name="T16" fmla="*/ 110 w 1602"/>
                <a:gd name="T17" fmla="*/ 942 h 988"/>
                <a:gd name="T18" fmla="*/ 47 w 1602"/>
                <a:gd name="T19" fmla="*/ 981 h 988"/>
                <a:gd name="T20" fmla="*/ 0 w 1602"/>
                <a:gd name="T21" fmla="*/ 987 h 9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2"/>
                <a:gd name="T34" fmla="*/ 0 h 988"/>
                <a:gd name="T35" fmla="*/ 1602 w 1602"/>
                <a:gd name="T36" fmla="*/ 988 h 9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2" h="988">
                  <a:moveTo>
                    <a:pt x="1601" y="0"/>
                  </a:moveTo>
                  <a:lnTo>
                    <a:pt x="1400" y="24"/>
                  </a:lnTo>
                  <a:lnTo>
                    <a:pt x="1138" y="108"/>
                  </a:lnTo>
                  <a:lnTo>
                    <a:pt x="991" y="228"/>
                  </a:lnTo>
                  <a:lnTo>
                    <a:pt x="692" y="571"/>
                  </a:lnTo>
                  <a:lnTo>
                    <a:pt x="471" y="697"/>
                  </a:lnTo>
                  <a:lnTo>
                    <a:pt x="311" y="796"/>
                  </a:lnTo>
                  <a:lnTo>
                    <a:pt x="196" y="875"/>
                  </a:lnTo>
                  <a:lnTo>
                    <a:pt x="110" y="942"/>
                  </a:lnTo>
                  <a:lnTo>
                    <a:pt x="47" y="981"/>
                  </a:lnTo>
                  <a:lnTo>
                    <a:pt x="0" y="987"/>
                  </a:lnTo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Rectangle 91"/>
            <p:cNvSpPr>
              <a:spLocks noChangeArrowheads="1"/>
            </p:cNvSpPr>
            <p:nvPr/>
          </p:nvSpPr>
          <p:spPr bwMode="auto">
            <a:xfrm>
              <a:off x="3422" y="1026"/>
              <a:ext cx="5" cy="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Rectangle 92"/>
            <p:cNvSpPr>
              <a:spLocks noChangeArrowheads="1"/>
            </p:cNvSpPr>
            <p:nvPr/>
          </p:nvSpPr>
          <p:spPr bwMode="auto">
            <a:xfrm>
              <a:off x="3216" y="1126"/>
              <a:ext cx="12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Rectangle 93"/>
            <p:cNvSpPr>
              <a:spLocks noChangeArrowheads="1"/>
            </p:cNvSpPr>
            <p:nvPr/>
          </p:nvSpPr>
          <p:spPr bwMode="auto">
            <a:xfrm>
              <a:off x="3216" y="1023"/>
              <a:ext cx="12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94"/>
            <p:cNvSpPr>
              <a:spLocks noChangeArrowheads="1"/>
            </p:cNvSpPr>
            <p:nvPr/>
          </p:nvSpPr>
          <p:spPr bwMode="auto">
            <a:xfrm>
              <a:off x="2287" y="1812"/>
              <a:ext cx="13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Rectangle 95"/>
            <p:cNvSpPr>
              <a:spLocks noChangeArrowheads="1"/>
            </p:cNvSpPr>
            <p:nvPr/>
          </p:nvSpPr>
          <p:spPr bwMode="auto">
            <a:xfrm>
              <a:off x="1816" y="1966"/>
              <a:ext cx="12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96"/>
            <p:cNvSpPr>
              <a:spLocks noChangeArrowheads="1"/>
            </p:cNvSpPr>
            <p:nvPr/>
          </p:nvSpPr>
          <p:spPr bwMode="auto">
            <a:xfrm>
              <a:off x="1816" y="2026"/>
              <a:ext cx="12" cy="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97"/>
            <p:cNvSpPr>
              <a:spLocks noChangeArrowheads="1"/>
            </p:cNvSpPr>
            <p:nvPr/>
          </p:nvSpPr>
          <p:spPr bwMode="auto">
            <a:xfrm>
              <a:off x="3422" y="1026"/>
              <a:ext cx="5" cy="5"/>
            </a:xfrm>
            <a:prstGeom prst="rect">
              <a:avLst/>
            </a:prstGeom>
            <a:solidFill>
              <a:srgbClr val="8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Rectangle 98"/>
            <p:cNvSpPr>
              <a:spLocks noChangeArrowheads="1"/>
            </p:cNvSpPr>
            <p:nvPr/>
          </p:nvSpPr>
          <p:spPr bwMode="auto">
            <a:xfrm>
              <a:off x="2016" y="1903"/>
              <a:ext cx="5" cy="5"/>
            </a:xfrm>
            <a:prstGeom prst="rect">
              <a:avLst/>
            </a:prstGeom>
            <a:solidFill>
              <a:srgbClr val="8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Rectangle 99"/>
            <p:cNvSpPr>
              <a:spLocks noChangeArrowheads="1"/>
            </p:cNvSpPr>
            <p:nvPr/>
          </p:nvSpPr>
          <p:spPr bwMode="auto">
            <a:xfrm>
              <a:off x="1868" y="2009"/>
              <a:ext cx="5" cy="5"/>
            </a:xfrm>
            <a:prstGeom prst="rect">
              <a:avLst/>
            </a:prstGeom>
            <a:solidFill>
              <a:srgbClr val="808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Rectangle 100"/>
            <p:cNvSpPr>
              <a:spLocks noChangeArrowheads="1"/>
            </p:cNvSpPr>
            <p:nvPr/>
          </p:nvSpPr>
          <p:spPr bwMode="auto">
            <a:xfrm>
              <a:off x="3422" y="1026"/>
              <a:ext cx="5" cy="5"/>
            </a:xfrm>
            <a:prstGeom prst="rect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Rectangle 101"/>
            <p:cNvSpPr>
              <a:spLocks noChangeArrowheads="1"/>
            </p:cNvSpPr>
            <p:nvPr/>
          </p:nvSpPr>
          <p:spPr bwMode="auto">
            <a:xfrm>
              <a:off x="3422" y="1026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Rectangle 102"/>
            <p:cNvSpPr>
              <a:spLocks noChangeArrowheads="1"/>
            </p:cNvSpPr>
            <p:nvPr/>
          </p:nvSpPr>
          <p:spPr bwMode="auto">
            <a:xfrm>
              <a:off x="3219" y="1050"/>
              <a:ext cx="5" cy="6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Rectangle 103"/>
            <p:cNvSpPr>
              <a:spLocks noChangeArrowheads="1"/>
            </p:cNvSpPr>
            <p:nvPr/>
          </p:nvSpPr>
          <p:spPr bwMode="auto">
            <a:xfrm>
              <a:off x="2959" y="1135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Rectangle 104"/>
            <p:cNvSpPr>
              <a:spLocks noChangeArrowheads="1"/>
            </p:cNvSpPr>
            <p:nvPr/>
          </p:nvSpPr>
          <p:spPr bwMode="auto">
            <a:xfrm>
              <a:off x="2811" y="1256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Rectangle 105"/>
            <p:cNvSpPr>
              <a:spLocks noChangeArrowheads="1"/>
            </p:cNvSpPr>
            <p:nvPr/>
          </p:nvSpPr>
          <p:spPr bwMode="auto">
            <a:xfrm>
              <a:off x="2512" y="1598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Rectangle 106"/>
            <p:cNvSpPr>
              <a:spLocks noChangeArrowheads="1"/>
            </p:cNvSpPr>
            <p:nvPr/>
          </p:nvSpPr>
          <p:spPr bwMode="auto">
            <a:xfrm>
              <a:off x="2291" y="1725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Rectangle 107"/>
            <p:cNvSpPr>
              <a:spLocks noChangeArrowheads="1"/>
            </p:cNvSpPr>
            <p:nvPr/>
          </p:nvSpPr>
          <p:spPr bwMode="auto">
            <a:xfrm>
              <a:off x="2131" y="1821"/>
              <a:ext cx="5" cy="6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Rectangle 108"/>
            <p:cNvSpPr>
              <a:spLocks noChangeArrowheads="1"/>
            </p:cNvSpPr>
            <p:nvPr/>
          </p:nvSpPr>
          <p:spPr bwMode="auto">
            <a:xfrm>
              <a:off x="2016" y="1903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Rectangle 109"/>
            <p:cNvSpPr>
              <a:spLocks noChangeArrowheads="1"/>
            </p:cNvSpPr>
            <p:nvPr/>
          </p:nvSpPr>
          <p:spPr bwMode="auto">
            <a:xfrm>
              <a:off x="1868" y="2009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Rectangle 110"/>
            <p:cNvSpPr>
              <a:spLocks noChangeArrowheads="1"/>
            </p:cNvSpPr>
            <p:nvPr/>
          </p:nvSpPr>
          <p:spPr bwMode="auto">
            <a:xfrm>
              <a:off x="1819" y="2015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Rectangle 111"/>
            <p:cNvSpPr>
              <a:spLocks noChangeArrowheads="1"/>
            </p:cNvSpPr>
            <p:nvPr/>
          </p:nvSpPr>
          <p:spPr bwMode="auto">
            <a:xfrm>
              <a:off x="2287" y="1546"/>
              <a:ext cx="13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Rectangle 112"/>
            <p:cNvSpPr>
              <a:spLocks noChangeArrowheads="1"/>
            </p:cNvSpPr>
            <p:nvPr/>
          </p:nvSpPr>
          <p:spPr bwMode="auto">
            <a:xfrm>
              <a:off x="2092" y="1285"/>
              <a:ext cx="57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46038" tIns="23812" rIns="46038" bIns="23812">
              <a:spAutoFit/>
            </a:bodyPr>
            <a:lstStyle/>
            <a:p>
              <a:pPr defTabSz="228600"/>
              <a:r>
                <a:rPr lang="en-US" b="1" i="1">
                  <a:solidFill>
                    <a:srgbClr val="FFFFFF"/>
                  </a:solidFill>
                  <a:latin typeface="Arial" charset="0"/>
                </a:rPr>
                <a:t>Blend 3</a:t>
              </a:r>
            </a:p>
          </p:txBody>
        </p:sp>
        <p:sp>
          <p:nvSpPr>
            <p:cNvPr id="43070" name="Line 113"/>
            <p:cNvSpPr>
              <a:spLocks noChangeShapeType="1"/>
            </p:cNvSpPr>
            <p:nvPr/>
          </p:nvSpPr>
          <p:spPr bwMode="auto">
            <a:xfrm>
              <a:off x="2495" y="1403"/>
              <a:ext cx="12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Freeform 114"/>
            <p:cNvSpPr>
              <a:spLocks/>
            </p:cNvSpPr>
            <p:nvPr/>
          </p:nvSpPr>
          <p:spPr bwMode="auto">
            <a:xfrm>
              <a:off x="2600" y="1448"/>
              <a:ext cx="33" cy="27"/>
            </a:xfrm>
            <a:custGeom>
              <a:avLst/>
              <a:gdLst>
                <a:gd name="T0" fmla="*/ 0 w 33"/>
                <a:gd name="T1" fmla="*/ 25 h 27"/>
                <a:gd name="T2" fmla="*/ 32 w 33"/>
                <a:gd name="T3" fmla="*/ 26 h 27"/>
                <a:gd name="T4" fmla="*/ 14 w 33"/>
                <a:gd name="T5" fmla="*/ 0 h 27"/>
                <a:gd name="T6" fmla="*/ 0 w 33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7"/>
                <a:gd name="T14" fmla="*/ 33 w 33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7">
                  <a:moveTo>
                    <a:pt x="0" y="25"/>
                  </a:moveTo>
                  <a:lnTo>
                    <a:pt x="32" y="26"/>
                  </a:lnTo>
                  <a:lnTo>
                    <a:pt x="14" y="0"/>
                  </a:lnTo>
                  <a:lnTo>
                    <a:pt x="0" y="2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115"/>
            <p:cNvSpPr>
              <a:spLocks noChangeShapeType="1"/>
            </p:cNvSpPr>
            <p:nvPr/>
          </p:nvSpPr>
          <p:spPr bwMode="auto">
            <a:xfrm flipV="1">
              <a:off x="3514" y="1024"/>
              <a:ext cx="0" cy="1039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Rectangle 116"/>
            <p:cNvSpPr>
              <a:spLocks noChangeArrowheads="1"/>
            </p:cNvSpPr>
            <p:nvPr/>
          </p:nvSpPr>
          <p:spPr bwMode="auto">
            <a:xfrm>
              <a:off x="1931" y="1974"/>
              <a:ext cx="5" cy="5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5" name="Rectangle 117"/>
          <p:cNvSpPr>
            <a:spLocks noChangeArrowheads="1"/>
          </p:cNvSpPr>
          <p:nvPr/>
        </p:nvSpPr>
        <p:spPr bwMode="auto">
          <a:xfrm>
            <a:off x="1036638" y="204788"/>
            <a:ext cx="662622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025" tIns="36512" rIns="73025" bIns="36512" anchor="ctr"/>
          <a:lstStyle/>
          <a:p>
            <a:pPr algn="ctr" defTabSz="731838">
              <a:lnSpc>
                <a:spcPct val="90000"/>
              </a:lnSpc>
            </a:pPr>
            <a:r>
              <a:rPr lang="en-US" sz="3600" b="1" i="1">
                <a:solidFill>
                  <a:srgbClr val="FAFD00"/>
                </a:solidFill>
                <a:latin typeface="Arial" charset="0"/>
              </a:rPr>
              <a:t>Selection of Design Asphalt Binder Content</a:t>
            </a:r>
          </a:p>
        </p:txBody>
      </p:sp>
      <p:sp>
        <p:nvSpPr>
          <p:cNvPr id="43026" name="Line 118"/>
          <p:cNvSpPr>
            <a:spLocks noChangeShapeType="1"/>
          </p:cNvSpPr>
          <p:nvPr/>
        </p:nvSpPr>
        <p:spPr bwMode="auto">
          <a:xfrm>
            <a:off x="6496050" y="5419725"/>
            <a:ext cx="15351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19"/>
          <p:cNvSpPr>
            <a:spLocks noChangeShapeType="1"/>
          </p:cNvSpPr>
          <p:nvPr/>
        </p:nvSpPr>
        <p:spPr bwMode="auto">
          <a:xfrm>
            <a:off x="2636838" y="5978525"/>
            <a:ext cx="1535112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120"/>
          <p:cNvSpPr>
            <a:spLocks noChangeShapeType="1"/>
          </p:cNvSpPr>
          <p:nvPr/>
        </p:nvSpPr>
        <p:spPr bwMode="auto">
          <a:xfrm>
            <a:off x="6773863" y="3681413"/>
            <a:ext cx="1535112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121"/>
          <p:cNvSpPr>
            <a:spLocks noChangeShapeType="1"/>
          </p:cNvSpPr>
          <p:nvPr/>
        </p:nvSpPr>
        <p:spPr bwMode="auto">
          <a:xfrm>
            <a:off x="6794500" y="4259263"/>
            <a:ext cx="15351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j Nigerian and other bin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408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03725" y="4948238"/>
            <a:ext cx="4540250" cy="1535112"/>
          </a:xfrm>
        </p:spPr>
        <p:txBody>
          <a:bodyPr/>
          <a:lstStyle/>
          <a:p>
            <a:r>
              <a:rPr lang="en-US" dirty="0"/>
              <a:t>Not All Crude is the Same</a:t>
            </a:r>
          </a:p>
        </p:txBody>
      </p:sp>
    </p:spTree>
    <p:extLst>
      <p:ext uri="{BB962C8B-B14F-4D97-AF65-F5344CB8AC3E}">
        <p14:creationId xmlns:p14="http://schemas.microsoft.com/office/powerpoint/2010/main" val="25097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19213" y="517525"/>
            <a:ext cx="5729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 anchor="ctr"/>
          <a:lstStyle/>
          <a:p>
            <a:r>
              <a:rPr kumimoji="1" lang="en-US" sz="4400">
                <a:solidFill>
                  <a:schemeClr val="tx2"/>
                </a:solidFill>
              </a:rPr>
              <a:t>How Asphalt Behaves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81200" y="1981200"/>
            <a:ext cx="5730875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</a:pPr>
            <a:r>
              <a:rPr kumimoji="1" lang="en-US" sz="3200"/>
              <a:t>Behavior Depends on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800"/>
              <a:t>Temperature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800"/>
              <a:t>Time of Loading</a:t>
            </a:r>
          </a:p>
        </p:txBody>
      </p:sp>
    </p:spTree>
    <p:extLst>
      <p:ext uri="{BB962C8B-B14F-4D97-AF65-F5344CB8AC3E}">
        <p14:creationId xmlns:p14="http://schemas.microsoft.com/office/powerpoint/2010/main" val="29414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r="11343" b="1784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Effect of Temperature</a:t>
            </a:r>
          </a:p>
        </p:txBody>
      </p:sp>
    </p:spTree>
    <p:extLst>
      <p:ext uri="{BB962C8B-B14F-4D97-AF65-F5344CB8AC3E}">
        <p14:creationId xmlns:p14="http://schemas.microsoft.com/office/powerpoint/2010/main" val="11129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hard is </a:t>
            </a:r>
            <a:br>
              <a:rPr lang="en-US"/>
            </a:br>
            <a:r>
              <a:rPr lang="en-US"/>
              <a:t>the water?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57188"/>
            <a:ext cx="2897187" cy="59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228725" y="533400"/>
            <a:ext cx="5788025" cy="927100"/>
          </a:xfrm>
          <a:noFill/>
          <a:ln/>
        </p:spPr>
        <p:txBody>
          <a:bodyPr lIns="73025" tIns="36512" rIns="73025" bIns="36512"/>
          <a:lstStyle/>
          <a:p>
            <a:r>
              <a:rPr lang="en-US" dirty="0"/>
              <a:t>SUPERPAVE Asphalt Binder Specification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2133600"/>
            <a:ext cx="6172200" cy="44338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/>
              <a:t>   Grading </a:t>
            </a:r>
            <a:r>
              <a:rPr lang="en-US" sz="2800" dirty="0"/>
              <a:t>System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Pavement Temperatures</a:t>
            </a: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                </a:t>
            </a:r>
            <a:r>
              <a:rPr lang="en-US" sz="2800" dirty="0" smtClean="0"/>
              <a:t>(Summer)        </a:t>
            </a:r>
            <a:r>
              <a:rPr lang="en-US" sz="2800" dirty="0"/>
              <a:t>(</a:t>
            </a:r>
            <a:r>
              <a:rPr lang="en-US" sz="2800" dirty="0" smtClean="0"/>
              <a:t>Winter</a:t>
            </a:r>
            <a:r>
              <a:rPr lang="en-US" sz="2800" dirty="0"/>
              <a:t>)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33738" y="3206750"/>
            <a:ext cx="1797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PG 64-22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95400" y="4564063"/>
            <a:ext cx="187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Performance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Grade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663526" y="4564063"/>
            <a:ext cx="1893147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Max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pavement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design temp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126163" y="4564063"/>
            <a:ext cx="2071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Min pavement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design temp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2466975" y="3683000"/>
            <a:ext cx="857250" cy="858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287838" y="3711575"/>
            <a:ext cx="150812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954588" y="3651250"/>
            <a:ext cx="1870075" cy="947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2744</TotalTime>
  <Words>639</Words>
  <Application>Microsoft Office PowerPoint</Application>
  <PresentationFormat>On-screen Show (4:3)</PresentationFormat>
  <Paragraphs>231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Textured</vt:lpstr>
      <vt:lpstr>PowerPoint Presentation</vt:lpstr>
      <vt:lpstr>PowerPoint Presentation</vt:lpstr>
      <vt:lpstr>PowerPoint Presentation</vt:lpstr>
      <vt:lpstr>Refinery Operation</vt:lpstr>
      <vt:lpstr>Not All Crude is the Same</vt:lpstr>
      <vt:lpstr>PowerPoint Presentation</vt:lpstr>
      <vt:lpstr>Effect of Temperature</vt:lpstr>
      <vt:lpstr>PowerPoint Presentation</vt:lpstr>
      <vt:lpstr>SUPERPAVE Asphalt Binder Specification</vt:lpstr>
      <vt:lpstr>Asphalt Binder Tests</vt:lpstr>
      <vt:lpstr>Temperature Grades</vt:lpstr>
      <vt:lpstr>Temperature Grades</vt:lpstr>
      <vt:lpstr>Base Grade</vt:lpstr>
      <vt:lpstr>Changing Base Grade</vt:lpstr>
      <vt:lpstr>Aggregates</vt:lpstr>
      <vt:lpstr>Quarry</vt:lpstr>
      <vt:lpstr>Gravel Pit</vt:lpstr>
      <vt:lpstr>Aggregate Properties</vt:lpstr>
      <vt:lpstr>Percent Crushed Particles</vt:lpstr>
      <vt:lpstr>Coarse Aggregate  Crushed Faces</vt:lpstr>
      <vt:lpstr>Fine Aggregate</vt:lpstr>
      <vt:lpstr>Fine Aggregate Angularity</vt:lpstr>
      <vt:lpstr>Fine Aggregate Angularity</vt:lpstr>
      <vt:lpstr>Gradation</vt:lpstr>
      <vt:lpstr>Washed  Gradation</vt:lpstr>
      <vt:lpstr>INDOT Fine Aggregate Sizes</vt:lpstr>
      <vt:lpstr>INDOT Coarse Aggregate Sizes</vt:lpstr>
      <vt:lpstr>PowerPoint Presentation</vt:lpstr>
      <vt:lpstr>Mix Size Designations</vt:lpstr>
      <vt:lpstr>Hot Mix Gradation</vt:lpstr>
      <vt:lpstr>Asphalt Mix Design</vt:lpstr>
      <vt:lpstr>Asphalt Mixture Design</vt:lpstr>
      <vt:lpstr>PowerPoint Presentation</vt:lpstr>
      <vt:lpstr>Mixing</vt:lpstr>
      <vt:lpstr>Short Term Aging</vt:lpstr>
      <vt:lpstr>Compaction</vt:lpstr>
      <vt:lpstr>Compaction</vt:lpstr>
      <vt:lpstr>Compaction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Asphalt Cements</dc:title>
  <dc:creator>Steve Henderson</dc:creator>
  <cp:lastModifiedBy>Dudley Bonte</cp:lastModifiedBy>
  <cp:revision>129</cp:revision>
  <cp:lastPrinted>1998-10-05T14:30:12Z</cp:lastPrinted>
  <dcterms:created xsi:type="dcterms:W3CDTF">1997-05-22T12:04:36Z</dcterms:created>
  <dcterms:modified xsi:type="dcterms:W3CDTF">2014-01-13T19:01:57Z</dcterms:modified>
</cp:coreProperties>
</file>