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66"/>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9" r:id="rId56"/>
    <p:sldId id="310" r:id="rId57"/>
    <p:sldId id="311" r:id="rId58"/>
    <p:sldId id="312" r:id="rId59"/>
    <p:sldId id="313" r:id="rId60"/>
    <p:sldId id="314" r:id="rId61"/>
    <p:sldId id="315" r:id="rId62"/>
    <p:sldId id="316" r:id="rId63"/>
    <p:sldId id="317" r:id="rId64"/>
    <p:sldId id="318"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p:cViewPr>
        <p:scale>
          <a:sx n="66" d="100"/>
          <a:sy n="66" d="100"/>
        </p:scale>
        <p:origin x="-1954" y="-7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E27EF6-2F8C-41CB-B6E9-76481950264F}" type="datetimeFigureOut">
              <a:rPr lang="en-US" smtClean="0"/>
              <a:pPr/>
              <a:t>5/13/2013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229A0-707A-448E-B9BD-36E4672ECE1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613A181-777D-43F9-B4C6-99D0D48A7E21}" type="slidenum">
              <a:rPr lang="en-US" smtClean="0"/>
              <a:pPr/>
              <a:t>2</a:t>
            </a:fld>
            <a:endParaRPr lang="en-US" smtClean="0"/>
          </a:p>
        </p:txBody>
      </p:sp>
      <p:sp>
        <p:nvSpPr>
          <p:cNvPr id="67587" name="Rectangle 2"/>
          <p:cNvSpPr>
            <a:spLocks noGrp="1" noRot="1" noChangeAspect="1" noChangeArrowheads="1" noTextEdit="1"/>
          </p:cNvSpPr>
          <p:nvPr>
            <p:ph type="sldImg"/>
          </p:nvPr>
        </p:nvSpPr>
        <p:spPr>
          <a:xfrm>
            <a:off x="1150938" y="692150"/>
            <a:ext cx="4556125" cy="3416300"/>
          </a:xfrm>
          <a:ln/>
        </p:spPr>
      </p:sp>
      <p:sp>
        <p:nvSpPr>
          <p:cNvPr id="67588" name="Rectangle 3"/>
          <p:cNvSpPr>
            <a:spLocks noGrp="1" noChangeArrowheads="1"/>
          </p:cNvSpPr>
          <p:nvPr>
            <p:ph type="body" idx="1"/>
          </p:nvPr>
        </p:nvSpPr>
        <p:spPr>
          <a:xfrm>
            <a:off x="914400" y="4800600"/>
            <a:ext cx="5029200" cy="3657600"/>
          </a:xfrm>
          <a:noFill/>
          <a:ln/>
        </p:spPr>
        <p:txBody>
          <a:bodyPr/>
          <a:lstStyle/>
          <a:p>
            <a:pPr eaLnBrk="1" hangingPunct="1">
              <a:buFontTx/>
              <a:buChar char="•"/>
            </a:pPr>
            <a:r>
              <a:rPr lang="en-US" sz="1000" smtClean="0"/>
              <a:t>Giving general overview of key aspects.</a:t>
            </a:r>
          </a:p>
          <a:p>
            <a:pPr eaLnBrk="1" hangingPunct="1">
              <a:buFontTx/>
              <a:buChar char="•"/>
            </a:pPr>
            <a:r>
              <a:rPr lang="en-US" sz="1000" smtClean="0">
                <a:cs typeface="Times New Roman" pitchFamily="18" charset="0"/>
              </a:rPr>
              <a:t>Concrete Dams-</a:t>
            </a:r>
          </a:p>
          <a:p>
            <a:pPr eaLnBrk="1" hangingPunct="1"/>
            <a:r>
              <a:rPr lang="en-US" sz="1000" smtClean="0">
                <a:cs typeface="Times New Roman" pitchFamily="18" charset="0"/>
              </a:rPr>
              <a:t>	Type</a:t>
            </a:r>
          </a:p>
          <a:p>
            <a:pPr eaLnBrk="1" hangingPunct="1"/>
            <a:r>
              <a:rPr lang="en-US" sz="1000" smtClean="0">
                <a:cs typeface="Times New Roman" pitchFamily="18" charset="0"/>
              </a:rPr>
              <a:t>	Causes of Failure</a:t>
            </a:r>
          </a:p>
          <a:p>
            <a:pPr eaLnBrk="1" hangingPunct="1"/>
            <a:r>
              <a:rPr lang="en-US" sz="1000" smtClean="0">
                <a:cs typeface="Times New Roman" pitchFamily="18" charset="0"/>
              </a:rPr>
              <a:t>	Failure Mechanics</a:t>
            </a:r>
          </a:p>
          <a:p>
            <a:pPr eaLnBrk="1" hangingPunct="1"/>
            <a:r>
              <a:rPr lang="en-US" sz="1000" smtClean="0">
                <a:cs typeface="Times New Roman" pitchFamily="18" charset="0"/>
              </a:rPr>
              <a:t>	Foundation Improvements</a:t>
            </a:r>
          </a:p>
          <a:p>
            <a:pPr eaLnBrk="1" hangingPunct="1">
              <a:buFontTx/>
              <a:buChar char="•"/>
            </a:pPr>
            <a:r>
              <a:rPr lang="en-US" sz="1000" smtClean="0">
                <a:cs typeface="Times New Roman" pitchFamily="18" charset="0"/>
              </a:rPr>
              <a:t> Embankment Dams-Type, Causes of Failure</a:t>
            </a:r>
          </a:p>
          <a:p>
            <a:pPr eaLnBrk="1" hangingPunct="1"/>
            <a:r>
              <a:rPr lang="en-US" sz="1000" smtClean="0">
                <a:cs typeface="Times New Roman" pitchFamily="18" charset="0"/>
              </a:rPr>
              <a:t>	Seepage</a:t>
            </a:r>
          </a:p>
          <a:p>
            <a:pPr eaLnBrk="1" hangingPunct="1"/>
            <a:r>
              <a:rPr lang="en-US" sz="1000" smtClean="0">
                <a:cs typeface="Times New Roman" pitchFamily="18" charset="0"/>
              </a:rPr>
              <a:t>	Slope Stability</a:t>
            </a:r>
          </a:p>
          <a:p>
            <a:pPr eaLnBrk="1" hangingPunct="1"/>
            <a:r>
              <a:rPr lang="en-US" sz="1000" smtClean="0">
                <a:cs typeface="Times New Roman" pitchFamily="18" charset="0"/>
              </a:rPr>
              <a:t>	Spillway Erosion</a:t>
            </a:r>
            <a:endParaRPr lang="en-US" sz="10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E4EF026-3D24-4AC9-A4C3-0BC6E15AC784}" type="slidenum">
              <a:rPr lang="en-US" smtClean="0"/>
              <a:pPr/>
              <a:t>11</a:t>
            </a:fld>
            <a:endParaRPr lang="en-US" smtClean="0"/>
          </a:p>
        </p:txBody>
      </p:sp>
      <p:sp>
        <p:nvSpPr>
          <p:cNvPr id="76803" name="Rectangle 2"/>
          <p:cNvSpPr>
            <a:spLocks noGrp="1" noRot="1" noChangeAspect="1" noChangeArrowheads="1" noTextEdit="1"/>
          </p:cNvSpPr>
          <p:nvPr>
            <p:ph type="sldImg"/>
          </p:nvPr>
        </p:nvSpPr>
        <p:spPr>
          <a:xfrm>
            <a:off x="1150938" y="692150"/>
            <a:ext cx="4556125" cy="3416300"/>
          </a:xfrm>
          <a:ln/>
        </p:spPr>
      </p:sp>
      <p:sp>
        <p:nvSpPr>
          <p:cNvPr id="76804" name="Rectangle 3"/>
          <p:cNvSpPr>
            <a:spLocks noGrp="1" noChangeArrowheads="1"/>
          </p:cNvSpPr>
          <p:nvPr>
            <p:ph type="body" idx="1"/>
          </p:nvPr>
        </p:nvSpPr>
        <p:spPr>
          <a:xfrm>
            <a:off x="914400" y="4800600"/>
            <a:ext cx="5029200" cy="3657600"/>
          </a:xfrm>
          <a:noFill/>
          <a:ln/>
        </p:spPr>
        <p:txBody>
          <a:bodyPr/>
          <a:lstStyle/>
          <a:p>
            <a:pPr eaLnBrk="1" hangingPunct="1"/>
            <a:r>
              <a:rPr lang="en-US" smtClean="0"/>
              <a:t>Four kinds.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936DACF9-7F3D-44DE-A97F-F6ACC25959ED}" type="slidenum">
              <a:rPr lang="en-US" smtClean="0"/>
              <a:pPr/>
              <a:t>12</a:t>
            </a:fld>
            <a:endParaRPr lang="en-US" smtClean="0"/>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xfrm>
            <a:off x="914400" y="4800600"/>
            <a:ext cx="5029200" cy="3657600"/>
          </a:xfrm>
          <a:noFill/>
          <a:ln/>
        </p:spPr>
        <p:txBody>
          <a:bodyPr/>
          <a:lstStyle/>
          <a:p>
            <a:pPr eaLnBrk="1" hangingPunct="1">
              <a:buFontTx/>
              <a:buChar char="•"/>
            </a:pPr>
            <a:r>
              <a:rPr lang="en-US" sz="900" smtClean="0"/>
              <a:t>Hydraulic fill dams were constructed by using water for transporting embankment material to its final position in the dam.</a:t>
            </a:r>
          </a:p>
          <a:p>
            <a:pPr eaLnBrk="1" hangingPunct="1">
              <a:buFontTx/>
              <a:buChar char="•"/>
            </a:pPr>
            <a:r>
              <a:rPr lang="en-US" sz="900" smtClean="0"/>
              <a:t>In this method of construction, the material is discharged from pipes along the outside edges of the fill. Coarser material is deposited soon after discharge, while the fines are carried into the central portion of the fill. The result is a zoned embankment with a relatively impermeable core.</a:t>
            </a:r>
          </a:p>
          <a:p>
            <a:pPr eaLnBrk="1" hangingPunct="1">
              <a:buFontTx/>
              <a:buChar char="•"/>
            </a:pPr>
            <a:r>
              <a:rPr lang="en-US" sz="900" smtClean="0"/>
              <a:t>Several problems are inherent to this type construction. Because of the slow drainage of water from the core, considerable settlement over a long period of time is expected. Also, this type construction leaves a relatively loose soil structure that is subject to liquefaction.</a:t>
            </a:r>
          </a:p>
          <a:p>
            <a:pPr eaLnBrk="1" hangingPunct="1">
              <a:buFontTx/>
              <a:buChar char="•"/>
            </a:pPr>
            <a:r>
              <a:rPr lang="en-US" sz="900" smtClean="0"/>
              <a:t>Hydraulic Fill construction was economical prior to the advent of large earth moving and compaction equipment.</a:t>
            </a:r>
          </a:p>
          <a:p>
            <a:pPr eaLnBrk="1" hangingPunct="1">
              <a:buFontTx/>
              <a:buChar char="•"/>
            </a:pPr>
            <a:r>
              <a:rPr lang="en-US" sz="900" smtClean="0"/>
              <a:t>The advent of this equipment made practical the construction of modern rolled-fill embankments.</a:t>
            </a:r>
          </a:p>
          <a:p>
            <a:pPr eaLnBrk="1" hangingPunct="1"/>
            <a:endParaRPr lang="en-US" sz="900" smtClean="0"/>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2405E05-4F6D-4A0A-9A44-9FE435AD7009}" type="slidenum">
              <a:rPr lang="en-US" smtClean="0"/>
              <a:pPr/>
              <a:t>13</a:t>
            </a:fld>
            <a:endParaRPr lang="en-US" smtClean="0"/>
          </a:p>
        </p:txBody>
      </p:sp>
      <p:sp>
        <p:nvSpPr>
          <p:cNvPr id="78851" name="Rectangle 2"/>
          <p:cNvSpPr>
            <a:spLocks noGrp="1" noRot="1" noChangeAspect="1" noChangeArrowheads="1" noTextEdit="1"/>
          </p:cNvSpPr>
          <p:nvPr>
            <p:ph type="sldImg"/>
          </p:nvPr>
        </p:nvSpPr>
        <p:spPr>
          <a:xfrm>
            <a:off x="1150938" y="692150"/>
            <a:ext cx="4556125" cy="3416300"/>
          </a:xfrm>
          <a:ln/>
        </p:spPr>
      </p:sp>
      <p:sp>
        <p:nvSpPr>
          <p:cNvPr id="78852" name="Rectangle 3"/>
          <p:cNvSpPr>
            <a:spLocks noGrp="1" noChangeArrowheads="1"/>
          </p:cNvSpPr>
          <p:nvPr>
            <p:ph type="body" idx="1"/>
          </p:nvPr>
        </p:nvSpPr>
        <p:spPr>
          <a:xfrm>
            <a:off x="914400" y="4800600"/>
            <a:ext cx="5029200" cy="3657600"/>
          </a:xfrm>
          <a:noFill/>
          <a:ln/>
        </p:spPr>
        <p:txBody>
          <a:bodyPr/>
          <a:lstStyle/>
          <a:p>
            <a:pPr eaLnBrk="1" hangingPunct="1">
              <a:buFontTx/>
              <a:buChar char="•"/>
            </a:pPr>
            <a:r>
              <a:rPr lang="en-US" smtClean="0"/>
              <a:t>Historical Data of Embankment Dam Failures and Accidents to 1979 for Dams of Heights to Feet or Greater.</a:t>
            </a:r>
          </a:p>
          <a:p>
            <a:pPr eaLnBrk="1" hangingPunct="1">
              <a:buFontTx/>
              <a:buChar char="•"/>
            </a:pPr>
            <a:r>
              <a:rPr lang="en-US" smtClean="0"/>
              <a:t>Source-Development of Dam Engineering in the US by E. B. Kollgaard and W. L. Chadwick, 1988.</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26CE465B-C7C0-402B-90C7-8285B0DFAA57}" type="slidenum">
              <a:rPr lang="en-US" smtClean="0"/>
              <a:pPr/>
              <a:t>14</a:t>
            </a:fld>
            <a:endParaRPr lang="en-US" smtClean="0"/>
          </a:p>
        </p:txBody>
      </p:sp>
      <p:sp>
        <p:nvSpPr>
          <p:cNvPr id="79875" name="Rectangle 2"/>
          <p:cNvSpPr>
            <a:spLocks noGrp="1" noRot="1" noChangeAspect="1" noChangeArrowheads="1" noTextEdit="1"/>
          </p:cNvSpPr>
          <p:nvPr>
            <p:ph type="sldImg"/>
          </p:nvPr>
        </p:nvSpPr>
        <p:spPr>
          <a:xfrm>
            <a:off x="1150938" y="692150"/>
            <a:ext cx="4556125" cy="3416300"/>
          </a:xfrm>
          <a:ln/>
        </p:spPr>
      </p:sp>
      <p:sp>
        <p:nvSpPr>
          <p:cNvPr id="79876" name="Rectangle 3"/>
          <p:cNvSpPr>
            <a:spLocks noGrp="1" noChangeArrowheads="1"/>
          </p:cNvSpPr>
          <p:nvPr>
            <p:ph type="body" idx="1"/>
          </p:nvPr>
        </p:nvSpPr>
        <p:spPr>
          <a:xfrm>
            <a:off x="914400" y="4800600"/>
            <a:ext cx="5029200" cy="3657600"/>
          </a:xfrm>
          <a:noFill/>
          <a:ln/>
        </p:spPr>
        <p:txBody>
          <a:bodyPr/>
          <a:lstStyle/>
          <a:p>
            <a:pPr eaLnBrk="1" hangingPunct="1">
              <a:buFontTx/>
              <a:buChar char="•"/>
            </a:pPr>
            <a:r>
              <a:rPr lang="en-US" sz="1000" smtClean="0"/>
              <a:t>A Dam as a sloping ground surface wants to move downward and outward under the influence of gravity, i.e. sag.</a:t>
            </a:r>
          </a:p>
          <a:p>
            <a:pPr eaLnBrk="1" hangingPunct="1">
              <a:buFontTx/>
              <a:buChar char="•"/>
            </a:pPr>
            <a:r>
              <a:rPr lang="en-US" sz="1000" smtClean="0"/>
              <a:t>Often rapid failures are preceded by a period of slow movements. Therefore, it pays to review the instrument data periodically to recognize a stability problem in the early stages of its development.</a:t>
            </a:r>
          </a:p>
          <a:p>
            <a:pPr eaLnBrk="1" hangingPunct="1">
              <a:buFontTx/>
              <a:buChar char="•"/>
            </a:pPr>
            <a:r>
              <a:rPr lang="en-US" sz="1000" smtClean="0"/>
              <a:t>Failures due to subsurface erosion are catastrophic. They occur with little warning, usually at full reservoir, and occasionally many years after the reservoir is first put into operation.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C34B7F52-02F7-4F7F-A428-605F355C3250}" type="slidenum">
              <a:rPr lang="en-US" smtClean="0"/>
              <a:pPr/>
              <a:t>15</a:t>
            </a:fld>
            <a:endParaRPr lang="en-US" smtClean="0"/>
          </a:p>
        </p:txBody>
      </p:sp>
      <p:sp>
        <p:nvSpPr>
          <p:cNvPr id="80899" name="Rectangle 2"/>
          <p:cNvSpPr>
            <a:spLocks noGrp="1" noRot="1" noChangeAspect="1" noChangeArrowheads="1" noTextEdit="1"/>
          </p:cNvSpPr>
          <p:nvPr>
            <p:ph type="sldImg"/>
          </p:nvPr>
        </p:nvSpPr>
        <p:spPr>
          <a:xfrm>
            <a:off x="1150938" y="692150"/>
            <a:ext cx="4556125" cy="3416300"/>
          </a:xfrm>
          <a:ln/>
        </p:spPr>
      </p:sp>
      <p:sp>
        <p:nvSpPr>
          <p:cNvPr id="80900" name="Rectangle 3"/>
          <p:cNvSpPr>
            <a:spLocks noGrp="1" noChangeArrowheads="1"/>
          </p:cNvSpPr>
          <p:nvPr>
            <p:ph type="body" idx="1"/>
          </p:nvPr>
        </p:nvSpPr>
        <p:spPr>
          <a:xfrm>
            <a:off x="914400" y="4800600"/>
            <a:ext cx="5029200" cy="3657600"/>
          </a:xfrm>
          <a:noFill/>
          <a:ln/>
        </p:spPr>
        <p:txBody>
          <a:bodyPr/>
          <a:lstStyle/>
          <a:p>
            <a:pPr eaLnBrk="1" hangingPunct="1">
              <a:buFontTx/>
              <a:buChar char="•"/>
            </a:pPr>
            <a:r>
              <a:rPr lang="en-US" sz="900" smtClean="0"/>
              <a:t>Design deficiencies-upstream slope too steep for sudden drawdown; crest width too narrow, inadequate seepage control and collect; poorly compacted soils.</a:t>
            </a:r>
          </a:p>
          <a:p>
            <a:pPr eaLnBrk="1" hangingPunct="1">
              <a:buFontTx/>
              <a:buChar char="•"/>
            </a:pPr>
            <a:r>
              <a:rPr lang="en-US" sz="900" smtClean="0"/>
              <a:t>Neglected remedial actions-drainage features, vegetation, animal borrows.</a:t>
            </a:r>
          </a:p>
          <a:p>
            <a:pPr eaLnBrk="1" hangingPunct="1">
              <a:buFontTx/>
              <a:buChar char="•"/>
            </a:pPr>
            <a:r>
              <a:rPr lang="en-US" sz="900" smtClean="0"/>
              <a:t>Earthquakes can cause sloughing (flow like movements) and loss of freeboard which increases chance for overtopping. </a:t>
            </a:r>
          </a:p>
          <a:p>
            <a:pPr eaLnBrk="1" hangingPunct="1">
              <a:buFontTx/>
              <a:buChar char="•"/>
            </a:pPr>
            <a:r>
              <a:rPr lang="en-US" sz="900" smtClean="0"/>
              <a:t>Landslides along the reservoir rim can cause waves which may overtop the dam. Vaiont Dam, Italy. </a:t>
            </a:r>
          </a:p>
          <a:p>
            <a:pPr eaLnBrk="1" hangingPunct="1">
              <a:buFontTx/>
              <a:buChar char="•"/>
            </a:pPr>
            <a:r>
              <a:rPr lang="en-US" sz="900" smtClean="0"/>
              <a:t>Transverse cracking allows water to flow through can lead to dam failure by erosion.</a:t>
            </a:r>
          </a:p>
          <a:p>
            <a:pPr eaLnBrk="1" hangingPunct="1">
              <a:buFontTx/>
              <a:buChar char="•"/>
            </a:pPr>
            <a:r>
              <a:rPr lang="en-US" sz="900" smtClean="0"/>
              <a:t>Poor compaction along conduits or open joints in conduits allows flow that can induce erosion.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1BA23D26-02CA-4ED7-B39F-9C792578EA83}" type="slidenum">
              <a:rPr lang="en-US" smtClean="0"/>
              <a:pPr/>
              <a:t>16</a:t>
            </a:fld>
            <a:endParaRPr lang="en-US" smtClean="0"/>
          </a:p>
        </p:txBody>
      </p:sp>
      <p:sp>
        <p:nvSpPr>
          <p:cNvPr id="81923" name="Rectangle 2"/>
          <p:cNvSpPr>
            <a:spLocks noGrp="1" noRot="1" noChangeAspect="1" noChangeArrowheads="1" noTextEdit="1"/>
          </p:cNvSpPr>
          <p:nvPr>
            <p:ph type="sldImg"/>
          </p:nvPr>
        </p:nvSpPr>
        <p:spPr>
          <a:xfrm>
            <a:off x="1150938" y="692150"/>
            <a:ext cx="4556125" cy="3416300"/>
          </a:xfrm>
          <a:ln/>
        </p:spPr>
      </p:sp>
      <p:sp>
        <p:nvSpPr>
          <p:cNvPr id="81924" name="Rectangle 3"/>
          <p:cNvSpPr>
            <a:spLocks noGrp="1" noChangeArrowheads="1"/>
          </p:cNvSpPr>
          <p:nvPr>
            <p:ph type="body" idx="1"/>
          </p:nvPr>
        </p:nvSpPr>
        <p:spPr>
          <a:xfrm>
            <a:off x="914400" y="4800600"/>
            <a:ext cx="5029200" cy="3657600"/>
          </a:xfrm>
          <a:noFill/>
          <a:ln/>
        </p:spPr>
        <p:txBody>
          <a:bodyPr/>
          <a:lstStyle/>
          <a:p>
            <a:pPr eaLnBrk="1" hangingPunct="1"/>
            <a:r>
              <a:rPr lang="en-US" smtClean="0"/>
              <a:t>Mentioned EQ aspect discussed by Joe Koester.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F803C82-1FBD-4710-8A8F-F5B0522B3DDF}" type="slidenum">
              <a:rPr lang="en-US" smtClean="0"/>
              <a:pPr/>
              <a:t>17</a:t>
            </a:fld>
            <a:endParaRPr lang="en-US" smtClean="0"/>
          </a:p>
        </p:txBody>
      </p:sp>
      <p:sp>
        <p:nvSpPr>
          <p:cNvPr id="82947" name="Rectangle 2"/>
          <p:cNvSpPr>
            <a:spLocks noGrp="1" noChangeArrowheads="1"/>
          </p:cNvSpPr>
          <p:nvPr>
            <p:ph type="body" idx="1"/>
          </p:nvPr>
        </p:nvSpPr>
        <p:spPr>
          <a:xfrm>
            <a:off x="914400" y="4800600"/>
            <a:ext cx="5029200" cy="3657600"/>
          </a:xfrm>
          <a:noFill/>
          <a:ln/>
        </p:spPr>
        <p:txBody>
          <a:bodyPr/>
          <a:lstStyle/>
          <a:p>
            <a:pPr eaLnBrk="1" hangingPunct="1"/>
            <a:r>
              <a:rPr lang="en-US" smtClean="0"/>
              <a:t>The structural safety of an embankment dam is dependent primarily on:</a:t>
            </a:r>
          </a:p>
          <a:p>
            <a:pPr eaLnBrk="1" hangingPunct="1">
              <a:buFontTx/>
              <a:buChar char="•"/>
            </a:pPr>
            <a:r>
              <a:rPr lang="en-US" smtClean="0"/>
              <a:t>the absence of excessive deformation and pore fluid pressure build-up under all conditions of environment and operations, </a:t>
            </a:r>
          </a:p>
          <a:p>
            <a:pPr eaLnBrk="1" hangingPunct="1">
              <a:buFontTx/>
              <a:buChar char="•"/>
            </a:pPr>
            <a:r>
              <a:rPr lang="en-US" smtClean="0"/>
              <a:t>the ability to safely pass flood flows, </a:t>
            </a:r>
          </a:p>
          <a:p>
            <a:pPr eaLnBrk="1" hangingPunct="1">
              <a:buFontTx/>
              <a:buChar char="•"/>
            </a:pPr>
            <a:r>
              <a:rPr lang="en-US" smtClean="0"/>
              <a:t>and the control of seepage to present migration of materials and thus preclude adverse effects on stability.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606E16B3-84F6-4A02-BD7D-2582242F2E9F}" type="slidenum">
              <a:rPr lang="en-US" smtClean="0"/>
              <a:pPr/>
              <a:t>18</a:t>
            </a:fld>
            <a:endParaRPr lang="en-US" smtClean="0"/>
          </a:p>
        </p:txBody>
      </p:sp>
      <p:sp>
        <p:nvSpPr>
          <p:cNvPr id="83971"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p>
        </p:txBody>
      </p:sp>
      <p:sp>
        <p:nvSpPr>
          <p:cNvPr id="83972"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US" sz="1000" i="1">
                <a:latin typeface="Times New Roman" pitchFamily="18" charset="0"/>
              </a:rPr>
              <a:t>2</a:t>
            </a:r>
          </a:p>
        </p:txBody>
      </p:sp>
      <p:sp>
        <p:nvSpPr>
          <p:cNvPr id="83973"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p>
        </p:txBody>
      </p:sp>
      <p:sp>
        <p:nvSpPr>
          <p:cNvPr id="83974"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p>
        </p:txBody>
      </p:sp>
      <p:sp>
        <p:nvSpPr>
          <p:cNvPr id="83975" name="Rectangle 6"/>
          <p:cNvSpPr>
            <a:spLocks noGrp="1" noChangeArrowheads="1"/>
          </p:cNvSpPr>
          <p:nvPr>
            <p:ph type="body" idx="1"/>
          </p:nvPr>
        </p:nvSpPr>
        <p:spPr>
          <a:xfrm>
            <a:off x="914400" y="4800600"/>
            <a:ext cx="5029200" cy="3657600"/>
          </a:xfrm>
          <a:noFill/>
          <a:ln/>
        </p:spPr>
        <p:txBody>
          <a:bodyPr lIns="92075" tIns="46038" rIns="92075" bIns="46038"/>
          <a:lstStyle/>
          <a:p>
            <a:pPr eaLnBrk="1" hangingPunct="1">
              <a:buFontTx/>
              <a:buChar char="•"/>
            </a:pPr>
            <a:r>
              <a:rPr lang="en-US" sz="900" smtClean="0"/>
              <a:t>Water stored behind a dam always seeks to escape or flow along a path of least resistance.</a:t>
            </a:r>
          </a:p>
          <a:p>
            <a:pPr eaLnBrk="1" hangingPunct="1">
              <a:buFontTx/>
              <a:buChar char="•"/>
            </a:pPr>
            <a:r>
              <a:rPr lang="en-US" sz="900" smtClean="0"/>
              <a:t>There are four basic seepage problems, all which can lead to failure. (Intergranular seepage-flow thru pores.)</a:t>
            </a:r>
          </a:p>
          <a:p>
            <a:pPr lvl="1" eaLnBrk="1" hangingPunct="1">
              <a:buFontTx/>
              <a:buChar char="•"/>
            </a:pPr>
            <a:r>
              <a:rPr lang="en-US" sz="900" smtClean="0"/>
              <a:t>Piping-Intergranular seepage that results in erosion (low or non-plastic soils.</a:t>
            </a:r>
          </a:p>
          <a:p>
            <a:pPr lvl="2" eaLnBrk="1" hangingPunct="1">
              <a:buFontTx/>
              <a:buChar char="•"/>
            </a:pPr>
            <a:r>
              <a:rPr lang="en-US" sz="900" smtClean="0"/>
              <a:t>Piping occurs when water moving through pores of the soil exerts a tractive force on the soil particles through which it is flowing sufficient to remove them at the exit point.</a:t>
            </a:r>
          </a:p>
          <a:p>
            <a:pPr lvl="2" eaLnBrk="1" hangingPunct="1">
              <a:buFontTx/>
              <a:buChar char="•"/>
            </a:pPr>
            <a:r>
              <a:rPr lang="en-US" sz="900" smtClean="0"/>
              <a:t>The removal of soil moves progressively upstream, forming the characteristic pipe from which the phenomenon derives its name.</a:t>
            </a:r>
          </a:p>
          <a:p>
            <a:pPr lvl="1" eaLnBrk="1" hangingPunct="1">
              <a:buFontTx/>
              <a:buChar char="•"/>
            </a:pPr>
            <a:r>
              <a:rPr lang="en-US" sz="900" smtClean="0"/>
              <a:t>Internal erosion-Flow thru cracks that result in erosion (plastic soils)</a:t>
            </a:r>
          </a:p>
          <a:p>
            <a:pPr lvl="1" eaLnBrk="1" hangingPunct="1">
              <a:buFontTx/>
              <a:buChar char="•"/>
            </a:pPr>
            <a:r>
              <a:rPr lang="en-US" sz="900" smtClean="0"/>
              <a:t>Solutioning of soluble rock</a:t>
            </a:r>
          </a:p>
          <a:p>
            <a:pPr lvl="1" eaLnBrk="1" hangingPunct="1">
              <a:buFontTx/>
              <a:buChar char="•"/>
            </a:pPr>
            <a:r>
              <a:rPr lang="en-US" sz="900" smtClean="0"/>
              <a:t>Internal pressure and/or saturation</a:t>
            </a:r>
          </a:p>
          <a:p>
            <a:pPr eaLnBrk="1" hangingPunct="1">
              <a:buFontTx/>
              <a:buChar char="•"/>
            </a:pPr>
            <a:r>
              <a:rPr lang="en-US" sz="900" smtClean="0"/>
              <a:t>Most common causes:</a:t>
            </a:r>
          </a:p>
          <a:p>
            <a:pPr lvl="1" eaLnBrk="1" hangingPunct="1">
              <a:buFontTx/>
              <a:buChar char="•"/>
            </a:pPr>
            <a:r>
              <a:rPr lang="en-US" sz="900" smtClean="0"/>
              <a:t>Poor construction</a:t>
            </a:r>
          </a:p>
          <a:p>
            <a:pPr lvl="1" eaLnBrk="1" hangingPunct="1">
              <a:buFontTx/>
              <a:buChar char="•"/>
            </a:pPr>
            <a:r>
              <a:rPr lang="en-US" sz="900" smtClean="0"/>
              <a:t>Inadequate compaction</a:t>
            </a:r>
          </a:p>
          <a:p>
            <a:pPr lvl="1" eaLnBrk="1" hangingPunct="1">
              <a:buFontTx/>
              <a:buChar char="•"/>
            </a:pPr>
            <a:r>
              <a:rPr lang="en-US" sz="900" smtClean="0"/>
              <a:t>Failure to provide or meet filter criteria</a:t>
            </a:r>
          </a:p>
          <a:p>
            <a:pPr lvl="1" eaLnBrk="1" hangingPunct="1">
              <a:buFontTx/>
              <a:buChar char="•"/>
            </a:pPr>
            <a:r>
              <a:rPr lang="en-US" sz="900" smtClean="0"/>
              <a:t>Lack of adequate treatment at the contact between the dam and foundation abutments.</a:t>
            </a:r>
          </a:p>
        </p:txBody>
      </p:sp>
      <p:sp>
        <p:nvSpPr>
          <p:cNvPr id="83976"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32F794B-21C8-4C5C-B71C-7DC5D29AF0E1}" type="slidenum">
              <a:rPr lang="en-US" smtClean="0"/>
              <a:pPr/>
              <a:t>19</a:t>
            </a:fld>
            <a:endParaRPr lang="en-US" smtClean="0"/>
          </a:p>
        </p:txBody>
      </p:sp>
      <p:sp>
        <p:nvSpPr>
          <p:cNvPr id="84995" name="Rectangle 2"/>
          <p:cNvSpPr>
            <a:spLocks noGrp="1" noRot="1" noChangeAspect="1" noChangeArrowheads="1" noTextEdit="1"/>
          </p:cNvSpPr>
          <p:nvPr>
            <p:ph type="sldImg"/>
          </p:nvPr>
        </p:nvSpPr>
        <p:spPr>
          <a:xfrm>
            <a:off x="1150938" y="692150"/>
            <a:ext cx="4556125" cy="3416300"/>
          </a:xfrm>
          <a:ln/>
        </p:spPr>
      </p:sp>
      <p:sp>
        <p:nvSpPr>
          <p:cNvPr id="84996" name="Rectangle 3"/>
          <p:cNvSpPr>
            <a:spLocks noGrp="1" noChangeArrowheads="1"/>
          </p:cNvSpPr>
          <p:nvPr>
            <p:ph type="body" idx="1"/>
          </p:nvPr>
        </p:nvSpPr>
        <p:spPr>
          <a:xfrm>
            <a:off x="914400" y="4800600"/>
            <a:ext cx="5029200" cy="3657600"/>
          </a:xfrm>
          <a:noFill/>
          <a:ln/>
        </p:spPr>
        <p:txBody>
          <a:bodyPr/>
          <a:lstStyle/>
          <a:p>
            <a:pPr eaLnBrk="1" hangingPunct="1"/>
            <a:r>
              <a:rPr lang="en-US" smtClean="0"/>
              <a:t>Example of phreatic surface.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428BEBE-D650-49E0-86D3-DF5E33EF67BF}" type="slidenum">
              <a:rPr lang="en-US" smtClean="0"/>
              <a:pPr/>
              <a:t>20</a:t>
            </a:fld>
            <a:endParaRPr lang="en-US" smtClean="0"/>
          </a:p>
        </p:txBody>
      </p:sp>
      <p:sp>
        <p:nvSpPr>
          <p:cNvPr id="86019" name="Rectangle 2"/>
          <p:cNvSpPr>
            <a:spLocks noGrp="1" noRot="1" noChangeAspect="1" noChangeArrowheads="1" noTextEdit="1"/>
          </p:cNvSpPr>
          <p:nvPr>
            <p:ph type="sldImg"/>
          </p:nvPr>
        </p:nvSpPr>
        <p:spPr>
          <a:xfrm>
            <a:off x="1150938" y="692150"/>
            <a:ext cx="4556125" cy="3416300"/>
          </a:xfrm>
          <a:ln/>
        </p:spPr>
      </p:sp>
      <p:sp>
        <p:nvSpPr>
          <p:cNvPr id="86020" name="Rectangle 3"/>
          <p:cNvSpPr>
            <a:spLocks noGrp="1" noChangeArrowheads="1"/>
          </p:cNvSpPr>
          <p:nvPr>
            <p:ph type="body" idx="1"/>
          </p:nvPr>
        </p:nvSpPr>
        <p:spPr>
          <a:xfrm>
            <a:off x="914400" y="4800600"/>
            <a:ext cx="5029200" cy="3657600"/>
          </a:xfrm>
          <a:noFill/>
          <a:ln/>
        </p:spPr>
        <p:txBody>
          <a:bodyPr/>
          <a:lstStyle/>
          <a:p>
            <a:pPr eaLnBrk="1" hangingPunct="1"/>
            <a:r>
              <a:rPr lang="en-US" smtClean="0"/>
              <a:t>Picture stretched in horizontal direction.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BCE7943A-645B-4B29-B6D4-2CAE70500A92}" type="slidenum">
              <a:rPr lang="en-US" smtClean="0"/>
              <a:pPr/>
              <a:t>3</a:t>
            </a:fld>
            <a:endParaRPr lang="en-US" smtClean="0"/>
          </a:p>
        </p:txBody>
      </p:sp>
      <p:sp>
        <p:nvSpPr>
          <p:cNvPr id="68611" name="Rectangle 2"/>
          <p:cNvSpPr>
            <a:spLocks noGrp="1" noRot="1" noChangeAspect="1" noChangeArrowheads="1" noTextEdit="1"/>
          </p:cNvSpPr>
          <p:nvPr>
            <p:ph type="sldImg"/>
          </p:nvPr>
        </p:nvSpPr>
        <p:spPr>
          <a:xfrm>
            <a:off x="1150938" y="692150"/>
            <a:ext cx="4556125" cy="3416300"/>
          </a:xfrm>
          <a:ln/>
        </p:spPr>
      </p:sp>
      <p:sp>
        <p:nvSpPr>
          <p:cNvPr id="68612" name="Rectangle 3"/>
          <p:cNvSpPr>
            <a:spLocks noGrp="1" noChangeArrowheads="1"/>
          </p:cNvSpPr>
          <p:nvPr>
            <p:ph type="body" idx="1"/>
          </p:nvPr>
        </p:nvSpPr>
        <p:spPr>
          <a:xfrm>
            <a:off x="914400" y="4800600"/>
            <a:ext cx="5029200" cy="3657600"/>
          </a:xfrm>
          <a:noFill/>
          <a:ln/>
        </p:spPr>
        <p:txBody>
          <a:bodyPr/>
          <a:lstStyle/>
          <a:p>
            <a:pPr eaLnBrk="1" hangingPunct="1">
              <a:buFontTx/>
              <a:buChar char="•"/>
            </a:pPr>
            <a:r>
              <a:rPr lang="en-US" sz="1000" smtClean="0"/>
              <a:t>Foundation issues-piping, sliding, liquefaction, subsidence, settlement</a:t>
            </a:r>
          </a:p>
          <a:p>
            <a:pPr eaLnBrk="1" hangingPunct="1">
              <a:buFontTx/>
              <a:buChar char="•"/>
            </a:pPr>
            <a:r>
              <a:rPr lang="en-US" sz="1000" smtClean="0"/>
              <a:t>Characteristics of consolidated foundations-hardness and strength, discontinuities (openings and fractures), weathering, and solutioning.</a:t>
            </a:r>
          </a:p>
          <a:p>
            <a:pPr eaLnBrk="1" hangingPunct="1">
              <a:buFontTx/>
              <a:buChar char="•"/>
            </a:pPr>
            <a:r>
              <a:rPr lang="en-US" sz="1000" smtClean="0"/>
              <a:t>Static failure can be divided into two broad categories: sliding and overturning. Primary failure mode.</a:t>
            </a:r>
          </a:p>
          <a:p>
            <a:pPr eaLnBrk="1" hangingPunct="1">
              <a:buFontTx/>
              <a:buChar char="•"/>
            </a:pPr>
            <a:r>
              <a:rPr lang="en-US" sz="1000" smtClean="0"/>
              <a:t>Seismic events:</a:t>
            </a:r>
          </a:p>
          <a:p>
            <a:pPr lvl="1" eaLnBrk="1" hangingPunct="1">
              <a:buFontTx/>
              <a:buChar char="•"/>
            </a:pPr>
            <a:r>
              <a:rPr lang="en-US" sz="1000" smtClean="0"/>
              <a:t>Can open foundation and abutment joints that can reduce foundation strength.</a:t>
            </a:r>
          </a:p>
          <a:p>
            <a:pPr lvl="1" eaLnBrk="1" hangingPunct="1">
              <a:buFontTx/>
              <a:buChar char="•"/>
            </a:pPr>
            <a:r>
              <a:rPr lang="en-US" sz="1000" smtClean="0"/>
              <a:t>Can increase infiltration of water along bedding planes and lead to erosion of shear zone material by piping.</a:t>
            </a:r>
          </a:p>
          <a:p>
            <a:pPr lvl="1" eaLnBrk="1" hangingPunct="1">
              <a:buFontTx/>
              <a:buChar char="•"/>
            </a:pPr>
            <a:r>
              <a:rPr lang="en-US" sz="1000" smtClean="0"/>
              <a:t>Induces liquefaction, which transforms loose cohesionless foundation soil into a fluid mass. Such liquefaction lowers bearing capacity, and induces settlement and or overturning. </a:t>
            </a:r>
          </a:p>
          <a:p>
            <a:pPr lvl="1" eaLnBrk="1" hangingPunct="1">
              <a:buFontTx/>
              <a:buChar char="•"/>
            </a:pPr>
            <a:r>
              <a:rPr lang="en-US" sz="1000" smtClean="0"/>
              <a:t>In Arch Dams, seismic failure occurs in the abutments.</a:t>
            </a:r>
          </a:p>
          <a:p>
            <a:pPr eaLnBrk="1" hangingPunct="1"/>
            <a:endParaRPr lang="en-US" sz="1000" smtClean="0"/>
          </a:p>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B743AE6-6242-4F65-900B-BCBC62745A5C}" type="slidenum">
              <a:rPr lang="en-US" smtClean="0"/>
              <a:pPr/>
              <a:t>21</a:t>
            </a:fld>
            <a:endParaRPr lang="en-US" smtClean="0"/>
          </a:p>
        </p:txBody>
      </p:sp>
      <p:sp>
        <p:nvSpPr>
          <p:cNvPr id="87043" name="Rectangle 2"/>
          <p:cNvSpPr>
            <a:spLocks noGrp="1" noRot="1" noChangeAspect="1" noChangeArrowheads="1" noTextEdit="1"/>
          </p:cNvSpPr>
          <p:nvPr>
            <p:ph type="sldImg"/>
          </p:nvPr>
        </p:nvSpPr>
        <p:spPr>
          <a:xfrm>
            <a:off x="1150938" y="692150"/>
            <a:ext cx="4556125" cy="3416300"/>
          </a:xfrm>
          <a:ln/>
        </p:spPr>
      </p:sp>
      <p:sp>
        <p:nvSpPr>
          <p:cNvPr id="87044" name="Rectangle 3"/>
          <p:cNvSpPr>
            <a:spLocks noGrp="1" noChangeArrowheads="1"/>
          </p:cNvSpPr>
          <p:nvPr>
            <p:ph type="body" idx="1"/>
          </p:nvPr>
        </p:nvSpPr>
        <p:spPr>
          <a:xfrm>
            <a:off x="914400" y="4800600"/>
            <a:ext cx="5029200" cy="3657600"/>
          </a:xfrm>
          <a:noFill/>
          <a:ln/>
        </p:spPr>
        <p:txBody>
          <a:bodyPr/>
          <a:lstStyle/>
          <a:p>
            <a:pPr eaLnBrk="1" hangingPunct="1"/>
            <a:r>
              <a:rPr lang="en-US" smtClean="0"/>
              <a:t>Schematic of boil mechanism. Prominent in low/non-plastic soils. Common in levees along Mississippi and American Rivers.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7A89EB8D-2C88-4356-BDDC-71DFB65B7978}" type="slidenum">
              <a:rPr lang="en-US" smtClean="0"/>
              <a:pPr/>
              <a:t>22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251528B4-22BF-4AC0-8675-4E2123DEA3BE}" type="slidenum">
              <a:rPr lang="en-US" smtClean="0"/>
              <a:pPr/>
              <a:t>23</a:t>
            </a:fld>
            <a:endParaRPr lang="en-US" smtClean="0"/>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xfrm>
            <a:off x="914400" y="4800600"/>
            <a:ext cx="5029200" cy="3657600"/>
          </a:xfrm>
          <a:noFill/>
          <a:ln/>
        </p:spPr>
        <p:txBody>
          <a:bodyPr/>
          <a:lstStyle/>
          <a:p>
            <a:pPr eaLnBrk="1" hangingPunct="1">
              <a:buFontTx/>
              <a:buChar char="•"/>
            </a:pPr>
            <a:r>
              <a:rPr lang="en-US" smtClean="0"/>
              <a:t>The type of seepage illustrated above is difficult to detect since nothing is visible until the embankment starts to collapse, or until a vortex appears in the reservoir.</a:t>
            </a:r>
          </a:p>
          <a:p>
            <a:pPr eaLnBrk="1" hangingPunct="1">
              <a:buFontTx/>
              <a:buChar char="•"/>
            </a:pPr>
            <a:r>
              <a:rPr lang="en-US" smtClean="0"/>
              <a:t>A vortex is the rotational movement that will appear as the water rapidly enters the foundation, same action as pulling the plug in the bathtub.</a:t>
            </a:r>
          </a:p>
          <a:p>
            <a:pPr eaLnBrk="1" hangingPunct="1">
              <a:buFontTx/>
              <a:buChar char="•"/>
            </a:pPr>
            <a:r>
              <a:rPr lang="en-US" smtClean="0"/>
              <a:t>If you happen to be in a boat, get out of there.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D47021CB-33F9-419B-9233-187F24CBDF78}" type="slidenum">
              <a:rPr lang="en-US" smtClean="0"/>
              <a:pPr/>
              <a:t>27</a:t>
            </a:fld>
            <a:endParaRPr lang="en-US" smtClean="0"/>
          </a:p>
        </p:txBody>
      </p:sp>
      <p:sp>
        <p:nvSpPr>
          <p:cNvPr id="90115" name="Rectangle 2"/>
          <p:cNvSpPr>
            <a:spLocks noGrp="1" noRot="1" noChangeAspect="1" noChangeArrowheads="1" noTextEdit="1"/>
          </p:cNvSpPr>
          <p:nvPr>
            <p:ph type="sldImg"/>
          </p:nvPr>
        </p:nvSpPr>
        <p:spPr>
          <a:xfrm>
            <a:off x="1150938" y="692150"/>
            <a:ext cx="4556125" cy="3416300"/>
          </a:xfrm>
          <a:ln/>
        </p:spPr>
      </p:sp>
      <p:sp>
        <p:nvSpPr>
          <p:cNvPr id="90116" name="Rectangle 3"/>
          <p:cNvSpPr>
            <a:spLocks noGrp="1" noChangeArrowheads="1"/>
          </p:cNvSpPr>
          <p:nvPr>
            <p:ph type="body" idx="1"/>
          </p:nvPr>
        </p:nvSpPr>
        <p:spPr>
          <a:xfrm>
            <a:off x="914400" y="4800600"/>
            <a:ext cx="5029200" cy="3657600"/>
          </a:xfrm>
          <a:noFill/>
          <a:ln/>
        </p:spPr>
        <p:txBody>
          <a:bodyPr/>
          <a:lstStyle/>
          <a:p>
            <a:pPr eaLnBrk="1" hangingPunct="1"/>
            <a:r>
              <a:rPr lang="en-US" smtClean="0"/>
              <a:t>Example of internal chimney and blanket drain.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D3AF7CF5-293C-4680-8C71-E5AB19F7AEF8}" type="slidenum">
              <a:rPr lang="en-US" smtClean="0"/>
              <a:pPr/>
              <a:t>28</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14400" y="4343400"/>
            <a:ext cx="5029200" cy="4114800"/>
          </a:xfrm>
          <a:noFill/>
          <a:ln/>
        </p:spPr>
        <p:txBody>
          <a:bodyPr/>
          <a:lstStyle/>
          <a:p>
            <a:pPr eaLnBrk="1" hangingPunct="1"/>
            <a:r>
              <a:rPr lang="en-US" smtClean="0"/>
              <a:t>Emphasize the need to keep open and functioning.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A2DC7D04-979F-4D45-998C-6D680CA5C02E}" type="slidenum">
              <a:rPr lang="en-US" smtClean="0"/>
              <a:pPr/>
              <a:t>29</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14400" y="4343400"/>
            <a:ext cx="5029200" cy="4114800"/>
          </a:xfrm>
          <a:noFill/>
          <a:ln/>
        </p:spPr>
        <p:txBody>
          <a:bodyPr/>
          <a:lstStyle/>
          <a:p>
            <a:pPr eaLnBrk="1" hangingPunct="1"/>
            <a:r>
              <a:rPr lang="en-US" smtClean="0"/>
              <a:t>Example of neglected maintenance or remedial repairs.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0C67724A-05DC-47A4-ABD7-CB88DF7565D6}" type="slidenum">
              <a:rPr lang="en-US" smtClean="0"/>
              <a:pPr/>
              <a:t>30</a:t>
            </a:fld>
            <a:endParaRPr lang="en-US" smtClean="0"/>
          </a:p>
        </p:txBody>
      </p:sp>
      <p:sp>
        <p:nvSpPr>
          <p:cNvPr id="93187" name="Rectangle 2"/>
          <p:cNvSpPr>
            <a:spLocks noGrp="1" noChangeArrowheads="1"/>
          </p:cNvSpPr>
          <p:nvPr>
            <p:ph type="body" idx="1"/>
          </p:nvPr>
        </p:nvSpPr>
        <p:spPr>
          <a:xfrm>
            <a:off x="914400" y="4800600"/>
            <a:ext cx="5029200" cy="3657600"/>
          </a:xfrm>
          <a:noFill/>
          <a:ln/>
        </p:spPr>
        <p:txBody>
          <a:bodyPr/>
          <a:lstStyle/>
          <a:p>
            <a:pPr eaLnBrk="1" hangingPunct="1">
              <a:spcBef>
                <a:spcPct val="0"/>
              </a:spcBef>
            </a:pPr>
            <a:r>
              <a:rPr lang="en-US" sz="2800" smtClean="0">
                <a:solidFill>
                  <a:srgbClr val="FAFD00"/>
                </a:solidFill>
              </a:rPr>
              <a:t>Curwensville Dam, PA </a:t>
            </a:r>
          </a:p>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800DA346-F498-49B3-A4FA-8EDBA5007CC5}" type="slidenum">
              <a:rPr lang="en-US" smtClean="0"/>
              <a:pPr/>
              <a:t>31</a:t>
            </a:fld>
            <a:endParaRPr lang="en-US" smtClean="0"/>
          </a:p>
        </p:txBody>
      </p:sp>
      <p:sp>
        <p:nvSpPr>
          <p:cNvPr id="94211" name="Rectangle 2"/>
          <p:cNvSpPr>
            <a:spLocks noGrp="1" noRot="1" noChangeAspect="1" noChangeArrowheads="1" noTextEdit="1"/>
          </p:cNvSpPr>
          <p:nvPr>
            <p:ph type="sldImg"/>
          </p:nvPr>
        </p:nvSpPr>
        <p:spPr>
          <a:xfrm>
            <a:off x="1150938" y="692150"/>
            <a:ext cx="4556125" cy="3416300"/>
          </a:xfrm>
          <a:ln/>
        </p:spPr>
      </p:sp>
      <p:sp>
        <p:nvSpPr>
          <p:cNvPr id="94212" name="Rectangle 3"/>
          <p:cNvSpPr>
            <a:spLocks noGrp="1" noChangeArrowheads="1"/>
          </p:cNvSpPr>
          <p:nvPr>
            <p:ph type="body" idx="1"/>
          </p:nvPr>
        </p:nvSpPr>
        <p:spPr>
          <a:xfrm>
            <a:off x="914400" y="4800600"/>
            <a:ext cx="5029200" cy="3657600"/>
          </a:xfrm>
          <a:noFill/>
          <a:ln/>
        </p:spPr>
        <p:txBody>
          <a:bodyPr/>
          <a:lstStyle/>
          <a:p>
            <a:pPr eaLnBrk="1" hangingPunct="1">
              <a:buFontTx/>
              <a:buChar char="•"/>
            </a:pPr>
            <a:r>
              <a:rPr lang="en-US" smtClean="0"/>
              <a:t>Go down list o measures to control leakage.</a:t>
            </a:r>
          </a:p>
          <a:p>
            <a:pPr eaLnBrk="1" hangingPunct="1">
              <a:buFontTx/>
              <a:buChar char="•"/>
            </a:pPr>
            <a:r>
              <a:rPr lang="en-US" smtClean="0"/>
              <a:t>Add toe trenches and relief wells-see next slide.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9D41883-7840-4EC9-92FD-5AFC0D477E57}" type="slidenum">
              <a:rPr lang="en-US" smtClean="0"/>
              <a:pPr/>
              <a:t>33</a:t>
            </a:fld>
            <a:endParaRPr lang="en-US" smtClean="0"/>
          </a:p>
        </p:txBody>
      </p:sp>
      <p:sp>
        <p:nvSpPr>
          <p:cNvPr id="95235" name="Rectangle 2"/>
          <p:cNvSpPr>
            <a:spLocks noGrp="1" noRot="1" noChangeAspect="1" noChangeArrowheads="1" noTextEdit="1"/>
          </p:cNvSpPr>
          <p:nvPr>
            <p:ph type="sldImg"/>
          </p:nvPr>
        </p:nvSpPr>
        <p:spPr>
          <a:xfrm>
            <a:off x="1150938" y="692150"/>
            <a:ext cx="4556125" cy="3416300"/>
          </a:xfrm>
          <a:ln/>
        </p:spPr>
      </p:sp>
      <p:sp>
        <p:nvSpPr>
          <p:cNvPr id="95236" name="Rectangle 3"/>
          <p:cNvSpPr>
            <a:spLocks noGrp="1" noChangeArrowheads="1"/>
          </p:cNvSpPr>
          <p:nvPr>
            <p:ph type="body" idx="1"/>
          </p:nvPr>
        </p:nvSpPr>
        <p:spPr>
          <a:xfrm>
            <a:off x="914400" y="4800600"/>
            <a:ext cx="5029200" cy="3657600"/>
          </a:xfrm>
          <a:noFill/>
          <a:ln/>
        </p:spPr>
        <p:txBody>
          <a:bodyPr/>
          <a:lstStyle/>
          <a:p>
            <a:pPr eaLnBrk="1" hangingPunct="1">
              <a:buFontTx/>
              <a:buChar char="•"/>
            </a:pPr>
            <a:r>
              <a:rPr lang="en-US" smtClean="0"/>
              <a:t>Example of how to treat seepage exiting an embankment. Mention heroic measures.</a:t>
            </a:r>
          </a:p>
          <a:p>
            <a:pPr eaLnBrk="1" hangingPunct="1">
              <a:buFontTx/>
              <a:buChar char="•"/>
            </a:pPr>
            <a:r>
              <a:rPr lang="en-US" smtClean="0"/>
              <a:t>Fabric for short term solution only. Clog.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B94CC0A-8DF0-41E1-8D16-73EF1DAEF2C5}" type="slidenum">
              <a:rPr lang="en-US" smtClean="0"/>
              <a:pPr/>
              <a:t>34</a:t>
            </a:fld>
            <a:endParaRPr lang="en-US" smtClean="0"/>
          </a:p>
        </p:txBody>
      </p:sp>
      <p:sp>
        <p:nvSpPr>
          <p:cNvPr id="962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p>
        </p:txBody>
      </p:sp>
      <p:sp>
        <p:nvSpPr>
          <p:cNvPr id="962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US" sz="1000" i="1">
                <a:latin typeface="Times New Roman" pitchFamily="18" charset="0"/>
              </a:rPr>
              <a:t>2</a:t>
            </a:r>
          </a:p>
        </p:txBody>
      </p:sp>
      <p:sp>
        <p:nvSpPr>
          <p:cNvPr id="962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p>
        </p:txBody>
      </p:sp>
      <p:sp>
        <p:nvSpPr>
          <p:cNvPr id="962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p>
        </p:txBody>
      </p:sp>
      <p:sp>
        <p:nvSpPr>
          <p:cNvPr id="96263" name="Rectangle 6"/>
          <p:cNvSpPr>
            <a:spLocks noGrp="1" noChangeArrowheads="1"/>
          </p:cNvSpPr>
          <p:nvPr>
            <p:ph type="body" idx="1"/>
          </p:nvPr>
        </p:nvSpPr>
        <p:spPr>
          <a:xfrm>
            <a:off x="914400" y="4800600"/>
            <a:ext cx="5029200" cy="3657600"/>
          </a:xfrm>
          <a:noFill/>
          <a:ln/>
        </p:spPr>
        <p:txBody>
          <a:bodyPr lIns="92075" tIns="46038" rIns="92075" bIns="46038"/>
          <a:lstStyle/>
          <a:p>
            <a:pPr eaLnBrk="1" hangingPunct="1">
              <a:buFontTx/>
              <a:buChar char="•"/>
            </a:pPr>
            <a:r>
              <a:rPr lang="en-US" smtClean="0"/>
              <a:t>Example of emergency treatment for boil.</a:t>
            </a:r>
          </a:p>
          <a:p>
            <a:pPr eaLnBrk="1" hangingPunct="1">
              <a:buFontTx/>
              <a:buChar char="•"/>
            </a:pPr>
            <a:r>
              <a:rPr lang="en-US" smtClean="0"/>
              <a:t>Sand bag to contain sediment and increase downstream pool elevation. Reduces head driving the boil.</a:t>
            </a:r>
          </a:p>
        </p:txBody>
      </p:sp>
      <p:sp>
        <p:nvSpPr>
          <p:cNvPr id="96264"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5C78AC6-0749-4B95-8B8E-361D64EE0A97}" type="slidenum">
              <a:rPr lang="en-US" smtClean="0"/>
              <a:pPr/>
              <a:t>4</a:t>
            </a:fld>
            <a:endParaRPr lang="en-US" smtClean="0"/>
          </a:p>
        </p:txBody>
      </p:sp>
      <p:sp>
        <p:nvSpPr>
          <p:cNvPr id="69635" name="Rectangle 2"/>
          <p:cNvSpPr>
            <a:spLocks noGrp="1" noRot="1" noChangeAspect="1" noChangeArrowheads="1" noTextEdit="1"/>
          </p:cNvSpPr>
          <p:nvPr>
            <p:ph type="sldImg"/>
          </p:nvPr>
        </p:nvSpPr>
        <p:spPr>
          <a:xfrm>
            <a:off x="1150938" y="692150"/>
            <a:ext cx="4556125" cy="3416300"/>
          </a:xfrm>
          <a:ln/>
        </p:spPr>
      </p:sp>
      <p:sp>
        <p:nvSpPr>
          <p:cNvPr id="69636" name="Rectangle 3"/>
          <p:cNvSpPr>
            <a:spLocks noGrp="1" noChangeArrowheads="1"/>
          </p:cNvSpPr>
          <p:nvPr>
            <p:ph type="body" idx="1"/>
          </p:nvPr>
        </p:nvSpPr>
        <p:spPr>
          <a:xfrm>
            <a:off x="914400" y="4800600"/>
            <a:ext cx="5029200" cy="3657600"/>
          </a:xfrm>
          <a:noFill/>
          <a:ln/>
        </p:spPr>
        <p:txBody>
          <a:bodyPr/>
          <a:lstStyle/>
          <a:p>
            <a:pPr eaLnBrk="1" hangingPunct="1">
              <a:buFontTx/>
              <a:buChar char="•"/>
            </a:pPr>
            <a:r>
              <a:rPr lang="en-US" smtClean="0"/>
              <a:t>Infiltration of water along bedding planes can lead to erosion of joint filler or shear zone material by piping. </a:t>
            </a:r>
          </a:p>
          <a:p>
            <a:pPr eaLnBrk="1" hangingPunct="1">
              <a:buFontTx/>
              <a:buChar char="•"/>
            </a:pPr>
            <a:r>
              <a:rPr lang="en-US" smtClean="0"/>
              <a:t>The process can cause strength reduction as well as lead to sliding, settlement or overturning due to undermining of the dam.</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37B77DF2-29B5-404C-B233-FA37CA64A08E}" type="slidenum">
              <a:rPr lang="en-US" smtClean="0"/>
              <a:pPr/>
              <a:t>35</a:t>
            </a:fld>
            <a:endParaRPr lang="en-US" smtClean="0"/>
          </a:p>
        </p:txBody>
      </p:sp>
      <p:sp>
        <p:nvSpPr>
          <p:cNvPr id="97283"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p>
        </p:txBody>
      </p:sp>
      <p:sp>
        <p:nvSpPr>
          <p:cNvPr id="97284"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US" sz="1000" i="1">
                <a:latin typeface="Times New Roman" pitchFamily="18" charset="0"/>
              </a:rPr>
              <a:t>2</a:t>
            </a:r>
          </a:p>
        </p:txBody>
      </p:sp>
      <p:sp>
        <p:nvSpPr>
          <p:cNvPr id="97285"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p>
        </p:txBody>
      </p:sp>
      <p:sp>
        <p:nvSpPr>
          <p:cNvPr id="97286"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p>
        </p:txBody>
      </p:sp>
      <p:sp>
        <p:nvSpPr>
          <p:cNvPr id="97287" name="Rectangle 6"/>
          <p:cNvSpPr>
            <a:spLocks noGrp="1" noChangeArrowheads="1"/>
          </p:cNvSpPr>
          <p:nvPr>
            <p:ph type="body" idx="1"/>
          </p:nvPr>
        </p:nvSpPr>
        <p:spPr>
          <a:xfrm>
            <a:off x="914400" y="4800600"/>
            <a:ext cx="5029200" cy="3657600"/>
          </a:xfrm>
          <a:noFill/>
          <a:ln/>
        </p:spPr>
        <p:txBody>
          <a:bodyPr lIns="92075" tIns="46038" rIns="92075" bIns="46038"/>
          <a:lstStyle/>
          <a:p>
            <a:pPr eaLnBrk="1" hangingPunct="1">
              <a:buClr>
                <a:srgbClr val="FF3300"/>
              </a:buClr>
              <a:buFontTx/>
              <a:buChar char="•"/>
            </a:pPr>
            <a:r>
              <a:rPr lang="en-US" smtClean="0">
                <a:solidFill>
                  <a:srgbClr val="FFFF00"/>
                </a:solidFill>
              </a:rPr>
              <a:t>Prior to 1970, seepage collars were used on several projects.  Experienced problems with inadequate compaction and or inadequate drainage</a:t>
            </a:r>
          </a:p>
          <a:p>
            <a:pPr eaLnBrk="1" hangingPunct="1">
              <a:buFontTx/>
              <a:buChar char="•"/>
            </a:pPr>
            <a:r>
              <a:rPr lang="en-US" smtClean="0">
                <a:solidFill>
                  <a:srgbClr val="FFFF00"/>
                </a:solidFill>
              </a:rPr>
              <a:t>Guidance to eliminate seepage collars and add appropriate filters and drainage - 1971 </a:t>
            </a:r>
          </a:p>
          <a:p>
            <a:pPr eaLnBrk="1" hangingPunct="1"/>
            <a:endParaRPr lang="en-US" smtClean="0"/>
          </a:p>
        </p:txBody>
      </p:sp>
      <p:sp>
        <p:nvSpPr>
          <p:cNvPr id="97288"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4E97EB6-D976-43ED-8D7C-305073A1A8F8}" type="slidenum">
              <a:rPr lang="en-US" smtClean="0"/>
              <a:pPr/>
              <a:t>36</a:t>
            </a:fld>
            <a:endParaRPr lang="en-US" smtClean="0"/>
          </a:p>
        </p:txBody>
      </p:sp>
      <p:sp>
        <p:nvSpPr>
          <p:cNvPr id="98307"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p>
        </p:txBody>
      </p:sp>
      <p:sp>
        <p:nvSpPr>
          <p:cNvPr id="98308"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US" sz="1000" i="1">
                <a:latin typeface="Times New Roman" pitchFamily="18" charset="0"/>
              </a:rPr>
              <a:t>2</a:t>
            </a:r>
          </a:p>
        </p:txBody>
      </p:sp>
      <p:sp>
        <p:nvSpPr>
          <p:cNvPr id="98309"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p>
        </p:txBody>
      </p:sp>
      <p:sp>
        <p:nvSpPr>
          <p:cNvPr id="98310"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p>
        </p:txBody>
      </p:sp>
      <p:sp>
        <p:nvSpPr>
          <p:cNvPr id="98311" name="Rectangle 6"/>
          <p:cNvSpPr>
            <a:spLocks noGrp="1" noChangeArrowheads="1"/>
          </p:cNvSpPr>
          <p:nvPr>
            <p:ph type="body" idx="1"/>
          </p:nvPr>
        </p:nvSpPr>
        <p:spPr>
          <a:xfrm>
            <a:off x="914400" y="4800600"/>
            <a:ext cx="5029200" cy="3657600"/>
          </a:xfrm>
          <a:noFill/>
          <a:ln/>
        </p:spPr>
        <p:txBody>
          <a:bodyPr lIns="92075" tIns="46038" rIns="92075" bIns="46038"/>
          <a:lstStyle/>
          <a:p>
            <a:pPr eaLnBrk="1" hangingPunct="1">
              <a:buFontTx/>
              <a:buChar char="•"/>
            </a:pPr>
            <a:r>
              <a:rPr lang="en-US" smtClean="0"/>
              <a:t>Filters retain protected material, allow relatively free movement of water, and have sufficient discharge capacity.</a:t>
            </a:r>
          </a:p>
          <a:p>
            <a:pPr eaLnBrk="1" hangingPunct="1">
              <a:buFontTx/>
              <a:buChar char="•"/>
            </a:pPr>
            <a:endParaRPr lang="en-US" smtClean="0"/>
          </a:p>
        </p:txBody>
      </p:sp>
      <p:sp>
        <p:nvSpPr>
          <p:cNvPr id="98312"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AC635F9D-B216-4D93-B993-300CBE5E5010}" type="slidenum">
              <a:rPr lang="en-US" smtClean="0"/>
              <a:pPr/>
              <a:t>37</a:t>
            </a:fld>
            <a:endParaRPr lang="en-US" smtClean="0"/>
          </a:p>
        </p:txBody>
      </p:sp>
      <p:sp>
        <p:nvSpPr>
          <p:cNvPr id="99331"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p>
        </p:txBody>
      </p:sp>
      <p:sp>
        <p:nvSpPr>
          <p:cNvPr id="99332"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US" sz="1000" i="1">
                <a:latin typeface="Times New Roman" pitchFamily="18" charset="0"/>
              </a:rPr>
              <a:t>2</a:t>
            </a:r>
          </a:p>
        </p:txBody>
      </p:sp>
      <p:sp>
        <p:nvSpPr>
          <p:cNvPr id="99333"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p>
        </p:txBody>
      </p:sp>
      <p:sp>
        <p:nvSpPr>
          <p:cNvPr id="99334"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p>
        </p:txBody>
      </p:sp>
      <p:sp>
        <p:nvSpPr>
          <p:cNvPr id="99335" name="Rectangle 6"/>
          <p:cNvSpPr>
            <a:spLocks noGrp="1" noChangeArrowheads="1"/>
          </p:cNvSpPr>
          <p:nvPr>
            <p:ph type="body" idx="1"/>
          </p:nvPr>
        </p:nvSpPr>
        <p:spPr>
          <a:xfrm>
            <a:off x="914400" y="4800600"/>
            <a:ext cx="5029200" cy="3657600"/>
          </a:xfrm>
          <a:noFill/>
          <a:ln/>
        </p:spPr>
        <p:txBody>
          <a:bodyPr lIns="92075" tIns="46038" rIns="92075" bIns="46038"/>
          <a:lstStyle/>
          <a:p>
            <a:pPr eaLnBrk="1" hangingPunct="1">
              <a:buFontTx/>
              <a:buChar char="•"/>
            </a:pPr>
            <a:r>
              <a:rPr lang="en-US" smtClean="0"/>
              <a:t>Review type slopes</a:t>
            </a:r>
          </a:p>
          <a:p>
            <a:pPr eaLnBrk="1" hangingPunct="1">
              <a:buFontTx/>
              <a:buChar char="•"/>
            </a:pPr>
            <a:r>
              <a:rPr lang="en-US" smtClean="0"/>
              <a:t>Failure modes in following slides.</a:t>
            </a:r>
          </a:p>
        </p:txBody>
      </p:sp>
      <p:sp>
        <p:nvSpPr>
          <p:cNvPr id="99336"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32CE21CA-9F4C-4A57-A20A-A04E94EEC3A5}" type="slidenum">
              <a:rPr lang="en-US" smtClean="0"/>
              <a:pPr/>
              <a:t>38</a:t>
            </a:fld>
            <a:endParaRPr lang="en-US" smtClean="0"/>
          </a:p>
        </p:txBody>
      </p:sp>
      <p:sp>
        <p:nvSpPr>
          <p:cNvPr id="100355" name="Rectangle 2"/>
          <p:cNvSpPr>
            <a:spLocks noGrp="1" noRot="1" noChangeAspect="1" noChangeArrowheads="1" noTextEdit="1"/>
          </p:cNvSpPr>
          <p:nvPr>
            <p:ph type="sldImg"/>
          </p:nvPr>
        </p:nvSpPr>
        <p:spPr>
          <a:xfrm>
            <a:off x="1150938" y="692150"/>
            <a:ext cx="4556125" cy="3416300"/>
          </a:xfrm>
          <a:ln/>
        </p:spPr>
      </p:sp>
      <p:sp>
        <p:nvSpPr>
          <p:cNvPr id="100356" name="Rectangle 3"/>
          <p:cNvSpPr>
            <a:spLocks noGrp="1" noChangeArrowheads="1"/>
          </p:cNvSpPr>
          <p:nvPr>
            <p:ph type="body" idx="1"/>
          </p:nvPr>
        </p:nvSpPr>
        <p:spPr>
          <a:xfrm>
            <a:off x="914400" y="4800600"/>
            <a:ext cx="5029200" cy="3657600"/>
          </a:xfrm>
          <a:noFill/>
          <a:ln/>
        </p:spPr>
        <p:txBody>
          <a:bodyPr/>
          <a:lstStyle/>
          <a:p>
            <a:pPr eaLnBrk="1" hangingPunct="1"/>
            <a:r>
              <a:rPr lang="en-US" smtClean="0"/>
              <a:t>Within the slope.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706A958C-98C9-4FF7-AA78-6A164E5110E5}" type="slidenum">
              <a:rPr lang="en-US" smtClean="0"/>
              <a:pPr/>
              <a:t>39</a:t>
            </a:fld>
            <a:endParaRPr lang="en-US" smtClean="0"/>
          </a:p>
        </p:txBody>
      </p:sp>
      <p:sp>
        <p:nvSpPr>
          <p:cNvPr id="10137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p>
        </p:txBody>
      </p:sp>
      <p:sp>
        <p:nvSpPr>
          <p:cNvPr id="10138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US" sz="1000" i="1">
                <a:latin typeface="Times New Roman" pitchFamily="18" charset="0"/>
              </a:rPr>
              <a:t>2</a:t>
            </a:r>
          </a:p>
        </p:txBody>
      </p:sp>
      <p:sp>
        <p:nvSpPr>
          <p:cNvPr id="10138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p>
        </p:txBody>
      </p:sp>
      <p:sp>
        <p:nvSpPr>
          <p:cNvPr id="10138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p>
        </p:txBody>
      </p:sp>
      <p:sp>
        <p:nvSpPr>
          <p:cNvPr id="101383" name="Rectangle 6"/>
          <p:cNvSpPr>
            <a:spLocks noGrp="1" noChangeArrowheads="1"/>
          </p:cNvSpPr>
          <p:nvPr>
            <p:ph type="body" idx="1"/>
          </p:nvPr>
        </p:nvSpPr>
        <p:spPr>
          <a:xfrm>
            <a:off x="914400" y="4800600"/>
            <a:ext cx="5029200" cy="3657600"/>
          </a:xfrm>
          <a:noFill/>
          <a:ln/>
        </p:spPr>
        <p:txBody>
          <a:bodyPr lIns="92075" tIns="46038" rIns="92075" bIns="46038"/>
          <a:lstStyle/>
          <a:p>
            <a:pPr eaLnBrk="1" hangingPunct="1"/>
            <a:r>
              <a:rPr lang="en-US" smtClean="0"/>
              <a:t>Example of shallow slide.</a:t>
            </a:r>
          </a:p>
        </p:txBody>
      </p:sp>
      <p:sp>
        <p:nvSpPr>
          <p:cNvPr id="101384"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F2A656A0-BE26-4821-82C3-A1F325CB2C00}" type="slidenum">
              <a:rPr lang="en-US" smtClean="0"/>
              <a:pPr/>
              <a:t>40</a:t>
            </a:fld>
            <a:endParaRPr lang="en-US" smtClean="0"/>
          </a:p>
        </p:txBody>
      </p:sp>
      <p:sp>
        <p:nvSpPr>
          <p:cNvPr id="102403" name="Rectangle 2"/>
          <p:cNvSpPr>
            <a:spLocks noGrp="1" noRot="1" noChangeAspect="1" noChangeArrowheads="1" noTextEdit="1"/>
          </p:cNvSpPr>
          <p:nvPr>
            <p:ph type="sldImg"/>
          </p:nvPr>
        </p:nvSpPr>
        <p:spPr>
          <a:xfrm>
            <a:off x="1150938" y="692150"/>
            <a:ext cx="4556125" cy="3416300"/>
          </a:xfrm>
          <a:ln/>
        </p:spPr>
      </p:sp>
      <p:sp>
        <p:nvSpPr>
          <p:cNvPr id="102404" name="Rectangle 3"/>
          <p:cNvSpPr>
            <a:spLocks noGrp="1" noChangeArrowheads="1"/>
          </p:cNvSpPr>
          <p:nvPr>
            <p:ph type="body" idx="1"/>
          </p:nvPr>
        </p:nvSpPr>
        <p:spPr>
          <a:xfrm>
            <a:off x="914400" y="4800600"/>
            <a:ext cx="5029200" cy="3657600"/>
          </a:xfrm>
          <a:noFill/>
          <a:ln/>
        </p:spPr>
        <p:txBody>
          <a:bodyPr/>
          <a:lstStyle/>
          <a:p>
            <a:pPr eaLnBrk="1" hangingPunct="1"/>
            <a:r>
              <a:rPr lang="en-US" smtClean="0"/>
              <a:t>Extends into the foundation.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038BC2B1-572E-4362-BDB8-A289592D7CC9}" type="slidenum">
              <a:rPr lang="en-US" smtClean="0"/>
              <a:pPr/>
              <a:t>41</a:t>
            </a:fld>
            <a:endParaRPr lang="en-US" smtClean="0"/>
          </a:p>
        </p:txBody>
      </p:sp>
      <p:sp>
        <p:nvSpPr>
          <p:cNvPr id="103427" name="Rectangle 2"/>
          <p:cNvSpPr>
            <a:spLocks noGrp="1" noChangeArrowheads="1"/>
          </p:cNvSpPr>
          <p:nvPr>
            <p:ph type="body" idx="1"/>
          </p:nvPr>
        </p:nvSpPr>
        <p:spPr>
          <a:xfrm>
            <a:off x="914400" y="4800600"/>
            <a:ext cx="5029200" cy="3657600"/>
          </a:xfrm>
          <a:noFill/>
          <a:ln/>
        </p:spPr>
        <p:txBody>
          <a:bodyPr/>
          <a:lstStyle/>
          <a:p>
            <a:pPr eaLnBrk="1" hangingPunct="1"/>
            <a:r>
              <a:rPr lang="en-US" smtClean="0"/>
              <a:t>Example of deep slide. Looks the same, but note displacement in downstream area.</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23DD1CC1-5C29-4D86-B220-1BB241F8ABC4}" type="slidenum">
              <a:rPr lang="en-US" smtClean="0"/>
              <a:pPr/>
              <a:t>42</a:t>
            </a:fld>
            <a:endParaRPr lang="en-US" smtClean="0"/>
          </a:p>
        </p:txBody>
      </p:sp>
      <p:sp>
        <p:nvSpPr>
          <p:cNvPr id="104451" name="Rectangle 2"/>
          <p:cNvSpPr>
            <a:spLocks noGrp="1" noChangeArrowheads="1"/>
          </p:cNvSpPr>
          <p:nvPr>
            <p:ph type="body" idx="1"/>
          </p:nvPr>
        </p:nvSpPr>
        <p:spPr>
          <a:xfrm>
            <a:off x="914400" y="4800600"/>
            <a:ext cx="5029200" cy="3657600"/>
          </a:xfrm>
          <a:noFill/>
          <a:ln/>
        </p:spPr>
        <p:txBody>
          <a:bodyPr/>
          <a:lstStyle/>
          <a:p>
            <a:pPr eaLnBrk="1" hangingPunct="1"/>
            <a:r>
              <a:rPr lang="en-US" smtClean="0"/>
              <a:t>Example of abutment/reservoir rim slide.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1C8F19F6-A9AF-4001-B028-A705E3945B6F}" type="slidenum">
              <a:rPr lang="en-US" smtClean="0"/>
              <a:pPr/>
              <a:t>43</a:t>
            </a:fld>
            <a:endParaRPr lang="en-US" smtClean="0"/>
          </a:p>
        </p:txBody>
      </p:sp>
      <p:sp>
        <p:nvSpPr>
          <p:cNvPr id="105475" name="Rectangle 2"/>
          <p:cNvSpPr>
            <a:spLocks noGrp="1" noRot="1" noChangeAspect="1" noChangeArrowheads="1" noTextEdit="1"/>
          </p:cNvSpPr>
          <p:nvPr>
            <p:ph type="sldImg"/>
          </p:nvPr>
        </p:nvSpPr>
        <p:spPr>
          <a:xfrm>
            <a:off x="1150938" y="692150"/>
            <a:ext cx="4556125" cy="3416300"/>
          </a:xfrm>
          <a:ln/>
        </p:spPr>
      </p:sp>
      <p:sp>
        <p:nvSpPr>
          <p:cNvPr id="105476" name="Rectangle 3"/>
          <p:cNvSpPr>
            <a:spLocks noGrp="1" noChangeArrowheads="1"/>
          </p:cNvSpPr>
          <p:nvPr>
            <p:ph type="body" idx="1"/>
          </p:nvPr>
        </p:nvSpPr>
        <p:spPr>
          <a:xfrm>
            <a:off x="914400" y="4800600"/>
            <a:ext cx="5029200" cy="3657600"/>
          </a:xfrm>
          <a:noFill/>
          <a:ln/>
        </p:spPr>
        <p:txBody>
          <a:bodyPr/>
          <a:lstStyle/>
          <a:p>
            <a:pPr eaLnBrk="1" hangingPunct="1"/>
            <a:r>
              <a:rPr lang="en-US" sz="700" smtClean="0"/>
              <a:t>Example of spillway erosion, February 1993.</a:t>
            </a:r>
          </a:p>
          <a:p>
            <a:pPr eaLnBrk="1" hangingPunct="1"/>
            <a:endParaRPr lang="en-US" sz="700" smtClean="0"/>
          </a:p>
          <a:p>
            <a:pPr eaLnBrk="1" hangingPunct="1"/>
            <a:r>
              <a:rPr lang="en-US" sz="700" smtClean="0"/>
              <a:t>Recent Texas floods, erosion block downstream area causing floodwaters to back-up.</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FF290335-BDE0-49A7-97A7-947C189CAD7C}" type="slidenum">
              <a:rPr lang="en-US" smtClean="0"/>
              <a:pPr/>
              <a:t>44</a:t>
            </a:fld>
            <a:endParaRPr lang="en-US" smtClean="0"/>
          </a:p>
        </p:txBody>
      </p:sp>
      <p:sp>
        <p:nvSpPr>
          <p:cNvPr id="106499" name="Rectangle 2"/>
          <p:cNvSpPr>
            <a:spLocks noGrp="1" noRot="1" noChangeAspect="1" noChangeArrowheads="1" noTextEdit="1"/>
          </p:cNvSpPr>
          <p:nvPr>
            <p:ph type="sldImg"/>
          </p:nvPr>
        </p:nvSpPr>
        <p:spPr>
          <a:xfrm>
            <a:off x="1144588" y="685800"/>
            <a:ext cx="4572000" cy="3429000"/>
          </a:xfrm>
          <a:ln/>
        </p:spPr>
      </p:sp>
      <p:sp>
        <p:nvSpPr>
          <p:cNvPr id="10650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E550AD3-2138-49F6-8311-EBCB0140ED95}" type="slidenum">
              <a:rPr lang="en-US" smtClean="0"/>
              <a:pPr/>
              <a:t>5</a:t>
            </a:fld>
            <a:endParaRPr lang="en-US" smtClean="0"/>
          </a:p>
        </p:txBody>
      </p:sp>
      <p:sp>
        <p:nvSpPr>
          <p:cNvPr id="70659" name="Rectangle 2"/>
          <p:cNvSpPr>
            <a:spLocks noGrp="1" noRot="1" noChangeAspect="1" noChangeArrowheads="1" noTextEdit="1"/>
          </p:cNvSpPr>
          <p:nvPr>
            <p:ph type="sldImg"/>
          </p:nvPr>
        </p:nvSpPr>
        <p:spPr>
          <a:xfrm>
            <a:off x="1150938" y="692150"/>
            <a:ext cx="4556125" cy="3416300"/>
          </a:xfrm>
          <a:ln/>
        </p:spPr>
      </p:sp>
      <p:sp>
        <p:nvSpPr>
          <p:cNvPr id="70660" name="Rectangle 3"/>
          <p:cNvSpPr>
            <a:spLocks noGrp="1" noChangeArrowheads="1"/>
          </p:cNvSpPr>
          <p:nvPr>
            <p:ph type="body" idx="1"/>
          </p:nvPr>
        </p:nvSpPr>
        <p:spPr>
          <a:xfrm>
            <a:off x="914400" y="4800600"/>
            <a:ext cx="5029200" cy="3657600"/>
          </a:xfrm>
          <a:noFill/>
          <a:ln/>
        </p:spPr>
        <p:txBody>
          <a:bodyPr/>
          <a:lstStyle/>
          <a:p>
            <a:pPr eaLnBrk="1" hangingPunct="1">
              <a:buFontTx/>
              <a:buChar char="•"/>
            </a:pPr>
            <a:r>
              <a:rPr lang="en-US" smtClean="0"/>
              <a:t>Without proper means to relieve water seepage induced by the reservoir, it can literally caused the dam to float.</a:t>
            </a:r>
          </a:p>
          <a:p>
            <a:pPr eaLnBrk="1" hangingPunct="1">
              <a:buFontTx/>
              <a:buChar char="•"/>
            </a:pPr>
            <a:r>
              <a:rPr lang="en-US" smtClean="0"/>
              <a:t>During an earthquake excessive movements can open up faults and cracks in the foundation, which result in increased seepage and a corresponding rapid increase in uplift pressure.</a:t>
            </a:r>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7D1A1805-DCF9-4BED-9CCA-EF15572FCD90}" type="slidenum">
              <a:rPr lang="en-US" smtClean="0"/>
              <a:pPr/>
              <a:t>46</a:t>
            </a:fld>
            <a:endParaRPr lang="en-US" smtClean="0"/>
          </a:p>
        </p:txBody>
      </p:sp>
      <p:sp>
        <p:nvSpPr>
          <p:cNvPr id="107523" name="Rectangle 2"/>
          <p:cNvSpPr>
            <a:spLocks noGrp="1" noRot="1" noChangeAspect="1" noChangeArrowheads="1" noTextEdit="1"/>
          </p:cNvSpPr>
          <p:nvPr>
            <p:ph type="sldImg"/>
          </p:nvPr>
        </p:nvSpPr>
        <p:spPr>
          <a:xfrm>
            <a:off x="1144588" y="685800"/>
            <a:ext cx="4572000" cy="3429000"/>
          </a:xfrm>
          <a:ln/>
        </p:spPr>
      </p:sp>
      <p:sp>
        <p:nvSpPr>
          <p:cNvPr id="10752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09BB288E-9F59-4BDE-BC3D-BBFB08A2FCDB}" type="slidenum">
              <a:rPr lang="en-US" smtClean="0"/>
              <a:pPr/>
              <a:t>47</a:t>
            </a:fld>
            <a:endParaRPr lang="en-US" smtClean="0"/>
          </a:p>
        </p:txBody>
      </p:sp>
      <p:sp>
        <p:nvSpPr>
          <p:cNvPr id="108547" name="Rectangle 2"/>
          <p:cNvSpPr>
            <a:spLocks noGrp="1" noRot="1" noChangeAspect="1" noChangeArrowheads="1" noTextEdit="1"/>
          </p:cNvSpPr>
          <p:nvPr>
            <p:ph type="sldImg"/>
          </p:nvPr>
        </p:nvSpPr>
        <p:spPr>
          <a:xfrm>
            <a:off x="1144588" y="685800"/>
            <a:ext cx="4572000" cy="3429000"/>
          </a:xfrm>
          <a:ln/>
        </p:spPr>
      </p:sp>
      <p:sp>
        <p:nvSpPr>
          <p:cNvPr id="10854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099B17C8-547D-45ED-8F88-B65C4C53D55D}" type="slidenum">
              <a:rPr lang="en-US" smtClean="0"/>
              <a:pPr/>
              <a:t>50</a:t>
            </a:fld>
            <a:endParaRPr lang="en-US" smtClean="0"/>
          </a:p>
        </p:txBody>
      </p:sp>
      <p:sp>
        <p:nvSpPr>
          <p:cNvPr id="109571" name="Rectangle 2"/>
          <p:cNvSpPr>
            <a:spLocks noGrp="1" noRot="1" noChangeAspect="1" noChangeArrowheads="1" noTextEdit="1"/>
          </p:cNvSpPr>
          <p:nvPr>
            <p:ph type="sldImg"/>
          </p:nvPr>
        </p:nvSpPr>
        <p:spPr>
          <a:xfrm>
            <a:off x="1144588" y="685800"/>
            <a:ext cx="4572000" cy="3429000"/>
          </a:xfrm>
          <a:ln/>
        </p:spPr>
      </p:sp>
      <p:sp>
        <p:nvSpPr>
          <p:cNvPr id="10957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FF2B9DFB-C2BE-41DD-A472-8D77902B024F}" type="slidenum">
              <a:rPr lang="en-US" smtClean="0"/>
              <a:pPr/>
              <a:t>52</a:t>
            </a:fld>
            <a:endParaRPr lang="en-US" smtClean="0"/>
          </a:p>
        </p:txBody>
      </p:sp>
      <p:sp>
        <p:nvSpPr>
          <p:cNvPr id="110595" name="Rectangle 2"/>
          <p:cNvSpPr>
            <a:spLocks noGrp="1" noRot="1" noChangeAspect="1" noChangeArrowheads="1" noTextEdit="1"/>
          </p:cNvSpPr>
          <p:nvPr>
            <p:ph type="sldImg"/>
          </p:nvPr>
        </p:nvSpPr>
        <p:spPr>
          <a:xfrm>
            <a:off x="1144588" y="685800"/>
            <a:ext cx="4572000" cy="3429000"/>
          </a:xfrm>
          <a:ln/>
        </p:spPr>
      </p:sp>
      <p:sp>
        <p:nvSpPr>
          <p:cNvPr id="11059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17A3CE1B-9BCC-47D7-B5A2-B64EB94B9AFA}" type="slidenum">
              <a:rPr lang="en-US" smtClean="0"/>
              <a:pPr/>
              <a:t>53</a:t>
            </a:fld>
            <a:endParaRPr lang="en-US" smtClean="0"/>
          </a:p>
        </p:txBody>
      </p:sp>
      <p:sp>
        <p:nvSpPr>
          <p:cNvPr id="111619" name="Rectangle 2"/>
          <p:cNvSpPr>
            <a:spLocks noGrp="1" noRot="1" noChangeAspect="1" noChangeArrowheads="1" noTextEdit="1"/>
          </p:cNvSpPr>
          <p:nvPr>
            <p:ph type="sldImg"/>
          </p:nvPr>
        </p:nvSpPr>
        <p:spPr>
          <a:xfrm>
            <a:off x="1144588" y="685800"/>
            <a:ext cx="4572000" cy="3429000"/>
          </a:xfrm>
          <a:ln/>
        </p:spPr>
      </p:sp>
      <p:sp>
        <p:nvSpPr>
          <p:cNvPr id="11162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43000" y="685800"/>
            <a:ext cx="4575175" cy="3430588"/>
          </a:xfrm>
          <a:ln/>
        </p:spPr>
      </p:sp>
      <p:sp>
        <p:nvSpPr>
          <p:cNvPr id="94211" name="Rectangle 3"/>
          <p:cNvSpPr>
            <a:spLocks noGrp="1" noChangeArrowheads="1"/>
          </p:cNvSpPr>
          <p:nvPr>
            <p:ph type="body" idx="1"/>
          </p:nvPr>
        </p:nvSpPr>
        <p:spPr bwMode="auto">
          <a:xfrm>
            <a:off x="914400" y="4346681"/>
            <a:ext cx="5029200" cy="4111084"/>
          </a:xfrm>
          <a:prstGeom prst="rect">
            <a:avLst/>
          </a:prstGeom>
          <a:solidFill>
            <a:srgbClr val="FFFFFF"/>
          </a:solidFill>
          <a:ln>
            <a:solidFill>
              <a:srgbClr val="000000"/>
            </a:solidFill>
            <a:miter lim="800000"/>
            <a:headEnd/>
            <a:tailEnd/>
          </a:ln>
        </p:spPr>
        <p:txBody>
          <a:bodyPr lIns="89639" tIns="44821" rIns="89639" bIns="44821"/>
          <a:lstStyle/>
          <a:p>
            <a:pPr defTabSz="903288">
              <a:spcBef>
                <a:spcPct val="0"/>
              </a:spcBef>
            </a:pPr>
            <a:endParaRPr lang="en-US" sz="23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FEF7E82E-55AB-431E-BCAF-C56A322539D7}" type="slidenum">
              <a:rPr lang="en-US" smtClean="0"/>
              <a:pPr/>
              <a:t>55</a:t>
            </a:fld>
            <a:endParaRPr lang="en-US" smtClean="0"/>
          </a:p>
        </p:txBody>
      </p:sp>
      <p:sp>
        <p:nvSpPr>
          <p:cNvPr id="112643" name="Rectangle 2"/>
          <p:cNvSpPr>
            <a:spLocks noGrp="1" noRot="1" noChangeAspect="1" noChangeArrowheads="1" noTextEdit="1"/>
          </p:cNvSpPr>
          <p:nvPr>
            <p:ph type="sldImg"/>
          </p:nvPr>
        </p:nvSpPr>
        <p:spPr>
          <a:xfrm>
            <a:off x="1144588" y="685800"/>
            <a:ext cx="4572000" cy="3429000"/>
          </a:xfrm>
          <a:ln/>
        </p:spPr>
      </p:sp>
      <p:sp>
        <p:nvSpPr>
          <p:cNvPr id="11264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C57A78A1-D059-4067-93C8-D364BE168148}" type="slidenum">
              <a:rPr lang="en-US" smtClean="0"/>
              <a:pPr/>
              <a:t>56</a:t>
            </a:fld>
            <a:endParaRPr lang="en-US" smtClean="0"/>
          </a:p>
        </p:txBody>
      </p:sp>
      <p:sp>
        <p:nvSpPr>
          <p:cNvPr id="113667" name="Rectangle 2"/>
          <p:cNvSpPr>
            <a:spLocks noGrp="1" noRot="1" noChangeAspect="1" noChangeArrowheads="1" noTextEdit="1"/>
          </p:cNvSpPr>
          <p:nvPr>
            <p:ph type="sldImg"/>
          </p:nvPr>
        </p:nvSpPr>
        <p:spPr>
          <a:xfrm>
            <a:off x="1144588" y="685800"/>
            <a:ext cx="4572000" cy="3429000"/>
          </a:xfrm>
          <a:ln/>
        </p:spPr>
      </p:sp>
      <p:sp>
        <p:nvSpPr>
          <p:cNvPr id="11366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483FBA20-1142-43DF-B6E3-CA7FAC99BF54}" type="slidenum">
              <a:rPr lang="en-US" smtClean="0"/>
              <a:pPr/>
              <a:t>57</a:t>
            </a:fld>
            <a:endParaRPr lang="en-US" smtClean="0"/>
          </a:p>
        </p:txBody>
      </p:sp>
      <p:sp>
        <p:nvSpPr>
          <p:cNvPr id="114691" name="Rectangle 2"/>
          <p:cNvSpPr>
            <a:spLocks noGrp="1" noRot="1" noChangeAspect="1" noChangeArrowheads="1" noTextEdit="1"/>
          </p:cNvSpPr>
          <p:nvPr>
            <p:ph type="sldImg"/>
          </p:nvPr>
        </p:nvSpPr>
        <p:spPr>
          <a:xfrm>
            <a:off x="1144588" y="685800"/>
            <a:ext cx="4572000" cy="3429000"/>
          </a:xfrm>
          <a:ln/>
        </p:spPr>
      </p:sp>
      <p:sp>
        <p:nvSpPr>
          <p:cNvPr id="11469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5A430B97-8220-414B-883C-D819351E3258}" type="slidenum">
              <a:rPr lang="en-US" smtClean="0"/>
              <a:pPr/>
              <a:t>58</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B4EF395-E3B0-4FBB-8C2F-BC2A631BC099}" type="slidenum">
              <a:rPr lang="en-US" smtClean="0"/>
              <a:pPr/>
              <a:t>6</a:t>
            </a:fld>
            <a:endParaRPr lang="en-US" smtClean="0"/>
          </a:p>
        </p:txBody>
      </p:sp>
      <p:sp>
        <p:nvSpPr>
          <p:cNvPr id="71683" name="Rectangle 2"/>
          <p:cNvSpPr>
            <a:spLocks noGrp="1" noRot="1" noChangeAspect="1" noChangeArrowheads="1" noTextEdit="1"/>
          </p:cNvSpPr>
          <p:nvPr>
            <p:ph type="sldImg"/>
          </p:nvPr>
        </p:nvSpPr>
        <p:spPr>
          <a:xfrm>
            <a:off x="1150938" y="692150"/>
            <a:ext cx="4556125" cy="3416300"/>
          </a:xfrm>
          <a:ln/>
        </p:spPr>
      </p:sp>
      <p:sp>
        <p:nvSpPr>
          <p:cNvPr id="71684" name="Rectangle 3"/>
          <p:cNvSpPr>
            <a:spLocks noGrp="1" noChangeArrowheads="1"/>
          </p:cNvSpPr>
          <p:nvPr>
            <p:ph type="body" idx="1"/>
          </p:nvPr>
        </p:nvSpPr>
        <p:spPr>
          <a:xfrm>
            <a:off x="914400" y="4800600"/>
            <a:ext cx="5029200" cy="3657600"/>
          </a:xfrm>
          <a:noFill/>
          <a:ln/>
        </p:spPr>
        <p:txBody>
          <a:bodyPr/>
          <a:lstStyle/>
          <a:p>
            <a:pPr eaLnBrk="1" hangingPunct="1"/>
            <a:r>
              <a:rPr lang="en-US" smtClean="0"/>
              <a:t>Flow erosion undermines the structure and can causes sliding and overturning.</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E72BF7F9-2E5F-4DB8-94C9-A7960EC5A9DD}" type="slidenum">
              <a:rPr lang="en-US" smtClean="0"/>
              <a:pPr/>
              <a:t>59</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7F1A7172-CE6D-43C5-AAE7-CB9480521928}" type="slidenum">
              <a:rPr lang="en-US" smtClean="0"/>
              <a:pPr/>
              <a:t>60</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4FD9A863-43C7-45C4-99FE-DB1C5F0C1679}" type="slidenum">
              <a:rPr lang="en-US" smtClean="0"/>
              <a:pPr/>
              <a:t>63</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3691A5D-FDD5-4B7C-86EC-1C67F9E8AE8A}" type="slidenum">
              <a:rPr lang="en-US" smtClean="0"/>
              <a:pPr/>
              <a:t>7</a:t>
            </a:fld>
            <a:endParaRPr lang="en-US" smtClean="0"/>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xfrm>
            <a:off x="914400" y="4800600"/>
            <a:ext cx="5029200" cy="3657600"/>
          </a:xfrm>
          <a:noFill/>
          <a:ln/>
        </p:spPr>
        <p:txBody>
          <a:bodyPr/>
          <a:lstStyle/>
          <a:p>
            <a:pPr eaLnBrk="1" hangingPunct="1">
              <a:buFontTx/>
              <a:buChar char="•"/>
            </a:pPr>
            <a:r>
              <a:rPr lang="en-US" sz="1000" smtClean="0"/>
              <a:t>Hydrostatic loads push the dam downstream, inducing shear failure along the concrete-rock contact or within the rock foundation.</a:t>
            </a:r>
          </a:p>
          <a:p>
            <a:pPr eaLnBrk="1" hangingPunct="1">
              <a:buFontTx/>
              <a:buChar char="•"/>
            </a:pPr>
            <a:r>
              <a:rPr lang="en-US" sz="1000" smtClean="0"/>
              <a:t>Sliding failures often result from deficiencies in the foundation.</a:t>
            </a:r>
          </a:p>
          <a:p>
            <a:pPr lvl="1" eaLnBrk="1" hangingPunct="1">
              <a:buFontTx/>
              <a:buChar char="•"/>
            </a:pPr>
            <a:r>
              <a:rPr lang="en-US" sz="1000" smtClean="0"/>
              <a:t>Low foundation strength.</a:t>
            </a:r>
          </a:p>
          <a:p>
            <a:pPr lvl="1" eaLnBrk="1" hangingPunct="1">
              <a:buFontTx/>
              <a:buChar char="•"/>
            </a:pPr>
            <a:r>
              <a:rPr lang="en-US" sz="1000" smtClean="0"/>
              <a:t>Bedding planes and joints containing weak materials.</a:t>
            </a:r>
          </a:p>
          <a:p>
            <a:pPr lvl="1" eaLnBrk="1" hangingPunct="1">
              <a:buFontTx/>
              <a:buChar char="•"/>
            </a:pPr>
            <a:r>
              <a:rPr lang="en-US" sz="1000" smtClean="0"/>
              <a:t>Seams of pervious material, if seepage through them is not controlled to prevent detrimental uplift.</a:t>
            </a:r>
          </a:p>
          <a:p>
            <a:pPr lvl="1" eaLnBrk="1" hangingPunct="1">
              <a:buFontTx/>
              <a:buChar char="•"/>
            </a:pPr>
            <a:r>
              <a:rPr lang="en-US" sz="1000" smtClean="0"/>
              <a:t>Infiltration of water along bedding planes due to open cracks and fissures can cause reduced foundation shear strength.</a:t>
            </a:r>
          </a:p>
          <a:p>
            <a:pPr lvl="1" eaLnBrk="1" hangingPunct="1">
              <a:buFontTx/>
              <a:buChar char="•"/>
            </a:pPr>
            <a:r>
              <a:rPr lang="en-US" sz="1000" smtClean="0"/>
              <a:t>Faults and shear zones.</a:t>
            </a:r>
          </a:p>
          <a:p>
            <a:pPr eaLnBrk="1" hangingPunct="1"/>
            <a:endParaRPr lang="en-US" sz="1000" smtClean="0"/>
          </a:p>
          <a:p>
            <a:pPr eaLnBrk="1" hangingPunct="1"/>
            <a:endParaRPr lang="en-US" sz="10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D0AA8570-B9C5-486C-ACF1-B18CEA2A154A}" type="slidenum">
              <a:rPr lang="en-US" smtClean="0"/>
              <a:pPr/>
              <a:t>8</a:t>
            </a:fld>
            <a:endParaRPr lang="en-US" smtClean="0"/>
          </a:p>
        </p:txBody>
      </p:sp>
      <p:sp>
        <p:nvSpPr>
          <p:cNvPr id="73731" name="Rectangle 2"/>
          <p:cNvSpPr>
            <a:spLocks noGrp="1" noRot="1" noChangeAspect="1" noChangeArrowheads="1" noTextEdit="1"/>
          </p:cNvSpPr>
          <p:nvPr>
            <p:ph type="sldImg"/>
          </p:nvPr>
        </p:nvSpPr>
        <p:spPr>
          <a:xfrm>
            <a:off x="1150938" y="692150"/>
            <a:ext cx="4556125" cy="3416300"/>
          </a:xfrm>
          <a:ln/>
        </p:spPr>
      </p:sp>
      <p:sp>
        <p:nvSpPr>
          <p:cNvPr id="73732" name="Rectangle 3"/>
          <p:cNvSpPr>
            <a:spLocks noGrp="1" noChangeArrowheads="1"/>
          </p:cNvSpPr>
          <p:nvPr>
            <p:ph type="body" idx="1"/>
          </p:nvPr>
        </p:nvSpPr>
        <p:spPr>
          <a:xfrm>
            <a:off x="914400" y="4800600"/>
            <a:ext cx="5029200" cy="3657600"/>
          </a:xfrm>
          <a:noFill/>
          <a:ln/>
        </p:spPr>
        <p:txBody>
          <a:bodyPr/>
          <a:lstStyle/>
          <a:p>
            <a:pPr eaLnBrk="1" hangingPunct="1">
              <a:buFontTx/>
              <a:buChar char="•"/>
            </a:pPr>
            <a:r>
              <a:rPr lang="en-US" smtClean="0"/>
              <a:t>Add grout curtains to reduce uplift pressures.</a:t>
            </a:r>
          </a:p>
          <a:p>
            <a:pPr eaLnBrk="1" hangingPunct="1">
              <a:buFontTx/>
              <a:buChar char="•"/>
            </a:pPr>
            <a:r>
              <a:rPr lang="en-US" smtClean="0"/>
              <a:t>Add foundation drains to reduce uplift pressures.</a:t>
            </a:r>
          </a:p>
          <a:p>
            <a:pPr eaLnBrk="1" hangingPunct="1">
              <a:buFontTx/>
              <a:buChar char="•"/>
            </a:pPr>
            <a:r>
              <a:rPr lang="en-US" smtClean="0"/>
              <a:t>Add grout blankets (consolidation grout) to improve bearing and resistance to overturning. It also seals joints and reduces seepage.</a:t>
            </a:r>
          </a:p>
          <a:p>
            <a:pPr eaLnBrk="1" hangingPunct="1">
              <a:buFontTx/>
              <a:buChar char="•"/>
            </a:pPr>
            <a:r>
              <a:rPr lang="en-US" smtClean="0"/>
              <a:t>Add rock anchors to reduce overturning and sliding.</a:t>
            </a:r>
          </a:p>
          <a:p>
            <a:pPr eaLnBrk="1" hangingPunct="1">
              <a:buFontTx/>
              <a:buChar char="•"/>
            </a:pPr>
            <a:r>
              <a:rPr lang="en-US" smtClean="0"/>
              <a:t>Add a buttress to the toe to resist sliding.</a:t>
            </a:r>
          </a:p>
          <a:p>
            <a:pPr eaLnBrk="1" hangingPunct="1">
              <a:buFontTx/>
              <a:buChar char="•"/>
            </a:pPr>
            <a:r>
              <a:rPr lang="en-US" smtClean="0"/>
              <a:t>Add toe reinforcement to prevent flow erosion.</a:t>
            </a:r>
          </a:p>
          <a:p>
            <a:pPr eaLnBrk="1" hangingPunct="1">
              <a:buFontTx/>
              <a:buChar char="•"/>
            </a:pPr>
            <a:r>
              <a:rPr lang="en-US" smtClean="0"/>
              <a:t>Add relief wells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AEA9751-AA04-41B9-9434-47B619923BFE}" type="slidenum">
              <a:rPr lang="en-US" smtClean="0"/>
              <a:pPr/>
              <a:t>9</a:t>
            </a:fld>
            <a:endParaRPr lang="en-US" smtClean="0"/>
          </a:p>
        </p:txBody>
      </p:sp>
      <p:sp>
        <p:nvSpPr>
          <p:cNvPr id="74755" name="Rectangle 2"/>
          <p:cNvSpPr>
            <a:spLocks noGrp="1" noRot="1" noChangeAspect="1" noChangeArrowheads="1" noTextEdit="1"/>
          </p:cNvSpPr>
          <p:nvPr>
            <p:ph type="sldImg"/>
          </p:nvPr>
        </p:nvSpPr>
        <p:spPr>
          <a:xfrm>
            <a:off x="1150938" y="692150"/>
            <a:ext cx="4556125" cy="3416300"/>
          </a:xfrm>
          <a:ln/>
        </p:spPr>
      </p:sp>
      <p:sp>
        <p:nvSpPr>
          <p:cNvPr id="74756" name="Rectangle 3"/>
          <p:cNvSpPr>
            <a:spLocks noGrp="1" noChangeArrowheads="1"/>
          </p:cNvSpPr>
          <p:nvPr>
            <p:ph type="body" idx="1"/>
          </p:nvPr>
        </p:nvSpPr>
        <p:spPr>
          <a:xfrm>
            <a:off x="914400" y="4800600"/>
            <a:ext cx="5029200" cy="3657600"/>
          </a:xfrm>
          <a:noFill/>
          <a:ln/>
        </p:spPr>
        <p:txBody>
          <a:bodyPr/>
          <a:lstStyle/>
          <a:p>
            <a:pPr eaLnBrk="1" hangingPunct="1">
              <a:buFontTx/>
              <a:buChar char="•"/>
            </a:pPr>
            <a:r>
              <a:rPr lang="en-US" sz="1000" smtClean="0"/>
              <a:t>Concrete arch dams are usually high in relation to their length, and their safety depends on the competence of the abutments.</a:t>
            </a:r>
          </a:p>
          <a:p>
            <a:pPr eaLnBrk="1" hangingPunct="1">
              <a:buFontTx/>
              <a:buChar char="•"/>
            </a:pPr>
            <a:r>
              <a:rPr lang="en-US" sz="1000" smtClean="0"/>
              <a:t>Failure is frequently induced by displacement of the foundation or abutment or by the erosion of the foundation or abutment when the dam is overtopped. </a:t>
            </a:r>
          </a:p>
          <a:p>
            <a:pPr eaLnBrk="1" hangingPunct="1">
              <a:buFontTx/>
              <a:buChar char="•"/>
            </a:pPr>
            <a:r>
              <a:rPr lang="en-US" sz="1000" smtClean="0"/>
              <a:t>Sliding along the foundation or high uplift pressures can induce bending, tension, and then cracking on the downstream face.</a:t>
            </a:r>
          </a:p>
          <a:p>
            <a:pPr eaLnBrk="1" hangingPunct="1">
              <a:buFontTx/>
              <a:buChar char="•"/>
            </a:pPr>
            <a:r>
              <a:rPr lang="en-US" sz="1000" smtClean="0"/>
              <a:t>An earthquake can induce tensile stresses in the rock causing cracking.</a:t>
            </a:r>
          </a:p>
          <a:p>
            <a:pPr eaLnBrk="1" hangingPunct="1">
              <a:buFontTx/>
              <a:buChar char="•"/>
            </a:pPr>
            <a:r>
              <a:rPr lang="en-US" sz="1000" smtClean="0"/>
              <a:t>An initial break usually develops into a complete failure of a dam.</a:t>
            </a:r>
          </a:p>
          <a:p>
            <a:pPr eaLnBrk="1" hangingPunct="1">
              <a:buFontTx/>
              <a:buChar char="•"/>
            </a:pPr>
            <a:r>
              <a:rPr lang="en-US" sz="1000" smtClean="0"/>
              <a:t>St. Francis Dam, NPR specials, 75</a:t>
            </a:r>
            <a:r>
              <a:rPr lang="en-US" sz="1000" baseline="30000" smtClean="0"/>
              <a:t>th</a:t>
            </a:r>
            <a:r>
              <a:rPr lang="en-US" sz="1000" smtClean="0"/>
              <a:t> anniversary of failure.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F32C67D-D301-4CBC-B81D-2FF6047B9EE7}" type="slidenum">
              <a:rPr lang="en-US" smtClean="0"/>
              <a:pPr/>
              <a:t>10</a:t>
            </a:fld>
            <a:endParaRPr lang="en-US" smtClean="0"/>
          </a:p>
        </p:txBody>
      </p:sp>
      <p:sp>
        <p:nvSpPr>
          <p:cNvPr id="75779" name="Rectangle 2"/>
          <p:cNvSpPr>
            <a:spLocks noGrp="1" noRot="1" noChangeAspect="1" noChangeArrowheads="1" noTextEdit="1"/>
          </p:cNvSpPr>
          <p:nvPr>
            <p:ph type="sldImg"/>
          </p:nvPr>
        </p:nvSpPr>
        <p:spPr>
          <a:xfrm>
            <a:off x="1150938" y="692150"/>
            <a:ext cx="4556125" cy="3416300"/>
          </a:xfrm>
          <a:ln/>
        </p:spPr>
      </p:sp>
      <p:sp>
        <p:nvSpPr>
          <p:cNvPr id="75780" name="Rectangle 3"/>
          <p:cNvSpPr>
            <a:spLocks noGrp="1" noChangeArrowheads="1"/>
          </p:cNvSpPr>
          <p:nvPr>
            <p:ph type="body" idx="1"/>
          </p:nvPr>
        </p:nvSpPr>
        <p:spPr>
          <a:xfrm>
            <a:off x="914400" y="4800600"/>
            <a:ext cx="5029200" cy="3657600"/>
          </a:xfrm>
          <a:noFill/>
          <a:ln/>
        </p:spPr>
        <p:txBody>
          <a:bodyPr/>
          <a:lstStyle/>
          <a:p>
            <a:pPr eaLnBrk="1" hangingPunct="1">
              <a:buFontTx/>
              <a:buChar char="•"/>
            </a:pPr>
            <a:r>
              <a:rPr lang="en-US" sz="900" smtClean="0"/>
              <a:t>Earth Fill-Contains 50% or more fines to gravel size material.</a:t>
            </a:r>
          </a:p>
          <a:p>
            <a:pPr eaLnBrk="1" hangingPunct="1">
              <a:buFontTx/>
              <a:buChar char="•"/>
            </a:pPr>
            <a:r>
              <a:rPr lang="en-US" sz="900" smtClean="0"/>
              <a:t>Rock Fill-Contains 50% or more cobble size or larger material</a:t>
            </a:r>
          </a:p>
          <a:p>
            <a:pPr eaLnBrk="1" hangingPunct="1">
              <a:buFontTx/>
              <a:buChar char="•"/>
            </a:pPr>
            <a:r>
              <a:rPr lang="en-US" sz="900" smtClean="0"/>
              <a:t>Embankments dams can be built on either rock or soil foundations, because the rock foundation and abutments required to support the loads of a concrete dam are not necessary.</a:t>
            </a:r>
          </a:p>
          <a:p>
            <a:pPr eaLnBrk="1" hangingPunct="1">
              <a:buFontTx/>
              <a:buChar char="•"/>
            </a:pPr>
            <a:r>
              <a:rPr lang="en-US" sz="900" smtClean="0"/>
              <a:t>Embankment dams are a preferred choice for sites with wide valleys and difficult foundation conditions because of their flexibility. However, soil is a difficult engineering material because of its three-phase nature, diverse composition, and our incomplete understanding  of its behavior. Soil behavior under load is nonlinear, time dependent, and strain softening. </a:t>
            </a:r>
          </a:p>
          <a:p>
            <a:pPr eaLnBrk="1" hangingPunct="1">
              <a:buFontTx/>
              <a:buChar char="•"/>
            </a:pPr>
            <a:r>
              <a:rPr lang="en-US" sz="900" smtClean="0"/>
              <a:t>Embankment dams are built from materials excavated at or near the dam site, usually with only minimal processing. This type of construction is considerably less costly than construction involving production of mass concrete.</a:t>
            </a:r>
          </a:p>
          <a:p>
            <a:pPr eaLnBrk="1" hangingPunct="1">
              <a:buFontTx/>
              <a:buChar char="•"/>
            </a:pPr>
            <a:r>
              <a:rPr lang="en-US" sz="900" smtClean="0"/>
              <a:t>Principal disadvantage of an embankment dam is that it will be damaged or even destroyed by water erosion if insufficient height or spillway capacity allows overtopping.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4B7F1BA-D67F-4C9B-A45C-B616BB13022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03CC7D5-AADD-49FA-8209-475AB0712B2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195FBA0-85FA-41DD-A1DD-482288AB0F1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AD4C019-37C7-4484-AE0D-6330E9A3698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78772D2-7AE8-4A93-AA45-9019B250B68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62ABEF5F-8FA6-440F-B410-7B1ED1EF4D37}"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2BF0D79-5E21-4B51-83BC-01370C6300A1}"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8660489-68D3-439A-9BFF-659C217B7CE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100AD57-2CF4-4544-96CA-35FCAB7A7A6B}"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4F2CABE-9980-4043-AA6F-5024EEE2311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D79B778-9B5B-44B4-90AA-9D0DD5F65344}"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3886200"/>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F3B0047-4E1D-4335-9BDD-C3A3A4B04F86}"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3886200"/>
          </a:xfrm>
        </p:spPr>
        <p:txBody>
          <a:bodyPr/>
          <a:lstStyle/>
          <a:p>
            <a:pPr lvl="0"/>
            <a:endParaRPr lang="en-US" noProof="0" smtClean="0"/>
          </a:p>
        </p:txBody>
      </p:sp>
      <p:sp>
        <p:nvSpPr>
          <p:cNvPr id="5" name="Rectangle 6"/>
          <p:cNvSpPr>
            <a:spLocks noGrp="1" noChangeArrowheads="1"/>
          </p:cNvSpPr>
          <p:nvPr>
            <p:ph type="sldNum" sz="quarter" idx="10"/>
          </p:nvPr>
        </p:nvSpPr>
        <p:spPr>
          <a:ln/>
        </p:spPr>
        <p:txBody>
          <a:bodyPr/>
          <a:lstStyle>
            <a:lvl1pPr>
              <a:defRPr/>
            </a:lvl1pPr>
          </a:lstStyle>
          <a:p>
            <a:pPr>
              <a:defRPr/>
            </a:pPr>
            <a:fld id="{EB4EB15D-83AE-4063-A99D-878154542D2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62" name="Picture 38"/>
          <p:cNvPicPr>
            <a:picLocks noChangeAspect="1" noChangeArrowheads="1"/>
          </p:cNvPicPr>
          <p:nvPr userDrawn="1"/>
        </p:nvPicPr>
        <p:blipFill>
          <a:blip r:embed="rId13" cstate="print"/>
          <a:srcRect/>
          <a:stretch>
            <a:fillRect/>
          </a:stretch>
        </p:blipFill>
        <p:spPr bwMode="auto">
          <a:xfrm>
            <a:off x="3886200" y="3448050"/>
            <a:ext cx="5257800" cy="3409950"/>
          </a:xfrm>
          <a:prstGeom prst="rect">
            <a:avLst/>
          </a:prstGeom>
          <a:noFill/>
          <a:ln w="9525">
            <a:noFill/>
            <a:miter lim="800000"/>
            <a:headEnd/>
            <a:tailEnd/>
          </a:ln>
          <a:effectLst/>
        </p:spPr>
      </p:pic>
      <p:pic>
        <p:nvPicPr>
          <p:cNvPr id="1063" name="Picture 39"/>
          <p:cNvPicPr>
            <a:picLocks noChangeAspect="1" noChangeArrowheads="1"/>
          </p:cNvPicPr>
          <p:nvPr userDrawn="1"/>
        </p:nvPicPr>
        <p:blipFill>
          <a:blip r:embed="rId14" cstate="print"/>
          <a:srcRect/>
          <a:stretch>
            <a:fillRect/>
          </a:stretch>
        </p:blipFill>
        <p:spPr bwMode="auto">
          <a:xfrm>
            <a:off x="5029200" y="1676400"/>
            <a:ext cx="4114800" cy="2324100"/>
          </a:xfrm>
          <a:prstGeom prst="rect">
            <a:avLst/>
          </a:prstGeom>
          <a:noFill/>
          <a:ln w="9525">
            <a:noFill/>
            <a:miter lim="800000"/>
            <a:headEnd/>
            <a:tailEnd/>
          </a:ln>
          <a:effectLst/>
        </p:spPr>
      </p:pic>
      <p:sp>
        <p:nvSpPr>
          <p:cNvPr id="13" name="Freeform 12"/>
          <p:cNvSpPr/>
          <p:nvPr userDrawn="1"/>
        </p:nvSpPr>
        <p:spPr>
          <a:xfrm>
            <a:off x="0" y="-7258"/>
            <a:ext cx="9129486" cy="6894286"/>
          </a:xfrm>
          <a:custGeom>
            <a:avLst/>
            <a:gdLst>
              <a:gd name="connsiteX0" fmla="*/ 0 w 9129486"/>
              <a:gd name="connsiteY0" fmla="*/ 0 h 6894286"/>
              <a:gd name="connsiteX1" fmla="*/ 9129486 w 9129486"/>
              <a:gd name="connsiteY1" fmla="*/ 0 h 6894286"/>
              <a:gd name="connsiteX2" fmla="*/ 9129486 w 9129486"/>
              <a:gd name="connsiteY2" fmla="*/ 1669143 h 6894286"/>
              <a:gd name="connsiteX3" fmla="*/ 8824686 w 9129486"/>
              <a:gd name="connsiteY3" fmla="*/ 1669143 h 6894286"/>
              <a:gd name="connsiteX4" fmla="*/ 8432800 w 9129486"/>
              <a:gd name="connsiteY4" fmla="*/ 1683657 h 6894286"/>
              <a:gd name="connsiteX5" fmla="*/ 8026400 w 9129486"/>
              <a:gd name="connsiteY5" fmla="*/ 1756229 h 6894286"/>
              <a:gd name="connsiteX6" fmla="*/ 7649029 w 9129486"/>
              <a:gd name="connsiteY6" fmla="*/ 1872343 h 6894286"/>
              <a:gd name="connsiteX7" fmla="*/ 7097486 w 9129486"/>
              <a:gd name="connsiteY7" fmla="*/ 2061029 h 6894286"/>
              <a:gd name="connsiteX8" fmla="*/ 6647543 w 9129486"/>
              <a:gd name="connsiteY8" fmla="*/ 2278743 h 6894286"/>
              <a:gd name="connsiteX9" fmla="*/ 6313714 w 9129486"/>
              <a:gd name="connsiteY9" fmla="*/ 2496457 h 6894286"/>
              <a:gd name="connsiteX10" fmla="*/ 5892800 w 9129486"/>
              <a:gd name="connsiteY10" fmla="*/ 2844800 h 6894286"/>
              <a:gd name="connsiteX11" fmla="*/ 5457371 w 9129486"/>
              <a:gd name="connsiteY11" fmla="*/ 3251200 h 6894286"/>
              <a:gd name="connsiteX12" fmla="*/ 5138057 w 9129486"/>
              <a:gd name="connsiteY12" fmla="*/ 3628571 h 6894286"/>
              <a:gd name="connsiteX13" fmla="*/ 4804229 w 9129486"/>
              <a:gd name="connsiteY13" fmla="*/ 4107543 h 6894286"/>
              <a:gd name="connsiteX14" fmla="*/ 4542971 w 9129486"/>
              <a:gd name="connsiteY14" fmla="*/ 4601029 h 6894286"/>
              <a:gd name="connsiteX15" fmla="*/ 4296229 w 9129486"/>
              <a:gd name="connsiteY15" fmla="*/ 5210629 h 6894286"/>
              <a:gd name="connsiteX16" fmla="*/ 4136571 w 9129486"/>
              <a:gd name="connsiteY16" fmla="*/ 5820229 h 6894286"/>
              <a:gd name="connsiteX17" fmla="*/ 4064000 w 9129486"/>
              <a:gd name="connsiteY17" fmla="*/ 6299200 h 6894286"/>
              <a:gd name="connsiteX18" fmla="*/ 4020457 w 9129486"/>
              <a:gd name="connsiteY18" fmla="*/ 6894286 h 6894286"/>
              <a:gd name="connsiteX19" fmla="*/ 0 w 9129486"/>
              <a:gd name="connsiteY19" fmla="*/ 6865257 h 6894286"/>
              <a:gd name="connsiteX20" fmla="*/ 0 w 9129486"/>
              <a:gd name="connsiteY20" fmla="*/ 0 h 68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9486" h="6894286">
                <a:moveTo>
                  <a:pt x="0" y="0"/>
                </a:moveTo>
                <a:lnTo>
                  <a:pt x="9129486" y="0"/>
                </a:lnTo>
                <a:lnTo>
                  <a:pt x="9129486" y="1669143"/>
                </a:lnTo>
                <a:lnTo>
                  <a:pt x="8824686" y="1669143"/>
                </a:lnTo>
                <a:lnTo>
                  <a:pt x="8432800" y="1683657"/>
                </a:lnTo>
                <a:lnTo>
                  <a:pt x="8026400" y="1756229"/>
                </a:lnTo>
                <a:lnTo>
                  <a:pt x="7649029" y="1872343"/>
                </a:lnTo>
                <a:lnTo>
                  <a:pt x="7097486" y="2061029"/>
                </a:lnTo>
                <a:lnTo>
                  <a:pt x="6647543" y="2278743"/>
                </a:lnTo>
                <a:lnTo>
                  <a:pt x="6313714" y="2496457"/>
                </a:lnTo>
                <a:lnTo>
                  <a:pt x="5892800" y="2844800"/>
                </a:lnTo>
                <a:lnTo>
                  <a:pt x="5457371" y="3251200"/>
                </a:lnTo>
                <a:lnTo>
                  <a:pt x="5138057" y="3628571"/>
                </a:lnTo>
                <a:lnTo>
                  <a:pt x="4804229" y="4107543"/>
                </a:lnTo>
                <a:lnTo>
                  <a:pt x="4542971" y="4601029"/>
                </a:lnTo>
                <a:lnTo>
                  <a:pt x="4296229" y="5210629"/>
                </a:lnTo>
                <a:lnTo>
                  <a:pt x="4136571" y="5820229"/>
                </a:lnTo>
                <a:lnTo>
                  <a:pt x="4064000" y="6299200"/>
                </a:lnTo>
                <a:lnTo>
                  <a:pt x="4020457" y="6894286"/>
                </a:lnTo>
                <a:lnTo>
                  <a:pt x="0" y="6865257"/>
                </a:lnTo>
                <a:lnTo>
                  <a:pt x="0" y="0"/>
                </a:lnTo>
                <a:close/>
              </a:path>
            </a:pathLst>
          </a:custGeom>
          <a:solidFill>
            <a:schemeClr val="bg1">
              <a:lumMod val="95000"/>
            </a:scheme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USACE_logo"/>
          <p:cNvPicPr>
            <a:picLocks noChangeAspect="1" noChangeArrowheads="1"/>
          </p:cNvPicPr>
          <p:nvPr userDrawn="1"/>
        </p:nvPicPr>
        <p:blipFill>
          <a:blip r:embed="rId15" cstate="print"/>
          <a:srcRect/>
          <a:stretch>
            <a:fillRect/>
          </a:stretch>
        </p:blipFill>
        <p:spPr bwMode="auto">
          <a:xfrm>
            <a:off x="228600" y="5081588"/>
            <a:ext cx="1371600" cy="938213"/>
          </a:xfrm>
          <a:prstGeom prst="rect">
            <a:avLst/>
          </a:prstGeom>
          <a:noFill/>
        </p:spPr>
      </p:pic>
      <p:sp>
        <p:nvSpPr>
          <p:cNvPr id="1043" name="Line 19"/>
          <p:cNvSpPr>
            <a:spLocks noChangeShapeType="1"/>
          </p:cNvSpPr>
          <p:nvPr/>
        </p:nvSpPr>
        <p:spPr bwMode="auto">
          <a:xfrm>
            <a:off x="4953000" y="3962400"/>
            <a:ext cx="4191000" cy="0"/>
          </a:xfrm>
          <a:prstGeom prst="line">
            <a:avLst/>
          </a:prstGeom>
          <a:noFill/>
          <a:ln w="63500">
            <a:solidFill>
              <a:schemeClr val="bg1"/>
            </a:solidFill>
            <a:round/>
            <a:headEnd/>
            <a:tailEnd/>
          </a:ln>
          <a:effectLst/>
        </p:spPr>
        <p:txBody>
          <a:bodyPr/>
          <a:lstStyle/>
          <a:p>
            <a:endParaRPr lang="en-US"/>
          </a:p>
        </p:txBody>
      </p:sp>
      <p:sp>
        <p:nvSpPr>
          <p:cNvPr id="1026"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1033" name="Text Box 9"/>
          <p:cNvSpPr txBox="1">
            <a:spLocks noChangeArrowheads="1"/>
          </p:cNvSpPr>
          <p:nvPr/>
        </p:nvSpPr>
        <p:spPr bwMode="auto">
          <a:xfrm>
            <a:off x="136525" y="6096000"/>
            <a:ext cx="2454275" cy="549275"/>
          </a:xfrm>
          <a:prstGeom prst="rect">
            <a:avLst/>
          </a:prstGeom>
          <a:noFill/>
          <a:ln w="9525">
            <a:noFill/>
            <a:miter lim="800000"/>
            <a:headEnd/>
            <a:tailEnd/>
          </a:ln>
          <a:effectLst/>
        </p:spPr>
        <p:txBody>
          <a:bodyPr wrap="square">
            <a:spAutoFit/>
          </a:bodyPr>
          <a:lstStyle/>
          <a:p>
            <a:r>
              <a:rPr lang="en-US" sz="1200" b="1" dirty="0" smtClean="0"/>
              <a:t>Corps </a:t>
            </a:r>
            <a:r>
              <a:rPr lang="en-US" sz="1200" b="1" dirty="0"/>
              <a:t>of Engineers</a:t>
            </a:r>
          </a:p>
          <a:p>
            <a:r>
              <a:rPr lang="en-US" b="1" dirty="0"/>
              <a:t>BUILDING STRONG</a:t>
            </a:r>
            <a:r>
              <a:rPr lang="en-US" sz="1400" b="1" baseline="-25000" dirty="0"/>
              <a:t>®</a:t>
            </a:r>
          </a:p>
        </p:txBody>
      </p:sp>
      <p:pic>
        <p:nvPicPr>
          <p:cNvPr id="10" name="Picture 23"/>
          <p:cNvPicPr/>
          <p:nvPr userDrawn="1"/>
        </p:nvPicPr>
        <p:blipFill>
          <a:blip r:embed="rId1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228600" y="3886200"/>
            <a:ext cx="1207672" cy="1131304"/>
          </a:xfrm>
          <a:prstGeom prst="rect">
            <a:avLst/>
          </a:prstGeom>
          <a:noFill/>
        </p:spPr>
      </p:pic>
      <p:pic>
        <p:nvPicPr>
          <p:cNvPr id="11" name="Picture 25"/>
          <p:cNvPicPr/>
          <p:nvPr userDrawn="1"/>
        </p:nvPicPr>
        <p:blipFill>
          <a:blip r:embed="rId17"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676400" y="3886200"/>
            <a:ext cx="1143000" cy="1143000"/>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3687647A-9332-4357-AB56-6FD9E33C24C2}" type="slidenum">
              <a:rPr lang="en-US"/>
              <a:pPr/>
              <a:t>‹#›</a:t>
            </a:fld>
            <a:endParaRPr lang="en-US"/>
          </a:p>
        </p:txBody>
      </p:sp>
      <p:sp>
        <p:nvSpPr>
          <p:cNvPr id="3082" name="Line 10"/>
          <p:cNvSpPr>
            <a:spLocks noChangeShapeType="1"/>
          </p:cNvSpPr>
          <p:nvPr/>
        </p:nvSpPr>
        <p:spPr bwMode="auto">
          <a:xfrm flipH="1">
            <a:off x="381000" y="6324600"/>
            <a:ext cx="7467600" cy="0"/>
          </a:xfrm>
          <a:prstGeom prst="line">
            <a:avLst/>
          </a:prstGeom>
          <a:noFill/>
          <a:ln w="9525">
            <a:solidFill>
              <a:schemeClr val="tx1"/>
            </a:solidFill>
            <a:round/>
            <a:headEnd/>
            <a:tailEnd/>
          </a:ln>
          <a:effectLst/>
        </p:spPr>
        <p:txBody>
          <a:bodyPr/>
          <a:lstStyle/>
          <a:p>
            <a:endParaRPr lang="en-US"/>
          </a:p>
        </p:txBody>
      </p:sp>
      <p:pic>
        <p:nvPicPr>
          <p:cNvPr id="8" name="Picture 8" descr="USACE_logo"/>
          <p:cNvPicPr>
            <a:picLocks noChangeAspect="1" noChangeArrowheads="1"/>
          </p:cNvPicPr>
          <p:nvPr userDrawn="1"/>
        </p:nvPicPr>
        <p:blipFill>
          <a:blip r:embed="rId15" cstate="print"/>
          <a:srcRect/>
          <a:stretch>
            <a:fillRect/>
          </a:stretch>
        </p:blipFill>
        <p:spPr bwMode="auto">
          <a:xfrm>
            <a:off x="8106597" y="5943600"/>
            <a:ext cx="1037403" cy="709613"/>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SzPct val="75000"/>
        <a:buFont typeface="Arial"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fontAlgn="base">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William.B.Empson@usace.army.mi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8.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3.xml"/><Relationship Id="rId1" Type="http://schemas.openxmlformats.org/officeDocument/2006/relationships/slideLayout" Target="../slideLayouts/slideLayout13.xml"/><Relationship Id="rId5" Type="http://schemas.openxmlformats.org/officeDocument/2006/relationships/image" Target="../media/image43.jpeg"/><Relationship Id="rId4" Type="http://schemas.openxmlformats.org/officeDocument/2006/relationships/image" Target="../media/image47.jpeg"/></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5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55.jpeg"/></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9.xml"/><Relationship Id="rId1" Type="http://schemas.openxmlformats.org/officeDocument/2006/relationships/slideLayout" Target="../slideLayouts/slideLayout24.xml"/><Relationship Id="rId4" Type="http://schemas.openxmlformats.org/officeDocument/2006/relationships/image" Target="../media/image58.jpeg"/></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 y="152400"/>
            <a:ext cx="8763000" cy="1470025"/>
          </a:xfrm>
        </p:spPr>
        <p:txBody>
          <a:bodyPr/>
          <a:lstStyle/>
          <a:p>
            <a:r>
              <a:rPr lang="en-US" dirty="0" smtClean="0"/>
              <a:t>Geotechnical Aspects of Dam Safety</a:t>
            </a:r>
            <a:endParaRPr lang="en-US" dirty="0"/>
          </a:p>
        </p:txBody>
      </p:sp>
      <p:sp>
        <p:nvSpPr>
          <p:cNvPr id="4100" name="Text Box 4"/>
          <p:cNvSpPr txBox="1">
            <a:spLocks noChangeArrowheads="1"/>
          </p:cNvSpPr>
          <p:nvPr/>
        </p:nvSpPr>
        <p:spPr bwMode="auto">
          <a:xfrm>
            <a:off x="152400" y="1524000"/>
            <a:ext cx="4724400" cy="2508379"/>
          </a:xfrm>
          <a:prstGeom prst="rect">
            <a:avLst/>
          </a:prstGeom>
          <a:noFill/>
          <a:ln w="9525">
            <a:noFill/>
            <a:miter lim="800000"/>
            <a:headEnd/>
            <a:tailEnd/>
          </a:ln>
          <a:effectLst/>
        </p:spPr>
        <p:txBody>
          <a:bodyPr wrap="square">
            <a:spAutoFit/>
          </a:bodyPr>
          <a:lstStyle/>
          <a:p>
            <a:r>
              <a:rPr lang="en-US" sz="1600" b="1" dirty="0" smtClean="0"/>
              <a:t>William Empson, PE, PMP </a:t>
            </a:r>
          </a:p>
          <a:p>
            <a:r>
              <a:rPr lang="en-US" sz="1600" dirty="0" smtClean="0"/>
              <a:t>Senior Levee Safety Program Risk Manager</a:t>
            </a:r>
          </a:p>
          <a:p>
            <a:r>
              <a:rPr lang="en-US" sz="1600" dirty="0" smtClean="0"/>
              <a:t>U.S. Army Corps of Engineers</a:t>
            </a:r>
          </a:p>
          <a:p>
            <a:r>
              <a:rPr lang="en-US" sz="1600" dirty="0" smtClean="0"/>
              <a:t>Risk Management Center    </a:t>
            </a:r>
          </a:p>
          <a:p>
            <a:r>
              <a:rPr lang="en-US" sz="1600" dirty="0" smtClean="0">
                <a:hlinkClick r:id="rId2"/>
              </a:rPr>
              <a:t>William.B.Empson@usace.army.mil</a:t>
            </a:r>
            <a:endParaRPr lang="en-US" sz="1600" dirty="0" smtClean="0"/>
          </a:p>
          <a:p>
            <a:pPr>
              <a:spcBef>
                <a:spcPts val="0"/>
              </a:spcBef>
            </a:pPr>
            <a:endParaRPr lang="en-US" sz="1400" dirty="0" smtClean="0"/>
          </a:p>
          <a:p>
            <a:pPr>
              <a:spcBef>
                <a:spcPts val="0"/>
              </a:spcBef>
            </a:pPr>
            <a:r>
              <a:rPr lang="en-US" sz="1400" dirty="0" smtClean="0"/>
              <a:t>Dam Safety Workshop</a:t>
            </a:r>
          </a:p>
          <a:p>
            <a:pPr>
              <a:spcBef>
                <a:spcPts val="0"/>
              </a:spcBef>
            </a:pPr>
            <a:r>
              <a:rPr lang="en-US" sz="1400" dirty="0" smtClean="0"/>
              <a:t>Brasília, Brazil</a:t>
            </a:r>
          </a:p>
          <a:p>
            <a:pPr>
              <a:spcBef>
                <a:spcPts val="0"/>
              </a:spcBef>
            </a:pPr>
            <a:r>
              <a:rPr lang="en-US" sz="1400" dirty="0" smtClean="0"/>
              <a:t>20-24 May 2013</a:t>
            </a:r>
          </a:p>
          <a:p>
            <a:pPr>
              <a:spcBef>
                <a:spcPct val="50000"/>
              </a:spcBef>
            </a:pP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3200" smtClean="0"/>
              <a:t>Geotechnical Aspects of Dam Safety</a:t>
            </a:r>
            <a:br>
              <a:rPr lang="en-US" sz="3200" smtClean="0"/>
            </a:br>
            <a:r>
              <a:rPr lang="en-US" sz="3200" smtClean="0"/>
              <a:t>Types of Embankment Dams</a:t>
            </a:r>
          </a:p>
        </p:txBody>
      </p:sp>
      <p:sp>
        <p:nvSpPr>
          <p:cNvPr id="12291" name="Rectangle 3"/>
          <p:cNvSpPr>
            <a:spLocks noGrp="1" noChangeArrowheads="1"/>
          </p:cNvSpPr>
          <p:nvPr>
            <p:ph type="body" idx="1"/>
          </p:nvPr>
        </p:nvSpPr>
        <p:spPr/>
        <p:txBody>
          <a:bodyPr/>
          <a:lstStyle/>
          <a:p>
            <a:pPr lvl="1" eaLnBrk="1" hangingPunct="1">
              <a:buClr>
                <a:srgbClr val="FF6600"/>
              </a:buClr>
              <a:buSzPct val="125000"/>
              <a:buFont typeface="Wingdings" pitchFamily="2" charset="2"/>
              <a:buChar char="§"/>
            </a:pPr>
            <a:r>
              <a:rPr lang="en-US" sz="3200" smtClean="0">
                <a:solidFill>
                  <a:srgbClr val="0D12F1"/>
                </a:solidFill>
              </a:rPr>
              <a:t>Earth Fill</a:t>
            </a:r>
          </a:p>
          <a:p>
            <a:pPr lvl="2" eaLnBrk="1" hangingPunct="1">
              <a:buClr>
                <a:srgbClr val="FF6600"/>
              </a:buClr>
              <a:buSzPct val="125000"/>
              <a:buFont typeface="Wingdings" pitchFamily="2" charset="2"/>
              <a:buChar char="§"/>
            </a:pPr>
            <a:r>
              <a:rPr lang="en-US" sz="2800" smtClean="0"/>
              <a:t>Hydraulic Fill</a:t>
            </a:r>
          </a:p>
          <a:p>
            <a:pPr lvl="2" eaLnBrk="1" hangingPunct="1">
              <a:buClr>
                <a:srgbClr val="FF6600"/>
              </a:buClr>
              <a:buSzPct val="125000"/>
              <a:buFont typeface="Wingdings" pitchFamily="2" charset="2"/>
              <a:buChar char="§"/>
            </a:pPr>
            <a:r>
              <a:rPr lang="en-US" sz="2800" smtClean="0"/>
              <a:t>Homogenous Rolled Fill</a:t>
            </a:r>
          </a:p>
          <a:p>
            <a:pPr lvl="2" eaLnBrk="1" hangingPunct="1">
              <a:buClr>
                <a:srgbClr val="FF6600"/>
              </a:buClr>
              <a:buSzPct val="125000"/>
              <a:buFont typeface="Wingdings" pitchFamily="2" charset="2"/>
              <a:buChar char="§"/>
            </a:pPr>
            <a:r>
              <a:rPr lang="en-US" sz="2800" smtClean="0"/>
              <a:t>Zoned Rolled Fill</a:t>
            </a:r>
          </a:p>
          <a:p>
            <a:pPr lvl="1" eaLnBrk="1" hangingPunct="1">
              <a:buClr>
                <a:srgbClr val="FF6600"/>
              </a:buClr>
              <a:buSzPct val="125000"/>
              <a:buFont typeface="Wingdings" pitchFamily="2" charset="2"/>
              <a:buChar char="§"/>
            </a:pPr>
            <a:r>
              <a:rPr lang="en-US" sz="3200" smtClean="0">
                <a:solidFill>
                  <a:srgbClr val="0D12F1"/>
                </a:solidFill>
              </a:rPr>
              <a:t>Rock fill</a:t>
            </a:r>
          </a:p>
          <a:p>
            <a:pPr lvl="2" eaLnBrk="1" hangingPunct="1">
              <a:buClr>
                <a:srgbClr val="FF6600"/>
              </a:buClr>
              <a:buSzPct val="125000"/>
              <a:buFont typeface="Wingdings" pitchFamily="2" charset="2"/>
              <a:buChar char="§"/>
            </a:pPr>
            <a:r>
              <a:rPr lang="en-US" sz="2800" smtClean="0"/>
              <a:t>Diaphragm Rock Fill</a:t>
            </a:r>
          </a:p>
          <a:p>
            <a:pPr lvl="2" eaLnBrk="1" hangingPunct="1">
              <a:buClr>
                <a:srgbClr val="FF6600"/>
              </a:buClr>
              <a:buSzPct val="125000"/>
              <a:buFont typeface="Wingdings" pitchFamily="2" charset="2"/>
              <a:buChar char="§"/>
            </a:pPr>
            <a:r>
              <a:rPr lang="en-US" sz="2800" smtClean="0"/>
              <a:t>Central Core Rock Fill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3200" smtClean="0"/>
              <a:t>Geotechnical Aspects of Dam Safety</a:t>
            </a:r>
            <a:br>
              <a:rPr lang="en-US" sz="3200" smtClean="0"/>
            </a:br>
            <a:r>
              <a:rPr lang="en-US" sz="3200" smtClean="0"/>
              <a:t>Types of Embankment Dams</a:t>
            </a:r>
          </a:p>
        </p:txBody>
      </p:sp>
      <p:pic>
        <p:nvPicPr>
          <p:cNvPr id="13315" name="Picture 3" descr="Types of Dams-100"/>
          <p:cNvPicPr>
            <a:picLocks noChangeAspect="1" noChangeArrowheads="1"/>
          </p:cNvPicPr>
          <p:nvPr/>
        </p:nvPicPr>
        <p:blipFill>
          <a:blip r:embed="rId3" cstate="print"/>
          <a:srcRect/>
          <a:stretch>
            <a:fillRect/>
          </a:stretch>
        </p:blipFill>
        <p:spPr bwMode="auto">
          <a:xfrm>
            <a:off x="1143000" y="1600200"/>
            <a:ext cx="6019800" cy="46446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3200" smtClean="0"/>
              <a:t>Geotechnical Aspects of Earth Dams- Hydraulic Fill Dam</a:t>
            </a:r>
          </a:p>
        </p:txBody>
      </p:sp>
      <p:pic>
        <p:nvPicPr>
          <p:cNvPr id="14339" name="Picture 3" descr="Hydraulic Fill Dam-100"/>
          <p:cNvPicPr preferRelativeResize="0">
            <a:picLocks noChangeAspect="1" noChangeArrowheads="1"/>
          </p:cNvPicPr>
          <p:nvPr/>
        </p:nvPicPr>
        <p:blipFill>
          <a:blip r:embed="rId3" cstate="print"/>
          <a:srcRect/>
          <a:stretch>
            <a:fillRect/>
          </a:stretch>
        </p:blipFill>
        <p:spPr bwMode="auto">
          <a:xfrm>
            <a:off x="228600" y="1371601"/>
            <a:ext cx="8382000" cy="46047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200" smtClean="0"/>
              <a:t>Geotechnical Aspects of Earth Dams</a:t>
            </a:r>
            <a:br>
              <a:rPr lang="en-US" sz="3200" smtClean="0"/>
            </a:br>
            <a:r>
              <a:rPr lang="en-US" sz="3200" smtClean="0"/>
              <a:t>Failure Modes</a:t>
            </a:r>
          </a:p>
        </p:txBody>
      </p:sp>
      <p:sp>
        <p:nvSpPr>
          <p:cNvPr id="15363" name="Rectangle 3"/>
          <p:cNvSpPr>
            <a:spLocks noGrp="1" noChangeArrowheads="1"/>
          </p:cNvSpPr>
          <p:nvPr>
            <p:ph type="body" idx="1"/>
          </p:nvPr>
        </p:nvSpPr>
        <p:spPr>
          <a:xfrm>
            <a:off x="609600" y="1524000"/>
            <a:ext cx="7772400" cy="5181600"/>
          </a:xfrm>
        </p:spPr>
        <p:txBody>
          <a:bodyPr/>
          <a:lstStyle/>
          <a:p>
            <a:pPr eaLnBrk="1" hangingPunct="1">
              <a:lnSpc>
                <a:spcPct val="90000"/>
              </a:lnSpc>
              <a:buFont typeface="Wingdings" pitchFamily="2" charset="2"/>
              <a:buNone/>
            </a:pPr>
            <a:r>
              <a:rPr lang="en-US" sz="2400" smtClean="0"/>
              <a:t>Cause		     Failures 	    Incidents	Total</a:t>
            </a:r>
          </a:p>
          <a:p>
            <a:pPr eaLnBrk="1" hangingPunct="1">
              <a:lnSpc>
                <a:spcPct val="90000"/>
              </a:lnSpc>
              <a:buFont typeface="Wingdings" pitchFamily="2" charset="2"/>
              <a:buNone/>
            </a:pPr>
            <a:endParaRPr lang="en-US" sz="1800" smtClean="0">
              <a:solidFill>
                <a:srgbClr val="0D12F1"/>
              </a:solidFill>
            </a:endParaRPr>
          </a:p>
          <a:p>
            <a:pPr eaLnBrk="1" hangingPunct="1">
              <a:lnSpc>
                <a:spcPct val="90000"/>
              </a:lnSpc>
              <a:buFont typeface="Wingdings" pitchFamily="2" charset="2"/>
              <a:buNone/>
            </a:pPr>
            <a:r>
              <a:rPr lang="en-US" sz="1800" smtClean="0">
                <a:solidFill>
                  <a:srgbClr val="0D12F1"/>
                </a:solidFill>
              </a:rPr>
              <a:t>Embankment Piping	23		14	   37</a:t>
            </a:r>
          </a:p>
          <a:p>
            <a:pPr eaLnBrk="1" hangingPunct="1">
              <a:lnSpc>
                <a:spcPct val="90000"/>
              </a:lnSpc>
              <a:buFont typeface="Wingdings" pitchFamily="2" charset="2"/>
              <a:buNone/>
            </a:pPr>
            <a:r>
              <a:rPr lang="en-US" sz="1800" smtClean="0">
                <a:solidFill>
                  <a:srgbClr val="0D12F1"/>
                </a:solidFill>
              </a:rPr>
              <a:t>Foundation Piping	11		43	   54</a:t>
            </a:r>
          </a:p>
          <a:p>
            <a:pPr eaLnBrk="1" hangingPunct="1">
              <a:lnSpc>
                <a:spcPct val="90000"/>
              </a:lnSpc>
              <a:buFont typeface="Wingdings" pitchFamily="2" charset="2"/>
              <a:buNone/>
            </a:pPr>
            <a:r>
              <a:rPr lang="en-US" sz="1800" smtClean="0">
                <a:solidFill>
                  <a:srgbClr val="0D12F1"/>
                </a:solidFill>
              </a:rPr>
              <a:t>Overtopping		18		  7	   25</a:t>
            </a:r>
          </a:p>
          <a:p>
            <a:pPr eaLnBrk="1" hangingPunct="1">
              <a:lnSpc>
                <a:spcPct val="90000"/>
              </a:lnSpc>
              <a:buFont typeface="Wingdings" pitchFamily="2" charset="2"/>
              <a:buNone/>
            </a:pPr>
            <a:r>
              <a:rPr lang="en-US" sz="1800" smtClean="0">
                <a:solidFill>
                  <a:srgbClr val="0D12F1"/>
                </a:solidFill>
              </a:rPr>
              <a:t>Flow Erosion		14		17	   31</a:t>
            </a:r>
          </a:p>
          <a:p>
            <a:pPr eaLnBrk="1" hangingPunct="1">
              <a:lnSpc>
                <a:spcPct val="90000"/>
              </a:lnSpc>
              <a:buFont typeface="Wingdings" pitchFamily="2" charset="2"/>
              <a:buNone/>
            </a:pPr>
            <a:r>
              <a:rPr lang="en-US" sz="1800" smtClean="0"/>
              <a:t>Sliding			 5		28	   33</a:t>
            </a:r>
          </a:p>
          <a:p>
            <a:pPr eaLnBrk="1" hangingPunct="1">
              <a:lnSpc>
                <a:spcPct val="90000"/>
              </a:lnSpc>
              <a:buFont typeface="Wingdings" pitchFamily="2" charset="2"/>
              <a:buNone/>
            </a:pPr>
            <a:r>
              <a:rPr lang="en-US" sz="1800" smtClean="0"/>
              <a:t>Deformation		 3		29	   32</a:t>
            </a:r>
          </a:p>
          <a:p>
            <a:pPr eaLnBrk="1" hangingPunct="1">
              <a:lnSpc>
                <a:spcPct val="90000"/>
              </a:lnSpc>
              <a:buFont typeface="Wingdings" pitchFamily="2" charset="2"/>
              <a:buNone/>
            </a:pPr>
            <a:r>
              <a:rPr lang="en-US" sz="1800" smtClean="0"/>
              <a:t>Slope Protection Damage   0		13	   13</a:t>
            </a:r>
          </a:p>
          <a:p>
            <a:pPr eaLnBrk="1" hangingPunct="1">
              <a:lnSpc>
                <a:spcPct val="90000"/>
              </a:lnSpc>
              <a:buFont typeface="Wingdings" pitchFamily="2" charset="2"/>
              <a:buNone/>
            </a:pPr>
            <a:r>
              <a:rPr lang="en-US" sz="1800" smtClean="0"/>
              <a:t>Deterioration		 2		  3	     5</a:t>
            </a:r>
          </a:p>
          <a:p>
            <a:pPr eaLnBrk="1" hangingPunct="1">
              <a:lnSpc>
                <a:spcPct val="90000"/>
              </a:lnSpc>
              <a:buFont typeface="Wingdings" pitchFamily="2" charset="2"/>
              <a:buNone/>
            </a:pPr>
            <a:r>
              <a:rPr lang="en-US" sz="1800" smtClean="0"/>
              <a:t>Gate Failure		 1		  3	     4</a:t>
            </a:r>
          </a:p>
          <a:p>
            <a:pPr eaLnBrk="1" hangingPunct="1">
              <a:lnSpc>
                <a:spcPct val="90000"/>
              </a:lnSpc>
              <a:buFont typeface="Wingdings" pitchFamily="2" charset="2"/>
              <a:buNone/>
            </a:pPr>
            <a:r>
              <a:rPr lang="en-US" sz="1800" smtClean="0"/>
              <a:t>Earthquake Instability	 0		  3	     3</a:t>
            </a:r>
          </a:p>
          <a:p>
            <a:pPr eaLnBrk="1" hangingPunct="1">
              <a:lnSpc>
                <a:spcPct val="90000"/>
              </a:lnSpc>
              <a:buFont typeface="Wingdings" pitchFamily="2" charset="2"/>
              <a:buNone/>
            </a:pPr>
            <a:r>
              <a:rPr lang="en-US" sz="1800" smtClean="0"/>
              <a:t>Faulty Construction	 0		  3	     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3200" smtClean="0"/>
              <a:t>Geotechnical Aspects of Earth Dams</a:t>
            </a:r>
            <a:br>
              <a:rPr lang="en-US" sz="3200" smtClean="0"/>
            </a:br>
            <a:r>
              <a:rPr lang="en-US" sz="3200" smtClean="0"/>
              <a:t>Failure Modes (Cont.)</a:t>
            </a:r>
          </a:p>
        </p:txBody>
      </p:sp>
      <p:sp>
        <p:nvSpPr>
          <p:cNvPr id="16387" name="Rectangle 3"/>
          <p:cNvSpPr>
            <a:spLocks noGrp="1" noChangeArrowheads="1"/>
          </p:cNvSpPr>
          <p:nvPr>
            <p:ph type="body" idx="1"/>
          </p:nvPr>
        </p:nvSpPr>
        <p:spPr>
          <a:xfrm>
            <a:off x="685800" y="1600200"/>
            <a:ext cx="7772400" cy="4800600"/>
          </a:xfrm>
        </p:spPr>
        <p:txBody>
          <a:bodyPr/>
          <a:lstStyle/>
          <a:p>
            <a:pPr eaLnBrk="1" hangingPunct="1"/>
            <a:r>
              <a:rPr lang="en-US" sz="2400" smtClean="0">
                <a:solidFill>
                  <a:srgbClr val="F6082A"/>
                </a:solidFill>
              </a:rPr>
              <a:t>Piping</a:t>
            </a:r>
          </a:p>
          <a:p>
            <a:pPr lvl="1" eaLnBrk="1" hangingPunct="1"/>
            <a:r>
              <a:rPr lang="en-US" sz="2400" smtClean="0"/>
              <a:t>Along outlet conduits</a:t>
            </a:r>
          </a:p>
          <a:p>
            <a:pPr lvl="1" eaLnBrk="1" hangingPunct="1"/>
            <a:r>
              <a:rPr lang="en-US" sz="2400" smtClean="0"/>
              <a:t>Through cracks across the impervious core</a:t>
            </a:r>
          </a:p>
          <a:p>
            <a:pPr lvl="1" eaLnBrk="1" hangingPunct="1"/>
            <a:r>
              <a:rPr lang="en-US" sz="2400" smtClean="0"/>
              <a:t>Inadequately compacted core material at contact with uneven surfaces</a:t>
            </a:r>
          </a:p>
          <a:p>
            <a:pPr lvl="1" eaLnBrk="1" hangingPunct="1"/>
            <a:r>
              <a:rPr lang="en-US" sz="2400" smtClean="0"/>
              <a:t>In zones susceptible to erosion within the foundation</a:t>
            </a:r>
          </a:p>
          <a:p>
            <a:pPr eaLnBrk="1" hangingPunct="1"/>
            <a:r>
              <a:rPr lang="en-US" sz="2400" smtClean="0">
                <a:solidFill>
                  <a:srgbClr val="F6082A"/>
                </a:solidFill>
              </a:rPr>
              <a:t>Overtopping</a:t>
            </a:r>
          </a:p>
          <a:p>
            <a:pPr lvl="1" eaLnBrk="1" hangingPunct="1"/>
            <a:r>
              <a:rPr lang="en-US" sz="2400" smtClean="0"/>
              <a:t>Inadequate spillway capacity</a:t>
            </a:r>
          </a:p>
          <a:p>
            <a:pPr lvl="1" eaLnBrk="1" hangingPunct="1"/>
            <a:r>
              <a:rPr lang="en-US" sz="2400" smtClean="0"/>
              <a:t>Large, rapid landslides in the reservoir</a:t>
            </a:r>
          </a:p>
          <a:p>
            <a:pPr lvl="1" eaLnBrk="1" hangingPunct="1"/>
            <a:r>
              <a:rPr lang="en-US" sz="2400" smtClean="0"/>
              <a:t>Too little freeboard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3200" smtClean="0"/>
              <a:t>Geotechnical Aspects of Earth Dams</a:t>
            </a:r>
            <a:br>
              <a:rPr lang="en-US" sz="3200" smtClean="0"/>
            </a:br>
            <a:r>
              <a:rPr lang="en-US" sz="3200" smtClean="0"/>
              <a:t>Failure Modes (Cont.)</a:t>
            </a:r>
          </a:p>
        </p:txBody>
      </p:sp>
      <p:sp>
        <p:nvSpPr>
          <p:cNvPr id="17411" name="Rectangle 3"/>
          <p:cNvSpPr>
            <a:spLocks noGrp="1" noChangeArrowheads="1"/>
          </p:cNvSpPr>
          <p:nvPr>
            <p:ph type="body" idx="1"/>
          </p:nvPr>
        </p:nvSpPr>
        <p:spPr>
          <a:xfrm>
            <a:off x="533400" y="1828800"/>
            <a:ext cx="8229600" cy="3886200"/>
          </a:xfrm>
        </p:spPr>
        <p:txBody>
          <a:bodyPr/>
          <a:lstStyle/>
          <a:p>
            <a:pPr eaLnBrk="1" hangingPunct="1"/>
            <a:r>
              <a:rPr lang="en-US" sz="2400" smtClean="0">
                <a:solidFill>
                  <a:srgbClr val="F6082A"/>
                </a:solidFill>
              </a:rPr>
              <a:t>Slope Failure</a:t>
            </a:r>
          </a:p>
          <a:p>
            <a:pPr lvl="1" eaLnBrk="1" hangingPunct="1"/>
            <a:r>
              <a:rPr lang="en-US" sz="2400" smtClean="0"/>
              <a:t>Design deficiencies</a:t>
            </a:r>
          </a:p>
          <a:p>
            <a:pPr lvl="1" eaLnBrk="1" hangingPunct="1"/>
            <a:r>
              <a:rPr lang="en-US" sz="2400" smtClean="0"/>
              <a:t>Neglected remedial actions</a:t>
            </a:r>
          </a:p>
          <a:p>
            <a:pPr eaLnBrk="1" hangingPunct="1"/>
            <a:r>
              <a:rPr lang="en-US" sz="2400" smtClean="0">
                <a:solidFill>
                  <a:srgbClr val="F6082A"/>
                </a:solidFill>
              </a:rPr>
              <a:t>Instability</a:t>
            </a:r>
          </a:p>
          <a:p>
            <a:pPr lvl="1" eaLnBrk="1" hangingPunct="1"/>
            <a:r>
              <a:rPr lang="en-US" sz="2400" smtClean="0"/>
              <a:t>Excessive deformations</a:t>
            </a:r>
          </a:p>
          <a:p>
            <a:pPr lvl="1" eaLnBrk="1" hangingPunct="1"/>
            <a:r>
              <a:rPr lang="en-US" sz="2400" smtClean="0"/>
              <a:t>Excessive stresses</a:t>
            </a:r>
          </a:p>
          <a:p>
            <a:pPr lvl="1" eaLnBrk="1" hangingPunct="1"/>
            <a:r>
              <a:rPr lang="en-US" sz="2400" smtClean="0"/>
              <a:t>Excessive loss of materials due to erosion</a:t>
            </a:r>
          </a:p>
          <a:p>
            <a:pPr eaLnBrk="1" hangingPunct="1"/>
            <a:endParaRPr lang="en-US" sz="24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3200" smtClean="0"/>
              <a:t>Geotechnical Aspects of Earth Dams</a:t>
            </a:r>
            <a:br>
              <a:rPr lang="en-US" sz="3200" smtClean="0"/>
            </a:br>
            <a:r>
              <a:rPr lang="en-US" sz="3200" smtClean="0"/>
              <a:t>Failure Modes (Cont.)</a:t>
            </a:r>
          </a:p>
        </p:txBody>
      </p:sp>
      <p:sp>
        <p:nvSpPr>
          <p:cNvPr id="18435" name="Rectangle 3"/>
          <p:cNvSpPr>
            <a:spLocks noGrp="1" noChangeArrowheads="1"/>
          </p:cNvSpPr>
          <p:nvPr>
            <p:ph type="body" idx="1"/>
          </p:nvPr>
        </p:nvSpPr>
        <p:spPr>
          <a:xfrm>
            <a:off x="381000" y="1981200"/>
            <a:ext cx="8229600" cy="3886200"/>
          </a:xfrm>
        </p:spPr>
        <p:txBody>
          <a:bodyPr/>
          <a:lstStyle/>
          <a:p>
            <a:pPr eaLnBrk="1" hangingPunct="1"/>
            <a:r>
              <a:rPr lang="en-US" sz="2400" smtClean="0">
                <a:solidFill>
                  <a:srgbClr val="F6082A"/>
                </a:solidFill>
              </a:rPr>
              <a:t>Earthquake conditions</a:t>
            </a:r>
          </a:p>
          <a:p>
            <a:pPr lvl="1" eaLnBrk="1" hangingPunct="1"/>
            <a:r>
              <a:rPr lang="en-US" sz="2400" smtClean="0"/>
              <a:t>Excessive deformation</a:t>
            </a:r>
          </a:p>
          <a:p>
            <a:pPr lvl="1" eaLnBrk="1" hangingPunct="1"/>
            <a:r>
              <a:rPr lang="en-US" sz="2400" smtClean="0"/>
              <a:t>Excessive pore pressure buildup</a:t>
            </a:r>
          </a:p>
          <a:p>
            <a:pPr lvl="1" eaLnBrk="1" hangingPunct="1"/>
            <a:r>
              <a:rPr lang="en-US" sz="2400" smtClean="0"/>
              <a:t>Sudden densification of loose, saturated, non-cohesive soils that causes rapid build-up of pore fluid pressures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0"/>
            <a:ext cx="8686800" cy="990600"/>
          </a:xfrm>
          <a:noFill/>
        </p:spPr>
        <p:txBody>
          <a:bodyPr lIns="90488" tIns="44450" rIns="90488" bIns="44450"/>
          <a:lstStyle/>
          <a:p>
            <a:pPr eaLnBrk="1" hangingPunct="1"/>
            <a:r>
              <a:rPr lang="en-US" sz="4000" smtClean="0">
                <a:solidFill>
                  <a:srgbClr val="FFFF00"/>
                </a:solidFill>
              </a:rPr>
              <a:t/>
            </a:r>
            <a:br>
              <a:rPr lang="en-US" sz="4000" smtClean="0">
                <a:solidFill>
                  <a:srgbClr val="FFFF00"/>
                </a:solidFill>
              </a:rPr>
            </a:br>
            <a:r>
              <a:rPr lang="en-US" sz="3200" smtClean="0">
                <a:solidFill>
                  <a:srgbClr val="0D12F1"/>
                </a:solidFill>
              </a:rPr>
              <a:t>Geotechnical Aspects of Earth Dams</a:t>
            </a:r>
            <a:br>
              <a:rPr lang="en-US" sz="3200" smtClean="0">
                <a:solidFill>
                  <a:srgbClr val="0D12F1"/>
                </a:solidFill>
              </a:rPr>
            </a:br>
            <a:r>
              <a:rPr lang="en-US" sz="3200" smtClean="0">
                <a:solidFill>
                  <a:srgbClr val="0D12F1"/>
                </a:solidFill>
              </a:rPr>
              <a:t>Technical Requirements</a:t>
            </a:r>
          </a:p>
        </p:txBody>
      </p:sp>
      <p:sp>
        <p:nvSpPr>
          <p:cNvPr id="19459" name="Rectangle 3"/>
          <p:cNvSpPr>
            <a:spLocks noGrp="1" noChangeArrowheads="1"/>
          </p:cNvSpPr>
          <p:nvPr>
            <p:ph type="body" idx="1"/>
          </p:nvPr>
        </p:nvSpPr>
        <p:spPr>
          <a:xfrm>
            <a:off x="381000" y="1752600"/>
            <a:ext cx="8458200" cy="4495800"/>
          </a:xfrm>
          <a:noFill/>
        </p:spPr>
        <p:txBody>
          <a:bodyPr lIns="90488" tIns="44450" rIns="90488" bIns="44450"/>
          <a:lstStyle/>
          <a:p>
            <a:pPr eaLnBrk="1" hangingPunct="1">
              <a:lnSpc>
                <a:spcPct val="90000"/>
              </a:lnSpc>
              <a:buClr>
                <a:srgbClr val="FF6600"/>
              </a:buClr>
            </a:pPr>
            <a:r>
              <a:rPr lang="en-US" smtClean="0">
                <a:solidFill>
                  <a:srgbClr val="7030A0"/>
                </a:solidFill>
              </a:rPr>
              <a:t>Dam and foundation must be sufficiently watertight and have adequate seepage control for safe operation</a:t>
            </a:r>
          </a:p>
          <a:p>
            <a:pPr eaLnBrk="1" hangingPunct="1">
              <a:lnSpc>
                <a:spcPct val="90000"/>
              </a:lnSpc>
              <a:buClr>
                <a:srgbClr val="FF6600"/>
              </a:buClr>
            </a:pPr>
            <a:r>
              <a:rPr lang="en-US" smtClean="0">
                <a:solidFill>
                  <a:srgbClr val="7030A0"/>
                </a:solidFill>
              </a:rPr>
              <a:t>Must have “sufficient spillway and outlet capacity” as well as  “adequate freeboard” to prevent over topping by the reservoir</a:t>
            </a:r>
          </a:p>
          <a:p>
            <a:pPr eaLnBrk="1" hangingPunct="1">
              <a:lnSpc>
                <a:spcPct val="90000"/>
              </a:lnSpc>
              <a:buClr>
                <a:srgbClr val="FF6600"/>
              </a:buClr>
            </a:pPr>
            <a:r>
              <a:rPr lang="en-US" smtClean="0">
                <a:solidFill>
                  <a:srgbClr val="7030A0"/>
                </a:solidFill>
              </a:rPr>
              <a:t>Must be stable under all loading conditions</a:t>
            </a:r>
            <a:r>
              <a:rPr lang="en-US" sz="4000" smtClean="0">
                <a:solidFill>
                  <a:srgbClr val="7030A0"/>
                </a:solidFill>
              </a:rPr>
              <a:t> </a:t>
            </a:r>
          </a:p>
          <a:p>
            <a:pPr eaLnBrk="1" hangingPunct="1">
              <a:lnSpc>
                <a:spcPct val="90000"/>
              </a:lnSpc>
              <a:buClr>
                <a:srgbClr val="FF6600"/>
              </a:buClr>
            </a:pPr>
            <a:endParaRPr lang="en-US" sz="4000" smtClean="0">
              <a:solidFill>
                <a:srgbClr val="33CC33"/>
              </a:solidFill>
            </a:endParaRPr>
          </a:p>
        </p:txBody>
      </p:sp>
    </p:spTree>
  </p:cSld>
  <p:clrMapOvr>
    <a:masterClrMapping/>
  </p:clrMapOvr>
  <p:transition>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20483"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20484" name="Rectangle 4"/>
          <p:cNvSpPr>
            <a:spLocks noGrp="1" noChangeArrowheads="1"/>
          </p:cNvSpPr>
          <p:nvPr>
            <p:ph type="title"/>
          </p:nvPr>
        </p:nvSpPr>
        <p:spPr>
          <a:noFill/>
        </p:spPr>
        <p:txBody>
          <a:bodyPr lIns="92075" tIns="46038" rIns="92075" bIns="46038"/>
          <a:lstStyle/>
          <a:p>
            <a:pPr eaLnBrk="1" hangingPunct="1"/>
            <a:r>
              <a:rPr lang="en-US" sz="3200" smtClean="0"/>
              <a:t>Geotechnical Aspects of Earth Dams Seepage</a:t>
            </a:r>
          </a:p>
        </p:txBody>
      </p:sp>
      <p:sp>
        <p:nvSpPr>
          <p:cNvPr id="20485" name="Rectangle 5"/>
          <p:cNvSpPr>
            <a:spLocks noGrp="1" noChangeArrowheads="1"/>
          </p:cNvSpPr>
          <p:nvPr>
            <p:ph type="body" idx="1"/>
          </p:nvPr>
        </p:nvSpPr>
        <p:spPr>
          <a:xfrm>
            <a:off x="779463" y="1662113"/>
            <a:ext cx="7423150" cy="3700462"/>
          </a:xfrm>
          <a:noFill/>
        </p:spPr>
        <p:txBody>
          <a:bodyPr lIns="92075" tIns="46038" rIns="92075" bIns="46038"/>
          <a:lstStyle/>
          <a:p>
            <a:pPr eaLnBrk="1" hangingPunct="1"/>
            <a:r>
              <a:rPr lang="en-US" smtClean="0"/>
              <a:t>Seepage through the foundation or abutments causing piping or solutioning of rock</a:t>
            </a:r>
          </a:p>
          <a:p>
            <a:pPr eaLnBrk="1" hangingPunct="1"/>
            <a:r>
              <a:rPr lang="en-US" smtClean="0"/>
              <a:t>Seepage through embankments, along conduits, or along abutment contacts causing piping or internal erosion</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200" smtClean="0"/>
              <a:t>Geotechnical Aspects of Earth Dams Through Seepage</a:t>
            </a:r>
          </a:p>
        </p:txBody>
      </p:sp>
      <p:pic>
        <p:nvPicPr>
          <p:cNvPr id="21507" name="Picture 3" descr="Through Seepage 80"/>
          <p:cNvPicPr>
            <a:picLocks noChangeAspect="1" noChangeArrowheads="1"/>
          </p:cNvPicPr>
          <p:nvPr/>
        </p:nvPicPr>
        <p:blipFill>
          <a:blip r:embed="rId3" cstate="print"/>
          <a:srcRect/>
          <a:stretch>
            <a:fillRect/>
          </a:stretch>
        </p:blipFill>
        <p:spPr bwMode="auto">
          <a:xfrm>
            <a:off x="304800" y="1828800"/>
            <a:ext cx="8458200" cy="3687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3200" smtClean="0"/>
              <a:t>Geotechnical Aspects of Dam Safety</a:t>
            </a:r>
            <a:br>
              <a:rPr lang="en-US" sz="3200" smtClean="0"/>
            </a:br>
            <a:r>
              <a:rPr lang="en-US" sz="3200" smtClean="0"/>
              <a:t>Topics</a:t>
            </a:r>
          </a:p>
        </p:txBody>
      </p:sp>
      <p:sp>
        <p:nvSpPr>
          <p:cNvPr id="4099" name="Rectangle 3"/>
          <p:cNvSpPr>
            <a:spLocks noGrp="1" noChangeArrowheads="1"/>
          </p:cNvSpPr>
          <p:nvPr>
            <p:ph type="body" idx="1"/>
          </p:nvPr>
        </p:nvSpPr>
        <p:spPr/>
        <p:txBody>
          <a:bodyPr/>
          <a:lstStyle/>
          <a:p>
            <a:pPr eaLnBrk="1" hangingPunct="1"/>
            <a:r>
              <a:rPr lang="en-US" sz="2800" smtClean="0"/>
              <a:t>Concrete Dams</a:t>
            </a:r>
          </a:p>
          <a:p>
            <a:pPr lvl="1" eaLnBrk="1" hangingPunct="1"/>
            <a:r>
              <a:rPr lang="en-US" smtClean="0">
                <a:solidFill>
                  <a:srgbClr val="7030A0"/>
                </a:solidFill>
              </a:rPr>
              <a:t>To be presented by Structural Instructor</a:t>
            </a:r>
          </a:p>
          <a:p>
            <a:pPr eaLnBrk="1" hangingPunct="1"/>
            <a:r>
              <a:rPr lang="en-US" sz="2800" smtClean="0"/>
              <a:t>Earth and Rock Fill Dams</a:t>
            </a:r>
          </a:p>
          <a:p>
            <a:pPr lvl="1" eaLnBrk="1" hangingPunct="1"/>
            <a:r>
              <a:rPr lang="en-US" smtClean="0">
                <a:solidFill>
                  <a:srgbClr val="7030A0"/>
                </a:solidFill>
              </a:rPr>
              <a:t>Failure modes</a:t>
            </a:r>
          </a:p>
          <a:p>
            <a:pPr lvl="1" eaLnBrk="1" hangingPunct="1"/>
            <a:r>
              <a:rPr lang="en-US" smtClean="0">
                <a:solidFill>
                  <a:srgbClr val="7030A0"/>
                </a:solidFill>
              </a:rPr>
              <a:t>Seepage</a:t>
            </a:r>
          </a:p>
          <a:p>
            <a:pPr lvl="1" eaLnBrk="1" hangingPunct="1"/>
            <a:r>
              <a:rPr lang="en-US" smtClean="0">
                <a:solidFill>
                  <a:srgbClr val="7030A0"/>
                </a:solidFill>
              </a:rPr>
              <a:t>Filters</a:t>
            </a:r>
          </a:p>
          <a:p>
            <a:pPr lvl="1" eaLnBrk="1" hangingPunct="1"/>
            <a:r>
              <a:rPr lang="en-US" smtClean="0">
                <a:solidFill>
                  <a:srgbClr val="7030A0"/>
                </a:solidFill>
              </a:rPr>
              <a:t>Stability</a:t>
            </a:r>
          </a:p>
          <a:p>
            <a:pPr eaLnBrk="1" hangingPunct="1"/>
            <a:r>
              <a:rPr lang="en-US" sz="2800" smtClean="0"/>
              <a:t>Emergency Spillways</a:t>
            </a:r>
          </a:p>
          <a:p>
            <a:pPr lvl="1" eaLnBrk="1" hangingPunct="1"/>
            <a:r>
              <a:rPr lang="en-US" smtClean="0">
                <a:solidFill>
                  <a:srgbClr val="7030A0"/>
                </a:solidFill>
              </a:rPr>
              <a:t>Erosion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200" smtClean="0"/>
              <a:t>Geotechnical Aspects of Earth Dams Milford Dam, KS</a:t>
            </a:r>
          </a:p>
        </p:txBody>
      </p:sp>
      <p:pic>
        <p:nvPicPr>
          <p:cNvPr id="22531" name="Picture 3" descr="milford4"/>
          <p:cNvPicPr>
            <a:picLocks noChangeAspect="1" noChangeArrowheads="1"/>
          </p:cNvPicPr>
          <p:nvPr/>
        </p:nvPicPr>
        <p:blipFill>
          <a:blip r:embed="rId3" cstate="print"/>
          <a:srcRect/>
          <a:stretch>
            <a:fillRect/>
          </a:stretch>
        </p:blipFill>
        <p:spPr bwMode="auto">
          <a:xfrm>
            <a:off x="2209800" y="1676400"/>
            <a:ext cx="4953000" cy="453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200" smtClean="0"/>
              <a:t>Geotechnical Aspects of Earth Dams Foundation Seepage</a:t>
            </a:r>
          </a:p>
        </p:txBody>
      </p:sp>
      <p:pic>
        <p:nvPicPr>
          <p:cNvPr id="23555" name="Picture 3" descr="Boil 70"/>
          <p:cNvPicPr>
            <a:picLocks noChangeAspect="1" noChangeArrowheads="1"/>
          </p:cNvPicPr>
          <p:nvPr/>
        </p:nvPicPr>
        <p:blipFill>
          <a:blip r:embed="rId3" cstate="print"/>
          <a:srcRect/>
          <a:stretch>
            <a:fillRect/>
          </a:stretch>
        </p:blipFill>
        <p:spPr bwMode="auto">
          <a:xfrm>
            <a:off x="1143000" y="1600201"/>
            <a:ext cx="6477000" cy="45211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 </a:t>
            </a:r>
          </a:p>
        </p:txBody>
      </p:sp>
      <p:sp>
        <p:nvSpPr>
          <p:cNvPr id="24579" name="Text Box 3"/>
          <p:cNvSpPr txBox="1">
            <a:spLocks noChangeArrowheads="1"/>
          </p:cNvSpPr>
          <p:nvPr/>
        </p:nvSpPr>
        <p:spPr bwMode="auto">
          <a:xfrm>
            <a:off x="406400" y="304800"/>
            <a:ext cx="8262938" cy="1066800"/>
          </a:xfrm>
          <a:prstGeom prst="rect">
            <a:avLst/>
          </a:prstGeom>
          <a:noFill/>
          <a:ln w="12700">
            <a:noFill/>
            <a:miter lim="800000"/>
            <a:headEnd type="none" w="sm" len="sm"/>
            <a:tailEnd type="none" w="sm" len="sm"/>
          </a:ln>
        </p:spPr>
        <p:txBody>
          <a:bodyPr>
            <a:spAutoFit/>
          </a:bodyPr>
          <a:lstStyle/>
          <a:p>
            <a:pPr algn="ctr"/>
            <a:r>
              <a:rPr lang="en-US" sz="3200" b="1"/>
              <a:t>Geotechnical Aspects of Earth Dams- Hodges Village Dam - Seepage</a:t>
            </a:r>
          </a:p>
        </p:txBody>
      </p:sp>
      <p:pic>
        <p:nvPicPr>
          <p:cNvPr id="24580" name="Picture 4" descr="SLIDE 35"/>
          <p:cNvPicPr>
            <a:picLocks noChangeAspect="1" noChangeArrowheads="1"/>
          </p:cNvPicPr>
          <p:nvPr/>
        </p:nvPicPr>
        <p:blipFill>
          <a:blip r:embed="rId3" cstate="print"/>
          <a:srcRect/>
          <a:stretch>
            <a:fillRect/>
          </a:stretch>
        </p:blipFill>
        <p:spPr bwMode="auto">
          <a:xfrm>
            <a:off x="457200" y="2590800"/>
            <a:ext cx="3810000" cy="2581275"/>
          </a:xfrm>
          <a:prstGeom prst="rect">
            <a:avLst/>
          </a:prstGeom>
          <a:noFill/>
          <a:ln w="9525">
            <a:noFill/>
            <a:miter lim="800000"/>
            <a:headEnd/>
            <a:tailEnd/>
          </a:ln>
        </p:spPr>
      </p:pic>
      <p:pic>
        <p:nvPicPr>
          <p:cNvPr id="24581" name="Picture 5" descr="SLIDE 37"/>
          <p:cNvPicPr>
            <a:picLocks noChangeAspect="1" noChangeArrowheads="1"/>
          </p:cNvPicPr>
          <p:nvPr/>
        </p:nvPicPr>
        <p:blipFill>
          <a:blip r:embed="rId4" cstate="print"/>
          <a:srcRect/>
          <a:stretch>
            <a:fillRect/>
          </a:stretch>
        </p:blipFill>
        <p:spPr bwMode="auto">
          <a:xfrm>
            <a:off x="4419600" y="2438400"/>
            <a:ext cx="4419600" cy="2957513"/>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200" smtClean="0"/>
              <a:t>Geotechnical Aspects of Earth Dams</a:t>
            </a:r>
            <a:br>
              <a:rPr lang="en-US" sz="3200" smtClean="0"/>
            </a:br>
            <a:r>
              <a:rPr lang="en-US" sz="3200" smtClean="0"/>
              <a:t>Piping Into Voids</a:t>
            </a:r>
          </a:p>
        </p:txBody>
      </p:sp>
      <p:pic>
        <p:nvPicPr>
          <p:cNvPr id="25603" name="Picture 3" descr="Void in Rock-60"/>
          <p:cNvPicPr>
            <a:picLocks noChangeAspect="1" noChangeArrowheads="1"/>
          </p:cNvPicPr>
          <p:nvPr/>
        </p:nvPicPr>
        <p:blipFill>
          <a:blip r:embed="rId3" cstate="print"/>
          <a:srcRect/>
          <a:stretch>
            <a:fillRect/>
          </a:stretch>
        </p:blipFill>
        <p:spPr bwMode="auto">
          <a:xfrm>
            <a:off x="762000" y="1905000"/>
            <a:ext cx="77724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3200" smtClean="0"/>
              <a:t>Geotechnical Aspects of Earth Dams</a:t>
            </a:r>
            <a:br>
              <a:rPr lang="en-US" sz="3200" smtClean="0"/>
            </a:br>
            <a:r>
              <a:rPr lang="en-US" sz="3200" smtClean="0"/>
              <a:t>Sink Hole, Clearwater Dam, MO</a:t>
            </a:r>
          </a:p>
        </p:txBody>
      </p:sp>
      <p:sp>
        <p:nvSpPr>
          <p:cNvPr id="26627" name="Rectangle 3"/>
          <p:cNvSpPr>
            <a:spLocks noChangeArrowheads="1"/>
          </p:cNvSpPr>
          <p:nvPr/>
        </p:nvSpPr>
        <p:spPr bwMode="auto">
          <a:xfrm>
            <a:off x="0" y="4389438"/>
            <a:ext cx="9144000" cy="0"/>
          </a:xfrm>
          <a:prstGeom prst="rect">
            <a:avLst/>
          </a:prstGeom>
          <a:noFill/>
          <a:ln w="12700">
            <a:noFill/>
            <a:miter lim="800000"/>
            <a:headEnd type="none" w="sm" len="sm"/>
            <a:tailEnd type="none" w="sm" len="sm"/>
          </a:ln>
        </p:spPr>
        <p:txBody>
          <a:bodyPr>
            <a:spAutoFit/>
          </a:bodyPr>
          <a:lstStyle/>
          <a:p>
            <a:endParaRPr lang="en-US"/>
          </a:p>
        </p:txBody>
      </p:sp>
      <p:pic>
        <p:nvPicPr>
          <p:cNvPr id="26628" name="Picture 4" descr="MVC-005F"/>
          <p:cNvPicPr>
            <a:picLocks noChangeAspect="1" noChangeArrowheads="1"/>
          </p:cNvPicPr>
          <p:nvPr/>
        </p:nvPicPr>
        <p:blipFill>
          <a:blip r:embed="rId2" cstate="print"/>
          <a:srcRect/>
          <a:stretch>
            <a:fillRect/>
          </a:stretch>
        </p:blipFill>
        <p:spPr bwMode="auto">
          <a:xfrm>
            <a:off x="1752600" y="1524000"/>
            <a:ext cx="6172200"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smtClean="0"/>
          </a:p>
        </p:txBody>
      </p:sp>
      <p:pic>
        <p:nvPicPr>
          <p:cNvPr id="27651" name="Picture 2" descr="Map of Shale Gas Plays and Basins.jpg"/>
          <p:cNvPicPr>
            <a:picLocks noChangeAspect="1"/>
          </p:cNvPicPr>
          <p:nvPr/>
        </p:nvPicPr>
        <p:blipFill>
          <a:blip r:embed="rId2" cstate="print"/>
          <a:srcRect/>
          <a:stretch>
            <a:fillRect/>
          </a:stretch>
        </p:blipFill>
        <p:spPr bwMode="auto">
          <a:xfrm>
            <a:off x="228600" y="304800"/>
            <a:ext cx="8763000" cy="583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914400"/>
            <a:ext cx="8229600" cy="1143000"/>
          </a:xfrm>
        </p:spPr>
        <p:txBody>
          <a:bodyPr/>
          <a:lstStyle/>
          <a:p>
            <a:endParaRPr lang="en-US" smtClean="0"/>
          </a:p>
        </p:txBody>
      </p:sp>
      <p:pic>
        <p:nvPicPr>
          <p:cNvPr id="28675" name="Picture 3"/>
          <p:cNvPicPr>
            <a:picLocks noChangeAspect="1" noChangeArrowheads="1"/>
          </p:cNvPicPr>
          <p:nvPr/>
        </p:nvPicPr>
        <p:blipFill>
          <a:blip r:embed="rId2" cstate="print"/>
          <a:srcRect l="19531" t="18750" r="10938" b="12500"/>
          <a:stretch>
            <a:fillRect/>
          </a:stretch>
        </p:blipFill>
        <p:spPr bwMode="auto">
          <a:xfrm>
            <a:off x="381000" y="609600"/>
            <a:ext cx="7467600" cy="553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3200" smtClean="0"/>
              <a:t>Geotechnical Aspects of Earth Dams</a:t>
            </a:r>
            <a:br>
              <a:rPr lang="en-US" sz="3200" smtClean="0"/>
            </a:br>
            <a:r>
              <a:rPr lang="en-US" sz="3200" smtClean="0"/>
              <a:t>Internal Drains</a:t>
            </a:r>
          </a:p>
        </p:txBody>
      </p:sp>
      <p:pic>
        <p:nvPicPr>
          <p:cNvPr id="29699" name="Picture 3" descr="Drains 80"/>
          <p:cNvPicPr>
            <a:picLocks noChangeAspect="1" noChangeArrowheads="1"/>
          </p:cNvPicPr>
          <p:nvPr/>
        </p:nvPicPr>
        <p:blipFill>
          <a:blip r:embed="rId3" cstate="print"/>
          <a:srcRect/>
          <a:stretch>
            <a:fillRect/>
          </a:stretch>
        </p:blipFill>
        <p:spPr bwMode="auto">
          <a:xfrm>
            <a:off x="228600" y="1752600"/>
            <a:ext cx="76200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3200" smtClean="0">
                <a:solidFill>
                  <a:schemeClr val="tx1"/>
                </a:solidFill>
              </a:rPr>
              <a:t>Geotechnical Aspects of Earth Dams Blanket Drain Exit</a:t>
            </a:r>
            <a:r>
              <a:rPr lang="en-US" sz="3200" smtClean="0">
                <a:solidFill>
                  <a:srgbClr val="FFFF00"/>
                </a:solidFill>
              </a:rPr>
              <a:t> </a:t>
            </a:r>
          </a:p>
        </p:txBody>
      </p:sp>
      <p:sp>
        <p:nvSpPr>
          <p:cNvPr id="30723" name="Line 3"/>
          <p:cNvSpPr>
            <a:spLocks noChangeShapeType="1"/>
          </p:cNvSpPr>
          <p:nvPr/>
        </p:nvSpPr>
        <p:spPr bwMode="auto">
          <a:xfrm>
            <a:off x="1295400" y="4648200"/>
            <a:ext cx="4800600" cy="0"/>
          </a:xfrm>
          <a:prstGeom prst="line">
            <a:avLst/>
          </a:prstGeom>
          <a:noFill/>
          <a:ln w="9525">
            <a:solidFill>
              <a:srgbClr val="9F7A5F"/>
            </a:solidFill>
            <a:round/>
            <a:headEnd/>
            <a:tailEnd/>
          </a:ln>
        </p:spPr>
        <p:txBody>
          <a:bodyPr wrap="none" anchor="ctr"/>
          <a:lstStyle/>
          <a:p>
            <a:endParaRPr lang="en-US"/>
          </a:p>
        </p:txBody>
      </p:sp>
      <p:sp>
        <p:nvSpPr>
          <p:cNvPr id="30724" name="Line 4"/>
          <p:cNvSpPr>
            <a:spLocks noChangeShapeType="1"/>
          </p:cNvSpPr>
          <p:nvPr/>
        </p:nvSpPr>
        <p:spPr bwMode="auto">
          <a:xfrm flipH="1" flipV="1">
            <a:off x="1981200" y="2743200"/>
            <a:ext cx="4267200" cy="1905000"/>
          </a:xfrm>
          <a:prstGeom prst="line">
            <a:avLst/>
          </a:prstGeom>
          <a:noFill/>
          <a:ln w="19050">
            <a:solidFill>
              <a:srgbClr val="9F7A5F"/>
            </a:solidFill>
            <a:round/>
            <a:headEnd/>
            <a:tailEnd/>
          </a:ln>
        </p:spPr>
        <p:txBody>
          <a:bodyPr wrap="none" anchor="ctr"/>
          <a:lstStyle/>
          <a:p>
            <a:endParaRPr lang="en-US"/>
          </a:p>
        </p:txBody>
      </p:sp>
      <p:sp>
        <p:nvSpPr>
          <p:cNvPr id="30725" name="Line 5"/>
          <p:cNvSpPr>
            <a:spLocks noChangeShapeType="1"/>
          </p:cNvSpPr>
          <p:nvPr/>
        </p:nvSpPr>
        <p:spPr bwMode="auto">
          <a:xfrm>
            <a:off x="1752600" y="4267200"/>
            <a:ext cx="3429000" cy="0"/>
          </a:xfrm>
          <a:prstGeom prst="line">
            <a:avLst/>
          </a:prstGeom>
          <a:noFill/>
          <a:ln w="9525">
            <a:solidFill>
              <a:srgbClr val="9F7A5F"/>
            </a:solidFill>
            <a:round/>
            <a:headEnd/>
            <a:tailEnd/>
          </a:ln>
        </p:spPr>
        <p:txBody>
          <a:bodyPr wrap="none" anchor="ctr"/>
          <a:lstStyle/>
          <a:p>
            <a:endParaRPr lang="en-US"/>
          </a:p>
        </p:txBody>
      </p:sp>
      <p:sp>
        <p:nvSpPr>
          <p:cNvPr id="30726" name="Line 6"/>
          <p:cNvSpPr>
            <a:spLocks noChangeShapeType="1"/>
          </p:cNvSpPr>
          <p:nvPr/>
        </p:nvSpPr>
        <p:spPr bwMode="auto">
          <a:xfrm>
            <a:off x="4114800" y="3810000"/>
            <a:ext cx="2133600" cy="914400"/>
          </a:xfrm>
          <a:prstGeom prst="line">
            <a:avLst/>
          </a:prstGeom>
          <a:noFill/>
          <a:ln w="9525">
            <a:solidFill>
              <a:srgbClr val="9F7A5F"/>
            </a:solidFill>
            <a:round/>
            <a:headEnd/>
            <a:tailEnd/>
          </a:ln>
        </p:spPr>
        <p:txBody>
          <a:bodyPr wrap="none" anchor="ctr"/>
          <a:lstStyle/>
          <a:p>
            <a:endParaRPr lang="en-US"/>
          </a:p>
        </p:txBody>
      </p:sp>
      <p:sp>
        <p:nvSpPr>
          <p:cNvPr id="30727" name="Line 7"/>
          <p:cNvSpPr>
            <a:spLocks noChangeShapeType="1"/>
          </p:cNvSpPr>
          <p:nvPr/>
        </p:nvSpPr>
        <p:spPr bwMode="auto">
          <a:xfrm>
            <a:off x="6248400" y="4724400"/>
            <a:ext cx="685800" cy="0"/>
          </a:xfrm>
          <a:prstGeom prst="line">
            <a:avLst/>
          </a:prstGeom>
          <a:noFill/>
          <a:ln w="9525">
            <a:solidFill>
              <a:srgbClr val="9F7A5F"/>
            </a:solidFill>
            <a:round/>
            <a:headEnd/>
            <a:tailEnd/>
          </a:ln>
        </p:spPr>
        <p:txBody>
          <a:bodyPr wrap="none" anchor="ctr"/>
          <a:lstStyle/>
          <a:p>
            <a:endParaRPr lang="en-US"/>
          </a:p>
        </p:txBody>
      </p:sp>
      <p:sp>
        <p:nvSpPr>
          <p:cNvPr id="30728" name="Line 8"/>
          <p:cNvSpPr>
            <a:spLocks noChangeShapeType="1"/>
          </p:cNvSpPr>
          <p:nvPr/>
        </p:nvSpPr>
        <p:spPr bwMode="auto">
          <a:xfrm>
            <a:off x="6248400" y="4648200"/>
            <a:ext cx="533400" cy="0"/>
          </a:xfrm>
          <a:prstGeom prst="line">
            <a:avLst/>
          </a:prstGeom>
          <a:noFill/>
          <a:ln w="9525">
            <a:solidFill>
              <a:srgbClr val="9F7A5F"/>
            </a:solidFill>
            <a:round/>
            <a:headEnd/>
            <a:tailEnd/>
          </a:ln>
        </p:spPr>
        <p:txBody>
          <a:bodyPr wrap="none" anchor="ctr"/>
          <a:lstStyle/>
          <a:p>
            <a:endParaRPr lang="en-US"/>
          </a:p>
        </p:txBody>
      </p:sp>
      <p:sp>
        <p:nvSpPr>
          <p:cNvPr id="30729" name="Line 9"/>
          <p:cNvSpPr>
            <a:spLocks noChangeShapeType="1"/>
          </p:cNvSpPr>
          <p:nvPr/>
        </p:nvSpPr>
        <p:spPr bwMode="auto">
          <a:xfrm flipV="1">
            <a:off x="6781800" y="4495800"/>
            <a:ext cx="381000" cy="152400"/>
          </a:xfrm>
          <a:prstGeom prst="line">
            <a:avLst/>
          </a:prstGeom>
          <a:noFill/>
          <a:ln w="9525">
            <a:solidFill>
              <a:srgbClr val="9F7A5F"/>
            </a:solidFill>
            <a:round/>
            <a:headEnd/>
            <a:tailEnd/>
          </a:ln>
        </p:spPr>
        <p:txBody>
          <a:bodyPr wrap="none" anchor="ctr"/>
          <a:lstStyle/>
          <a:p>
            <a:endParaRPr lang="en-US"/>
          </a:p>
        </p:txBody>
      </p:sp>
      <p:sp>
        <p:nvSpPr>
          <p:cNvPr id="30730" name="Line 10"/>
          <p:cNvSpPr>
            <a:spLocks noChangeShapeType="1"/>
          </p:cNvSpPr>
          <p:nvPr/>
        </p:nvSpPr>
        <p:spPr bwMode="auto">
          <a:xfrm>
            <a:off x="7162800" y="4495800"/>
            <a:ext cx="838200" cy="0"/>
          </a:xfrm>
          <a:prstGeom prst="line">
            <a:avLst/>
          </a:prstGeom>
          <a:noFill/>
          <a:ln w="9525">
            <a:solidFill>
              <a:srgbClr val="9F7A5F"/>
            </a:solidFill>
            <a:round/>
            <a:headEnd/>
            <a:tailEnd/>
          </a:ln>
        </p:spPr>
        <p:txBody>
          <a:bodyPr wrap="none" anchor="ctr"/>
          <a:lstStyle/>
          <a:p>
            <a:endParaRPr lang="en-US"/>
          </a:p>
        </p:txBody>
      </p:sp>
      <p:sp>
        <p:nvSpPr>
          <p:cNvPr id="30731" name="Line 11"/>
          <p:cNvSpPr>
            <a:spLocks noChangeShapeType="1"/>
          </p:cNvSpPr>
          <p:nvPr/>
        </p:nvSpPr>
        <p:spPr bwMode="auto">
          <a:xfrm flipV="1">
            <a:off x="6934200" y="4495800"/>
            <a:ext cx="457200" cy="228600"/>
          </a:xfrm>
          <a:prstGeom prst="line">
            <a:avLst/>
          </a:prstGeom>
          <a:noFill/>
          <a:ln w="9525">
            <a:solidFill>
              <a:srgbClr val="9F7A5F"/>
            </a:solidFill>
            <a:round/>
            <a:headEnd/>
            <a:tailEnd/>
          </a:ln>
        </p:spPr>
        <p:txBody>
          <a:bodyPr wrap="none" anchor="ctr"/>
          <a:lstStyle/>
          <a:p>
            <a:endParaRPr lang="en-US"/>
          </a:p>
        </p:txBody>
      </p:sp>
      <p:sp>
        <p:nvSpPr>
          <p:cNvPr id="30732" name="Text Box 12"/>
          <p:cNvSpPr txBox="1">
            <a:spLocks noChangeArrowheads="1"/>
          </p:cNvSpPr>
          <p:nvPr/>
        </p:nvSpPr>
        <p:spPr bwMode="auto">
          <a:xfrm>
            <a:off x="1355725" y="3389313"/>
            <a:ext cx="1619250" cy="366712"/>
          </a:xfrm>
          <a:prstGeom prst="rect">
            <a:avLst/>
          </a:prstGeom>
          <a:noFill/>
          <a:ln w="9525">
            <a:noFill/>
            <a:miter lim="800000"/>
            <a:headEnd/>
            <a:tailEnd/>
          </a:ln>
        </p:spPr>
        <p:txBody>
          <a:bodyPr wrap="none">
            <a:spAutoFit/>
          </a:bodyPr>
          <a:lstStyle/>
          <a:p>
            <a:pPr eaLnBrk="0" hangingPunct="0"/>
            <a:r>
              <a:rPr lang="en-US" b="1"/>
              <a:t>Embankment</a:t>
            </a:r>
            <a:endParaRPr lang="en-US" sz="2400">
              <a:latin typeface="Times New Roman" pitchFamily="18" charset="0"/>
            </a:endParaRPr>
          </a:p>
        </p:txBody>
      </p:sp>
      <p:sp>
        <p:nvSpPr>
          <p:cNvPr id="30733" name="Text Box 13"/>
          <p:cNvSpPr txBox="1">
            <a:spLocks noChangeArrowheads="1"/>
          </p:cNvSpPr>
          <p:nvPr/>
        </p:nvSpPr>
        <p:spPr bwMode="auto">
          <a:xfrm>
            <a:off x="2041525" y="4811713"/>
            <a:ext cx="1577975" cy="406400"/>
          </a:xfrm>
          <a:prstGeom prst="rect">
            <a:avLst/>
          </a:prstGeom>
          <a:noFill/>
          <a:ln w="9525">
            <a:solidFill>
              <a:srgbClr val="9F7A5F"/>
            </a:solidFill>
            <a:miter lim="800000"/>
            <a:headEnd/>
            <a:tailEnd/>
          </a:ln>
        </p:spPr>
        <p:txBody>
          <a:bodyPr wrap="none">
            <a:spAutoFit/>
          </a:bodyPr>
          <a:lstStyle/>
          <a:p>
            <a:pPr eaLnBrk="0" hangingPunct="0"/>
            <a:r>
              <a:rPr lang="en-US" sz="2000" b="1"/>
              <a:t>Foundation</a:t>
            </a:r>
            <a:endParaRPr lang="en-US" sz="2400">
              <a:latin typeface="Times New Roman" pitchFamily="18" charset="0"/>
            </a:endParaRPr>
          </a:p>
        </p:txBody>
      </p:sp>
      <p:sp>
        <p:nvSpPr>
          <p:cNvPr id="30734" name="Text Box 14"/>
          <p:cNvSpPr txBox="1">
            <a:spLocks noChangeArrowheads="1"/>
          </p:cNvSpPr>
          <p:nvPr/>
        </p:nvSpPr>
        <p:spPr bwMode="auto">
          <a:xfrm>
            <a:off x="1584325" y="4227513"/>
            <a:ext cx="1666875" cy="376237"/>
          </a:xfrm>
          <a:prstGeom prst="rect">
            <a:avLst/>
          </a:prstGeom>
          <a:noFill/>
          <a:ln w="9525">
            <a:solidFill>
              <a:srgbClr val="9F7A5F"/>
            </a:solidFill>
            <a:miter lim="800000"/>
            <a:headEnd/>
            <a:tailEnd/>
          </a:ln>
        </p:spPr>
        <p:txBody>
          <a:bodyPr wrap="none">
            <a:spAutoFit/>
          </a:bodyPr>
          <a:lstStyle/>
          <a:p>
            <a:pPr eaLnBrk="0" hangingPunct="0"/>
            <a:r>
              <a:rPr lang="en-US" b="1"/>
              <a:t>Blanket Drain</a:t>
            </a:r>
            <a:endParaRPr lang="en-US" sz="2400">
              <a:latin typeface="Times New Roman" pitchFamily="18" charset="0"/>
            </a:endParaRPr>
          </a:p>
        </p:txBody>
      </p:sp>
      <p:sp>
        <p:nvSpPr>
          <p:cNvPr id="30735" name="Text Box 15"/>
          <p:cNvSpPr txBox="1">
            <a:spLocks noChangeArrowheads="1"/>
          </p:cNvSpPr>
          <p:nvPr/>
        </p:nvSpPr>
        <p:spPr bwMode="auto">
          <a:xfrm>
            <a:off x="7010400" y="3694113"/>
            <a:ext cx="1752600" cy="406400"/>
          </a:xfrm>
          <a:prstGeom prst="rect">
            <a:avLst/>
          </a:prstGeom>
          <a:noFill/>
          <a:ln w="9525">
            <a:solidFill>
              <a:srgbClr val="9F7A5F"/>
            </a:solidFill>
            <a:miter lim="800000"/>
            <a:headEnd/>
            <a:tailEnd/>
          </a:ln>
        </p:spPr>
        <p:txBody>
          <a:bodyPr>
            <a:spAutoFit/>
          </a:bodyPr>
          <a:lstStyle/>
          <a:p>
            <a:pPr eaLnBrk="0" hangingPunct="0"/>
            <a:r>
              <a:rPr lang="en-US" sz="2000" b="1"/>
              <a:t>Gravel swale</a:t>
            </a:r>
            <a:endParaRPr lang="en-US" sz="2400">
              <a:latin typeface="Times New Roman" pitchFamily="18" charset="0"/>
            </a:endParaRPr>
          </a:p>
        </p:txBody>
      </p:sp>
      <p:sp>
        <p:nvSpPr>
          <p:cNvPr id="30736" name="Line 16"/>
          <p:cNvSpPr>
            <a:spLocks noChangeShapeType="1"/>
          </p:cNvSpPr>
          <p:nvPr/>
        </p:nvSpPr>
        <p:spPr bwMode="auto">
          <a:xfrm flipH="1">
            <a:off x="6705600" y="3962400"/>
            <a:ext cx="381000" cy="685800"/>
          </a:xfrm>
          <a:prstGeom prst="line">
            <a:avLst/>
          </a:prstGeom>
          <a:noFill/>
          <a:ln w="28575">
            <a:solidFill>
              <a:srgbClr val="9F7A5F"/>
            </a:solidFill>
            <a:round/>
            <a:headEnd/>
            <a:tailEnd type="triangle" w="med" len="med"/>
          </a:ln>
        </p:spPr>
        <p:txBody>
          <a:bodyPr wrap="none" anchor="ctr"/>
          <a:lstStyle/>
          <a:p>
            <a:endParaRPr lang="en-US"/>
          </a:p>
        </p:txBody>
      </p:sp>
      <p:sp>
        <p:nvSpPr>
          <p:cNvPr id="30737" name="Line 17"/>
          <p:cNvSpPr>
            <a:spLocks noChangeShapeType="1"/>
          </p:cNvSpPr>
          <p:nvPr/>
        </p:nvSpPr>
        <p:spPr bwMode="auto">
          <a:xfrm>
            <a:off x="4953000" y="4419600"/>
            <a:ext cx="990600" cy="0"/>
          </a:xfrm>
          <a:prstGeom prst="line">
            <a:avLst/>
          </a:prstGeom>
          <a:noFill/>
          <a:ln w="57150">
            <a:solidFill>
              <a:srgbClr val="0D12F1"/>
            </a:solidFill>
            <a:round/>
            <a:headEnd/>
            <a:tailEnd type="triangle" w="med" len="med"/>
          </a:ln>
        </p:spPr>
        <p:txBody>
          <a:bodyPr wrap="none" anchor="ctr"/>
          <a:lstStyle/>
          <a:p>
            <a:endParaRPr lang="en-US"/>
          </a:p>
        </p:txBody>
      </p:sp>
      <p:sp>
        <p:nvSpPr>
          <p:cNvPr id="30738" name="Line 18"/>
          <p:cNvSpPr>
            <a:spLocks noChangeShapeType="1"/>
          </p:cNvSpPr>
          <p:nvPr/>
        </p:nvSpPr>
        <p:spPr bwMode="auto">
          <a:xfrm flipV="1">
            <a:off x="4114800" y="3657600"/>
            <a:ext cx="0" cy="152400"/>
          </a:xfrm>
          <a:prstGeom prst="line">
            <a:avLst/>
          </a:prstGeom>
          <a:noFill/>
          <a:ln w="9525">
            <a:solidFill>
              <a:srgbClr val="9F7A5F"/>
            </a:solidFill>
            <a:round/>
            <a:headEnd/>
            <a:tailEnd/>
          </a:ln>
        </p:spPr>
        <p:txBody>
          <a:bodyPr wrap="none" anchor="ctr"/>
          <a:lstStyle/>
          <a:p>
            <a:endParaRPr lang="en-US"/>
          </a:p>
        </p:txBody>
      </p:sp>
      <p:sp>
        <p:nvSpPr>
          <p:cNvPr id="30739" name="Text Box 19"/>
          <p:cNvSpPr txBox="1">
            <a:spLocks noChangeArrowheads="1"/>
          </p:cNvSpPr>
          <p:nvPr/>
        </p:nvSpPr>
        <p:spPr bwMode="auto">
          <a:xfrm>
            <a:off x="1050925" y="5602288"/>
            <a:ext cx="184150" cy="822325"/>
          </a:xfrm>
          <a:prstGeom prst="rect">
            <a:avLst/>
          </a:prstGeom>
          <a:noFill/>
          <a:ln w="9525">
            <a:noFill/>
            <a:miter lim="800000"/>
            <a:headEnd/>
            <a:tailEnd/>
          </a:ln>
        </p:spPr>
        <p:txBody>
          <a:bodyPr wrap="none">
            <a:spAutoFit/>
          </a:bodyPr>
          <a:lstStyle/>
          <a:p>
            <a:pPr eaLnBrk="0" hangingPunct="0"/>
            <a:endParaRPr lang="en-US" sz="2400">
              <a:solidFill>
                <a:srgbClr val="FFFF00"/>
              </a:solidFill>
              <a:latin typeface="Times New Roman" pitchFamily="18" charset="0"/>
            </a:endParaRPr>
          </a:p>
          <a:p>
            <a:pPr eaLnBrk="0" hangingPunct="0"/>
            <a:endParaRPr lang="en-US" sz="2400">
              <a:solidFill>
                <a:srgbClr val="FFFF00"/>
              </a:solidFill>
              <a:latin typeface="Times New Roman" pitchFamily="18" charset="0"/>
            </a:endParaRPr>
          </a:p>
        </p:txBody>
      </p:sp>
      <p:sp>
        <p:nvSpPr>
          <p:cNvPr id="30740" name="Text Box 20"/>
          <p:cNvSpPr txBox="1">
            <a:spLocks noChangeArrowheads="1"/>
          </p:cNvSpPr>
          <p:nvPr/>
        </p:nvSpPr>
        <p:spPr bwMode="auto">
          <a:xfrm>
            <a:off x="1371600" y="5791200"/>
            <a:ext cx="5808663" cy="396875"/>
          </a:xfrm>
          <a:prstGeom prst="rect">
            <a:avLst/>
          </a:prstGeom>
          <a:noFill/>
          <a:ln w="12700">
            <a:noFill/>
            <a:miter lim="800000"/>
            <a:headEnd type="none" w="sm" len="sm"/>
            <a:tailEnd type="none" w="sm" len="sm"/>
          </a:ln>
        </p:spPr>
        <p:txBody>
          <a:bodyPr wrap="none">
            <a:spAutoFit/>
          </a:bodyPr>
          <a:lstStyle/>
          <a:p>
            <a:pPr algn="ctr" eaLnBrk="0" hangingPunct="0"/>
            <a:r>
              <a:rPr lang="en-US" sz="2000" b="1">
                <a:solidFill>
                  <a:srgbClr val="FF3399"/>
                </a:solidFill>
              </a:rPr>
              <a:t>Proper configuration – facilitates free drainage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304800"/>
            <a:ext cx="8305800" cy="914400"/>
          </a:xfrm>
        </p:spPr>
        <p:txBody>
          <a:bodyPr/>
          <a:lstStyle/>
          <a:p>
            <a:pPr eaLnBrk="1" hangingPunct="1"/>
            <a:r>
              <a:rPr lang="en-US" sz="3200" smtClean="0">
                <a:solidFill>
                  <a:schemeClr val="tx1"/>
                </a:solidFill>
              </a:rPr>
              <a:t>Geotechnical Aspects of Earth Dams</a:t>
            </a:r>
            <a:br>
              <a:rPr lang="en-US" sz="3200" smtClean="0">
                <a:solidFill>
                  <a:schemeClr val="tx1"/>
                </a:solidFill>
              </a:rPr>
            </a:br>
            <a:r>
              <a:rPr lang="en-US" sz="3200" smtClean="0">
                <a:solidFill>
                  <a:schemeClr val="tx1"/>
                </a:solidFill>
              </a:rPr>
              <a:t>Blocked Drain Exit</a:t>
            </a:r>
          </a:p>
        </p:txBody>
      </p:sp>
      <p:sp>
        <p:nvSpPr>
          <p:cNvPr id="31747" name="Line 3"/>
          <p:cNvSpPr>
            <a:spLocks noChangeShapeType="1"/>
          </p:cNvSpPr>
          <p:nvPr/>
        </p:nvSpPr>
        <p:spPr bwMode="auto">
          <a:xfrm>
            <a:off x="1447800" y="4648200"/>
            <a:ext cx="4800600" cy="0"/>
          </a:xfrm>
          <a:prstGeom prst="line">
            <a:avLst/>
          </a:prstGeom>
          <a:noFill/>
          <a:ln w="9525">
            <a:solidFill>
              <a:srgbClr val="9F7A5F"/>
            </a:solidFill>
            <a:round/>
            <a:headEnd/>
            <a:tailEnd/>
          </a:ln>
        </p:spPr>
        <p:txBody>
          <a:bodyPr wrap="none" anchor="ctr"/>
          <a:lstStyle/>
          <a:p>
            <a:endParaRPr lang="en-US"/>
          </a:p>
        </p:txBody>
      </p:sp>
      <p:sp>
        <p:nvSpPr>
          <p:cNvPr id="31748" name="Line 4"/>
          <p:cNvSpPr>
            <a:spLocks noChangeShapeType="1"/>
          </p:cNvSpPr>
          <p:nvPr/>
        </p:nvSpPr>
        <p:spPr bwMode="auto">
          <a:xfrm flipH="1" flipV="1">
            <a:off x="1981200" y="2743200"/>
            <a:ext cx="4572000" cy="2057400"/>
          </a:xfrm>
          <a:prstGeom prst="line">
            <a:avLst/>
          </a:prstGeom>
          <a:noFill/>
          <a:ln w="19050">
            <a:solidFill>
              <a:srgbClr val="9F7A5F"/>
            </a:solidFill>
            <a:round/>
            <a:headEnd/>
            <a:tailEnd/>
          </a:ln>
        </p:spPr>
        <p:txBody>
          <a:bodyPr wrap="none" anchor="ctr"/>
          <a:lstStyle/>
          <a:p>
            <a:endParaRPr lang="en-US"/>
          </a:p>
        </p:txBody>
      </p:sp>
      <p:sp>
        <p:nvSpPr>
          <p:cNvPr id="31749" name="Line 5"/>
          <p:cNvSpPr>
            <a:spLocks noChangeShapeType="1"/>
          </p:cNvSpPr>
          <p:nvPr/>
        </p:nvSpPr>
        <p:spPr bwMode="auto">
          <a:xfrm>
            <a:off x="1066800" y="4267200"/>
            <a:ext cx="3733800" cy="0"/>
          </a:xfrm>
          <a:prstGeom prst="line">
            <a:avLst/>
          </a:prstGeom>
          <a:noFill/>
          <a:ln w="9525">
            <a:solidFill>
              <a:srgbClr val="9F7A5F"/>
            </a:solidFill>
            <a:round/>
            <a:headEnd/>
            <a:tailEnd/>
          </a:ln>
        </p:spPr>
        <p:txBody>
          <a:bodyPr wrap="none" anchor="ctr"/>
          <a:lstStyle/>
          <a:p>
            <a:endParaRPr lang="en-US"/>
          </a:p>
        </p:txBody>
      </p:sp>
      <p:sp>
        <p:nvSpPr>
          <p:cNvPr id="31750" name="Line 6"/>
          <p:cNvSpPr>
            <a:spLocks noChangeShapeType="1"/>
          </p:cNvSpPr>
          <p:nvPr/>
        </p:nvSpPr>
        <p:spPr bwMode="auto">
          <a:xfrm flipV="1">
            <a:off x="7010400" y="4648200"/>
            <a:ext cx="381000" cy="152400"/>
          </a:xfrm>
          <a:prstGeom prst="line">
            <a:avLst/>
          </a:prstGeom>
          <a:noFill/>
          <a:ln w="9525">
            <a:solidFill>
              <a:srgbClr val="9F7A5F"/>
            </a:solidFill>
            <a:round/>
            <a:headEnd/>
            <a:tailEnd/>
          </a:ln>
        </p:spPr>
        <p:txBody>
          <a:bodyPr wrap="none" anchor="ctr"/>
          <a:lstStyle/>
          <a:p>
            <a:endParaRPr lang="en-US"/>
          </a:p>
        </p:txBody>
      </p:sp>
      <p:sp>
        <p:nvSpPr>
          <p:cNvPr id="31751" name="Line 7"/>
          <p:cNvSpPr>
            <a:spLocks noChangeShapeType="1"/>
          </p:cNvSpPr>
          <p:nvPr/>
        </p:nvSpPr>
        <p:spPr bwMode="auto">
          <a:xfrm>
            <a:off x="7391400" y="4648200"/>
            <a:ext cx="838200" cy="0"/>
          </a:xfrm>
          <a:prstGeom prst="line">
            <a:avLst/>
          </a:prstGeom>
          <a:noFill/>
          <a:ln w="9525">
            <a:solidFill>
              <a:srgbClr val="9F7A5F"/>
            </a:solidFill>
            <a:round/>
            <a:headEnd/>
            <a:tailEnd/>
          </a:ln>
        </p:spPr>
        <p:txBody>
          <a:bodyPr wrap="none" anchor="ctr"/>
          <a:lstStyle/>
          <a:p>
            <a:endParaRPr lang="en-US"/>
          </a:p>
        </p:txBody>
      </p:sp>
      <p:sp>
        <p:nvSpPr>
          <p:cNvPr id="31752" name="Text Box 8"/>
          <p:cNvSpPr txBox="1">
            <a:spLocks noChangeArrowheads="1"/>
          </p:cNvSpPr>
          <p:nvPr/>
        </p:nvSpPr>
        <p:spPr bwMode="auto">
          <a:xfrm>
            <a:off x="1355725" y="3389313"/>
            <a:ext cx="1619250" cy="366712"/>
          </a:xfrm>
          <a:prstGeom prst="rect">
            <a:avLst/>
          </a:prstGeom>
          <a:noFill/>
          <a:ln w="9525">
            <a:noFill/>
            <a:miter lim="800000"/>
            <a:headEnd/>
            <a:tailEnd/>
          </a:ln>
        </p:spPr>
        <p:txBody>
          <a:bodyPr wrap="none">
            <a:spAutoFit/>
          </a:bodyPr>
          <a:lstStyle/>
          <a:p>
            <a:pPr eaLnBrk="0" hangingPunct="0"/>
            <a:r>
              <a:rPr lang="en-US" b="1"/>
              <a:t>Embankment</a:t>
            </a:r>
            <a:endParaRPr lang="en-US" sz="2400">
              <a:latin typeface="Times New Roman" pitchFamily="18" charset="0"/>
            </a:endParaRPr>
          </a:p>
        </p:txBody>
      </p:sp>
      <p:sp>
        <p:nvSpPr>
          <p:cNvPr id="31753" name="Text Box 9"/>
          <p:cNvSpPr txBox="1">
            <a:spLocks noChangeArrowheads="1"/>
          </p:cNvSpPr>
          <p:nvPr/>
        </p:nvSpPr>
        <p:spPr bwMode="auto">
          <a:xfrm>
            <a:off x="2041525" y="4837113"/>
            <a:ext cx="1428750" cy="366712"/>
          </a:xfrm>
          <a:prstGeom prst="rect">
            <a:avLst/>
          </a:prstGeom>
          <a:noFill/>
          <a:ln w="9525">
            <a:noFill/>
            <a:miter lim="800000"/>
            <a:headEnd/>
            <a:tailEnd/>
          </a:ln>
        </p:spPr>
        <p:txBody>
          <a:bodyPr wrap="none">
            <a:spAutoFit/>
          </a:bodyPr>
          <a:lstStyle/>
          <a:p>
            <a:pPr eaLnBrk="0" hangingPunct="0"/>
            <a:r>
              <a:rPr lang="en-US" b="1"/>
              <a:t>Foundation</a:t>
            </a:r>
            <a:endParaRPr lang="en-US" sz="2400">
              <a:latin typeface="Times New Roman" pitchFamily="18" charset="0"/>
            </a:endParaRPr>
          </a:p>
        </p:txBody>
      </p:sp>
      <p:sp>
        <p:nvSpPr>
          <p:cNvPr id="31754" name="Text Box 10"/>
          <p:cNvSpPr txBox="1">
            <a:spLocks noChangeArrowheads="1"/>
          </p:cNvSpPr>
          <p:nvPr/>
        </p:nvSpPr>
        <p:spPr bwMode="auto">
          <a:xfrm>
            <a:off x="1600200" y="4267200"/>
            <a:ext cx="1493838" cy="336550"/>
          </a:xfrm>
          <a:prstGeom prst="rect">
            <a:avLst/>
          </a:prstGeom>
          <a:noFill/>
          <a:ln w="9525">
            <a:noFill/>
            <a:miter lim="800000"/>
            <a:headEnd/>
            <a:tailEnd/>
          </a:ln>
        </p:spPr>
        <p:txBody>
          <a:bodyPr wrap="none">
            <a:spAutoFit/>
          </a:bodyPr>
          <a:lstStyle/>
          <a:p>
            <a:pPr eaLnBrk="0" hangingPunct="0"/>
            <a:r>
              <a:rPr lang="en-US" sz="1600" b="1"/>
              <a:t>Blanket Drain</a:t>
            </a:r>
            <a:endParaRPr lang="en-US" sz="2000">
              <a:latin typeface="Times New Roman" pitchFamily="18" charset="0"/>
            </a:endParaRPr>
          </a:p>
        </p:txBody>
      </p:sp>
      <p:sp>
        <p:nvSpPr>
          <p:cNvPr id="31755" name="Text Box 11"/>
          <p:cNvSpPr txBox="1">
            <a:spLocks noChangeArrowheads="1"/>
          </p:cNvSpPr>
          <p:nvPr/>
        </p:nvSpPr>
        <p:spPr bwMode="auto">
          <a:xfrm>
            <a:off x="7467600" y="3694113"/>
            <a:ext cx="1295400" cy="396875"/>
          </a:xfrm>
          <a:prstGeom prst="rect">
            <a:avLst/>
          </a:prstGeom>
          <a:noFill/>
          <a:ln w="9525">
            <a:noFill/>
            <a:miter lim="800000"/>
            <a:headEnd/>
            <a:tailEnd/>
          </a:ln>
        </p:spPr>
        <p:txBody>
          <a:bodyPr>
            <a:spAutoFit/>
          </a:bodyPr>
          <a:lstStyle/>
          <a:p>
            <a:pPr eaLnBrk="0" hangingPunct="0"/>
            <a:r>
              <a:rPr lang="en-US" sz="2000" b="1"/>
              <a:t>Swale</a:t>
            </a:r>
            <a:endParaRPr lang="en-US" sz="2400">
              <a:latin typeface="Times New Roman" pitchFamily="18" charset="0"/>
            </a:endParaRPr>
          </a:p>
        </p:txBody>
      </p:sp>
      <p:sp>
        <p:nvSpPr>
          <p:cNvPr id="31756" name="Line 12"/>
          <p:cNvSpPr>
            <a:spLocks noChangeShapeType="1"/>
          </p:cNvSpPr>
          <p:nvPr/>
        </p:nvSpPr>
        <p:spPr bwMode="auto">
          <a:xfrm flipH="1">
            <a:off x="6934200" y="4038600"/>
            <a:ext cx="533400" cy="609600"/>
          </a:xfrm>
          <a:prstGeom prst="line">
            <a:avLst/>
          </a:prstGeom>
          <a:noFill/>
          <a:ln w="28575">
            <a:solidFill>
              <a:srgbClr val="9F7A5F"/>
            </a:solidFill>
            <a:round/>
            <a:headEnd/>
            <a:tailEnd type="triangle" w="med" len="med"/>
          </a:ln>
        </p:spPr>
        <p:txBody>
          <a:bodyPr wrap="none" anchor="ctr"/>
          <a:lstStyle/>
          <a:p>
            <a:endParaRPr lang="en-US"/>
          </a:p>
        </p:txBody>
      </p:sp>
      <p:sp>
        <p:nvSpPr>
          <p:cNvPr id="31757" name="Line 13"/>
          <p:cNvSpPr>
            <a:spLocks noChangeShapeType="1"/>
          </p:cNvSpPr>
          <p:nvPr/>
        </p:nvSpPr>
        <p:spPr bwMode="auto">
          <a:xfrm>
            <a:off x="4800600" y="4267200"/>
            <a:ext cx="838200" cy="381000"/>
          </a:xfrm>
          <a:prstGeom prst="line">
            <a:avLst/>
          </a:prstGeom>
          <a:noFill/>
          <a:ln w="9525">
            <a:solidFill>
              <a:srgbClr val="9F7A5F"/>
            </a:solidFill>
            <a:round/>
            <a:headEnd/>
            <a:tailEnd/>
          </a:ln>
        </p:spPr>
        <p:txBody>
          <a:bodyPr wrap="none" anchor="ctr"/>
          <a:lstStyle/>
          <a:p>
            <a:endParaRPr lang="en-US"/>
          </a:p>
        </p:txBody>
      </p:sp>
      <p:sp>
        <p:nvSpPr>
          <p:cNvPr id="31758" name="Line 14"/>
          <p:cNvSpPr>
            <a:spLocks noChangeShapeType="1"/>
          </p:cNvSpPr>
          <p:nvPr/>
        </p:nvSpPr>
        <p:spPr bwMode="auto">
          <a:xfrm flipV="1">
            <a:off x="4495800" y="2743200"/>
            <a:ext cx="0" cy="1752600"/>
          </a:xfrm>
          <a:prstGeom prst="line">
            <a:avLst/>
          </a:prstGeom>
          <a:noFill/>
          <a:ln w="57150">
            <a:solidFill>
              <a:srgbClr val="0D12F1"/>
            </a:solidFill>
            <a:round/>
            <a:headEnd/>
            <a:tailEnd/>
          </a:ln>
        </p:spPr>
        <p:txBody>
          <a:bodyPr wrap="none" anchor="ctr"/>
          <a:lstStyle/>
          <a:p>
            <a:endParaRPr lang="en-US"/>
          </a:p>
        </p:txBody>
      </p:sp>
      <p:sp>
        <p:nvSpPr>
          <p:cNvPr id="31759" name="Line 15"/>
          <p:cNvSpPr>
            <a:spLocks noChangeShapeType="1"/>
          </p:cNvSpPr>
          <p:nvPr/>
        </p:nvSpPr>
        <p:spPr bwMode="auto">
          <a:xfrm>
            <a:off x="4495800" y="3429000"/>
            <a:ext cx="533400" cy="0"/>
          </a:xfrm>
          <a:prstGeom prst="line">
            <a:avLst/>
          </a:prstGeom>
          <a:noFill/>
          <a:ln w="38100">
            <a:solidFill>
              <a:srgbClr val="0D12F1"/>
            </a:solidFill>
            <a:round/>
            <a:headEnd/>
            <a:tailEnd/>
          </a:ln>
        </p:spPr>
        <p:txBody>
          <a:bodyPr wrap="none" anchor="ctr"/>
          <a:lstStyle/>
          <a:p>
            <a:endParaRPr lang="en-US"/>
          </a:p>
        </p:txBody>
      </p:sp>
      <p:sp>
        <p:nvSpPr>
          <p:cNvPr id="31760" name="Line 16"/>
          <p:cNvSpPr>
            <a:spLocks noChangeShapeType="1"/>
          </p:cNvSpPr>
          <p:nvPr/>
        </p:nvSpPr>
        <p:spPr bwMode="auto">
          <a:xfrm>
            <a:off x="4876800" y="3276600"/>
            <a:ext cx="0" cy="152400"/>
          </a:xfrm>
          <a:prstGeom prst="line">
            <a:avLst/>
          </a:prstGeom>
          <a:noFill/>
          <a:ln w="76200">
            <a:solidFill>
              <a:srgbClr val="0D12F1"/>
            </a:solidFill>
            <a:round/>
            <a:headEnd/>
            <a:tailEnd type="triangle" w="med" len="med"/>
          </a:ln>
        </p:spPr>
        <p:txBody>
          <a:bodyPr wrap="none" anchor="ctr"/>
          <a:lstStyle/>
          <a:p>
            <a:endParaRPr lang="en-US"/>
          </a:p>
        </p:txBody>
      </p:sp>
      <p:sp>
        <p:nvSpPr>
          <p:cNvPr id="31761" name="Rectangle 17"/>
          <p:cNvSpPr>
            <a:spLocks noChangeArrowheads="1"/>
          </p:cNvSpPr>
          <p:nvPr/>
        </p:nvSpPr>
        <p:spPr bwMode="auto">
          <a:xfrm>
            <a:off x="1828800" y="5943600"/>
            <a:ext cx="5191125" cy="396875"/>
          </a:xfrm>
          <a:prstGeom prst="rect">
            <a:avLst/>
          </a:prstGeom>
          <a:noFill/>
          <a:ln w="12700">
            <a:noFill/>
            <a:miter lim="800000"/>
            <a:headEnd type="none" w="sm" len="sm"/>
            <a:tailEnd type="none" w="sm" len="sm"/>
          </a:ln>
        </p:spPr>
        <p:txBody>
          <a:bodyPr wrap="none">
            <a:spAutoFit/>
          </a:bodyPr>
          <a:lstStyle/>
          <a:p>
            <a:pPr algn="ctr" eaLnBrk="0" hangingPunct="0"/>
            <a:r>
              <a:rPr lang="en-US" sz="2000" b="1">
                <a:solidFill>
                  <a:srgbClr val="FF3399"/>
                </a:solidFill>
              </a:rPr>
              <a:t>Improper configuration – blocks drainage</a:t>
            </a:r>
          </a:p>
        </p:txBody>
      </p:sp>
      <p:sp>
        <p:nvSpPr>
          <p:cNvPr id="31762" name="Line 18"/>
          <p:cNvSpPr>
            <a:spLocks noChangeShapeType="1"/>
          </p:cNvSpPr>
          <p:nvPr/>
        </p:nvSpPr>
        <p:spPr bwMode="auto">
          <a:xfrm>
            <a:off x="6553200" y="4800600"/>
            <a:ext cx="457200" cy="0"/>
          </a:xfrm>
          <a:prstGeom prst="line">
            <a:avLst/>
          </a:prstGeom>
          <a:noFill/>
          <a:ln w="12700">
            <a:solidFill>
              <a:srgbClr val="9F7A5F"/>
            </a:solidFill>
            <a:round/>
            <a:headEnd type="none" w="sm" len="sm"/>
            <a:tailEnd type="none" w="sm" len="sm"/>
          </a:ln>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3200" smtClean="0"/>
              <a:t>Geotechnical Aspects of Concrete Dams</a:t>
            </a:r>
            <a:br>
              <a:rPr lang="en-US" sz="3200" smtClean="0"/>
            </a:br>
            <a:r>
              <a:rPr lang="en-US" sz="3200" smtClean="0"/>
              <a:t>Failure Modes</a:t>
            </a:r>
          </a:p>
        </p:txBody>
      </p:sp>
      <p:sp>
        <p:nvSpPr>
          <p:cNvPr id="5123" name="Rectangle 3"/>
          <p:cNvSpPr>
            <a:spLocks noGrp="1" noChangeArrowheads="1"/>
          </p:cNvSpPr>
          <p:nvPr>
            <p:ph type="body" idx="1"/>
          </p:nvPr>
        </p:nvSpPr>
        <p:spPr/>
        <p:txBody>
          <a:bodyPr/>
          <a:lstStyle/>
          <a:p>
            <a:pPr eaLnBrk="1" hangingPunct="1"/>
            <a:r>
              <a:rPr lang="en-US" dirty="0" smtClean="0">
                <a:solidFill>
                  <a:srgbClr val="FF0000"/>
                </a:solidFill>
              </a:rPr>
              <a:t>Foundation Leakage, Piping		11</a:t>
            </a:r>
          </a:p>
          <a:p>
            <a:pPr eaLnBrk="1" hangingPunct="1"/>
            <a:r>
              <a:rPr lang="en-US" dirty="0" smtClean="0">
                <a:solidFill>
                  <a:schemeClr val="bg2"/>
                </a:solidFill>
              </a:rPr>
              <a:t>Overtopping					  9</a:t>
            </a:r>
          </a:p>
          <a:p>
            <a:pPr eaLnBrk="1" hangingPunct="1"/>
            <a:r>
              <a:rPr lang="en-US" dirty="0" smtClean="0">
                <a:solidFill>
                  <a:srgbClr val="79916D"/>
                </a:solidFill>
              </a:rPr>
              <a:t>Deterioration					  6</a:t>
            </a:r>
          </a:p>
          <a:p>
            <a:pPr eaLnBrk="1" hangingPunct="1"/>
            <a:r>
              <a:rPr lang="en-US" dirty="0" smtClean="0">
                <a:solidFill>
                  <a:srgbClr val="FF0000"/>
                </a:solidFill>
              </a:rPr>
              <a:t>Flow Erosion					  3</a:t>
            </a:r>
          </a:p>
          <a:p>
            <a:pPr eaLnBrk="1" hangingPunct="1"/>
            <a:r>
              <a:rPr lang="en-US" dirty="0" smtClean="0">
                <a:solidFill>
                  <a:srgbClr val="79916D"/>
                </a:solidFill>
              </a:rPr>
              <a:t>Gate Failure					  3</a:t>
            </a:r>
          </a:p>
          <a:p>
            <a:pPr eaLnBrk="1" hangingPunct="1"/>
            <a:r>
              <a:rPr lang="en-US" dirty="0" smtClean="0">
                <a:solidFill>
                  <a:srgbClr val="FF0000"/>
                </a:solidFill>
              </a:rPr>
              <a:t>Sliding						  2</a:t>
            </a:r>
          </a:p>
          <a:p>
            <a:pPr eaLnBrk="1" hangingPunct="1"/>
            <a:r>
              <a:rPr lang="en-US" dirty="0" smtClean="0">
                <a:solidFill>
                  <a:srgbClr val="79916D"/>
                </a:solidFill>
              </a:rPr>
              <a:t>Deformation					  2</a:t>
            </a:r>
          </a:p>
          <a:p>
            <a:pPr eaLnBrk="1" hangingPunct="1"/>
            <a:r>
              <a:rPr lang="en-US" dirty="0" smtClean="0">
                <a:solidFill>
                  <a:schemeClr val="bg2"/>
                </a:solidFill>
              </a:rPr>
              <a:t>Faulty Construction			  2</a:t>
            </a:r>
          </a:p>
          <a:p>
            <a:pPr eaLnBrk="1" hangingPunct="1">
              <a:buFont typeface="Wingdings" pitchFamily="2" charset="2"/>
              <a:buNone/>
            </a:pPr>
            <a:endParaRPr lang="en-US" dirty="0" smtClean="0">
              <a:solidFill>
                <a:srgbClr val="0D12F1"/>
              </a:solidFill>
            </a:endParaRPr>
          </a:p>
          <a:p>
            <a:pPr eaLnBrk="1" hangingPunct="1">
              <a:buFont typeface="Wingdings" pitchFamily="2" charset="2"/>
              <a:buNone/>
            </a:pPr>
            <a:r>
              <a:rPr lang="en-US" sz="2800" dirty="0" smtClean="0">
                <a:solidFill>
                  <a:srgbClr val="79916D"/>
                </a:solidFill>
              </a:rPr>
              <a:t>*</a:t>
            </a:r>
            <a:r>
              <a:rPr lang="en-US" sz="2800" i="1" dirty="0" smtClean="0">
                <a:solidFill>
                  <a:srgbClr val="79916D"/>
                </a:solidFill>
              </a:rPr>
              <a:t>Lessons From Dam Incidents</a:t>
            </a:r>
            <a:r>
              <a:rPr lang="en-US" sz="2800" dirty="0" smtClean="0">
                <a:solidFill>
                  <a:srgbClr val="79916D"/>
                </a:solidFill>
              </a:rPr>
              <a:t>, ASCE/USCOLD 1975</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 </a:t>
            </a:r>
          </a:p>
        </p:txBody>
      </p:sp>
      <p:sp>
        <p:nvSpPr>
          <p:cNvPr id="32771" name="Text Box 3"/>
          <p:cNvSpPr txBox="1">
            <a:spLocks noChangeArrowheads="1"/>
          </p:cNvSpPr>
          <p:nvPr/>
        </p:nvSpPr>
        <p:spPr bwMode="auto">
          <a:xfrm>
            <a:off x="381000" y="0"/>
            <a:ext cx="8262938" cy="1066800"/>
          </a:xfrm>
          <a:prstGeom prst="rect">
            <a:avLst/>
          </a:prstGeom>
          <a:noFill/>
          <a:ln w="12700">
            <a:noFill/>
            <a:miter lim="800000"/>
            <a:headEnd type="none" w="sm" len="sm"/>
            <a:tailEnd type="none" w="sm" len="sm"/>
          </a:ln>
        </p:spPr>
        <p:txBody>
          <a:bodyPr>
            <a:spAutoFit/>
          </a:bodyPr>
          <a:lstStyle/>
          <a:p>
            <a:pPr algn="ctr"/>
            <a:r>
              <a:rPr lang="en-US" sz="3200" b="1"/>
              <a:t>Geotechnical Aspects of Earth Dams- Uplift in Rock and Seepage</a:t>
            </a:r>
          </a:p>
        </p:txBody>
      </p:sp>
      <p:pic>
        <p:nvPicPr>
          <p:cNvPr id="32772" name="Picture 4" descr="SLIDE 06"/>
          <p:cNvPicPr>
            <a:picLocks noChangeAspect="1" noChangeArrowheads="1"/>
          </p:cNvPicPr>
          <p:nvPr/>
        </p:nvPicPr>
        <p:blipFill>
          <a:blip r:embed="rId3" cstate="print"/>
          <a:srcRect/>
          <a:stretch>
            <a:fillRect/>
          </a:stretch>
        </p:blipFill>
        <p:spPr bwMode="auto">
          <a:xfrm>
            <a:off x="2819400" y="1143000"/>
            <a:ext cx="3325813" cy="4953000"/>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304800"/>
            <a:ext cx="8382000" cy="914400"/>
          </a:xfrm>
        </p:spPr>
        <p:txBody>
          <a:bodyPr/>
          <a:lstStyle/>
          <a:p>
            <a:pPr eaLnBrk="1" hangingPunct="1"/>
            <a:r>
              <a:rPr lang="en-US" sz="3200" smtClean="0"/>
              <a:t>Geotechnical Aspects of Earth Dams Seepage Reduction Measures</a:t>
            </a:r>
          </a:p>
        </p:txBody>
      </p:sp>
      <p:pic>
        <p:nvPicPr>
          <p:cNvPr id="33795" name="Picture 3" descr="Grout Curtin 100"/>
          <p:cNvPicPr>
            <a:picLocks noChangeAspect="1" noChangeArrowheads="1"/>
          </p:cNvPicPr>
          <p:nvPr/>
        </p:nvPicPr>
        <p:blipFill>
          <a:blip r:embed="rId3" cstate="print"/>
          <a:srcRect/>
          <a:stretch>
            <a:fillRect/>
          </a:stretch>
        </p:blipFill>
        <p:spPr bwMode="auto">
          <a:xfrm>
            <a:off x="914400" y="1524000"/>
            <a:ext cx="6705600" cy="46586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600" y="303213"/>
            <a:ext cx="7848600" cy="915987"/>
          </a:xfrm>
        </p:spPr>
        <p:txBody>
          <a:bodyPr/>
          <a:lstStyle/>
          <a:p>
            <a:pPr eaLnBrk="1" hangingPunct="1"/>
            <a:r>
              <a:rPr lang="en-US" sz="3200" smtClean="0"/>
              <a:t>Geotechnical Aspects of Earth Dams</a:t>
            </a:r>
            <a:br>
              <a:rPr lang="en-US" sz="3200" smtClean="0"/>
            </a:br>
            <a:r>
              <a:rPr lang="en-US" sz="3200" smtClean="0"/>
              <a:t>Toe Drains and Relief Wells</a:t>
            </a:r>
          </a:p>
        </p:txBody>
      </p:sp>
      <p:pic>
        <p:nvPicPr>
          <p:cNvPr id="34819" name="Picture 3" descr="Relief Well 75"/>
          <p:cNvPicPr>
            <a:picLocks noChangeAspect="1" noChangeArrowheads="1"/>
          </p:cNvPicPr>
          <p:nvPr/>
        </p:nvPicPr>
        <p:blipFill>
          <a:blip r:embed="rId2" cstate="print"/>
          <a:srcRect/>
          <a:stretch>
            <a:fillRect/>
          </a:stretch>
        </p:blipFill>
        <p:spPr bwMode="auto">
          <a:xfrm>
            <a:off x="430213" y="1524000"/>
            <a:ext cx="7747841" cy="4343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3200" smtClean="0"/>
              <a:t>Geotechnical Aspects of Earth Dams</a:t>
            </a:r>
            <a:br>
              <a:rPr lang="en-US" sz="3200" smtClean="0"/>
            </a:br>
            <a:r>
              <a:rPr lang="en-US" sz="3200" smtClean="0"/>
              <a:t>Emergency Repairs</a:t>
            </a:r>
          </a:p>
        </p:txBody>
      </p:sp>
      <p:pic>
        <p:nvPicPr>
          <p:cNvPr id="35843" name="Picture 3" descr="Emergency Repairs-80"/>
          <p:cNvPicPr>
            <a:picLocks noChangeAspect="1" noChangeArrowheads="1"/>
          </p:cNvPicPr>
          <p:nvPr/>
        </p:nvPicPr>
        <p:blipFill>
          <a:blip r:embed="rId3" cstate="print"/>
          <a:srcRect/>
          <a:stretch>
            <a:fillRect/>
          </a:stretch>
        </p:blipFill>
        <p:spPr bwMode="auto">
          <a:xfrm>
            <a:off x="1066800" y="1447800"/>
            <a:ext cx="6934200" cy="468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3686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36868" name="Rectangle 4"/>
          <p:cNvSpPr>
            <a:spLocks noGrp="1" noChangeArrowheads="1"/>
          </p:cNvSpPr>
          <p:nvPr>
            <p:ph type="title"/>
          </p:nvPr>
        </p:nvSpPr>
        <p:spPr>
          <a:noFill/>
        </p:spPr>
        <p:txBody>
          <a:bodyPr lIns="92075" tIns="46038" rIns="92075" bIns="46038"/>
          <a:lstStyle/>
          <a:p>
            <a:pPr eaLnBrk="1" hangingPunct="1"/>
            <a:r>
              <a:rPr lang="en-US" sz="3200" smtClean="0"/>
              <a:t>Geotechnical Aspects of Earth Dams Emergency Repair for Boils </a:t>
            </a:r>
          </a:p>
        </p:txBody>
      </p:sp>
      <p:pic>
        <p:nvPicPr>
          <p:cNvPr id="142341" name="Picture 5" descr="alvey31"/>
          <p:cNvPicPr>
            <a:picLocks noChangeAspect="1" noChangeArrowheads="1"/>
          </p:cNvPicPr>
          <p:nvPr/>
        </p:nvPicPr>
        <p:blipFill>
          <a:blip r:embed="rId3" cstate="print"/>
          <a:srcRect/>
          <a:stretch>
            <a:fillRect/>
          </a:stretch>
        </p:blipFill>
        <p:spPr bwMode="auto">
          <a:xfrm>
            <a:off x="4038600" y="1905000"/>
            <a:ext cx="4572000" cy="3530600"/>
          </a:xfrm>
          <a:prstGeom prst="rect">
            <a:avLst/>
          </a:prstGeom>
          <a:noFill/>
          <a:ln w="9525">
            <a:solidFill>
              <a:srgbClr val="FFFFFF"/>
            </a:solidFill>
            <a:miter lim="800000"/>
            <a:headEnd/>
            <a:tailEnd/>
          </a:ln>
        </p:spPr>
      </p:pic>
      <p:sp>
        <p:nvSpPr>
          <p:cNvPr id="36870" name="Text Box 6"/>
          <p:cNvSpPr txBox="1">
            <a:spLocks noChangeArrowheads="1"/>
          </p:cNvSpPr>
          <p:nvPr/>
        </p:nvSpPr>
        <p:spPr bwMode="auto">
          <a:xfrm>
            <a:off x="685800" y="2895600"/>
            <a:ext cx="2819400" cy="64135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3600">
                <a:solidFill>
                  <a:schemeClr val="accent2"/>
                </a:solidFill>
                <a:latin typeface="Times New Roman" pitchFamily="18" charset="0"/>
              </a:rPr>
              <a:t>i =    h / l</a:t>
            </a:r>
          </a:p>
        </p:txBody>
      </p:sp>
      <p:sp>
        <p:nvSpPr>
          <p:cNvPr id="36871" name="Rectangle 7"/>
          <p:cNvSpPr>
            <a:spLocks noChangeArrowheads="1"/>
          </p:cNvSpPr>
          <p:nvPr/>
        </p:nvSpPr>
        <p:spPr bwMode="auto">
          <a:xfrm>
            <a:off x="1219200" y="2819400"/>
            <a:ext cx="1905000" cy="914400"/>
          </a:xfrm>
          <a:prstGeom prst="rect">
            <a:avLst/>
          </a:prstGeom>
          <a:noFill/>
          <a:ln w="9525">
            <a:solidFill>
              <a:schemeClr val="tx1"/>
            </a:solidFill>
            <a:miter lim="800000"/>
            <a:headEnd/>
            <a:tailEnd/>
          </a:ln>
        </p:spPr>
        <p:txBody>
          <a:bodyPr wrap="none" anchor="ctr"/>
          <a:lstStyle/>
          <a:p>
            <a:endParaRPr lang="en-US"/>
          </a:p>
        </p:txBody>
      </p:sp>
      <p:sp>
        <p:nvSpPr>
          <p:cNvPr id="8" name="Isosceles Triangle 7"/>
          <p:cNvSpPr/>
          <p:nvPr/>
        </p:nvSpPr>
        <p:spPr>
          <a:xfrm>
            <a:off x="1905000" y="3048000"/>
            <a:ext cx="228600" cy="3048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2341"/>
                                        </p:tgtEl>
                                        <p:attrNameLst>
                                          <p:attrName>style.visibility</p:attrName>
                                        </p:attrNameLst>
                                      </p:cBhvr>
                                      <p:to>
                                        <p:strVal val="visible"/>
                                      </p:to>
                                    </p:set>
                                    <p:animEffect transition="in" filter="barn(outVertical)">
                                      <p:cBhvr>
                                        <p:cTn id="7" dur="500"/>
                                        <p:tgtEl>
                                          <p:spTgt spid="142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37891"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37892" name="Rectangle 4"/>
          <p:cNvSpPr>
            <a:spLocks noGrp="1" noChangeArrowheads="1"/>
          </p:cNvSpPr>
          <p:nvPr>
            <p:ph type="title"/>
          </p:nvPr>
        </p:nvSpPr>
        <p:spPr>
          <a:xfrm>
            <a:off x="533400" y="303213"/>
            <a:ext cx="7924800" cy="915987"/>
          </a:xfrm>
          <a:noFill/>
        </p:spPr>
        <p:txBody>
          <a:bodyPr lIns="92075" tIns="46038" rIns="92075" bIns="46038"/>
          <a:lstStyle/>
          <a:p>
            <a:pPr eaLnBrk="1" hangingPunct="1"/>
            <a:r>
              <a:rPr lang="en-US" sz="3200" smtClean="0"/>
              <a:t>Geotechnical Aspects of Earth Dams Conduits</a:t>
            </a:r>
          </a:p>
        </p:txBody>
      </p:sp>
      <p:pic>
        <p:nvPicPr>
          <p:cNvPr id="37893" name="Picture 5" descr="IMG0066"/>
          <p:cNvPicPr>
            <a:picLocks noChangeAspect="1" noChangeArrowheads="1"/>
          </p:cNvPicPr>
          <p:nvPr/>
        </p:nvPicPr>
        <p:blipFill>
          <a:blip r:embed="rId3" cstate="print"/>
          <a:srcRect/>
          <a:stretch>
            <a:fillRect/>
          </a:stretch>
        </p:blipFill>
        <p:spPr bwMode="auto">
          <a:xfrm>
            <a:off x="1524000" y="1676400"/>
            <a:ext cx="6096000" cy="4065588"/>
          </a:xfrm>
          <a:prstGeom prst="rect">
            <a:avLst/>
          </a:prstGeom>
          <a:noFill/>
          <a:ln w="9525">
            <a:noFill/>
            <a:miter lim="800000"/>
            <a:headEnd/>
            <a:tailEnd/>
          </a:ln>
        </p:spPr>
      </p:pic>
      <p:sp>
        <p:nvSpPr>
          <p:cNvPr id="37894" name="Text Box 6"/>
          <p:cNvSpPr txBox="1">
            <a:spLocks noChangeArrowheads="1"/>
          </p:cNvSpPr>
          <p:nvPr/>
        </p:nvSpPr>
        <p:spPr bwMode="auto">
          <a:xfrm>
            <a:off x="1219200" y="5943600"/>
            <a:ext cx="6953250" cy="366713"/>
          </a:xfrm>
          <a:prstGeom prst="rect">
            <a:avLst/>
          </a:prstGeom>
          <a:noFill/>
          <a:ln w="12700">
            <a:noFill/>
            <a:miter lim="800000"/>
            <a:headEnd type="none" w="sm" len="sm"/>
            <a:tailEnd type="none" w="sm" len="sm"/>
          </a:ln>
        </p:spPr>
        <p:txBody>
          <a:bodyPr wrap="none">
            <a:spAutoFit/>
          </a:bodyPr>
          <a:lstStyle/>
          <a:p>
            <a:pPr algn="ctr" eaLnBrk="0" hangingPunct="0"/>
            <a:r>
              <a:rPr lang="en-US" b="1">
                <a:solidFill>
                  <a:schemeClr val="accent2"/>
                </a:solidFill>
              </a:rPr>
              <a:t>Seepage collars – designers thought they would stop seepage</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38915"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38916" name="Rectangle 4"/>
          <p:cNvSpPr>
            <a:spLocks noGrp="1" noChangeArrowheads="1"/>
          </p:cNvSpPr>
          <p:nvPr>
            <p:ph type="title"/>
          </p:nvPr>
        </p:nvSpPr>
        <p:spPr>
          <a:noFill/>
        </p:spPr>
        <p:txBody>
          <a:bodyPr lIns="92075" tIns="46038" rIns="92075" bIns="46038"/>
          <a:lstStyle/>
          <a:p>
            <a:pPr eaLnBrk="1" hangingPunct="1"/>
            <a:r>
              <a:rPr lang="en-US" sz="3200" smtClean="0"/>
              <a:t>Geotechnical Aspects of Earth Dams</a:t>
            </a:r>
            <a:br>
              <a:rPr lang="en-US" sz="3200" smtClean="0"/>
            </a:br>
            <a:r>
              <a:rPr lang="en-US" sz="3200" smtClean="0"/>
              <a:t>Filter Design</a:t>
            </a:r>
          </a:p>
        </p:txBody>
      </p:sp>
      <p:sp>
        <p:nvSpPr>
          <p:cNvPr id="38917" name="Rectangle 5"/>
          <p:cNvSpPr>
            <a:spLocks noGrp="1" noChangeArrowheads="1"/>
          </p:cNvSpPr>
          <p:nvPr>
            <p:ph type="body" idx="1"/>
          </p:nvPr>
        </p:nvSpPr>
        <p:spPr>
          <a:noFill/>
        </p:spPr>
        <p:txBody>
          <a:bodyPr lIns="92075" tIns="46038" rIns="92075" bIns="46038"/>
          <a:lstStyle/>
          <a:p>
            <a:pPr eaLnBrk="1" hangingPunct="1"/>
            <a:r>
              <a:rPr lang="en-US" sz="2800" smtClean="0"/>
              <a:t>Facilitates the controlled flow of water and prevents movement of soil particles</a:t>
            </a:r>
          </a:p>
          <a:p>
            <a:pPr lvl="1" eaLnBrk="1" hangingPunct="1"/>
            <a:r>
              <a:rPr lang="en-US" smtClean="0">
                <a:solidFill>
                  <a:schemeClr val="accent2"/>
                </a:solidFill>
              </a:rPr>
              <a:t>Collection and control</a:t>
            </a:r>
          </a:p>
          <a:p>
            <a:pPr lvl="1" eaLnBrk="1" hangingPunct="1"/>
            <a:r>
              <a:rPr lang="en-US" smtClean="0">
                <a:solidFill>
                  <a:schemeClr val="accent2"/>
                </a:solidFill>
              </a:rPr>
              <a:t>Adequate carrying capacity</a:t>
            </a:r>
          </a:p>
          <a:p>
            <a:pPr lvl="1" eaLnBrk="1" hangingPunct="1"/>
            <a:r>
              <a:rPr lang="en-US" smtClean="0">
                <a:solidFill>
                  <a:schemeClr val="accent2"/>
                </a:solidFill>
              </a:rPr>
              <a:t>Prevents migration of fines</a:t>
            </a:r>
          </a:p>
          <a:p>
            <a:pPr eaLnBrk="1" hangingPunct="1"/>
            <a:endParaRPr lang="en-US" sz="2800" smtClean="0">
              <a:solidFill>
                <a:schemeClr val="folHlink"/>
              </a:solidFill>
            </a:endParaRPr>
          </a:p>
          <a:p>
            <a:pPr eaLnBrk="1" hangingPunct="1"/>
            <a:r>
              <a:rPr lang="en-US" sz="2800" smtClean="0"/>
              <a:t>Criteria</a:t>
            </a:r>
          </a:p>
          <a:p>
            <a:pPr lvl="1" eaLnBrk="1" hangingPunct="1"/>
            <a:r>
              <a:rPr lang="en-US" smtClean="0">
                <a:solidFill>
                  <a:schemeClr val="accent2"/>
                </a:solidFill>
              </a:rPr>
              <a:t>Permeability</a:t>
            </a:r>
          </a:p>
          <a:p>
            <a:pPr lvl="1" eaLnBrk="1" hangingPunct="1"/>
            <a:r>
              <a:rPr lang="en-US" smtClean="0">
                <a:solidFill>
                  <a:schemeClr val="accent2"/>
                </a:solidFill>
              </a:rPr>
              <a:t>Stability</a:t>
            </a:r>
          </a:p>
          <a:p>
            <a:pPr eaLnBrk="1" hangingPunct="1"/>
            <a:endParaRPr lang="en-US" sz="2800"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39939"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39940" name="Rectangle 4"/>
          <p:cNvSpPr>
            <a:spLocks noGrp="1" noChangeArrowheads="1"/>
          </p:cNvSpPr>
          <p:nvPr>
            <p:ph type="title"/>
          </p:nvPr>
        </p:nvSpPr>
        <p:spPr>
          <a:noFill/>
        </p:spPr>
        <p:txBody>
          <a:bodyPr lIns="92075" tIns="46038" rIns="92075" bIns="46038"/>
          <a:lstStyle/>
          <a:p>
            <a:pPr eaLnBrk="1" hangingPunct="1"/>
            <a:r>
              <a:rPr lang="en-US" sz="3200" smtClean="0"/>
              <a:t>Geotechnical Aspects of Earth Dams</a:t>
            </a:r>
            <a:br>
              <a:rPr lang="en-US" sz="3200" smtClean="0"/>
            </a:br>
            <a:r>
              <a:rPr lang="en-US" sz="3200" smtClean="0"/>
              <a:t>Slope Stability</a:t>
            </a:r>
          </a:p>
        </p:txBody>
      </p:sp>
      <p:sp>
        <p:nvSpPr>
          <p:cNvPr id="39941" name="Rectangle 5"/>
          <p:cNvSpPr>
            <a:spLocks noGrp="1" noChangeArrowheads="1"/>
          </p:cNvSpPr>
          <p:nvPr>
            <p:ph type="body" idx="1"/>
          </p:nvPr>
        </p:nvSpPr>
        <p:spPr>
          <a:xfrm>
            <a:off x="762000" y="1676400"/>
            <a:ext cx="7239000" cy="4800600"/>
          </a:xfrm>
          <a:noFill/>
        </p:spPr>
        <p:txBody>
          <a:bodyPr lIns="92075" tIns="46038" rIns="92075" bIns="46038"/>
          <a:lstStyle/>
          <a:p>
            <a:pPr eaLnBrk="1" hangingPunct="1"/>
            <a:r>
              <a:rPr lang="en-US" sz="2800" smtClean="0"/>
              <a:t>Type slopes</a:t>
            </a:r>
          </a:p>
          <a:p>
            <a:pPr lvl="1" eaLnBrk="1" hangingPunct="1"/>
            <a:r>
              <a:rPr lang="en-US" smtClean="0">
                <a:solidFill>
                  <a:schemeClr val="accent2"/>
                </a:solidFill>
              </a:rPr>
              <a:t>Embankment slopes</a:t>
            </a:r>
          </a:p>
          <a:p>
            <a:pPr lvl="1" eaLnBrk="1" hangingPunct="1"/>
            <a:r>
              <a:rPr lang="en-US" smtClean="0">
                <a:solidFill>
                  <a:schemeClr val="accent2"/>
                </a:solidFill>
              </a:rPr>
              <a:t>Cut slopes</a:t>
            </a:r>
          </a:p>
          <a:p>
            <a:pPr lvl="1" eaLnBrk="1" hangingPunct="1"/>
            <a:r>
              <a:rPr lang="en-US" smtClean="0">
                <a:solidFill>
                  <a:schemeClr val="accent2"/>
                </a:solidFill>
              </a:rPr>
              <a:t>Reservoir rim slopes</a:t>
            </a:r>
          </a:p>
          <a:p>
            <a:pPr eaLnBrk="1" hangingPunct="1"/>
            <a:r>
              <a:rPr lang="en-US" sz="2800" smtClean="0"/>
              <a:t>Failure modes</a:t>
            </a:r>
          </a:p>
          <a:p>
            <a:pPr lvl="1" eaLnBrk="1" hangingPunct="1"/>
            <a:r>
              <a:rPr lang="en-US" smtClean="0">
                <a:solidFill>
                  <a:schemeClr val="accent2"/>
                </a:solidFill>
              </a:rPr>
              <a:t>Shallow Slide</a:t>
            </a:r>
          </a:p>
          <a:p>
            <a:pPr lvl="1" eaLnBrk="1" hangingPunct="1"/>
            <a:r>
              <a:rPr lang="en-US" smtClean="0">
                <a:solidFill>
                  <a:schemeClr val="accent2"/>
                </a:solidFill>
              </a:rPr>
              <a:t>Deep Slide</a:t>
            </a:r>
          </a:p>
          <a:p>
            <a:pPr lvl="1" eaLnBrk="1" hangingPunct="1"/>
            <a:r>
              <a:rPr lang="en-US" smtClean="0">
                <a:solidFill>
                  <a:schemeClr val="accent2"/>
                </a:solidFill>
              </a:rPr>
              <a:t>Wedge (Block) Slide</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3200" smtClean="0"/>
              <a:t>Geotechnical Aspects of Earth Dams Shallow Slide</a:t>
            </a:r>
          </a:p>
        </p:txBody>
      </p:sp>
      <p:pic>
        <p:nvPicPr>
          <p:cNvPr id="40963" name="Picture 3" descr="Shallow Seated Slide-60"/>
          <p:cNvPicPr>
            <a:picLocks noChangeAspect="1" noChangeArrowheads="1"/>
          </p:cNvPicPr>
          <p:nvPr/>
        </p:nvPicPr>
        <p:blipFill>
          <a:blip r:embed="rId3" cstate="print"/>
          <a:srcRect/>
          <a:stretch>
            <a:fillRect/>
          </a:stretch>
        </p:blipFill>
        <p:spPr bwMode="auto">
          <a:xfrm>
            <a:off x="304800" y="1438275"/>
            <a:ext cx="8582025" cy="448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4198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41988" name="Rectangle 4"/>
          <p:cNvSpPr>
            <a:spLocks noGrp="1" noChangeArrowheads="1"/>
          </p:cNvSpPr>
          <p:nvPr>
            <p:ph type="title"/>
          </p:nvPr>
        </p:nvSpPr>
        <p:spPr>
          <a:noFill/>
        </p:spPr>
        <p:txBody>
          <a:bodyPr lIns="92075" tIns="46038" rIns="92075" bIns="46038"/>
          <a:lstStyle/>
          <a:p>
            <a:pPr eaLnBrk="1" hangingPunct="1"/>
            <a:r>
              <a:rPr lang="en-US" sz="3200" smtClean="0"/>
              <a:t>Geotechnical Aspects of Earth Dams</a:t>
            </a:r>
            <a:br>
              <a:rPr lang="en-US" sz="3200" smtClean="0"/>
            </a:br>
            <a:r>
              <a:rPr lang="en-US" sz="3200" smtClean="0"/>
              <a:t>Shallow Slide</a:t>
            </a:r>
          </a:p>
        </p:txBody>
      </p:sp>
      <p:pic>
        <p:nvPicPr>
          <p:cNvPr id="41989" name="Picture 5" descr="Shallow Slide"/>
          <p:cNvPicPr>
            <a:picLocks noChangeAspect="1" noChangeArrowheads="1"/>
          </p:cNvPicPr>
          <p:nvPr/>
        </p:nvPicPr>
        <p:blipFill>
          <a:blip r:embed="rId3" cstate="print"/>
          <a:srcRect/>
          <a:stretch>
            <a:fillRect/>
          </a:stretch>
        </p:blipFill>
        <p:spPr bwMode="auto">
          <a:xfrm>
            <a:off x="381000" y="1524000"/>
            <a:ext cx="7315200" cy="4660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0"/>
            <a:ext cx="7848600" cy="990600"/>
          </a:xfrm>
        </p:spPr>
        <p:txBody>
          <a:bodyPr/>
          <a:lstStyle/>
          <a:p>
            <a:pPr eaLnBrk="1" hangingPunct="1"/>
            <a:r>
              <a:rPr lang="en-US" sz="3200" smtClean="0"/>
              <a:t>Geotechnical Aspects of Concrete Dams-Foundation Piping</a:t>
            </a:r>
          </a:p>
        </p:txBody>
      </p:sp>
      <p:pic>
        <p:nvPicPr>
          <p:cNvPr id="6147" name="Picture 3" descr="Foundation Seepage 50"/>
          <p:cNvPicPr>
            <a:picLocks noChangeAspect="1" noChangeArrowheads="1"/>
          </p:cNvPicPr>
          <p:nvPr/>
        </p:nvPicPr>
        <p:blipFill>
          <a:blip r:embed="rId3" cstate="print"/>
          <a:srcRect/>
          <a:stretch>
            <a:fillRect/>
          </a:stretch>
        </p:blipFill>
        <p:spPr bwMode="auto">
          <a:xfrm>
            <a:off x="977096" y="1066800"/>
            <a:ext cx="6642904" cy="50950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3200" smtClean="0"/>
              <a:t>Geotechnical Aspects of Earth Dams</a:t>
            </a:r>
            <a:br>
              <a:rPr lang="en-US" sz="3200" smtClean="0"/>
            </a:br>
            <a:r>
              <a:rPr lang="en-US" sz="3200" smtClean="0"/>
              <a:t>Deep Slide</a:t>
            </a:r>
          </a:p>
        </p:txBody>
      </p:sp>
      <p:pic>
        <p:nvPicPr>
          <p:cNvPr id="43011" name="Picture 3" descr="Deep Seated Slide-60"/>
          <p:cNvPicPr>
            <a:picLocks noChangeAspect="1" noChangeArrowheads="1"/>
          </p:cNvPicPr>
          <p:nvPr/>
        </p:nvPicPr>
        <p:blipFill>
          <a:blip r:embed="rId3" cstate="print"/>
          <a:srcRect/>
          <a:stretch>
            <a:fillRect/>
          </a:stretch>
        </p:blipFill>
        <p:spPr bwMode="auto">
          <a:xfrm>
            <a:off x="227013" y="1412875"/>
            <a:ext cx="8612187" cy="429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 </a:t>
            </a:r>
          </a:p>
        </p:txBody>
      </p:sp>
      <p:sp>
        <p:nvSpPr>
          <p:cNvPr id="44035" name="Text Box 3"/>
          <p:cNvSpPr txBox="1">
            <a:spLocks noChangeArrowheads="1"/>
          </p:cNvSpPr>
          <p:nvPr/>
        </p:nvSpPr>
        <p:spPr bwMode="auto">
          <a:xfrm>
            <a:off x="406400" y="304800"/>
            <a:ext cx="8262938" cy="1077913"/>
          </a:xfrm>
          <a:prstGeom prst="rect">
            <a:avLst/>
          </a:prstGeom>
          <a:noFill/>
          <a:ln w="12700">
            <a:noFill/>
            <a:miter lim="800000"/>
            <a:headEnd type="none" w="sm" len="sm"/>
            <a:tailEnd type="none" w="sm" len="sm"/>
          </a:ln>
        </p:spPr>
        <p:txBody>
          <a:bodyPr>
            <a:spAutoFit/>
          </a:bodyPr>
          <a:lstStyle/>
          <a:p>
            <a:pPr algn="ctr"/>
            <a:r>
              <a:rPr lang="en-US" sz="3200" b="1"/>
              <a:t>Geotechnical Aspects of Earth Dams Waco Dam, TX</a:t>
            </a:r>
          </a:p>
        </p:txBody>
      </p:sp>
      <p:pic>
        <p:nvPicPr>
          <p:cNvPr id="44036" name="Picture 4" descr="SLIDE 03"/>
          <p:cNvPicPr>
            <a:picLocks noChangeAspect="1" noChangeArrowheads="1"/>
          </p:cNvPicPr>
          <p:nvPr/>
        </p:nvPicPr>
        <p:blipFill>
          <a:blip r:embed="rId3" cstate="print"/>
          <a:srcRect/>
          <a:stretch>
            <a:fillRect/>
          </a:stretch>
        </p:blipFill>
        <p:spPr bwMode="auto">
          <a:xfrm>
            <a:off x="914400" y="1905000"/>
            <a:ext cx="6172200" cy="4071472"/>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US-Army-Corps-of-Engineers-Libby-Dam_large.jpg"/>
          <p:cNvPicPr>
            <a:picLocks noChangeAspect="1"/>
          </p:cNvPicPr>
          <p:nvPr/>
        </p:nvPicPr>
        <p:blipFill>
          <a:blip r:embed="rId3" cstate="print"/>
          <a:srcRect/>
          <a:stretch>
            <a:fillRect/>
          </a:stretch>
        </p:blipFill>
        <p:spPr bwMode="auto">
          <a:xfrm>
            <a:off x="990600" y="1447800"/>
            <a:ext cx="6324600" cy="4726264"/>
          </a:xfrm>
          <a:prstGeom prst="rect">
            <a:avLst/>
          </a:prstGeom>
          <a:noFill/>
          <a:ln w="9525">
            <a:noFill/>
            <a:miter lim="800000"/>
            <a:headEnd/>
            <a:tailEnd/>
          </a:ln>
        </p:spPr>
      </p:pic>
      <p:sp>
        <p:nvSpPr>
          <p:cNvPr id="45059" name="Rectangle 2"/>
          <p:cNvSpPr>
            <a:spLocks noGrp="1" noChangeArrowheads="1"/>
          </p:cNvSpPr>
          <p:nvPr>
            <p:ph type="title"/>
          </p:nvPr>
        </p:nvSpPr>
        <p:spPr>
          <a:xfrm>
            <a:off x="538163" y="465138"/>
            <a:ext cx="7659687" cy="762000"/>
          </a:xfrm>
        </p:spPr>
        <p:txBody>
          <a:bodyPr/>
          <a:lstStyle/>
          <a:p>
            <a:pPr eaLnBrk="1" hangingPunct="1"/>
            <a:r>
              <a:rPr lang="en-US" sz="3200" smtClean="0"/>
              <a:t>Geotechnical Aspects of Earth Dams</a:t>
            </a:r>
            <a:br>
              <a:rPr lang="en-US" sz="3200" smtClean="0"/>
            </a:br>
            <a:r>
              <a:rPr lang="en-US" sz="3200" smtClean="0">
                <a:solidFill>
                  <a:schemeClr val="tx1"/>
                </a:solidFill>
              </a:rPr>
              <a:t>Abutment Slide, Libby Dam, MT</a:t>
            </a:r>
          </a:p>
        </p:txBody>
      </p:sp>
      <p:sp>
        <p:nvSpPr>
          <p:cNvPr id="45060" name="Line 4"/>
          <p:cNvSpPr>
            <a:spLocks noChangeShapeType="1"/>
          </p:cNvSpPr>
          <p:nvPr/>
        </p:nvSpPr>
        <p:spPr bwMode="auto">
          <a:xfrm>
            <a:off x="4572000" y="2057400"/>
            <a:ext cx="1295400" cy="457200"/>
          </a:xfrm>
          <a:prstGeom prst="line">
            <a:avLst/>
          </a:prstGeom>
          <a:noFill/>
          <a:ln w="38100">
            <a:solidFill>
              <a:srgbClr val="F35B1B"/>
            </a:solidFill>
            <a:round/>
            <a:headEnd type="none" w="sm" len="sm"/>
            <a:tailEnd type="triangle" w="sm" len="sm"/>
          </a:ln>
        </p:spPr>
        <p:txBody>
          <a:bodyPr/>
          <a:lstStyle/>
          <a:p>
            <a:endParaRPr lang="en-US"/>
          </a:p>
        </p:txBody>
      </p:sp>
      <p:sp>
        <p:nvSpPr>
          <p:cNvPr id="45061" name="Text Box 5"/>
          <p:cNvSpPr txBox="1">
            <a:spLocks noChangeArrowheads="1"/>
          </p:cNvSpPr>
          <p:nvPr/>
        </p:nvSpPr>
        <p:spPr bwMode="auto">
          <a:xfrm>
            <a:off x="1828800" y="1676400"/>
            <a:ext cx="2746375" cy="400050"/>
          </a:xfrm>
          <a:prstGeom prst="rect">
            <a:avLst/>
          </a:prstGeom>
          <a:noFill/>
          <a:ln w="12700">
            <a:noFill/>
            <a:miter lim="800000"/>
            <a:headEnd type="none" w="sm" len="sm"/>
            <a:tailEnd type="none" w="sm" len="sm"/>
          </a:ln>
        </p:spPr>
        <p:txBody>
          <a:bodyPr wrap="none">
            <a:spAutoFit/>
          </a:bodyPr>
          <a:lstStyle/>
          <a:p>
            <a:pPr algn="ctr" eaLnBrk="0" hangingPunct="0"/>
            <a:r>
              <a:rPr lang="en-US" sz="2000" b="1">
                <a:solidFill>
                  <a:srgbClr val="F35B1B"/>
                </a:solidFill>
              </a:rPr>
              <a:t>Reservoir Rim Slides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3200" smtClean="0"/>
              <a:t>Geotechnical Aspects of Earth Dam</a:t>
            </a:r>
            <a:br>
              <a:rPr lang="en-US" sz="3200" smtClean="0"/>
            </a:br>
            <a:r>
              <a:rPr lang="en-US" sz="3200" smtClean="0"/>
              <a:t>Spillway Erosion</a:t>
            </a:r>
            <a:br>
              <a:rPr lang="en-US" sz="3200" smtClean="0"/>
            </a:br>
            <a:r>
              <a:rPr lang="en-US" sz="3200" smtClean="0"/>
              <a:t>Painted Rock Dam, AZ</a:t>
            </a:r>
          </a:p>
        </p:txBody>
      </p:sp>
      <p:pic>
        <p:nvPicPr>
          <p:cNvPr id="46083" name="Picture 3" descr="Painted Rock"/>
          <p:cNvPicPr>
            <a:picLocks noChangeAspect="1" noChangeArrowheads="1"/>
          </p:cNvPicPr>
          <p:nvPr/>
        </p:nvPicPr>
        <p:blipFill>
          <a:blip r:embed="rId3" cstate="print"/>
          <a:srcRect/>
          <a:stretch>
            <a:fillRect/>
          </a:stretch>
        </p:blipFill>
        <p:spPr bwMode="auto">
          <a:xfrm>
            <a:off x="914400" y="1600200"/>
            <a:ext cx="6934200" cy="46199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descr="Castle_gol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657600" y="3733800"/>
            <a:ext cx="1828800" cy="1271588"/>
          </a:xfrm>
          <a:prstGeom prst="rect">
            <a:avLst/>
          </a:prstGeom>
          <a:noFill/>
          <a:ln w="9525">
            <a:noFill/>
            <a:miter lim="800000"/>
            <a:headEnd/>
            <a:tailEnd/>
          </a:ln>
        </p:spPr>
      </p:pic>
      <p:sp>
        <p:nvSpPr>
          <p:cNvPr id="47107" name="WordArt 4"/>
          <p:cNvSpPr>
            <a:spLocks noChangeArrowheads="1" noChangeShapeType="1" noTextEdit="1"/>
          </p:cNvSpPr>
          <p:nvPr/>
        </p:nvSpPr>
        <p:spPr bwMode="auto">
          <a:xfrm>
            <a:off x="533400" y="1295400"/>
            <a:ext cx="8305800" cy="1447800"/>
          </a:xfrm>
          <a:prstGeom prst="rect">
            <a:avLst/>
          </a:prstGeom>
        </p:spPr>
        <p:txBody>
          <a:bodyPr wrap="none" fromWordArt="1">
            <a:prstTxWarp prst="textDoubleWave1">
              <a:avLst>
                <a:gd name="adj1" fmla="val 6500"/>
                <a:gd name="adj2" fmla="val 0"/>
              </a:avLst>
            </a:prstTxWarp>
          </a:bodyPr>
          <a:lstStyle/>
          <a:p>
            <a:pPr algn="ctr"/>
            <a:r>
              <a:rPr lang="en-US" sz="3600" kern="10" spc="720">
                <a:ln w="12700">
                  <a:solidFill>
                    <a:srgbClr val="000099"/>
                  </a:solidFill>
                  <a:round/>
                  <a:headEnd/>
                  <a:tailEnd/>
                </a:ln>
                <a:solidFill>
                  <a:srgbClr val="33CCFF"/>
                </a:solidFill>
                <a:effectLst>
                  <a:outerShdw dist="125724" dir="18900000" algn="ctr" rotWithShape="0">
                    <a:srgbClr val="000099"/>
                  </a:outerShdw>
                </a:effectLst>
                <a:latin typeface="Impact"/>
              </a:rPr>
              <a:t>Earthquake Aspects of Dam Safety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066800" y="304800"/>
            <a:ext cx="7162800" cy="457200"/>
          </a:xfrm>
          <a:prstGeom prst="rect">
            <a:avLst/>
          </a:prstGeom>
          <a:noFill/>
          <a:ln w="9525">
            <a:noFill/>
            <a:miter lim="800000"/>
            <a:headEnd/>
            <a:tailEnd/>
          </a:ln>
        </p:spPr>
        <p:txBody>
          <a:bodyPr anchor="ctr"/>
          <a:lstStyle/>
          <a:p>
            <a:pPr algn="ctr" eaLnBrk="0" hangingPunct="0"/>
            <a:r>
              <a:rPr lang="en-US" sz="3000" b="1">
                <a:solidFill>
                  <a:schemeClr val="accent2"/>
                </a:solidFill>
              </a:rPr>
              <a:t>Earthquakes &amp; Dams </a:t>
            </a:r>
          </a:p>
        </p:txBody>
      </p:sp>
      <p:pic>
        <p:nvPicPr>
          <p:cNvPr id="48131" name="Picture 3"/>
          <p:cNvPicPr>
            <a:picLocks noChangeAspect="1" noChangeArrowheads="1"/>
          </p:cNvPicPr>
          <p:nvPr/>
        </p:nvPicPr>
        <p:blipFill>
          <a:blip r:embed="rId2" cstate="print"/>
          <a:srcRect/>
          <a:stretch>
            <a:fillRect/>
          </a:stretch>
        </p:blipFill>
        <p:spPr bwMode="auto">
          <a:xfrm>
            <a:off x="96838" y="990600"/>
            <a:ext cx="5389562" cy="4267200"/>
          </a:xfrm>
          <a:prstGeom prst="rect">
            <a:avLst/>
          </a:prstGeom>
          <a:noFill/>
          <a:ln w="9525">
            <a:noFill/>
            <a:miter lim="800000"/>
            <a:headEnd/>
            <a:tailEnd/>
          </a:ln>
        </p:spPr>
      </p:pic>
      <p:sp>
        <p:nvSpPr>
          <p:cNvPr id="48132" name="Rectangle 4"/>
          <p:cNvSpPr>
            <a:spLocks noChangeArrowheads="1"/>
          </p:cNvSpPr>
          <p:nvPr/>
        </p:nvSpPr>
        <p:spPr bwMode="auto">
          <a:xfrm>
            <a:off x="5608638" y="1143000"/>
            <a:ext cx="3382962" cy="4302125"/>
          </a:xfrm>
          <a:prstGeom prst="rect">
            <a:avLst/>
          </a:prstGeom>
          <a:noFill/>
          <a:ln w="9525">
            <a:noFill/>
            <a:miter lim="800000"/>
            <a:headEnd/>
            <a:tailEnd/>
          </a:ln>
        </p:spPr>
        <p:txBody>
          <a:bodyPr lIns="44450" tIns="17462" rIns="44450" bIns="17462">
            <a:spAutoFit/>
          </a:bodyPr>
          <a:lstStyle/>
          <a:p>
            <a:pPr marL="228600" indent="-228600" eaLnBrk="0" hangingPunct="0">
              <a:buClr>
                <a:schemeClr val="accent2"/>
              </a:buClr>
              <a:buSzPct val="120000"/>
              <a:buFontTx/>
              <a:buChar char="•"/>
            </a:pPr>
            <a:r>
              <a:rPr lang="en-US" sz="2000" b="1"/>
              <a:t>162 COE dams in high seismic areas (2 and above) subject to damage</a:t>
            </a:r>
            <a:br>
              <a:rPr lang="en-US" sz="2000" b="1"/>
            </a:br>
            <a:r>
              <a:rPr lang="en-US" sz="2000" b="1"/>
              <a:t> </a:t>
            </a:r>
          </a:p>
          <a:p>
            <a:pPr marL="228600" indent="-228600" eaLnBrk="0" hangingPunct="0">
              <a:buClr>
                <a:schemeClr val="accent2"/>
              </a:buClr>
              <a:buSzPct val="120000"/>
              <a:buFontTx/>
              <a:buChar char="•"/>
            </a:pPr>
            <a:r>
              <a:rPr lang="en-US" sz="2000" b="1"/>
              <a:t>Most built in 1940’s and 1950’s with no seismic design</a:t>
            </a:r>
            <a:br>
              <a:rPr lang="en-US" sz="2000" b="1"/>
            </a:br>
            <a:endParaRPr lang="en-US" sz="2000" b="1"/>
          </a:p>
          <a:p>
            <a:pPr marL="228600" indent="-228600" eaLnBrk="0" hangingPunct="0">
              <a:buClr>
                <a:schemeClr val="accent2"/>
              </a:buClr>
              <a:buSzPct val="120000"/>
              <a:buFontTx/>
              <a:buChar char="•"/>
            </a:pPr>
            <a:r>
              <a:rPr lang="en-US" sz="2000" b="1"/>
              <a:t>Seismic design for liquefaction came into practice in the late 1970’s early 1980’s</a:t>
            </a:r>
          </a:p>
          <a:p>
            <a:pPr marL="228600" indent="-228600" eaLnBrk="0" hangingPunct="0">
              <a:buClr>
                <a:schemeClr val="accent2"/>
              </a:buClr>
              <a:buSzPct val="120000"/>
            </a:pPr>
            <a:endParaRPr lang="en-US" sz="2000" b="1"/>
          </a:p>
        </p:txBody>
      </p:sp>
      <p:grpSp>
        <p:nvGrpSpPr>
          <p:cNvPr id="2" name="Group 5"/>
          <p:cNvGrpSpPr>
            <a:grpSpLocks/>
          </p:cNvGrpSpPr>
          <p:nvPr/>
        </p:nvGrpSpPr>
        <p:grpSpPr bwMode="auto">
          <a:xfrm>
            <a:off x="7620000" y="5029200"/>
            <a:ext cx="420688" cy="1235075"/>
            <a:chOff x="336" y="3408"/>
            <a:chExt cx="265" cy="778"/>
          </a:xfrm>
        </p:grpSpPr>
        <p:sp>
          <p:nvSpPr>
            <p:cNvPr id="48141" name="Rectangle 6"/>
            <p:cNvSpPr>
              <a:spLocks noChangeArrowheads="1"/>
            </p:cNvSpPr>
            <p:nvPr/>
          </p:nvSpPr>
          <p:spPr bwMode="auto">
            <a:xfrm>
              <a:off x="336" y="3466"/>
              <a:ext cx="96" cy="96"/>
            </a:xfrm>
            <a:prstGeom prst="rect">
              <a:avLst/>
            </a:prstGeom>
            <a:solidFill>
              <a:srgbClr val="FF3300"/>
            </a:solidFill>
            <a:ln w="19050">
              <a:solidFill>
                <a:schemeClr val="tx1"/>
              </a:solidFill>
              <a:miter lim="800000"/>
              <a:headEnd/>
              <a:tailEnd/>
            </a:ln>
          </p:spPr>
          <p:txBody>
            <a:bodyPr wrap="none" anchor="ctr"/>
            <a:lstStyle/>
            <a:p>
              <a:endParaRPr lang="en-US"/>
            </a:p>
          </p:txBody>
        </p:sp>
        <p:sp>
          <p:nvSpPr>
            <p:cNvPr id="48142" name="Rectangle 7"/>
            <p:cNvSpPr>
              <a:spLocks noChangeArrowheads="1"/>
            </p:cNvSpPr>
            <p:nvPr/>
          </p:nvSpPr>
          <p:spPr bwMode="auto">
            <a:xfrm>
              <a:off x="336" y="3610"/>
              <a:ext cx="96" cy="96"/>
            </a:xfrm>
            <a:prstGeom prst="rect">
              <a:avLst/>
            </a:prstGeom>
            <a:solidFill>
              <a:srgbClr val="FF5050"/>
            </a:solidFill>
            <a:ln w="19050">
              <a:solidFill>
                <a:schemeClr val="tx1"/>
              </a:solidFill>
              <a:miter lim="800000"/>
              <a:headEnd/>
              <a:tailEnd/>
            </a:ln>
          </p:spPr>
          <p:txBody>
            <a:bodyPr wrap="none" anchor="ctr"/>
            <a:lstStyle/>
            <a:p>
              <a:endParaRPr lang="en-US"/>
            </a:p>
          </p:txBody>
        </p:sp>
        <p:sp>
          <p:nvSpPr>
            <p:cNvPr id="48143" name="Rectangle 8"/>
            <p:cNvSpPr>
              <a:spLocks noChangeArrowheads="1"/>
            </p:cNvSpPr>
            <p:nvPr/>
          </p:nvSpPr>
          <p:spPr bwMode="auto">
            <a:xfrm>
              <a:off x="336" y="3762"/>
              <a:ext cx="96" cy="96"/>
            </a:xfrm>
            <a:prstGeom prst="rect">
              <a:avLst/>
            </a:prstGeom>
            <a:solidFill>
              <a:srgbClr val="FF9900"/>
            </a:solidFill>
            <a:ln w="19050">
              <a:solidFill>
                <a:schemeClr val="tx1"/>
              </a:solidFill>
              <a:miter lim="800000"/>
              <a:headEnd/>
              <a:tailEnd/>
            </a:ln>
          </p:spPr>
          <p:txBody>
            <a:bodyPr wrap="none" anchor="ctr"/>
            <a:lstStyle/>
            <a:p>
              <a:endParaRPr lang="en-US"/>
            </a:p>
          </p:txBody>
        </p:sp>
        <p:sp>
          <p:nvSpPr>
            <p:cNvPr id="48144" name="Rectangle 9"/>
            <p:cNvSpPr>
              <a:spLocks noChangeArrowheads="1"/>
            </p:cNvSpPr>
            <p:nvPr/>
          </p:nvSpPr>
          <p:spPr bwMode="auto">
            <a:xfrm>
              <a:off x="336" y="3898"/>
              <a:ext cx="96" cy="96"/>
            </a:xfrm>
            <a:prstGeom prst="rect">
              <a:avLst/>
            </a:prstGeom>
            <a:solidFill>
              <a:srgbClr val="FFFF99"/>
            </a:solidFill>
            <a:ln w="19050">
              <a:solidFill>
                <a:schemeClr val="tx1"/>
              </a:solidFill>
              <a:miter lim="800000"/>
              <a:headEnd/>
              <a:tailEnd/>
            </a:ln>
          </p:spPr>
          <p:txBody>
            <a:bodyPr wrap="none" anchor="ctr"/>
            <a:lstStyle/>
            <a:p>
              <a:endParaRPr lang="en-US"/>
            </a:p>
          </p:txBody>
        </p:sp>
        <p:sp>
          <p:nvSpPr>
            <p:cNvPr id="48145" name="Rectangle 10"/>
            <p:cNvSpPr>
              <a:spLocks noChangeArrowheads="1"/>
            </p:cNvSpPr>
            <p:nvPr/>
          </p:nvSpPr>
          <p:spPr bwMode="auto">
            <a:xfrm>
              <a:off x="336" y="4042"/>
              <a:ext cx="96" cy="96"/>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48146" name="Text Box 11"/>
            <p:cNvSpPr txBox="1">
              <a:spLocks noChangeArrowheads="1"/>
            </p:cNvSpPr>
            <p:nvPr/>
          </p:nvSpPr>
          <p:spPr bwMode="auto">
            <a:xfrm>
              <a:off x="432" y="3408"/>
              <a:ext cx="169" cy="778"/>
            </a:xfrm>
            <a:prstGeom prst="rect">
              <a:avLst/>
            </a:prstGeom>
            <a:noFill/>
            <a:ln w="19050">
              <a:noFill/>
              <a:miter lim="800000"/>
              <a:headEnd/>
              <a:tailEnd/>
            </a:ln>
          </p:spPr>
          <p:txBody>
            <a:bodyPr wrap="none">
              <a:spAutoFit/>
            </a:bodyPr>
            <a:lstStyle/>
            <a:p>
              <a:pPr algn="ctr" eaLnBrk="0" hangingPunct="0">
                <a:lnSpc>
                  <a:spcPct val="125000"/>
                </a:lnSpc>
              </a:pPr>
              <a:r>
                <a:rPr lang="en-US" sz="1200" b="1"/>
                <a:t>4</a:t>
              </a:r>
            </a:p>
            <a:p>
              <a:pPr algn="ctr" eaLnBrk="0" hangingPunct="0">
                <a:lnSpc>
                  <a:spcPct val="125000"/>
                </a:lnSpc>
              </a:pPr>
              <a:r>
                <a:rPr lang="en-US" sz="1200" b="1"/>
                <a:t>3</a:t>
              </a:r>
            </a:p>
            <a:p>
              <a:pPr algn="ctr" eaLnBrk="0" hangingPunct="0">
                <a:lnSpc>
                  <a:spcPct val="125000"/>
                </a:lnSpc>
              </a:pPr>
              <a:r>
                <a:rPr lang="en-US" sz="1200" b="1"/>
                <a:t>2</a:t>
              </a:r>
            </a:p>
            <a:p>
              <a:pPr algn="ctr" eaLnBrk="0" hangingPunct="0">
                <a:lnSpc>
                  <a:spcPct val="125000"/>
                </a:lnSpc>
              </a:pPr>
              <a:r>
                <a:rPr lang="en-US" sz="1200" b="1"/>
                <a:t>1</a:t>
              </a:r>
            </a:p>
            <a:p>
              <a:pPr algn="ctr" eaLnBrk="0" hangingPunct="0">
                <a:lnSpc>
                  <a:spcPct val="125000"/>
                </a:lnSpc>
              </a:pPr>
              <a:r>
                <a:rPr lang="en-US" sz="1200" b="1"/>
                <a:t>0</a:t>
              </a:r>
            </a:p>
          </p:txBody>
        </p:sp>
      </p:grpSp>
      <p:sp>
        <p:nvSpPr>
          <p:cNvPr id="48134" name="Text Box 12"/>
          <p:cNvSpPr txBox="1">
            <a:spLocks noChangeArrowheads="1"/>
          </p:cNvSpPr>
          <p:nvPr/>
        </p:nvSpPr>
        <p:spPr bwMode="auto">
          <a:xfrm>
            <a:off x="6019800" y="5486400"/>
            <a:ext cx="1425575" cy="304800"/>
          </a:xfrm>
          <a:prstGeom prst="rect">
            <a:avLst/>
          </a:prstGeom>
          <a:noFill/>
          <a:ln w="19050">
            <a:noFill/>
            <a:miter lim="800000"/>
            <a:headEnd/>
            <a:tailEnd/>
          </a:ln>
        </p:spPr>
        <p:txBody>
          <a:bodyPr wrap="none">
            <a:spAutoFit/>
          </a:bodyPr>
          <a:lstStyle/>
          <a:p>
            <a:pPr algn="ctr" eaLnBrk="0" hangingPunct="0"/>
            <a:r>
              <a:rPr lang="en-US" sz="1400" b="1" dirty="0"/>
              <a:t>Seismic Zones</a:t>
            </a:r>
          </a:p>
        </p:txBody>
      </p:sp>
      <p:sp>
        <p:nvSpPr>
          <p:cNvPr id="48135" name="Text Box 13"/>
          <p:cNvSpPr txBox="1">
            <a:spLocks noChangeArrowheads="1"/>
          </p:cNvSpPr>
          <p:nvPr/>
        </p:nvSpPr>
        <p:spPr bwMode="auto">
          <a:xfrm>
            <a:off x="2133600" y="5257800"/>
            <a:ext cx="3049588" cy="304800"/>
          </a:xfrm>
          <a:prstGeom prst="rect">
            <a:avLst/>
          </a:prstGeom>
          <a:noFill/>
          <a:ln w="19050">
            <a:noFill/>
            <a:miter lim="800000"/>
            <a:headEnd/>
            <a:tailEnd/>
          </a:ln>
        </p:spPr>
        <p:txBody>
          <a:bodyPr>
            <a:spAutoFit/>
          </a:bodyPr>
          <a:lstStyle/>
          <a:p>
            <a:pPr eaLnBrk="0" hangingPunct="0"/>
            <a:r>
              <a:rPr lang="en-US" sz="1400" b="1" dirty="0"/>
              <a:t>Location of Embankment Dams</a:t>
            </a:r>
          </a:p>
        </p:txBody>
      </p:sp>
      <p:sp>
        <p:nvSpPr>
          <p:cNvPr id="48136" name="Rectangle 14"/>
          <p:cNvSpPr>
            <a:spLocks noChangeArrowheads="1"/>
          </p:cNvSpPr>
          <p:nvPr/>
        </p:nvSpPr>
        <p:spPr bwMode="auto">
          <a:xfrm>
            <a:off x="4724400" y="3657600"/>
            <a:ext cx="687388" cy="1503363"/>
          </a:xfrm>
          <a:prstGeom prst="rect">
            <a:avLst/>
          </a:prstGeom>
          <a:solidFill>
            <a:schemeClr val="bg1"/>
          </a:solidFill>
          <a:ln w="19050">
            <a:solidFill>
              <a:schemeClr val="bg1"/>
            </a:solidFill>
            <a:miter lim="800000"/>
            <a:headEnd/>
            <a:tailEnd/>
          </a:ln>
        </p:spPr>
        <p:txBody>
          <a:bodyPr wrap="none" anchor="ctr"/>
          <a:lstStyle/>
          <a:p>
            <a:endParaRPr lang="en-US"/>
          </a:p>
        </p:txBody>
      </p:sp>
      <p:sp>
        <p:nvSpPr>
          <p:cNvPr id="48137" name="Oval 15"/>
          <p:cNvSpPr>
            <a:spLocks noChangeArrowheads="1"/>
          </p:cNvSpPr>
          <p:nvPr/>
        </p:nvSpPr>
        <p:spPr bwMode="auto">
          <a:xfrm>
            <a:off x="2362200" y="5718175"/>
            <a:ext cx="76200" cy="76200"/>
          </a:xfrm>
          <a:prstGeom prst="ellipse">
            <a:avLst/>
          </a:prstGeom>
          <a:solidFill>
            <a:srgbClr val="00CC00"/>
          </a:solidFill>
          <a:ln w="19050">
            <a:solidFill>
              <a:srgbClr val="00CC00"/>
            </a:solidFill>
            <a:round/>
            <a:headEnd/>
            <a:tailEnd/>
          </a:ln>
        </p:spPr>
        <p:txBody>
          <a:bodyPr wrap="none" anchor="ctr"/>
          <a:lstStyle/>
          <a:p>
            <a:endParaRPr lang="en-US"/>
          </a:p>
        </p:txBody>
      </p:sp>
      <p:sp>
        <p:nvSpPr>
          <p:cNvPr id="48138" name="Oval 16"/>
          <p:cNvSpPr>
            <a:spLocks noChangeArrowheads="1"/>
          </p:cNvSpPr>
          <p:nvPr/>
        </p:nvSpPr>
        <p:spPr bwMode="auto">
          <a:xfrm>
            <a:off x="2362200" y="5959475"/>
            <a:ext cx="76200" cy="76200"/>
          </a:xfrm>
          <a:prstGeom prst="ellipse">
            <a:avLst/>
          </a:prstGeom>
          <a:solidFill>
            <a:schemeClr val="accent2"/>
          </a:solidFill>
          <a:ln w="19050">
            <a:solidFill>
              <a:schemeClr val="accent2"/>
            </a:solidFill>
            <a:round/>
            <a:headEnd/>
            <a:tailEnd/>
          </a:ln>
        </p:spPr>
        <p:txBody>
          <a:bodyPr wrap="none" anchor="ctr"/>
          <a:lstStyle/>
          <a:p>
            <a:endParaRPr lang="en-US"/>
          </a:p>
        </p:txBody>
      </p:sp>
      <p:sp>
        <p:nvSpPr>
          <p:cNvPr id="48139" name="Text Box 17"/>
          <p:cNvSpPr txBox="1">
            <a:spLocks noChangeArrowheads="1"/>
          </p:cNvSpPr>
          <p:nvPr/>
        </p:nvSpPr>
        <p:spPr bwMode="auto">
          <a:xfrm>
            <a:off x="2438400" y="5578475"/>
            <a:ext cx="2336800" cy="304800"/>
          </a:xfrm>
          <a:prstGeom prst="rect">
            <a:avLst/>
          </a:prstGeom>
          <a:noFill/>
          <a:ln w="19050">
            <a:noFill/>
            <a:miter lim="800000"/>
            <a:headEnd/>
            <a:tailEnd/>
          </a:ln>
        </p:spPr>
        <p:txBody>
          <a:bodyPr wrap="none">
            <a:spAutoFit/>
          </a:bodyPr>
          <a:lstStyle/>
          <a:p>
            <a:pPr eaLnBrk="0" hangingPunct="0"/>
            <a:r>
              <a:rPr lang="en-US" sz="1200" b="1"/>
              <a:t>Low hazard to life &amp; property</a:t>
            </a:r>
            <a:r>
              <a:rPr lang="en-US" sz="1400" b="1"/>
              <a:t> </a:t>
            </a:r>
          </a:p>
        </p:txBody>
      </p:sp>
      <p:sp>
        <p:nvSpPr>
          <p:cNvPr id="48140" name="Text Box 18"/>
          <p:cNvSpPr txBox="1">
            <a:spLocks noChangeArrowheads="1"/>
          </p:cNvSpPr>
          <p:nvPr/>
        </p:nvSpPr>
        <p:spPr bwMode="auto">
          <a:xfrm>
            <a:off x="2438400" y="5883275"/>
            <a:ext cx="2370138" cy="304800"/>
          </a:xfrm>
          <a:prstGeom prst="rect">
            <a:avLst/>
          </a:prstGeom>
          <a:noFill/>
          <a:ln w="19050">
            <a:noFill/>
            <a:miter lim="800000"/>
            <a:headEnd/>
            <a:tailEnd/>
          </a:ln>
        </p:spPr>
        <p:txBody>
          <a:bodyPr wrap="none">
            <a:spAutoFit/>
          </a:bodyPr>
          <a:lstStyle/>
          <a:p>
            <a:pPr eaLnBrk="0" hangingPunct="0"/>
            <a:r>
              <a:rPr lang="en-US" sz="1200" b="1"/>
              <a:t>High hazard to life &amp; property</a:t>
            </a:r>
            <a:r>
              <a:rPr lang="en-US" sz="1400" b="1"/>
              <a:t> </a:t>
            </a: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447800" y="0"/>
            <a:ext cx="6248400" cy="838200"/>
          </a:xfrm>
        </p:spPr>
        <p:txBody>
          <a:bodyPr/>
          <a:lstStyle/>
          <a:p>
            <a:pPr eaLnBrk="1" hangingPunct="1"/>
            <a:r>
              <a:rPr lang="en-US" smtClean="0"/>
              <a:t>Earthquake Engineering</a:t>
            </a:r>
          </a:p>
        </p:txBody>
      </p:sp>
      <p:sp>
        <p:nvSpPr>
          <p:cNvPr id="49155" name="Text Box 3"/>
          <p:cNvSpPr txBox="1">
            <a:spLocks noChangeArrowheads="1"/>
          </p:cNvSpPr>
          <p:nvPr/>
        </p:nvSpPr>
        <p:spPr bwMode="auto">
          <a:xfrm>
            <a:off x="1676400" y="5410200"/>
            <a:ext cx="5329237" cy="822325"/>
          </a:xfrm>
          <a:prstGeom prst="rect">
            <a:avLst/>
          </a:prstGeom>
          <a:noFill/>
          <a:ln w="12700" cap="sq">
            <a:noFill/>
            <a:miter lim="800000"/>
            <a:headEnd type="none" w="sm" len="sm"/>
            <a:tailEnd type="none" w="sm" len="sm"/>
          </a:ln>
        </p:spPr>
        <p:txBody>
          <a:bodyPr wrap="none">
            <a:spAutoFit/>
          </a:bodyPr>
          <a:lstStyle/>
          <a:p>
            <a:r>
              <a:rPr lang="en-US" sz="2400" i="1" dirty="0">
                <a:latin typeface="Times New Roman" pitchFamily="18" charset="0"/>
              </a:rPr>
              <a:t>Near failure of Lower San Fernando Dam</a:t>
            </a:r>
          </a:p>
          <a:p>
            <a:r>
              <a:rPr lang="en-US" sz="2400" i="1" dirty="0">
                <a:latin typeface="Times New Roman" pitchFamily="18" charset="0"/>
              </a:rPr>
              <a:t>San Fernando Earthquake - 1971</a:t>
            </a:r>
            <a:r>
              <a:rPr lang="en-US" sz="2400" dirty="0">
                <a:latin typeface="Times New Roman" pitchFamily="18" charset="0"/>
              </a:rPr>
              <a:t> </a:t>
            </a:r>
          </a:p>
        </p:txBody>
      </p:sp>
      <p:pic>
        <p:nvPicPr>
          <p:cNvPr id="49156" name="Picture 4" descr="4"/>
          <p:cNvPicPr>
            <a:picLocks noChangeAspect="1" noChangeArrowheads="1"/>
          </p:cNvPicPr>
          <p:nvPr/>
        </p:nvPicPr>
        <p:blipFill>
          <a:blip r:embed="rId3" cstate="print">
            <a:lum bright="-8000" contrast="26000"/>
          </a:blip>
          <a:srcRect/>
          <a:stretch>
            <a:fillRect/>
          </a:stretch>
        </p:blipFill>
        <p:spPr bwMode="auto">
          <a:xfrm>
            <a:off x="1510222" y="762001"/>
            <a:ext cx="6643178" cy="4495800"/>
          </a:xfrm>
          <a:prstGeom prst="rect">
            <a:avLst/>
          </a:prstGeom>
          <a:noFill/>
          <a:ln w="9525">
            <a:noFill/>
            <a:miter lim="800000"/>
            <a:headEnd/>
            <a:tailEnd/>
          </a:ln>
        </p:spPr>
      </p:pic>
      <p:sp>
        <p:nvSpPr>
          <p:cNvPr id="49157" name="Text Box 5"/>
          <p:cNvSpPr txBox="1">
            <a:spLocks noChangeArrowheads="1"/>
          </p:cNvSpPr>
          <p:nvPr/>
        </p:nvSpPr>
        <p:spPr bwMode="auto">
          <a:xfrm>
            <a:off x="5029200" y="1600200"/>
            <a:ext cx="3068638" cy="946150"/>
          </a:xfrm>
          <a:prstGeom prst="rect">
            <a:avLst/>
          </a:prstGeom>
          <a:noFill/>
          <a:ln w="12700" cap="sq">
            <a:noFill/>
            <a:miter lim="800000"/>
            <a:headEnd type="none" w="sm" len="sm"/>
            <a:tailEnd type="none" w="sm" len="sm"/>
          </a:ln>
        </p:spPr>
        <p:txBody>
          <a:bodyPr wrap="none">
            <a:spAutoFit/>
          </a:bodyPr>
          <a:lstStyle/>
          <a:p>
            <a:r>
              <a:rPr lang="en-US" sz="2800" b="1">
                <a:solidFill>
                  <a:srgbClr val="FF0000"/>
                </a:solidFill>
                <a:latin typeface="Times New Roman" pitchFamily="18" charset="0"/>
              </a:rPr>
              <a:t>Seismic dam safety</a:t>
            </a:r>
          </a:p>
          <a:p>
            <a:r>
              <a:rPr lang="en-US" sz="2800" b="1">
                <a:solidFill>
                  <a:srgbClr val="FF0000"/>
                </a:solidFill>
                <a:latin typeface="Times New Roman" pitchFamily="18" charset="0"/>
              </a:rPr>
              <a:t>becomes a priority</a:t>
            </a:r>
            <a:endParaRPr lang="en-US" sz="2400">
              <a:latin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008188" y="274638"/>
            <a:ext cx="5010150" cy="722312"/>
          </a:xfrm>
        </p:spPr>
        <p:txBody>
          <a:bodyPr/>
          <a:lstStyle/>
          <a:p>
            <a:pPr eaLnBrk="1" hangingPunct="1"/>
            <a:r>
              <a:rPr lang="en-US" smtClean="0"/>
              <a:t>Earthquake Size</a:t>
            </a:r>
          </a:p>
        </p:txBody>
      </p:sp>
      <p:pic>
        <p:nvPicPr>
          <p:cNvPr id="50179" name="Picture 3"/>
          <p:cNvPicPr>
            <a:picLocks noChangeAspect="1" noChangeArrowheads="1"/>
          </p:cNvPicPr>
          <p:nvPr/>
        </p:nvPicPr>
        <p:blipFill>
          <a:blip r:embed="rId3" cstate="print"/>
          <a:srcRect l="18488" t="33614" r="13734" b="42857"/>
          <a:stretch>
            <a:fillRect/>
          </a:stretch>
        </p:blipFill>
        <p:spPr bwMode="auto">
          <a:xfrm>
            <a:off x="0" y="1143000"/>
            <a:ext cx="9144000" cy="2514600"/>
          </a:xfrm>
          <a:prstGeom prst="rect">
            <a:avLst/>
          </a:prstGeom>
          <a:noFill/>
          <a:ln w="9525">
            <a:noFill/>
            <a:miter lim="800000"/>
            <a:headEnd/>
            <a:tailEnd/>
          </a:ln>
        </p:spPr>
      </p:pic>
      <p:sp>
        <p:nvSpPr>
          <p:cNvPr id="50180" name="Text Box 4"/>
          <p:cNvSpPr txBox="1">
            <a:spLocks noChangeArrowheads="1"/>
          </p:cNvSpPr>
          <p:nvPr/>
        </p:nvSpPr>
        <p:spPr bwMode="auto">
          <a:xfrm>
            <a:off x="1447800" y="1066800"/>
            <a:ext cx="6858000" cy="5140325"/>
          </a:xfrm>
          <a:prstGeom prst="rect">
            <a:avLst/>
          </a:prstGeom>
          <a:noFill/>
          <a:ln w="12700" cap="sq">
            <a:noFill/>
            <a:miter lim="800000"/>
            <a:headEnd type="none" w="sm" len="sm"/>
            <a:tailEnd type="none" w="sm" len="sm"/>
          </a:ln>
        </p:spPr>
        <p:txBody>
          <a:bodyPr>
            <a:spAutoFit/>
          </a:bodyPr>
          <a:lstStyle/>
          <a:p>
            <a:r>
              <a:rPr lang="en-US" sz="2400">
                <a:solidFill>
                  <a:srgbClr val="D60093"/>
                </a:solidFill>
                <a:latin typeface="Times New Roman" pitchFamily="18" charset="0"/>
              </a:rPr>
              <a:t>Intensity Scale			Damage based</a:t>
            </a:r>
          </a:p>
          <a:p>
            <a:r>
              <a:rPr lang="en-US" sz="2800">
                <a:solidFill>
                  <a:srgbClr val="D60093"/>
                </a:solidFill>
                <a:latin typeface="Times New Roman" pitchFamily="18" charset="0"/>
              </a:rPr>
              <a:t>	</a:t>
            </a:r>
          </a:p>
          <a:p>
            <a:endParaRPr lang="en-US" sz="2800">
              <a:solidFill>
                <a:srgbClr val="D60093"/>
              </a:solidFill>
              <a:latin typeface="Times New Roman" pitchFamily="18" charset="0"/>
            </a:endParaRPr>
          </a:p>
          <a:p>
            <a:endParaRPr lang="en-US" sz="2800">
              <a:solidFill>
                <a:srgbClr val="D60093"/>
              </a:solidFill>
              <a:latin typeface="Times New Roman" pitchFamily="18" charset="0"/>
            </a:endParaRPr>
          </a:p>
          <a:p>
            <a:endParaRPr lang="en-US" sz="2800">
              <a:solidFill>
                <a:srgbClr val="D60093"/>
              </a:solidFill>
              <a:latin typeface="Times New Roman" pitchFamily="18" charset="0"/>
            </a:endParaRPr>
          </a:p>
          <a:p>
            <a:r>
              <a:rPr lang="en-US" sz="2800">
                <a:solidFill>
                  <a:srgbClr val="D60093"/>
                </a:solidFill>
                <a:latin typeface="Times New Roman" pitchFamily="18" charset="0"/>
              </a:rPr>
              <a:t>	Modified Mercalli 		I-XII</a:t>
            </a:r>
          </a:p>
          <a:p>
            <a:endParaRPr lang="en-US" sz="2800">
              <a:solidFill>
                <a:srgbClr val="D60093"/>
              </a:solidFill>
              <a:latin typeface="Times New Roman" pitchFamily="18" charset="0"/>
            </a:endParaRPr>
          </a:p>
          <a:p>
            <a:r>
              <a:rPr lang="en-US" sz="2400">
                <a:solidFill>
                  <a:srgbClr val="D60093"/>
                </a:solidFill>
                <a:latin typeface="Times New Roman" pitchFamily="18" charset="0"/>
              </a:rPr>
              <a:t>Magnitude Scales	(Instrumental) Energy based</a:t>
            </a:r>
          </a:p>
          <a:p>
            <a:r>
              <a:rPr lang="en-US" sz="2800">
                <a:latin typeface="Times New Roman" pitchFamily="18" charset="0"/>
              </a:rPr>
              <a:t>	Richter		M	1-9</a:t>
            </a:r>
          </a:p>
          <a:p>
            <a:r>
              <a:rPr lang="en-US" sz="2800">
                <a:latin typeface="Times New Roman" pitchFamily="18" charset="0"/>
              </a:rPr>
              <a:t>	Local			ML</a:t>
            </a:r>
          </a:p>
          <a:p>
            <a:r>
              <a:rPr lang="en-US" sz="2800">
                <a:latin typeface="Times New Roman" pitchFamily="18" charset="0"/>
              </a:rPr>
              <a:t>	Surface Wave	Ms</a:t>
            </a:r>
          </a:p>
          <a:p>
            <a:r>
              <a:rPr lang="en-US" sz="2800">
                <a:latin typeface="Times New Roman" pitchFamily="18" charset="0"/>
              </a:rPr>
              <a:t>	Moment		Mw</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457200"/>
            <a:ext cx="9144000" cy="708025"/>
          </a:xfrm>
          <a:prstGeom prst="rect">
            <a:avLst/>
          </a:prstGeom>
          <a:noFill/>
          <a:ln w="9525">
            <a:noFill/>
            <a:miter lim="800000"/>
            <a:headEnd/>
            <a:tailEnd/>
          </a:ln>
        </p:spPr>
        <p:txBody>
          <a:bodyPr>
            <a:spAutoFit/>
          </a:bodyPr>
          <a:lstStyle/>
          <a:p>
            <a:pPr algn="ctr"/>
            <a:r>
              <a:rPr lang="en-US" sz="2000">
                <a:solidFill>
                  <a:srgbClr val="7030A0"/>
                </a:solidFill>
                <a:latin typeface="Arial Unicode MS" pitchFamily="34" charset="-128"/>
                <a:ea typeface="Arial Unicode MS" pitchFamily="34" charset="-128"/>
                <a:cs typeface="Arial Unicode MS" pitchFamily="34" charset="-128"/>
              </a:rPr>
              <a:t>Comparison of earthquake energy release to the seismic energy yield of quantities of the explosive TNT</a:t>
            </a:r>
            <a:endParaRPr lang="en-US" sz="2000">
              <a:solidFill>
                <a:srgbClr val="7030A0"/>
              </a:solidFill>
              <a:latin typeface="Times New Roman" pitchFamily="18" charset="0"/>
            </a:endParaRPr>
          </a:p>
        </p:txBody>
      </p:sp>
      <p:sp>
        <p:nvSpPr>
          <p:cNvPr id="51203" name="Rectangle 3"/>
          <p:cNvSpPr>
            <a:spLocks noChangeArrowheads="1"/>
          </p:cNvSpPr>
          <p:nvPr/>
        </p:nvSpPr>
        <p:spPr bwMode="auto">
          <a:xfrm>
            <a:off x="0" y="1338263"/>
            <a:ext cx="9144000" cy="0"/>
          </a:xfrm>
          <a:prstGeom prst="rect">
            <a:avLst/>
          </a:prstGeom>
          <a:noFill/>
          <a:ln w="9525">
            <a:noFill/>
            <a:miter lim="800000"/>
            <a:headEnd/>
            <a:tailEnd/>
          </a:ln>
        </p:spPr>
        <p:txBody>
          <a:bodyPr lIns="0" tIns="0" rIns="0" bIns="0">
            <a:spAutoFit/>
          </a:bodyPr>
          <a:lstStyle/>
          <a:p>
            <a:endParaRPr lang="en-US"/>
          </a:p>
        </p:txBody>
      </p:sp>
      <p:sp>
        <p:nvSpPr>
          <p:cNvPr id="51204" name="Rectangle 4"/>
          <p:cNvSpPr>
            <a:spLocks noChangeArrowheads="1"/>
          </p:cNvSpPr>
          <p:nvPr/>
        </p:nvSpPr>
        <p:spPr bwMode="auto">
          <a:xfrm>
            <a:off x="0" y="1341438"/>
            <a:ext cx="9144000" cy="15875"/>
          </a:xfrm>
          <a:prstGeom prst="rect">
            <a:avLst/>
          </a:prstGeom>
          <a:solidFill>
            <a:srgbClr val="000000"/>
          </a:solidFill>
          <a:ln w="9525">
            <a:solidFill>
              <a:schemeClr val="tx1"/>
            </a:solidFill>
            <a:miter lim="800000"/>
            <a:headEnd/>
            <a:tailEnd/>
          </a:ln>
        </p:spPr>
        <p:txBody>
          <a:bodyPr>
            <a:spAutoFit/>
          </a:bodyPr>
          <a:lstStyle/>
          <a:p>
            <a:endParaRPr lang="en-US"/>
          </a:p>
        </p:txBody>
      </p:sp>
      <p:sp>
        <p:nvSpPr>
          <p:cNvPr id="51205" name="Rectangle 5"/>
          <p:cNvSpPr>
            <a:spLocks noChangeArrowheads="1"/>
          </p:cNvSpPr>
          <p:nvPr/>
        </p:nvSpPr>
        <p:spPr bwMode="auto">
          <a:xfrm>
            <a:off x="0" y="1600200"/>
            <a:ext cx="9144000" cy="184150"/>
          </a:xfrm>
          <a:prstGeom prst="rect">
            <a:avLst/>
          </a:prstGeom>
          <a:noFill/>
          <a:ln w="9525">
            <a:noFill/>
            <a:miter lim="800000"/>
            <a:headEnd/>
            <a:tailEnd/>
          </a:ln>
        </p:spPr>
        <p:txBody>
          <a:bodyPr lIns="0" tIns="0" rIns="0" bIns="0">
            <a:spAutoFit/>
          </a:bodyPr>
          <a:lstStyle/>
          <a:p>
            <a:r>
              <a:rPr lang="en-US" sz="1200" b="1" u="sng">
                <a:solidFill>
                  <a:schemeClr val="hlink"/>
                </a:solidFill>
                <a:cs typeface="Arial" charset="0"/>
              </a:rPr>
              <a:t>Magnitude</a:t>
            </a:r>
            <a:r>
              <a:rPr lang="en-US" sz="1200" b="1">
                <a:solidFill>
                  <a:schemeClr val="hlink"/>
                </a:solidFill>
                <a:cs typeface="Arial" charset="0"/>
              </a:rPr>
              <a:t>      	</a:t>
            </a:r>
            <a:r>
              <a:rPr lang="en-US" sz="1200" b="1" u="sng">
                <a:solidFill>
                  <a:schemeClr val="hlink"/>
                </a:solidFill>
                <a:cs typeface="Arial" charset="0"/>
              </a:rPr>
              <a:t>Energy Yield    </a:t>
            </a:r>
            <a:r>
              <a:rPr lang="en-US" sz="1200" b="1">
                <a:solidFill>
                  <a:schemeClr val="hlink"/>
                </a:solidFill>
                <a:cs typeface="Arial" charset="0"/>
              </a:rPr>
              <a:t>	</a:t>
            </a:r>
            <a:r>
              <a:rPr lang="en-US" sz="1200" b="1" u="sng">
                <a:solidFill>
                  <a:schemeClr val="hlink"/>
                </a:solidFill>
                <a:cs typeface="Arial" charset="0"/>
              </a:rPr>
              <a:t>(approximate)</a:t>
            </a:r>
            <a:endParaRPr lang="en-US" sz="2400" u="sng">
              <a:solidFill>
                <a:schemeClr val="hlink"/>
              </a:solidFill>
              <a:latin typeface="Times New Roman" pitchFamily="18" charset="0"/>
            </a:endParaRPr>
          </a:p>
        </p:txBody>
      </p:sp>
      <p:sp>
        <p:nvSpPr>
          <p:cNvPr id="51206" name="Rectangle 6"/>
          <p:cNvSpPr>
            <a:spLocks noChangeArrowheads="1"/>
          </p:cNvSpPr>
          <p:nvPr/>
        </p:nvSpPr>
        <p:spPr bwMode="auto">
          <a:xfrm>
            <a:off x="0" y="1725613"/>
            <a:ext cx="9144000" cy="182562"/>
          </a:xfrm>
          <a:prstGeom prst="rect">
            <a:avLst/>
          </a:prstGeom>
          <a:noFill/>
          <a:ln w="9525">
            <a:noFill/>
            <a:miter lim="800000"/>
            <a:headEnd/>
            <a:tailEnd/>
          </a:ln>
        </p:spPr>
        <p:txBody>
          <a:bodyPr lIns="0" tIns="0" rIns="0" bIns="0">
            <a:spAutoFit/>
          </a:bodyPr>
          <a:lstStyle/>
          <a:p>
            <a:r>
              <a:rPr lang="en-US" sz="1200" b="1">
                <a:solidFill>
                  <a:schemeClr val="hlink"/>
                </a:solidFill>
                <a:cs typeface="Arial" charset="0"/>
              </a:rPr>
              <a:t> </a:t>
            </a:r>
            <a:endParaRPr lang="en-US" sz="2400">
              <a:solidFill>
                <a:schemeClr val="hlink"/>
              </a:solidFill>
              <a:latin typeface="Times New Roman" pitchFamily="18" charset="0"/>
            </a:endParaRPr>
          </a:p>
        </p:txBody>
      </p:sp>
      <p:sp>
        <p:nvSpPr>
          <p:cNvPr id="51207" name="Rectangle 7"/>
          <p:cNvSpPr>
            <a:spLocks noChangeArrowheads="1"/>
          </p:cNvSpPr>
          <p:nvPr/>
        </p:nvSpPr>
        <p:spPr bwMode="auto">
          <a:xfrm>
            <a:off x="0" y="1908175"/>
            <a:ext cx="9144000" cy="182563"/>
          </a:xfrm>
          <a:prstGeom prst="rect">
            <a:avLst/>
          </a:prstGeom>
          <a:noFill/>
          <a:ln w="9525">
            <a:noFill/>
            <a:miter lim="800000"/>
            <a:headEnd/>
            <a:tailEnd/>
          </a:ln>
        </p:spPr>
        <p:txBody>
          <a:bodyPr lIns="0" tIns="0" rIns="0" bIns="0">
            <a:spAutoFit/>
          </a:bodyPr>
          <a:lstStyle/>
          <a:p>
            <a:r>
              <a:rPr lang="en-US" sz="1200" b="1">
                <a:solidFill>
                  <a:schemeClr val="hlink"/>
                </a:solidFill>
                <a:cs typeface="Arial" charset="0"/>
              </a:rPr>
              <a:t>-1.5                	6 ounces   		Breaking a rock on a lab table</a:t>
            </a:r>
            <a:endParaRPr lang="en-US" sz="2400">
              <a:solidFill>
                <a:schemeClr val="hlink"/>
              </a:solidFill>
              <a:latin typeface="Times New Roman" pitchFamily="18" charset="0"/>
            </a:endParaRPr>
          </a:p>
        </p:txBody>
      </p:sp>
      <p:sp>
        <p:nvSpPr>
          <p:cNvPr id="51208" name="Rectangle 8"/>
          <p:cNvSpPr>
            <a:spLocks noChangeArrowheads="1"/>
          </p:cNvSpPr>
          <p:nvPr/>
        </p:nvSpPr>
        <p:spPr bwMode="auto">
          <a:xfrm>
            <a:off x="0" y="2090738"/>
            <a:ext cx="9144000" cy="182562"/>
          </a:xfrm>
          <a:prstGeom prst="rect">
            <a:avLst/>
          </a:prstGeom>
          <a:noFill/>
          <a:ln w="9525">
            <a:noFill/>
            <a:miter lim="800000"/>
            <a:headEnd/>
            <a:tailEnd/>
          </a:ln>
        </p:spPr>
        <p:txBody>
          <a:bodyPr lIns="0" tIns="0" rIns="0" bIns="0">
            <a:spAutoFit/>
          </a:bodyPr>
          <a:lstStyle/>
          <a:p>
            <a:r>
              <a:rPr lang="en-US" sz="1200" b="1" dirty="0">
                <a:solidFill>
                  <a:schemeClr val="hlink"/>
                </a:solidFill>
                <a:cs typeface="Arial" charset="0"/>
              </a:rPr>
              <a:t> 1.0               		30 pounds   		Large Blast at a Construction Site</a:t>
            </a:r>
            <a:endParaRPr lang="en-US" sz="2400" dirty="0">
              <a:solidFill>
                <a:schemeClr val="hlink"/>
              </a:solidFill>
              <a:latin typeface="Times New Roman" pitchFamily="18" charset="0"/>
            </a:endParaRPr>
          </a:p>
        </p:txBody>
      </p:sp>
      <p:sp>
        <p:nvSpPr>
          <p:cNvPr id="51209" name="Rectangle 9"/>
          <p:cNvSpPr>
            <a:spLocks noChangeArrowheads="1"/>
          </p:cNvSpPr>
          <p:nvPr/>
        </p:nvSpPr>
        <p:spPr bwMode="auto">
          <a:xfrm>
            <a:off x="0" y="2273300"/>
            <a:ext cx="9144000" cy="182563"/>
          </a:xfrm>
          <a:prstGeom prst="rect">
            <a:avLst/>
          </a:prstGeom>
          <a:noFill/>
          <a:ln w="9525">
            <a:noFill/>
            <a:miter lim="800000"/>
            <a:headEnd/>
            <a:tailEnd/>
          </a:ln>
        </p:spPr>
        <p:txBody>
          <a:bodyPr lIns="0" tIns="0" rIns="0" bIns="0">
            <a:spAutoFit/>
          </a:bodyPr>
          <a:lstStyle/>
          <a:p>
            <a:r>
              <a:rPr lang="en-US" sz="1200" b="1">
                <a:solidFill>
                  <a:schemeClr val="hlink"/>
                </a:solidFill>
                <a:cs typeface="Arial" charset="0"/>
              </a:rPr>
              <a:t> 1.5              		320 pounds</a:t>
            </a:r>
            <a:endParaRPr lang="en-US" sz="2400">
              <a:solidFill>
                <a:schemeClr val="hlink"/>
              </a:solidFill>
              <a:latin typeface="Times New Roman" pitchFamily="18" charset="0"/>
            </a:endParaRPr>
          </a:p>
        </p:txBody>
      </p:sp>
      <p:sp>
        <p:nvSpPr>
          <p:cNvPr id="51210" name="Rectangle 10"/>
          <p:cNvSpPr>
            <a:spLocks noChangeArrowheads="1"/>
          </p:cNvSpPr>
          <p:nvPr/>
        </p:nvSpPr>
        <p:spPr bwMode="auto">
          <a:xfrm>
            <a:off x="0" y="2438400"/>
            <a:ext cx="9144000" cy="182563"/>
          </a:xfrm>
          <a:prstGeom prst="rect">
            <a:avLst/>
          </a:prstGeom>
          <a:noFill/>
          <a:ln w="9525">
            <a:noFill/>
            <a:miter lim="800000"/>
            <a:headEnd/>
            <a:tailEnd/>
          </a:ln>
        </p:spPr>
        <p:txBody>
          <a:bodyPr lIns="0" tIns="0" rIns="0" bIns="0">
            <a:spAutoFit/>
          </a:bodyPr>
          <a:lstStyle/>
          <a:p>
            <a:r>
              <a:rPr lang="en-US" sz="1200" b="1">
                <a:solidFill>
                  <a:schemeClr val="hlink"/>
                </a:solidFill>
                <a:cs typeface="Arial" charset="0"/>
              </a:rPr>
              <a:t> 2.0                	1 ton      		Large Quarry or Mine Blast</a:t>
            </a:r>
            <a:endParaRPr lang="en-US" sz="2400">
              <a:solidFill>
                <a:schemeClr val="hlink"/>
              </a:solidFill>
              <a:latin typeface="Times New Roman" pitchFamily="18" charset="0"/>
            </a:endParaRPr>
          </a:p>
        </p:txBody>
      </p:sp>
      <p:sp>
        <p:nvSpPr>
          <p:cNvPr id="51211" name="Rectangle 11"/>
          <p:cNvSpPr>
            <a:spLocks noChangeArrowheads="1"/>
          </p:cNvSpPr>
          <p:nvPr/>
        </p:nvSpPr>
        <p:spPr bwMode="auto">
          <a:xfrm>
            <a:off x="0" y="2638425"/>
            <a:ext cx="9144000" cy="182563"/>
          </a:xfrm>
          <a:prstGeom prst="rect">
            <a:avLst/>
          </a:prstGeom>
          <a:noFill/>
          <a:ln w="9525">
            <a:noFill/>
            <a:miter lim="800000"/>
            <a:headEnd/>
            <a:tailEnd/>
          </a:ln>
        </p:spPr>
        <p:txBody>
          <a:bodyPr lIns="0" tIns="0" rIns="0" bIns="0">
            <a:spAutoFit/>
          </a:bodyPr>
          <a:lstStyle/>
          <a:p>
            <a:r>
              <a:rPr lang="en-US" sz="1200" b="1">
                <a:solidFill>
                  <a:schemeClr val="hlink"/>
                </a:solidFill>
                <a:cs typeface="Arial" charset="0"/>
              </a:rPr>
              <a:t> 2.5              		4.6 tons</a:t>
            </a:r>
            <a:endParaRPr lang="en-US" sz="2400">
              <a:solidFill>
                <a:schemeClr val="hlink"/>
              </a:solidFill>
              <a:latin typeface="Times New Roman" pitchFamily="18" charset="0"/>
            </a:endParaRPr>
          </a:p>
        </p:txBody>
      </p:sp>
      <p:sp>
        <p:nvSpPr>
          <p:cNvPr id="51212" name="Rectangle 12"/>
          <p:cNvSpPr>
            <a:spLocks noChangeArrowheads="1"/>
          </p:cNvSpPr>
          <p:nvPr/>
        </p:nvSpPr>
        <p:spPr bwMode="auto">
          <a:xfrm>
            <a:off x="0" y="2820988"/>
            <a:ext cx="9144000" cy="182562"/>
          </a:xfrm>
          <a:prstGeom prst="rect">
            <a:avLst/>
          </a:prstGeom>
          <a:noFill/>
          <a:ln w="9525">
            <a:noFill/>
            <a:miter lim="800000"/>
            <a:headEnd/>
            <a:tailEnd/>
          </a:ln>
        </p:spPr>
        <p:txBody>
          <a:bodyPr lIns="0" tIns="0" rIns="0" bIns="0">
            <a:spAutoFit/>
          </a:bodyPr>
          <a:lstStyle/>
          <a:p>
            <a:r>
              <a:rPr lang="en-US" sz="1200" b="1">
                <a:solidFill>
                  <a:schemeClr val="hlink"/>
                </a:solidFill>
                <a:cs typeface="Arial" charset="0"/>
              </a:rPr>
              <a:t> 3.0               		29 tons</a:t>
            </a:r>
            <a:endParaRPr lang="en-US" sz="2400">
              <a:solidFill>
                <a:schemeClr val="hlink"/>
              </a:solidFill>
              <a:latin typeface="Times New Roman" pitchFamily="18" charset="0"/>
            </a:endParaRPr>
          </a:p>
        </p:txBody>
      </p:sp>
      <p:sp>
        <p:nvSpPr>
          <p:cNvPr id="51213" name="Rectangle 13"/>
          <p:cNvSpPr>
            <a:spLocks noChangeArrowheads="1"/>
          </p:cNvSpPr>
          <p:nvPr/>
        </p:nvSpPr>
        <p:spPr bwMode="auto">
          <a:xfrm>
            <a:off x="0" y="3003550"/>
            <a:ext cx="9144000" cy="182563"/>
          </a:xfrm>
          <a:prstGeom prst="rect">
            <a:avLst/>
          </a:prstGeom>
          <a:noFill/>
          <a:ln w="9525">
            <a:noFill/>
            <a:miter lim="800000"/>
            <a:headEnd/>
            <a:tailEnd/>
          </a:ln>
        </p:spPr>
        <p:txBody>
          <a:bodyPr lIns="0" tIns="0" rIns="0" bIns="0">
            <a:spAutoFit/>
          </a:bodyPr>
          <a:lstStyle/>
          <a:p>
            <a:r>
              <a:rPr lang="en-US" sz="1200" b="1">
                <a:solidFill>
                  <a:schemeClr val="hlink"/>
                </a:solidFill>
                <a:cs typeface="Arial" charset="0"/>
              </a:rPr>
              <a:t> 3.5               		73 tons   </a:t>
            </a:r>
            <a:endParaRPr lang="en-US" sz="2400">
              <a:solidFill>
                <a:schemeClr val="hlink"/>
              </a:solidFill>
              <a:latin typeface="Times New Roman" pitchFamily="18" charset="0"/>
            </a:endParaRPr>
          </a:p>
        </p:txBody>
      </p:sp>
      <p:sp>
        <p:nvSpPr>
          <p:cNvPr id="51214" name="Rectangle 14"/>
          <p:cNvSpPr>
            <a:spLocks noChangeArrowheads="1"/>
          </p:cNvSpPr>
          <p:nvPr/>
        </p:nvSpPr>
        <p:spPr bwMode="auto">
          <a:xfrm>
            <a:off x="0" y="3186113"/>
            <a:ext cx="9144000" cy="182562"/>
          </a:xfrm>
          <a:prstGeom prst="rect">
            <a:avLst/>
          </a:prstGeom>
          <a:noFill/>
          <a:ln w="9525">
            <a:noFill/>
            <a:miter lim="800000"/>
            <a:headEnd/>
            <a:tailEnd/>
          </a:ln>
        </p:spPr>
        <p:txBody>
          <a:bodyPr lIns="0" tIns="0" rIns="0" bIns="0">
            <a:spAutoFit/>
          </a:bodyPr>
          <a:lstStyle/>
          <a:p>
            <a:r>
              <a:rPr lang="en-US" sz="1200" b="1" dirty="0">
                <a:solidFill>
                  <a:schemeClr val="hlink"/>
                </a:solidFill>
                <a:cs typeface="Arial" charset="0"/>
              </a:rPr>
              <a:t> 4.0            		1,000 tons     	Small Nuclear Weapon</a:t>
            </a:r>
            <a:endParaRPr lang="en-US" sz="2400" dirty="0">
              <a:solidFill>
                <a:schemeClr val="hlink"/>
              </a:solidFill>
              <a:latin typeface="Times New Roman" pitchFamily="18" charset="0"/>
            </a:endParaRPr>
          </a:p>
        </p:txBody>
      </p:sp>
      <p:sp>
        <p:nvSpPr>
          <p:cNvPr id="51215" name="Rectangle 15"/>
          <p:cNvSpPr>
            <a:spLocks noChangeArrowheads="1"/>
          </p:cNvSpPr>
          <p:nvPr/>
        </p:nvSpPr>
        <p:spPr bwMode="auto">
          <a:xfrm>
            <a:off x="0" y="3368675"/>
            <a:ext cx="9144000" cy="182563"/>
          </a:xfrm>
          <a:prstGeom prst="rect">
            <a:avLst/>
          </a:prstGeom>
          <a:noFill/>
          <a:ln w="9525">
            <a:noFill/>
            <a:miter lim="800000"/>
            <a:headEnd/>
            <a:tailEnd/>
          </a:ln>
        </p:spPr>
        <p:txBody>
          <a:bodyPr lIns="0" tIns="0" rIns="0" bIns="0">
            <a:spAutoFit/>
          </a:bodyPr>
          <a:lstStyle/>
          <a:p>
            <a:r>
              <a:rPr lang="en-US" sz="1200" b="1">
                <a:solidFill>
                  <a:schemeClr val="hlink"/>
                </a:solidFill>
                <a:cs typeface="Arial" charset="0"/>
              </a:rPr>
              <a:t> 4.5            		5,100 tons     	Average Tornado (total energy)</a:t>
            </a:r>
            <a:endParaRPr lang="en-US" sz="2400">
              <a:solidFill>
                <a:schemeClr val="hlink"/>
              </a:solidFill>
              <a:latin typeface="Times New Roman" pitchFamily="18" charset="0"/>
            </a:endParaRPr>
          </a:p>
        </p:txBody>
      </p:sp>
      <p:sp>
        <p:nvSpPr>
          <p:cNvPr id="51216" name="Rectangle 16"/>
          <p:cNvSpPr>
            <a:spLocks noChangeArrowheads="1"/>
          </p:cNvSpPr>
          <p:nvPr/>
        </p:nvSpPr>
        <p:spPr bwMode="auto">
          <a:xfrm>
            <a:off x="0" y="3551238"/>
            <a:ext cx="9144000" cy="182562"/>
          </a:xfrm>
          <a:prstGeom prst="rect">
            <a:avLst/>
          </a:prstGeom>
          <a:noFill/>
          <a:ln w="9525">
            <a:noFill/>
            <a:miter lim="800000"/>
            <a:headEnd/>
            <a:tailEnd/>
          </a:ln>
        </p:spPr>
        <p:txBody>
          <a:bodyPr lIns="0" tIns="0" rIns="0" bIns="0">
            <a:spAutoFit/>
          </a:bodyPr>
          <a:lstStyle/>
          <a:p>
            <a:r>
              <a:rPr lang="en-US" sz="1200" b="1">
                <a:solidFill>
                  <a:schemeClr val="hlink"/>
                </a:solidFill>
                <a:cs typeface="Arial" charset="0"/>
              </a:rPr>
              <a:t> 5.0           		32,000 tons</a:t>
            </a:r>
            <a:endParaRPr lang="en-US" sz="2400">
              <a:solidFill>
                <a:schemeClr val="hlink"/>
              </a:solidFill>
              <a:latin typeface="Times New Roman" pitchFamily="18" charset="0"/>
            </a:endParaRPr>
          </a:p>
        </p:txBody>
      </p:sp>
      <p:sp>
        <p:nvSpPr>
          <p:cNvPr id="51217" name="Rectangle 17"/>
          <p:cNvSpPr>
            <a:spLocks noChangeArrowheads="1"/>
          </p:cNvSpPr>
          <p:nvPr/>
        </p:nvSpPr>
        <p:spPr bwMode="auto">
          <a:xfrm>
            <a:off x="0" y="3733800"/>
            <a:ext cx="9144000" cy="182563"/>
          </a:xfrm>
          <a:prstGeom prst="rect">
            <a:avLst/>
          </a:prstGeom>
          <a:noFill/>
          <a:ln w="9525">
            <a:noFill/>
            <a:miter lim="800000"/>
            <a:headEnd/>
            <a:tailEnd/>
          </a:ln>
        </p:spPr>
        <p:txBody>
          <a:bodyPr lIns="0" tIns="0" rIns="0" bIns="0">
            <a:spAutoFit/>
          </a:bodyPr>
          <a:lstStyle/>
          <a:p>
            <a:r>
              <a:rPr lang="en-US" sz="1200" b="1">
                <a:solidFill>
                  <a:schemeClr val="hlink"/>
                </a:solidFill>
                <a:cs typeface="Arial" charset="0"/>
              </a:rPr>
              <a:t> 5.5           		80,000 tons     	Little Skull Mtn., NV Quake, 1992</a:t>
            </a:r>
            <a:endParaRPr lang="en-US" sz="2400">
              <a:solidFill>
                <a:schemeClr val="hlink"/>
              </a:solidFill>
              <a:latin typeface="Times New Roman" pitchFamily="18" charset="0"/>
            </a:endParaRPr>
          </a:p>
        </p:txBody>
      </p:sp>
      <p:sp>
        <p:nvSpPr>
          <p:cNvPr id="51218" name="Rectangle 18"/>
          <p:cNvSpPr>
            <a:spLocks noChangeArrowheads="1"/>
          </p:cNvSpPr>
          <p:nvPr/>
        </p:nvSpPr>
        <p:spPr bwMode="auto">
          <a:xfrm>
            <a:off x="0" y="3916363"/>
            <a:ext cx="9144000" cy="182562"/>
          </a:xfrm>
          <a:prstGeom prst="rect">
            <a:avLst/>
          </a:prstGeom>
          <a:noFill/>
          <a:ln w="9525">
            <a:noFill/>
            <a:miter lim="800000"/>
            <a:headEnd/>
            <a:tailEnd/>
          </a:ln>
        </p:spPr>
        <p:txBody>
          <a:bodyPr lIns="0" tIns="0" rIns="0" bIns="0">
            <a:spAutoFit/>
          </a:bodyPr>
          <a:lstStyle/>
          <a:p>
            <a:r>
              <a:rPr lang="en-US" sz="1200" b="1">
                <a:solidFill>
                  <a:schemeClr val="hlink"/>
                </a:solidFill>
                <a:cs typeface="Arial" charset="0"/>
              </a:rPr>
              <a:t> 6.0        		1 million tons     	Double Spring Flat, NV Quake, 1994</a:t>
            </a:r>
            <a:endParaRPr lang="en-US" sz="2400">
              <a:solidFill>
                <a:schemeClr val="hlink"/>
              </a:solidFill>
              <a:latin typeface="Times New Roman" pitchFamily="18" charset="0"/>
            </a:endParaRPr>
          </a:p>
        </p:txBody>
      </p:sp>
      <p:sp>
        <p:nvSpPr>
          <p:cNvPr id="51219" name="Rectangle 19"/>
          <p:cNvSpPr>
            <a:spLocks noChangeArrowheads="1"/>
          </p:cNvSpPr>
          <p:nvPr/>
        </p:nvSpPr>
        <p:spPr bwMode="auto">
          <a:xfrm>
            <a:off x="0" y="4098925"/>
            <a:ext cx="9144000" cy="182563"/>
          </a:xfrm>
          <a:prstGeom prst="rect">
            <a:avLst/>
          </a:prstGeom>
          <a:noFill/>
          <a:ln w="9525">
            <a:noFill/>
            <a:miter lim="800000"/>
            <a:headEnd/>
            <a:tailEnd/>
          </a:ln>
        </p:spPr>
        <p:txBody>
          <a:bodyPr lIns="0" tIns="0" rIns="0" bIns="0">
            <a:spAutoFit/>
          </a:bodyPr>
          <a:lstStyle/>
          <a:p>
            <a:r>
              <a:rPr lang="en-US" sz="1200" b="1">
                <a:solidFill>
                  <a:schemeClr val="hlink"/>
                </a:solidFill>
                <a:cs typeface="Arial" charset="0"/>
              </a:rPr>
              <a:t> 6.5        		5 million tons     	Northridge, CA Quake, 1994</a:t>
            </a:r>
            <a:endParaRPr lang="en-US" sz="2400">
              <a:solidFill>
                <a:schemeClr val="hlink"/>
              </a:solidFill>
              <a:latin typeface="Times New Roman" pitchFamily="18" charset="0"/>
            </a:endParaRPr>
          </a:p>
        </p:txBody>
      </p:sp>
      <p:sp>
        <p:nvSpPr>
          <p:cNvPr id="51220" name="Rectangle 20"/>
          <p:cNvSpPr>
            <a:spLocks noChangeArrowheads="1"/>
          </p:cNvSpPr>
          <p:nvPr/>
        </p:nvSpPr>
        <p:spPr bwMode="auto">
          <a:xfrm>
            <a:off x="0" y="4281488"/>
            <a:ext cx="9144000" cy="182562"/>
          </a:xfrm>
          <a:prstGeom prst="rect">
            <a:avLst/>
          </a:prstGeom>
          <a:noFill/>
          <a:ln w="9525">
            <a:noFill/>
            <a:miter lim="800000"/>
            <a:headEnd/>
            <a:tailEnd/>
          </a:ln>
        </p:spPr>
        <p:txBody>
          <a:bodyPr lIns="0" tIns="0" rIns="0" bIns="0">
            <a:spAutoFit/>
          </a:bodyPr>
          <a:lstStyle/>
          <a:p>
            <a:r>
              <a:rPr lang="en-US" sz="1200" b="1">
                <a:solidFill>
                  <a:schemeClr val="hlink"/>
                </a:solidFill>
                <a:cs typeface="Arial" charset="0"/>
              </a:rPr>
              <a:t> 7.0       		32 million tons     	Hyogo-Ken Nanbu, Japan Quake, 1995; Largest Thermonuclear Weapon</a:t>
            </a:r>
            <a:endParaRPr lang="en-US" sz="2400">
              <a:solidFill>
                <a:schemeClr val="hlink"/>
              </a:solidFill>
              <a:latin typeface="Times New Roman" pitchFamily="18" charset="0"/>
            </a:endParaRPr>
          </a:p>
        </p:txBody>
      </p:sp>
      <p:sp>
        <p:nvSpPr>
          <p:cNvPr id="51221" name="Rectangle 21"/>
          <p:cNvSpPr>
            <a:spLocks noChangeArrowheads="1"/>
          </p:cNvSpPr>
          <p:nvPr/>
        </p:nvSpPr>
        <p:spPr bwMode="auto">
          <a:xfrm>
            <a:off x="0" y="4464050"/>
            <a:ext cx="9144000" cy="182563"/>
          </a:xfrm>
          <a:prstGeom prst="rect">
            <a:avLst/>
          </a:prstGeom>
          <a:noFill/>
          <a:ln w="9525">
            <a:noFill/>
            <a:miter lim="800000"/>
            <a:headEnd/>
            <a:tailEnd/>
          </a:ln>
        </p:spPr>
        <p:txBody>
          <a:bodyPr lIns="0" tIns="0" rIns="0" bIns="0">
            <a:spAutoFit/>
          </a:bodyPr>
          <a:lstStyle/>
          <a:p>
            <a:r>
              <a:rPr lang="en-US" sz="1200" b="1" dirty="0">
                <a:solidFill>
                  <a:schemeClr val="hlink"/>
                </a:solidFill>
                <a:cs typeface="Arial" charset="0"/>
              </a:rPr>
              <a:t> 7.5      		160 million tons   	Landers, CA Quake, 1992</a:t>
            </a:r>
            <a:endParaRPr lang="en-US" sz="2400" dirty="0">
              <a:solidFill>
                <a:schemeClr val="hlink"/>
              </a:solidFill>
              <a:latin typeface="Times New Roman" pitchFamily="18" charset="0"/>
            </a:endParaRPr>
          </a:p>
        </p:txBody>
      </p:sp>
      <p:sp>
        <p:nvSpPr>
          <p:cNvPr id="51222" name="Rectangle 22"/>
          <p:cNvSpPr>
            <a:spLocks noChangeArrowheads="1"/>
          </p:cNvSpPr>
          <p:nvPr/>
        </p:nvSpPr>
        <p:spPr bwMode="auto">
          <a:xfrm>
            <a:off x="0" y="4646613"/>
            <a:ext cx="9144000" cy="182562"/>
          </a:xfrm>
          <a:prstGeom prst="rect">
            <a:avLst/>
          </a:prstGeom>
          <a:noFill/>
          <a:ln w="9525">
            <a:noFill/>
            <a:miter lim="800000"/>
            <a:headEnd/>
            <a:tailEnd/>
          </a:ln>
        </p:spPr>
        <p:txBody>
          <a:bodyPr lIns="0" tIns="0" rIns="0" bIns="0">
            <a:spAutoFit/>
          </a:bodyPr>
          <a:lstStyle/>
          <a:p>
            <a:r>
              <a:rPr lang="en-US" sz="1200" b="1">
                <a:solidFill>
                  <a:schemeClr val="hlink"/>
                </a:solidFill>
                <a:cs typeface="Arial" charset="0"/>
              </a:rPr>
              <a:t> 8.0        		1 billion tons 	San Francisco, CA Quake, 1906</a:t>
            </a:r>
            <a:endParaRPr lang="en-US" sz="2400">
              <a:solidFill>
                <a:schemeClr val="hlink"/>
              </a:solidFill>
              <a:latin typeface="Times New Roman" pitchFamily="18" charset="0"/>
            </a:endParaRPr>
          </a:p>
        </p:txBody>
      </p:sp>
      <p:sp>
        <p:nvSpPr>
          <p:cNvPr id="52247" name="Rectangle 23"/>
          <p:cNvSpPr>
            <a:spLocks noChangeArrowheads="1"/>
          </p:cNvSpPr>
          <p:nvPr/>
        </p:nvSpPr>
        <p:spPr bwMode="auto">
          <a:xfrm>
            <a:off x="-533400" y="4800600"/>
            <a:ext cx="9144000" cy="184150"/>
          </a:xfrm>
          <a:prstGeom prst="rect">
            <a:avLst/>
          </a:prstGeom>
          <a:noFill/>
          <a:ln w="9525">
            <a:noFill/>
            <a:miter lim="800000"/>
            <a:headEnd/>
            <a:tailEnd/>
          </a:ln>
        </p:spPr>
        <p:txBody>
          <a:bodyPr lIns="457056" tIns="0" rIns="0" bIns="0">
            <a:spAutoFit/>
          </a:bodyPr>
          <a:lstStyle/>
          <a:p>
            <a:pPr>
              <a:defRPr/>
            </a:pPr>
            <a:r>
              <a:rPr lang="en-US" sz="1200" b="1" dirty="0">
                <a:solidFill>
                  <a:srgbClr val="FFFFFF"/>
                </a:solidFill>
                <a:cs typeface="Arial" charset="0"/>
              </a:rPr>
              <a:t>   </a:t>
            </a:r>
            <a:r>
              <a:rPr lang="en-US" sz="1200" b="1" dirty="0">
                <a:solidFill>
                  <a:schemeClr val="accent1">
                    <a:lumMod val="50000"/>
                  </a:schemeClr>
                </a:solidFill>
                <a:cs typeface="Arial" charset="0"/>
              </a:rPr>
              <a:t>8.5              	  5 billion tons	  Chilean Quake, 1960</a:t>
            </a:r>
            <a:endParaRPr lang="en-US" sz="2400" dirty="0">
              <a:solidFill>
                <a:schemeClr val="accent1">
                  <a:lumMod val="50000"/>
                </a:schemeClr>
              </a:solidFill>
              <a:latin typeface="Times New Roman" pitchFamily="18" charset="0"/>
            </a:endParaRPr>
          </a:p>
        </p:txBody>
      </p:sp>
      <p:sp>
        <p:nvSpPr>
          <p:cNvPr id="51224" name="Rectangle 24"/>
          <p:cNvSpPr>
            <a:spLocks noChangeArrowheads="1"/>
          </p:cNvSpPr>
          <p:nvPr/>
        </p:nvSpPr>
        <p:spPr bwMode="auto">
          <a:xfrm>
            <a:off x="0" y="5011738"/>
            <a:ext cx="9144000" cy="182562"/>
          </a:xfrm>
          <a:prstGeom prst="rect">
            <a:avLst/>
          </a:prstGeom>
          <a:noFill/>
          <a:ln w="9525">
            <a:noFill/>
            <a:miter lim="800000"/>
            <a:headEnd/>
            <a:tailEnd/>
          </a:ln>
        </p:spPr>
        <p:txBody>
          <a:bodyPr lIns="0" tIns="0" rIns="0" bIns="0">
            <a:spAutoFit/>
          </a:bodyPr>
          <a:lstStyle/>
          <a:p>
            <a:r>
              <a:rPr lang="en-US" sz="1200" b="1">
                <a:solidFill>
                  <a:schemeClr val="hlink"/>
                </a:solidFill>
                <a:cs typeface="Arial" charset="0"/>
              </a:rPr>
              <a:t>10.0       		1 trillion tons     	(San-Andreas type fault circling Earth)</a:t>
            </a:r>
            <a:endParaRPr lang="en-US" sz="2400">
              <a:solidFill>
                <a:schemeClr val="hlink"/>
              </a:solidFill>
              <a:latin typeface="Times New Roman" pitchFamily="18" charset="0"/>
            </a:endParaRPr>
          </a:p>
        </p:txBody>
      </p:sp>
      <p:sp>
        <p:nvSpPr>
          <p:cNvPr id="51225" name="Rectangle 25"/>
          <p:cNvSpPr>
            <a:spLocks noChangeArrowheads="1"/>
          </p:cNvSpPr>
          <p:nvPr/>
        </p:nvSpPr>
        <p:spPr bwMode="auto">
          <a:xfrm>
            <a:off x="0" y="5194300"/>
            <a:ext cx="9144000" cy="182563"/>
          </a:xfrm>
          <a:prstGeom prst="rect">
            <a:avLst/>
          </a:prstGeom>
          <a:noFill/>
          <a:ln w="9525">
            <a:noFill/>
            <a:miter lim="800000"/>
            <a:headEnd/>
            <a:tailEnd/>
          </a:ln>
        </p:spPr>
        <p:txBody>
          <a:bodyPr lIns="0" tIns="0" rIns="0" bIns="0">
            <a:spAutoFit/>
          </a:bodyPr>
          <a:lstStyle/>
          <a:p>
            <a:r>
              <a:rPr lang="en-US" sz="1200" b="1">
                <a:solidFill>
                  <a:schemeClr val="hlink"/>
                </a:solidFill>
                <a:cs typeface="Arial" charset="0"/>
              </a:rPr>
              <a:t>12.0     		160 trillion tons     	(Fault Earth in half through center)</a:t>
            </a:r>
            <a:endParaRPr lang="en-US" sz="2400">
              <a:solidFill>
                <a:schemeClr val="hlink"/>
              </a:solidFill>
              <a:latin typeface="Times New Roman" pitchFamily="18" charset="0"/>
            </a:endParaRPr>
          </a:p>
        </p:txBody>
      </p:sp>
      <p:sp>
        <p:nvSpPr>
          <p:cNvPr id="51226" name="Rectangle 26"/>
          <p:cNvSpPr>
            <a:spLocks noChangeArrowheads="1"/>
          </p:cNvSpPr>
          <p:nvPr/>
        </p:nvSpPr>
        <p:spPr bwMode="auto">
          <a:xfrm>
            <a:off x="0" y="5376863"/>
            <a:ext cx="9144000" cy="136525"/>
          </a:xfrm>
          <a:prstGeom prst="rect">
            <a:avLst/>
          </a:prstGeom>
          <a:noFill/>
          <a:ln w="9525">
            <a:noFill/>
            <a:miter lim="800000"/>
            <a:headEnd/>
            <a:tailEnd/>
          </a:ln>
        </p:spPr>
        <p:txBody>
          <a:bodyPr lIns="0" tIns="0" rIns="0" bIns="0">
            <a:spAutoFit/>
          </a:bodyPr>
          <a:lstStyle/>
          <a:p>
            <a:r>
              <a:rPr lang="en-US" sz="900">
                <a:solidFill>
                  <a:schemeClr val="hlink"/>
                </a:solidFill>
                <a:latin typeface="Times New Roman" pitchFamily="18" charset="0"/>
              </a:rPr>
              <a:t> </a:t>
            </a:r>
            <a:endParaRPr lang="en-US" sz="2400">
              <a:solidFill>
                <a:schemeClr val="hlink"/>
              </a:solidFill>
              <a:latin typeface="Times New Roman" pitchFamily="18" charset="0"/>
            </a:endParaRPr>
          </a:p>
        </p:txBody>
      </p:sp>
      <p:sp>
        <p:nvSpPr>
          <p:cNvPr id="51227" name="Rectangle 27"/>
          <p:cNvSpPr>
            <a:spLocks noChangeArrowheads="1"/>
          </p:cNvSpPr>
          <p:nvPr/>
        </p:nvSpPr>
        <p:spPr bwMode="auto">
          <a:xfrm>
            <a:off x="0" y="5559425"/>
            <a:ext cx="9144000" cy="0"/>
          </a:xfrm>
          <a:prstGeom prst="rect">
            <a:avLst/>
          </a:prstGeom>
          <a:noFill/>
          <a:ln w="9525">
            <a:noFill/>
            <a:miter lim="800000"/>
            <a:headEnd/>
            <a:tailEnd/>
          </a:ln>
        </p:spPr>
        <p:txBody>
          <a:bodyPr lIns="0" tIns="0" rIns="0" bIns="0">
            <a:spAutoFit/>
          </a:bodyPr>
          <a:lstStyle/>
          <a:p>
            <a:endParaRPr lang="en-US"/>
          </a:p>
        </p:txBody>
      </p:sp>
      <p:sp>
        <p:nvSpPr>
          <p:cNvPr id="51228" name="Rectangle 28"/>
          <p:cNvSpPr>
            <a:spLocks noChangeArrowheads="1"/>
          </p:cNvSpPr>
          <p:nvPr/>
        </p:nvSpPr>
        <p:spPr bwMode="auto">
          <a:xfrm>
            <a:off x="0" y="5562600"/>
            <a:ext cx="9144000" cy="15875"/>
          </a:xfrm>
          <a:prstGeom prst="rect">
            <a:avLst/>
          </a:prstGeom>
          <a:solidFill>
            <a:srgbClr val="000000"/>
          </a:solidFill>
          <a:ln w="9525">
            <a:solidFill>
              <a:schemeClr val="tx1"/>
            </a:solidFill>
            <a:miter lim="800000"/>
            <a:headEnd/>
            <a:tailEnd/>
          </a:ln>
        </p:spPr>
        <p:txBody>
          <a:bodyPr>
            <a:spAutoFit/>
          </a:bodyPr>
          <a:lstStyle/>
          <a:p>
            <a:endParaRPr lang="en-US"/>
          </a:p>
        </p:txBody>
      </p:sp>
      <p:sp>
        <p:nvSpPr>
          <p:cNvPr id="51229" name="Rectangle 29"/>
          <p:cNvSpPr>
            <a:spLocks noChangeArrowheads="1"/>
          </p:cNvSpPr>
          <p:nvPr/>
        </p:nvSpPr>
        <p:spPr bwMode="auto">
          <a:xfrm>
            <a:off x="0" y="5486400"/>
            <a:ext cx="9144000" cy="1016000"/>
          </a:xfrm>
          <a:prstGeom prst="rect">
            <a:avLst/>
          </a:prstGeom>
          <a:noFill/>
          <a:ln w="9525">
            <a:noFill/>
            <a:miter lim="800000"/>
            <a:headEnd/>
            <a:tailEnd/>
          </a:ln>
        </p:spPr>
        <p:txBody>
          <a:bodyPr>
            <a:spAutoFit/>
          </a:bodyPr>
          <a:lstStyle/>
          <a:p>
            <a:pPr algn="ctr"/>
            <a:endParaRPr lang="en-US" sz="1200" b="1" dirty="0">
              <a:solidFill>
                <a:schemeClr val="hlink"/>
              </a:solidFill>
              <a:cs typeface="Arial" charset="0"/>
            </a:endParaRPr>
          </a:p>
          <a:p>
            <a:r>
              <a:rPr lang="en-US" sz="1200" b="1" dirty="0">
                <a:solidFill>
                  <a:srgbClr val="FF3399"/>
                </a:solidFill>
                <a:cs typeface="Arial" charset="0"/>
              </a:rPr>
              <a:t>	160 trillion tons of dynamite is a frightening yield of energy. Consider, however, that the Earth </a:t>
            </a:r>
          </a:p>
          <a:p>
            <a:r>
              <a:rPr lang="en-US" sz="1200" b="1" dirty="0">
                <a:solidFill>
                  <a:srgbClr val="FF3399"/>
                </a:solidFill>
                <a:cs typeface="Arial" charset="0"/>
              </a:rPr>
              <a:t>			receives that amount in sunlight every day.</a:t>
            </a:r>
            <a:endParaRPr lang="en-US" sz="1200" b="1" dirty="0">
              <a:solidFill>
                <a:srgbClr val="FF3399"/>
              </a:solidFill>
              <a:latin typeface="Arial Unicode MS" pitchFamily="34" charset="-128"/>
              <a:ea typeface="Arial Unicode MS" pitchFamily="34" charset="-128"/>
              <a:cs typeface="Arial Unicode MS" pitchFamily="34" charset="-128"/>
            </a:endParaRPr>
          </a:p>
          <a:p>
            <a:pPr eaLnBrk="0" hangingPunct="0"/>
            <a:endParaRPr lang="en-US" sz="2400" dirty="0">
              <a:solidFill>
                <a:srgbClr val="FF3399"/>
              </a:solidFill>
              <a:latin typeface="Times New Roman" pitchFamily="18" charset="0"/>
            </a:endParaRPr>
          </a:p>
        </p:txBody>
      </p:sp>
      <p:sp>
        <p:nvSpPr>
          <p:cNvPr id="51230" name="Rectangle 30"/>
          <p:cNvSpPr>
            <a:spLocks noChangeArrowheads="1"/>
          </p:cNvSpPr>
          <p:nvPr/>
        </p:nvSpPr>
        <p:spPr bwMode="auto">
          <a:xfrm>
            <a:off x="0" y="1371600"/>
            <a:ext cx="9144000" cy="182563"/>
          </a:xfrm>
          <a:prstGeom prst="rect">
            <a:avLst/>
          </a:prstGeom>
          <a:noFill/>
          <a:ln w="9525">
            <a:noFill/>
            <a:miter lim="800000"/>
            <a:headEnd/>
            <a:tailEnd/>
          </a:ln>
        </p:spPr>
        <p:txBody>
          <a:bodyPr lIns="0" tIns="0" rIns="0" bIns="0">
            <a:spAutoFit/>
          </a:bodyPr>
          <a:lstStyle/>
          <a:p>
            <a:r>
              <a:rPr lang="en-US" sz="1200" b="1" dirty="0">
                <a:solidFill>
                  <a:schemeClr val="hlink"/>
                </a:solidFill>
                <a:cs typeface="Arial" charset="0"/>
              </a:rPr>
              <a:t>Richter     		TNT for Seismic    	Example</a:t>
            </a:r>
            <a:endParaRPr lang="en-US" sz="2400" dirty="0">
              <a:solidFill>
                <a:schemeClr val="hlink"/>
              </a:solidFill>
              <a:latin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13"/>
          <p:cNvPicPr>
            <a:picLocks noChangeAspect="1" noChangeArrowheads="1"/>
          </p:cNvPicPr>
          <p:nvPr/>
        </p:nvPicPr>
        <p:blipFill>
          <a:blip r:embed="rId2" cstate="print">
            <a:lum bright="-8000" contrast="54000"/>
          </a:blip>
          <a:srcRect l="3297" t="4253" r="3297" b="5020"/>
          <a:stretch>
            <a:fillRect/>
          </a:stretch>
        </p:blipFill>
        <p:spPr bwMode="auto">
          <a:xfrm>
            <a:off x="1143000" y="1047750"/>
            <a:ext cx="6858000" cy="5162550"/>
          </a:xfrm>
          <a:prstGeom prst="rect">
            <a:avLst/>
          </a:prstGeom>
          <a:noFill/>
          <a:ln w="9525">
            <a:noFill/>
            <a:miter lim="800000"/>
            <a:headEnd/>
            <a:tailEnd/>
          </a:ln>
        </p:spPr>
      </p:pic>
      <p:sp>
        <p:nvSpPr>
          <p:cNvPr id="173059" name="Text Box 3"/>
          <p:cNvSpPr txBox="1">
            <a:spLocks noChangeArrowheads="1"/>
          </p:cNvSpPr>
          <p:nvPr/>
        </p:nvSpPr>
        <p:spPr bwMode="auto">
          <a:xfrm>
            <a:off x="1524000" y="0"/>
            <a:ext cx="5730875" cy="914400"/>
          </a:xfrm>
          <a:prstGeom prst="rect">
            <a:avLst/>
          </a:prstGeom>
          <a:noFill/>
          <a:ln w="9525" algn="ctr">
            <a:noFill/>
            <a:miter lim="800000"/>
            <a:headEnd/>
            <a:tailEnd/>
          </a:ln>
          <a:effectLst/>
        </p:spPr>
        <p:txBody>
          <a:bodyPr anchor="b" anchorCtr="1">
            <a:spAutoFit/>
          </a:bodyPr>
          <a:lstStyle/>
          <a:p>
            <a:pPr algn="ctr">
              <a:defRPr/>
            </a:pPr>
            <a:endParaRPr lang="en-US" sz="5400">
              <a:solidFill>
                <a:schemeClr val="tx2"/>
              </a:solidFill>
              <a:effectLst>
                <a:outerShdw blurRad="38100" dist="38100" dir="2700000" algn="tl">
                  <a:srgbClr val="C0C0C0"/>
                </a:outerShdw>
              </a:effectLst>
            </a:endParaRPr>
          </a:p>
        </p:txBody>
      </p:sp>
      <p:sp>
        <p:nvSpPr>
          <p:cNvPr id="173060" name="Text Box 4"/>
          <p:cNvSpPr txBox="1">
            <a:spLocks noChangeArrowheads="1"/>
          </p:cNvSpPr>
          <p:nvPr/>
        </p:nvSpPr>
        <p:spPr bwMode="auto">
          <a:xfrm>
            <a:off x="1295400" y="0"/>
            <a:ext cx="6416675" cy="1066800"/>
          </a:xfrm>
          <a:prstGeom prst="rect">
            <a:avLst/>
          </a:prstGeom>
          <a:noFill/>
          <a:ln w="9525" algn="ctr">
            <a:noFill/>
            <a:miter lim="800000"/>
            <a:headEnd/>
            <a:tailEnd/>
          </a:ln>
          <a:effectLst/>
        </p:spPr>
        <p:txBody>
          <a:bodyPr anchor="b" anchorCtr="1">
            <a:spAutoFit/>
          </a:bodyPr>
          <a:lstStyle/>
          <a:p>
            <a:pPr algn="ctr">
              <a:defRPr/>
            </a:pPr>
            <a:r>
              <a:rPr lang="en-US" sz="3200" dirty="0">
                <a:solidFill>
                  <a:schemeClr val="tx2"/>
                </a:solidFill>
                <a:effectLst>
                  <a:outerShdw blurRad="38100" dist="38100" dir="2700000" algn="tl">
                    <a:srgbClr val="C0C0C0"/>
                  </a:outerShdw>
                </a:effectLst>
              </a:rPr>
              <a:t>New Madrid Earthquakes, 1811-1812 (</a:t>
            </a:r>
            <a:r>
              <a:rPr lang="en-US" sz="3200" dirty="0" err="1">
                <a:solidFill>
                  <a:schemeClr val="tx2"/>
                </a:solidFill>
                <a:effectLst>
                  <a:outerShdw blurRad="38100" dist="38100" dir="2700000" algn="tl">
                    <a:srgbClr val="C0C0C0"/>
                  </a:outerShdw>
                </a:effectLst>
              </a:rPr>
              <a:t>Isoseismals</a:t>
            </a:r>
            <a:r>
              <a:rPr lang="en-US" sz="3200" dirty="0">
                <a:solidFill>
                  <a:schemeClr val="tx2"/>
                </a:solidFill>
                <a:effectLst>
                  <a:outerShdw blurRad="38100" dist="38100" dir="2700000" algn="tl">
                    <a:srgbClr val="C0C0C0"/>
                  </a:outerShdw>
                </a:effectLst>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0"/>
            <a:ext cx="7924800" cy="868363"/>
          </a:xfrm>
        </p:spPr>
        <p:txBody>
          <a:bodyPr/>
          <a:lstStyle/>
          <a:p>
            <a:pPr eaLnBrk="1" hangingPunct="1"/>
            <a:r>
              <a:rPr lang="en-US" sz="3200" smtClean="0"/>
              <a:t>Geotechnical Aspects of Concrete Dams-Uplift Pressure</a:t>
            </a:r>
          </a:p>
        </p:txBody>
      </p:sp>
      <p:pic>
        <p:nvPicPr>
          <p:cNvPr id="7171" name="Picture 3" descr="Uplift"/>
          <p:cNvPicPr>
            <a:picLocks noChangeAspect="1" noChangeArrowheads="1"/>
          </p:cNvPicPr>
          <p:nvPr/>
        </p:nvPicPr>
        <p:blipFill>
          <a:blip r:embed="rId3" cstate="print"/>
          <a:srcRect/>
          <a:stretch>
            <a:fillRect/>
          </a:stretch>
        </p:blipFill>
        <p:spPr bwMode="auto">
          <a:xfrm>
            <a:off x="800100" y="914400"/>
            <a:ext cx="7048500" cy="5122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381000"/>
            <a:ext cx="7772400" cy="1143000"/>
          </a:xfrm>
        </p:spPr>
        <p:txBody>
          <a:bodyPr/>
          <a:lstStyle/>
          <a:p>
            <a:pPr eaLnBrk="1" hangingPunct="1"/>
            <a:r>
              <a:rPr lang="en-US" sz="3200" smtClean="0"/>
              <a:t>Earthquake Effects</a:t>
            </a:r>
          </a:p>
        </p:txBody>
      </p:sp>
      <p:sp>
        <p:nvSpPr>
          <p:cNvPr id="53251" name="Rectangle 3"/>
          <p:cNvSpPr>
            <a:spLocks noGrp="1" noChangeArrowheads="1"/>
          </p:cNvSpPr>
          <p:nvPr>
            <p:ph type="body" idx="1"/>
          </p:nvPr>
        </p:nvSpPr>
        <p:spPr>
          <a:xfrm>
            <a:off x="685800" y="1665288"/>
            <a:ext cx="7772400" cy="3529012"/>
          </a:xfrm>
        </p:spPr>
        <p:txBody>
          <a:bodyPr/>
          <a:lstStyle/>
          <a:p>
            <a:pPr eaLnBrk="1" hangingPunct="1"/>
            <a:r>
              <a:rPr lang="en-US" sz="2800" smtClean="0"/>
              <a:t>Transient loading or shaking</a:t>
            </a:r>
          </a:p>
          <a:p>
            <a:pPr eaLnBrk="1" hangingPunct="1"/>
            <a:r>
              <a:rPr lang="en-US" sz="2800" smtClean="0"/>
              <a:t>Changes material properties</a:t>
            </a:r>
          </a:p>
          <a:p>
            <a:pPr eaLnBrk="1" hangingPunct="1"/>
            <a:r>
              <a:rPr lang="en-US" sz="2800" smtClean="0"/>
              <a:t>Settlement</a:t>
            </a:r>
            <a:endParaRPr lang="en-US" smtClean="0"/>
          </a:p>
          <a:p>
            <a:pPr eaLnBrk="1" hangingPunct="1"/>
            <a:r>
              <a:rPr lang="en-US" sz="2800" smtClean="0"/>
              <a:t>Liquefaction</a:t>
            </a:r>
            <a:endParaRPr lang="en-US" smtClean="0"/>
          </a:p>
          <a:p>
            <a:pPr eaLnBrk="1" hangingPunct="1"/>
            <a:r>
              <a:rPr lang="en-US" sz="2800" smtClean="0"/>
              <a:t>Permanent ground displacement</a:t>
            </a:r>
          </a:p>
          <a:p>
            <a:pPr eaLnBrk="1" hangingPunct="1"/>
            <a:r>
              <a:rPr lang="en-US" sz="2800" smtClean="0"/>
              <a:t>Dynamic response</a:t>
            </a:r>
          </a:p>
          <a:p>
            <a:pPr lvl="1" eaLnBrk="1" hangingPunct="1"/>
            <a:r>
              <a:rPr lang="en-US" smtClean="0"/>
              <a:t>Each </a:t>
            </a:r>
            <a:r>
              <a:rPr lang="en-US" i="1" smtClean="0"/>
              <a:t>thing</a:t>
            </a:r>
            <a:r>
              <a:rPr lang="en-US" smtClean="0"/>
              <a:t> has it own shaking response</a:t>
            </a:r>
          </a:p>
          <a:p>
            <a:pPr eaLnBrk="1" hangingPunct="1"/>
            <a:endParaRPr lang="en-US" smtClean="0"/>
          </a:p>
          <a:p>
            <a:pPr lvl="1" eaLnBrk="1" hangingPunct="1"/>
            <a:endParaRPr lang="en-US" smtClean="0"/>
          </a:p>
        </p:txBody>
      </p:sp>
      <p:grpSp>
        <p:nvGrpSpPr>
          <p:cNvPr id="2" name="Group 4"/>
          <p:cNvGrpSpPr>
            <a:grpSpLocks/>
          </p:cNvGrpSpPr>
          <p:nvPr/>
        </p:nvGrpSpPr>
        <p:grpSpPr bwMode="auto">
          <a:xfrm>
            <a:off x="4191000" y="5257800"/>
            <a:ext cx="762000" cy="457200"/>
            <a:chOff x="1056" y="3456"/>
            <a:chExt cx="480" cy="288"/>
          </a:xfrm>
        </p:grpSpPr>
        <p:sp>
          <p:nvSpPr>
            <p:cNvPr id="53253" name="Rectangle 5"/>
            <p:cNvSpPr>
              <a:spLocks noChangeArrowheads="1"/>
            </p:cNvSpPr>
            <p:nvPr/>
          </p:nvSpPr>
          <p:spPr bwMode="auto">
            <a:xfrm>
              <a:off x="1056" y="3696"/>
              <a:ext cx="480" cy="48"/>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53254" name="Line 6"/>
            <p:cNvSpPr>
              <a:spLocks noChangeShapeType="1"/>
            </p:cNvSpPr>
            <p:nvPr/>
          </p:nvSpPr>
          <p:spPr bwMode="auto">
            <a:xfrm>
              <a:off x="1104" y="3504"/>
              <a:ext cx="0" cy="192"/>
            </a:xfrm>
            <a:prstGeom prst="line">
              <a:avLst/>
            </a:prstGeom>
            <a:noFill/>
            <a:ln w="12700" cap="sq">
              <a:solidFill>
                <a:schemeClr val="tx1"/>
              </a:solidFill>
              <a:round/>
              <a:headEnd type="none" w="sm" len="sm"/>
              <a:tailEnd type="none" w="sm" len="sm"/>
            </a:ln>
          </p:spPr>
          <p:txBody>
            <a:bodyPr wrap="none" anchor="ctr"/>
            <a:lstStyle/>
            <a:p>
              <a:endParaRPr lang="en-US"/>
            </a:p>
          </p:txBody>
        </p:sp>
        <p:sp>
          <p:nvSpPr>
            <p:cNvPr id="53255" name="Line 7"/>
            <p:cNvSpPr>
              <a:spLocks noChangeShapeType="1"/>
            </p:cNvSpPr>
            <p:nvPr/>
          </p:nvSpPr>
          <p:spPr bwMode="auto">
            <a:xfrm>
              <a:off x="1296" y="3504"/>
              <a:ext cx="0" cy="192"/>
            </a:xfrm>
            <a:prstGeom prst="line">
              <a:avLst/>
            </a:prstGeom>
            <a:noFill/>
            <a:ln w="12700" cap="sq">
              <a:solidFill>
                <a:schemeClr val="tx1"/>
              </a:solidFill>
              <a:round/>
              <a:headEnd type="none" w="sm" len="sm"/>
              <a:tailEnd type="none" w="sm" len="sm"/>
            </a:ln>
          </p:spPr>
          <p:txBody>
            <a:bodyPr wrap="none" anchor="ctr"/>
            <a:lstStyle/>
            <a:p>
              <a:endParaRPr lang="en-US"/>
            </a:p>
          </p:txBody>
        </p:sp>
        <p:sp>
          <p:nvSpPr>
            <p:cNvPr id="53256" name="Line 8"/>
            <p:cNvSpPr>
              <a:spLocks noChangeShapeType="1"/>
            </p:cNvSpPr>
            <p:nvPr/>
          </p:nvSpPr>
          <p:spPr bwMode="auto">
            <a:xfrm>
              <a:off x="1488" y="3504"/>
              <a:ext cx="0" cy="240"/>
            </a:xfrm>
            <a:prstGeom prst="line">
              <a:avLst/>
            </a:prstGeom>
            <a:noFill/>
            <a:ln w="12700" cap="sq">
              <a:solidFill>
                <a:schemeClr val="tx1"/>
              </a:solidFill>
              <a:round/>
              <a:headEnd type="none" w="sm" len="sm"/>
              <a:tailEnd type="none" w="sm" len="sm"/>
            </a:ln>
          </p:spPr>
          <p:txBody>
            <a:bodyPr wrap="none" anchor="ctr"/>
            <a:lstStyle/>
            <a:p>
              <a:endParaRPr lang="en-US"/>
            </a:p>
          </p:txBody>
        </p:sp>
        <p:sp>
          <p:nvSpPr>
            <p:cNvPr id="53257" name="Rectangle 9"/>
            <p:cNvSpPr>
              <a:spLocks noChangeArrowheads="1"/>
            </p:cNvSpPr>
            <p:nvPr/>
          </p:nvSpPr>
          <p:spPr bwMode="auto">
            <a:xfrm>
              <a:off x="1056" y="3456"/>
              <a:ext cx="96" cy="48"/>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53258" name="Rectangle 10"/>
            <p:cNvSpPr>
              <a:spLocks noChangeArrowheads="1"/>
            </p:cNvSpPr>
            <p:nvPr/>
          </p:nvSpPr>
          <p:spPr bwMode="auto">
            <a:xfrm>
              <a:off x="1248" y="3456"/>
              <a:ext cx="96" cy="48"/>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53259" name="Rectangle 11"/>
            <p:cNvSpPr>
              <a:spLocks noChangeArrowheads="1"/>
            </p:cNvSpPr>
            <p:nvPr/>
          </p:nvSpPr>
          <p:spPr bwMode="auto">
            <a:xfrm>
              <a:off x="1440" y="3456"/>
              <a:ext cx="96" cy="48"/>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381000" y="3429000"/>
            <a:ext cx="3089275" cy="2390775"/>
          </a:xfrm>
          <a:prstGeom prst="rect">
            <a:avLst/>
          </a:prstGeom>
          <a:noFill/>
          <a:ln w="9525">
            <a:solidFill>
              <a:schemeClr val="tx1"/>
            </a:solidFill>
            <a:miter lim="800000"/>
            <a:headEnd/>
            <a:tailEnd/>
          </a:ln>
        </p:spPr>
      </p:pic>
      <p:pic>
        <p:nvPicPr>
          <p:cNvPr id="54275" name="Picture 3" descr="p1-1"/>
          <p:cNvPicPr>
            <a:picLocks noChangeAspect="1" noChangeArrowheads="1"/>
          </p:cNvPicPr>
          <p:nvPr/>
        </p:nvPicPr>
        <p:blipFill>
          <a:blip r:embed="rId3" cstate="print"/>
          <a:srcRect l="2296" t="2679" r="8267" b="2232"/>
          <a:stretch>
            <a:fillRect/>
          </a:stretch>
        </p:blipFill>
        <p:spPr bwMode="auto">
          <a:xfrm>
            <a:off x="685800" y="1066800"/>
            <a:ext cx="2359025" cy="2327275"/>
          </a:xfrm>
          <a:prstGeom prst="rect">
            <a:avLst/>
          </a:prstGeom>
          <a:noFill/>
          <a:ln w="9525">
            <a:solidFill>
              <a:schemeClr val="tx1"/>
            </a:solidFill>
            <a:miter lim="800000"/>
            <a:headEnd/>
            <a:tailEnd/>
          </a:ln>
        </p:spPr>
      </p:pic>
      <p:sp>
        <p:nvSpPr>
          <p:cNvPr id="54276" name="Text Box 4"/>
          <p:cNvSpPr txBox="1">
            <a:spLocks noChangeArrowheads="1"/>
          </p:cNvSpPr>
          <p:nvPr/>
        </p:nvSpPr>
        <p:spPr bwMode="auto">
          <a:xfrm>
            <a:off x="3276600" y="1828800"/>
            <a:ext cx="1111250" cy="366713"/>
          </a:xfrm>
          <a:prstGeom prst="rect">
            <a:avLst/>
          </a:prstGeom>
          <a:noFill/>
          <a:ln w="19050">
            <a:noFill/>
            <a:miter lim="800000"/>
            <a:headEnd/>
            <a:tailEnd/>
          </a:ln>
        </p:spPr>
        <p:txBody>
          <a:bodyPr wrap="none">
            <a:spAutoFit/>
          </a:bodyPr>
          <a:lstStyle/>
          <a:p>
            <a:pPr algn="ctr" eaLnBrk="0" hangingPunct="0"/>
            <a:r>
              <a:rPr lang="en-US" dirty="0"/>
              <a:t>Buildings</a:t>
            </a:r>
          </a:p>
        </p:txBody>
      </p:sp>
      <p:pic>
        <p:nvPicPr>
          <p:cNvPr id="54277" name="Picture 5" descr="mdf12333"/>
          <p:cNvPicPr>
            <a:picLocks noChangeAspect="1" noChangeArrowheads="1"/>
          </p:cNvPicPr>
          <p:nvPr/>
        </p:nvPicPr>
        <p:blipFill>
          <a:blip r:embed="rId4" cstate="print"/>
          <a:srcRect/>
          <a:stretch>
            <a:fillRect/>
          </a:stretch>
        </p:blipFill>
        <p:spPr bwMode="auto">
          <a:xfrm>
            <a:off x="2743200" y="2133600"/>
            <a:ext cx="2514600" cy="2514600"/>
          </a:xfrm>
          <a:prstGeom prst="rect">
            <a:avLst/>
          </a:prstGeom>
          <a:noFill/>
          <a:ln w="9525">
            <a:solidFill>
              <a:schemeClr val="tx1"/>
            </a:solidFill>
            <a:miter lim="800000"/>
            <a:headEnd/>
            <a:tailEnd/>
          </a:ln>
        </p:spPr>
      </p:pic>
      <p:sp>
        <p:nvSpPr>
          <p:cNvPr id="54278" name="Text Box 6"/>
          <p:cNvSpPr txBox="1">
            <a:spLocks noChangeArrowheads="1"/>
          </p:cNvSpPr>
          <p:nvPr/>
        </p:nvSpPr>
        <p:spPr bwMode="auto">
          <a:xfrm>
            <a:off x="6705600" y="3429000"/>
            <a:ext cx="958850" cy="366712"/>
          </a:xfrm>
          <a:prstGeom prst="rect">
            <a:avLst/>
          </a:prstGeom>
          <a:noFill/>
          <a:ln w="19050">
            <a:noFill/>
            <a:miter lim="800000"/>
            <a:headEnd/>
            <a:tailEnd/>
          </a:ln>
        </p:spPr>
        <p:txBody>
          <a:bodyPr wrap="none">
            <a:spAutoFit/>
          </a:bodyPr>
          <a:lstStyle/>
          <a:p>
            <a:pPr algn="ctr" eaLnBrk="0" hangingPunct="0"/>
            <a:r>
              <a:rPr lang="en-US" dirty="0"/>
              <a:t>Bridges</a:t>
            </a:r>
          </a:p>
        </p:txBody>
      </p:sp>
      <p:sp>
        <p:nvSpPr>
          <p:cNvPr id="54279" name="Text Box 7"/>
          <p:cNvSpPr txBox="1">
            <a:spLocks noChangeArrowheads="1"/>
          </p:cNvSpPr>
          <p:nvPr/>
        </p:nvSpPr>
        <p:spPr bwMode="auto">
          <a:xfrm>
            <a:off x="152400" y="457200"/>
            <a:ext cx="8816975" cy="457200"/>
          </a:xfrm>
          <a:prstGeom prst="rect">
            <a:avLst/>
          </a:prstGeom>
          <a:noFill/>
          <a:ln w="19050">
            <a:noFill/>
            <a:miter lim="800000"/>
            <a:headEnd/>
            <a:tailEnd/>
          </a:ln>
        </p:spPr>
        <p:txBody>
          <a:bodyPr wrap="none">
            <a:spAutoFit/>
          </a:bodyPr>
          <a:lstStyle/>
          <a:p>
            <a:pPr algn="ctr" eaLnBrk="0" hangingPunct="0"/>
            <a:r>
              <a:rPr lang="en-US" sz="2400" b="1">
                <a:solidFill>
                  <a:srgbClr val="FF9933"/>
                </a:solidFill>
              </a:rPr>
              <a:t>Problem:</a:t>
            </a:r>
            <a:r>
              <a:rPr lang="en-US" sz="2400" b="1"/>
              <a:t> Earthquake Induced Liquefaction Causes Failures</a:t>
            </a:r>
          </a:p>
        </p:txBody>
      </p:sp>
      <p:pic>
        <p:nvPicPr>
          <p:cNvPr id="54280" name="Picture 8" descr="EQ damage Japan bridge abutment"/>
          <p:cNvPicPr>
            <a:picLocks noChangeAspect="1" noChangeArrowheads="1"/>
          </p:cNvPicPr>
          <p:nvPr/>
        </p:nvPicPr>
        <p:blipFill>
          <a:blip r:embed="rId5" cstate="print"/>
          <a:srcRect/>
          <a:stretch>
            <a:fillRect/>
          </a:stretch>
        </p:blipFill>
        <p:spPr bwMode="auto">
          <a:xfrm>
            <a:off x="5562600" y="1143000"/>
            <a:ext cx="3162300" cy="2260600"/>
          </a:xfrm>
          <a:prstGeom prst="rect">
            <a:avLst/>
          </a:prstGeom>
          <a:noFill/>
          <a:ln w="9525">
            <a:solidFill>
              <a:schemeClr val="tx1"/>
            </a:solidFill>
            <a:miter lim="800000"/>
            <a:headEnd/>
            <a:tailEnd/>
          </a:ln>
        </p:spPr>
      </p:pic>
      <p:sp>
        <p:nvSpPr>
          <p:cNvPr id="54281" name="Rectangle 9"/>
          <p:cNvSpPr>
            <a:spLocks noChangeArrowheads="1"/>
          </p:cNvSpPr>
          <p:nvPr/>
        </p:nvSpPr>
        <p:spPr bwMode="auto">
          <a:xfrm>
            <a:off x="0" y="5943600"/>
            <a:ext cx="4894263" cy="325437"/>
          </a:xfrm>
          <a:prstGeom prst="rect">
            <a:avLst/>
          </a:prstGeom>
          <a:noFill/>
          <a:ln w="9525">
            <a:noFill/>
            <a:miter lim="800000"/>
            <a:headEnd/>
            <a:tailEnd/>
          </a:ln>
        </p:spPr>
        <p:txBody>
          <a:bodyPr lIns="92075" tIns="46038" rIns="92075" bIns="46038">
            <a:spAutoFit/>
          </a:bodyPr>
          <a:lstStyle/>
          <a:p>
            <a:pPr algn="ctr" eaLnBrk="0" hangingPunct="0">
              <a:lnSpc>
                <a:spcPct val="85000"/>
              </a:lnSpc>
              <a:spcBef>
                <a:spcPct val="20000"/>
              </a:spcBef>
            </a:pPr>
            <a:r>
              <a:rPr lang="en-US" dirty="0"/>
              <a:t>Slide in Lower San  Fernando  Dam -  1971</a:t>
            </a:r>
          </a:p>
        </p:txBody>
      </p:sp>
      <p:sp>
        <p:nvSpPr>
          <p:cNvPr id="54282" name="Text Box 10"/>
          <p:cNvSpPr txBox="1">
            <a:spLocks noChangeArrowheads="1"/>
          </p:cNvSpPr>
          <p:nvPr/>
        </p:nvSpPr>
        <p:spPr bwMode="auto">
          <a:xfrm>
            <a:off x="6324600" y="5867400"/>
            <a:ext cx="781050" cy="366713"/>
          </a:xfrm>
          <a:prstGeom prst="rect">
            <a:avLst/>
          </a:prstGeom>
          <a:noFill/>
          <a:ln w="19050">
            <a:noFill/>
            <a:miter lim="800000"/>
            <a:headEnd/>
            <a:tailEnd/>
          </a:ln>
        </p:spPr>
        <p:txBody>
          <a:bodyPr wrap="none">
            <a:spAutoFit/>
          </a:bodyPr>
          <a:lstStyle/>
          <a:p>
            <a:pPr algn="ctr" eaLnBrk="0" hangingPunct="0"/>
            <a:r>
              <a:rPr lang="en-US" dirty="0"/>
              <a:t>Dams</a:t>
            </a:r>
          </a:p>
        </p:txBody>
      </p:sp>
      <p:pic>
        <p:nvPicPr>
          <p:cNvPr id="54283" name="Picture 11" descr="4"/>
          <p:cNvPicPr>
            <a:picLocks noChangeAspect="1" noChangeArrowheads="1"/>
          </p:cNvPicPr>
          <p:nvPr/>
        </p:nvPicPr>
        <p:blipFill>
          <a:blip r:embed="rId6" cstate="print">
            <a:lum bright="-8000" contrast="26000"/>
          </a:blip>
          <a:srcRect/>
          <a:stretch>
            <a:fillRect/>
          </a:stretch>
        </p:blipFill>
        <p:spPr bwMode="auto">
          <a:xfrm>
            <a:off x="5486400" y="3810000"/>
            <a:ext cx="2895600" cy="1960057"/>
          </a:xfrm>
          <a:prstGeom prst="rect">
            <a:avLst/>
          </a:prstGeom>
          <a:noFill/>
          <a:ln w="9525">
            <a:solidFill>
              <a:schemeClr val="tx1"/>
            </a:solidFill>
            <a:miter lim="800000"/>
            <a:headEnd/>
            <a:tailEnd/>
          </a:ln>
        </p:spPr>
      </p:pic>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Liquefaction_Nigata64tiltedbuilding"/>
          <p:cNvPicPr>
            <a:picLocks noChangeAspect="1" noChangeArrowheads="1"/>
          </p:cNvPicPr>
          <p:nvPr/>
        </p:nvPicPr>
        <p:blipFill>
          <a:blip r:embed="rId3" cstate="print">
            <a:lum bright="18000" contrast="12000"/>
          </a:blip>
          <a:srcRect/>
          <a:stretch>
            <a:fillRect/>
          </a:stretch>
        </p:blipFill>
        <p:spPr bwMode="auto">
          <a:xfrm>
            <a:off x="4800599" y="3962400"/>
            <a:ext cx="3215923" cy="2133600"/>
          </a:xfrm>
          <a:prstGeom prst="rect">
            <a:avLst/>
          </a:prstGeom>
          <a:noFill/>
          <a:ln w="9525">
            <a:noFill/>
            <a:miter lim="800000"/>
            <a:headEnd/>
            <a:tailEnd/>
          </a:ln>
        </p:spPr>
      </p:pic>
      <p:sp>
        <p:nvSpPr>
          <p:cNvPr id="55299" name="Rectangle 3"/>
          <p:cNvSpPr>
            <a:spLocks noGrp="1" noChangeArrowheads="1"/>
          </p:cNvSpPr>
          <p:nvPr>
            <p:ph type="title"/>
          </p:nvPr>
        </p:nvSpPr>
        <p:spPr>
          <a:xfrm>
            <a:off x="-76200" y="-152400"/>
            <a:ext cx="4953000" cy="1143000"/>
          </a:xfrm>
        </p:spPr>
        <p:txBody>
          <a:bodyPr/>
          <a:lstStyle/>
          <a:p>
            <a:pPr eaLnBrk="1" hangingPunct="1"/>
            <a:r>
              <a:rPr lang="en-US" sz="3200" smtClean="0"/>
              <a:t>Earthquake Effects</a:t>
            </a:r>
          </a:p>
        </p:txBody>
      </p:sp>
      <p:sp>
        <p:nvSpPr>
          <p:cNvPr id="55300" name="Rectangle 4"/>
          <p:cNvSpPr>
            <a:spLocks noGrp="1" noChangeArrowheads="1"/>
          </p:cNvSpPr>
          <p:nvPr>
            <p:ph type="body" idx="1"/>
          </p:nvPr>
        </p:nvSpPr>
        <p:spPr>
          <a:xfrm>
            <a:off x="304800" y="990600"/>
            <a:ext cx="3276600" cy="2819400"/>
          </a:xfrm>
        </p:spPr>
        <p:txBody>
          <a:bodyPr/>
          <a:lstStyle/>
          <a:p>
            <a:pPr eaLnBrk="1" hangingPunct="1"/>
            <a:r>
              <a:rPr lang="en-US" sz="2800" smtClean="0">
                <a:solidFill>
                  <a:schemeClr val="accent2"/>
                </a:solidFill>
              </a:rPr>
              <a:t>Liquefaction</a:t>
            </a:r>
          </a:p>
          <a:p>
            <a:pPr lvl="1" eaLnBrk="1" hangingPunct="1"/>
            <a:r>
              <a:rPr lang="en-US" smtClean="0">
                <a:solidFill>
                  <a:srgbClr val="31CD31"/>
                </a:solidFill>
              </a:rPr>
              <a:t>Sand boils</a:t>
            </a:r>
          </a:p>
          <a:p>
            <a:pPr lvl="1" eaLnBrk="1" hangingPunct="1"/>
            <a:r>
              <a:rPr lang="en-US" smtClean="0">
                <a:solidFill>
                  <a:srgbClr val="31CD31"/>
                </a:solidFill>
              </a:rPr>
              <a:t>Settlement</a:t>
            </a:r>
          </a:p>
          <a:p>
            <a:pPr lvl="1" eaLnBrk="1" hangingPunct="1"/>
            <a:r>
              <a:rPr lang="en-US" smtClean="0">
                <a:solidFill>
                  <a:srgbClr val="31CD31"/>
                </a:solidFill>
              </a:rPr>
              <a:t>Slope failures</a:t>
            </a:r>
          </a:p>
          <a:p>
            <a:pPr eaLnBrk="1" hangingPunct="1"/>
            <a:endParaRPr lang="en-US" smtClean="0"/>
          </a:p>
          <a:p>
            <a:pPr lvl="1" eaLnBrk="1" hangingPunct="1"/>
            <a:endParaRPr lang="en-US" smtClean="0"/>
          </a:p>
        </p:txBody>
      </p:sp>
      <p:pic>
        <p:nvPicPr>
          <p:cNvPr id="55301" name="Picture 5" descr="DCP_0125"/>
          <p:cNvPicPr>
            <a:picLocks noChangeAspect="1" noChangeArrowheads="1"/>
          </p:cNvPicPr>
          <p:nvPr/>
        </p:nvPicPr>
        <p:blipFill>
          <a:blip r:embed="rId4" cstate="print">
            <a:lum bright="6000" contrast="42000"/>
          </a:blip>
          <a:srcRect/>
          <a:stretch>
            <a:fillRect/>
          </a:stretch>
        </p:blipFill>
        <p:spPr bwMode="auto">
          <a:xfrm>
            <a:off x="4724400" y="533400"/>
            <a:ext cx="4267200" cy="2857500"/>
          </a:xfrm>
          <a:prstGeom prst="rect">
            <a:avLst/>
          </a:prstGeom>
          <a:noFill/>
          <a:ln w="9525">
            <a:noFill/>
            <a:miter lim="800000"/>
            <a:headEnd/>
            <a:tailEnd/>
          </a:ln>
        </p:spPr>
      </p:pic>
      <p:pic>
        <p:nvPicPr>
          <p:cNvPr id="55302" name="Picture 6" descr="mdf12333"/>
          <p:cNvPicPr>
            <a:picLocks noChangeAspect="1" noChangeArrowheads="1"/>
          </p:cNvPicPr>
          <p:nvPr/>
        </p:nvPicPr>
        <p:blipFill>
          <a:blip r:embed="rId5" cstate="print">
            <a:lum bright="6000" contrast="18000"/>
          </a:blip>
          <a:srcRect/>
          <a:stretch>
            <a:fillRect/>
          </a:stretch>
        </p:blipFill>
        <p:spPr bwMode="auto">
          <a:xfrm>
            <a:off x="1295400" y="3962400"/>
            <a:ext cx="3308350" cy="2232997"/>
          </a:xfrm>
          <a:prstGeom prst="rect">
            <a:avLst/>
          </a:prstGeom>
          <a:noFill/>
          <a:ln w="9525">
            <a:noFill/>
            <a:miter lim="800000"/>
            <a:headEnd/>
            <a:tailEnd/>
          </a:ln>
        </p:spPr>
      </p:pic>
      <p:sp>
        <p:nvSpPr>
          <p:cNvPr id="55303" name="Text Box 7"/>
          <p:cNvSpPr txBox="1">
            <a:spLocks noChangeArrowheads="1"/>
          </p:cNvSpPr>
          <p:nvPr/>
        </p:nvSpPr>
        <p:spPr bwMode="auto">
          <a:xfrm>
            <a:off x="2514600" y="3351213"/>
            <a:ext cx="6750050" cy="457200"/>
          </a:xfrm>
          <a:prstGeom prst="rect">
            <a:avLst/>
          </a:prstGeom>
          <a:noFill/>
          <a:ln w="12700" cap="sq">
            <a:noFill/>
            <a:miter lim="800000"/>
            <a:headEnd type="none" w="sm" len="sm"/>
            <a:tailEnd type="none" w="sm" len="sm"/>
          </a:ln>
        </p:spPr>
        <p:txBody>
          <a:bodyPr wrap="none">
            <a:spAutoFit/>
          </a:bodyPr>
          <a:lstStyle/>
          <a:p>
            <a:r>
              <a:rPr lang="en-US" sz="2400"/>
              <a:t>Alluvial valleys often involve liquefiable materials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76200" y="-152400"/>
            <a:ext cx="4953000" cy="1143000"/>
          </a:xfrm>
        </p:spPr>
        <p:txBody>
          <a:bodyPr/>
          <a:lstStyle/>
          <a:p>
            <a:pPr eaLnBrk="1" hangingPunct="1"/>
            <a:r>
              <a:rPr lang="en-US" sz="3200" smtClean="0"/>
              <a:t>Earthquake Effects</a:t>
            </a:r>
          </a:p>
        </p:txBody>
      </p:sp>
      <p:sp>
        <p:nvSpPr>
          <p:cNvPr id="57347" name="Rectangle 3"/>
          <p:cNvSpPr>
            <a:spLocks noGrp="1" noChangeArrowheads="1"/>
          </p:cNvSpPr>
          <p:nvPr>
            <p:ph type="body" idx="1"/>
          </p:nvPr>
        </p:nvSpPr>
        <p:spPr>
          <a:xfrm>
            <a:off x="304800" y="990600"/>
            <a:ext cx="4114800" cy="2819400"/>
          </a:xfrm>
        </p:spPr>
        <p:txBody>
          <a:bodyPr/>
          <a:lstStyle/>
          <a:p>
            <a:pPr eaLnBrk="1" hangingPunct="1">
              <a:defRPr/>
            </a:pPr>
            <a:r>
              <a:rPr lang="en-US" sz="2800" dirty="0" smtClean="0">
                <a:solidFill>
                  <a:schemeClr val="accent2"/>
                </a:solidFill>
              </a:rPr>
              <a:t>Liquefaction</a:t>
            </a:r>
          </a:p>
          <a:p>
            <a:pPr lvl="1" eaLnBrk="1" hangingPunct="1">
              <a:defRPr/>
            </a:pPr>
            <a:r>
              <a:rPr lang="en-US" dirty="0" smtClean="0">
                <a:solidFill>
                  <a:schemeClr val="accent3">
                    <a:lumMod val="75000"/>
                  </a:schemeClr>
                </a:solidFill>
              </a:rPr>
              <a:t>Sand boils</a:t>
            </a:r>
          </a:p>
          <a:p>
            <a:pPr lvl="1" eaLnBrk="1" hangingPunct="1">
              <a:defRPr/>
            </a:pPr>
            <a:r>
              <a:rPr lang="en-US" dirty="0" smtClean="0">
                <a:solidFill>
                  <a:schemeClr val="accent3">
                    <a:lumMod val="75000"/>
                  </a:schemeClr>
                </a:solidFill>
              </a:rPr>
              <a:t>Settlement</a:t>
            </a:r>
          </a:p>
          <a:p>
            <a:pPr lvl="1" eaLnBrk="1" hangingPunct="1">
              <a:defRPr/>
            </a:pPr>
            <a:r>
              <a:rPr lang="en-US" dirty="0" smtClean="0">
                <a:solidFill>
                  <a:srgbClr val="31CD31"/>
                </a:solidFill>
              </a:rPr>
              <a:t>Slope failures</a:t>
            </a:r>
          </a:p>
          <a:p>
            <a:pPr eaLnBrk="1" hangingPunct="1">
              <a:defRPr/>
            </a:pPr>
            <a:endParaRPr lang="en-US" dirty="0" smtClean="0"/>
          </a:p>
          <a:p>
            <a:pPr lvl="1" eaLnBrk="1" hangingPunct="1">
              <a:defRPr/>
            </a:pPr>
            <a:endParaRPr lang="en-US" dirty="0" smtClean="0"/>
          </a:p>
        </p:txBody>
      </p:sp>
      <p:pic>
        <p:nvPicPr>
          <p:cNvPr id="56324" name="Picture 4" descr="Alaska64landslideintowater"/>
          <p:cNvPicPr>
            <a:picLocks noChangeAspect="1" noChangeArrowheads="1"/>
          </p:cNvPicPr>
          <p:nvPr/>
        </p:nvPicPr>
        <p:blipFill>
          <a:blip r:embed="rId3" cstate="print">
            <a:lum bright="18000" contrast="24000"/>
          </a:blip>
          <a:srcRect/>
          <a:stretch>
            <a:fillRect/>
          </a:stretch>
        </p:blipFill>
        <p:spPr bwMode="auto">
          <a:xfrm>
            <a:off x="4724400" y="228600"/>
            <a:ext cx="4191000" cy="2811463"/>
          </a:xfrm>
          <a:prstGeom prst="rect">
            <a:avLst/>
          </a:prstGeom>
          <a:noFill/>
          <a:ln w="9525">
            <a:noFill/>
            <a:miter lim="800000"/>
            <a:headEnd/>
            <a:tailEnd/>
          </a:ln>
        </p:spPr>
      </p:pic>
      <p:pic>
        <p:nvPicPr>
          <p:cNvPr id="56326" name="Picture 6" descr="Liquefaction_sanfernandodamairview32"/>
          <p:cNvPicPr>
            <a:picLocks noChangeAspect="1" noChangeArrowheads="1"/>
          </p:cNvPicPr>
          <p:nvPr/>
        </p:nvPicPr>
        <p:blipFill>
          <a:blip r:embed="rId4" cstate="print"/>
          <a:srcRect r="3999" b="6662"/>
          <a:stretch>
            <a:fillRect/>
          </a:stretch>
        </p:blipFill>
        <p:spPr bwMode="auto">
          <a:xfrm>
            <a:off x="3276600" y="3733800"/>
            <a:ext cx="3657600" cy="2446337"/>
          </a:xfrm>
          <a:prstGeom prst="rect">
            <a:avLst/>
          </a:prstGeom>
          <a:noFill/>
          <a:ln w="9525">
            <a:noFill/>
            <a:miter lim="800000"/>
            <a:headEnd/>
            <a:tailEnd/>
          </a:ln>
        </p:spPr>
      </p:pic>
      <p:pic>
        <p:nvPicPr>
          <p:cNvPr id="56327" name="Picture 7" descr="DCP_0134"/>
          <p:cNvPicPr>
            <a:picLocks noChangeAspect="1" noChangeArrowheads="1"/>
          </p:cNvPicPr>
          <p:nvPr/>
        </p:nvPicPr>
        <p:blipFill>
          <a:blip r:embed="rId5" cstate="print">
            <a:lum bright="-12000" contrast="54000"/>
          </a:blip>
          <a:srcRect l="11111"/>
          <a:stretch>
            <a:fillRect/>
          </a:stretch>
        </p:blipFill>
        <p:spPr bwMode="auto">
          <a:xfrm>
            <a:off x="1828800" y="3048000"/>
            <a:ext cx="2341678" cy="1752600"/>
          </a:xfrm>
          <a:prstGeom prst="rect">
            <a:avLst/>
          </a:prstGeom>
          <a:noFill/>
          <a:ln w="9525">
            <a:noFill/>
            <a:miter lim="800000"/>
            <a:headEnd/>
            <a:tailEnd/>
          </a:ln>
        </p:spPr>
      </p:pic>
      <p:pic>
        <p:nvPicPr>
          <p:cNvPr id="56328" name="Picture 8" descr="DCP_0109"/>
          <p:cNvPicPr>
            <a:picLocks noChangeAspect="1" noChangeArrowheads="1"/>
          </p:cNvPicPr>
          <p:nvPr/>
        </p:nvPicPr>
        <p:blipFill>
          <a:blip r:embed="rId6" cstate="print">
            <a:lum bright="-6000" contrast="66000"/>
          </a:blip>
          <a:srcRect/>
          <a:stretch>
            <a:fillRect/>
          </a:stretch>
        </p:blipFill>
        <p:spPr bwMode="auto">
          <a:xfrm>
            <a:off x="381000" y="4419600"/>
            <a:ext cx="2697163" cy="1800225"/>
          </a:xfrm>
          <a:prstGeom prst="rect">
            <a:avLst/>
          </a:prstGeom>
          <a:noFill/>
          <a:ln w="9525">
            <a:noFill/>
            <a:miter lim="800000"/>
            <a:headEnd/>
            <a:tailEnd/>
          </a:ln>
        </p:spPr>
      </p:pic>
      <p:pic>
        <p:nvPicPr>
          <p:cNvPr id="56325" name="Picture 5" descr="sheffielddam12Failure1925"/>
          <p:cNvPicPr>
            <a:picLocks noChangeAspect="1" noChangeArrowheads="1"/>
          </p:cNvPicPr>
          <p:nvPr/>
        </p:nvPicPr>
        <p:blipFill>
          <a:blip r:embed="rId7" cstate="print"/>
          <a:srcRect r="3717" b="8093"/>
          <a:stretch>
            <a:fillRect/>
          </a:stretch>
        </p:blipFill>
        <p:spPr bwMode="auto">
          <a:xfrm>
            <a:off x="6400800" y="3124200"/>
            <a:ext cx="25908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Seismic Failure Mechanism</a:t>
            </a:r>
          </a:p>
        </p:txBody>
      </p:sp>
      <p:sp>
        <p:nvSpPr>
          <p:cNvPr id="23555" name="Rectangle 3"/>
          <p:cNvSpPr>
            <a:spLocks noGrp="1" noChangeArrowheads="1"/>
          </p:cNvSpPr>
          <p:nvPr>
            <p:ph type="body" idx="1"/>
          </p:nvPr>
        </p:nvSpPr>
        <p:spPr>
          <a:xfrm>
            <a:off x="404813" y="1460500"/>
            <a:ext cx="8234362" cy="4716463"/>
          </a:xfrm>
        </p:spPr>
        <p:txBody>
          <a:bodyPr/>
          <a:lstStyle/>
          <a:p>
            <a:pPr>
              <a:buFontTx/>
              <a:buNone/>
            </a:pPr>
            <a:endParaRPr lang="en-US" smtClean="0"/>
          </a:p>
          <a:p>
            <a:endParaRPr lang="en-US" sz="3600" smtClean="0"/>
          </a:p>
          <a:p>
            <a:pPr>
              <a:buFontTx/>
              <a:buNone/>
            </a:pPr>
            <a:r>
              <a:rPr lang="en-US" smtClean="0"/>
              <a:t> </a:t>
            </a:r>
          </a:p>
        </p:txBody>
      </p:sp>
      <p:pic>
        <p:nvPicPr>
          <p:cNvPr id="23556" name="Picture 4"/>
          <p:cNvPicPr>
            <a:picLocks noChangeAspect="1" noChangeArrowheads="1"/>
          </p:cNvPicPr>
          <p:nvPr/>
        </p:nvPicPr>
        <p:blipFill>
          <a:blip r:embed="rId3" cstate="print"/>
          <a:srcRect/>
          <a:stretch>
            <a:fillRect/>
          </a:stretch>
        </p:blipFill>
        <p:spPr bwMode="auto">
          <a:xfrm>
            <a:off x="161925" y="1833563"/>
            <a:ext cx="8831263" cy="36385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6200" y="-152400"/>
            <a:ext cx="4953000" cy="1143000"/>
          </a:xfrm>
        </p:spPr>
        <p:txBody>
          <a:bodyPr/>
          <a:lstStyle/>
          <a:p>
            <a:pPr eaLnBrk="1" hangingPunct="1"/>
            <a:r>
              <a:rPr lang="en-US" sz="3200" smtClean="0"/>
              <a:t>Earthquake Effects</a:t>
            </a:r>
          </a:p>
        </p:txBody>
      </p:sp>
      <p:sp>
        <p:nvSpPr>
          <p:cNvPr id="57347" name="Rectangle 3"/>
          <p:cNvSpPr>
            <a:spLocks noGrp="1" noChangeArrowheads="1"/>
          </p:cNvSpPr>
          <p:nvPr>
            <p:ph type="body" idx="1"/>
          </p:nvPr>
        </p:nvSpPr>
        <p:spPr>
          <a:xfrm>
            <a:off x="304800" y="838200"/>
            <a:ext cx="4191000" cy="1066800"/>
          </a:xfrm>
        </p:spPr>
        <p:txBody>
          <a:bodyPr/>
          <a:lstStyle/>
          <a:p>
            <a:pPr eaLnBrk="1" hangingPunct="1"/>
            <a:r>
              <a:rPr lang="en-US" sz="2800" smtClean="0">
                <a:solidFill>
                  <a:schemeClr val="accent2"/>
                </a:solidFill>
              </a:rPr>
              <a:t>Permanent Ground Displacement</a:t>
            </a:r>
            <a:endParaRPr lang="en-US" smtClean="0"/>
          </a:p>
          <a:p>
            <a:pPr eaLnBrk="1" hangingPunct="1"/>
            <a:endParaRPr lang="en-US" smtClean="0"/>
          </a:p>
          <a:p>
            <a:pPr lvl="1" eaLnBrk="1" hangingPunct="1"/>
            <a:endParaRPr lang="en-US" smtClean="0"/>
          </a:p>
        </p:txBody>
      </p:sp>
      <p:pic>
        <p:nvPicPr>
          <p:cNvPr id="57348" name="Picture 4" descr="DCP_0271"/>
          <p:cNvPicPr>
            <a:picLocks noChangeAspect="1" noChangeArrowheads="1"/>
          </p:cNvPicPr>
          <p:nvPr/>
        </p:nvPicPr>
        <p:blipFill>
          <a:blip r:embed="rId3" cstate="print">
            <a:lum bright="18000" contrast="12000"/>
          </a:blip>
          <a:srcRect/>
          <a:stretch>
            <a:fillRect/>
          </a:stretch>
        </p:blipFill>
        <p:spPr bwMode="auto">
          <a:xfrm>
            <a:off x="1143000" y="1752600"/>
            <a:ext cx="2303463" cy="3476625"/>
          </a:xfrm>
          <a:prstGeom prst="rect">
            <a:avLst/>
          </a:prstGeom>
          <a:noFill/>
          <a:ln w="9525">
            <a:noFill/>
            <a:miter lim="800000"/>
            <a:headEnd/>
            <a:tailEnd/>
          </a:ln>
        </p:spPr>
      </p:pic>
      <p:pic>
        <p:nvPicPr>
          <p:cNvPr id="57349" name="Picture 5" descr="DCP_0274"/>
          <p:cNvPicPr>
            <a:picLocks noChangeAspect="1" noChangeArrowheads="1"/>
          </p:cNvPicPr>
          <p:nvPr/>
        </p:nvPicPr>
        <p:blipFill>
          <a:blip r:embed="rId4" cstate="print">
            <a:lum bright="24000" contrast="36000"/>
          </a:blip>
          <a:srcRect/>
          <a:stretch>
            <a:fillRect/>
          </a:stretch>
        </p:blipFill>
        <p:spPr bwMode="auto">
          <a:xfrm>
            <a:off x="3733800" y="2057400"/>
            <a:ext cx="4648200" cy="3078163"/>
          </a:xfrm>
          <a:prstGeom prst="rect">
            <a:avLst/>
          </a:prstGeom>
          <a:noFill/>
          <a:ln w="9525">
            <a:noFill/>
            <a:miter lim="800000"/>
            <a:headEnd/>
            <a:tailEnd/>
          </a:ln>
        </p:spPr>
      </p:pic>
      <p:sp>
        <p:nvSpPr>
          <p:cNvPr id="57350" name="Text Box 6"/>
          <p:cNvSpPr txBox="1">
            <a:spLocks noChangeArrowheads="1"/>
          </p:cNvSpPr>
          <p:nvPr/>
        </p:nvSpPr>
        <p:spPr bwMode="auto">
          <a:xfrm>
            <a:off x="0" y="5410200"/>
            <a:ext cx="7924800" cy="708025"/>
          </a:xfrm>
          <a:prstGeom prst="rect">
            <a:avLst/>
          </a:prstGeom>
          <a:noFill/>
          <a:ln w="12700" cap="sq">
            <a:noFill/>
            <a:miter lim="800000"/>
            <a:headEnd type="none" w="sm" len="sm"/>
            <a:tailEnd type="none" w="sm" len="sm"/>
          </a:ln>
        </p:spPr>
        <p:txBody>
          <a:bodyPr>
            <a:spAutoFit/>
          </a:bodyPr>
          <a:lstStyle/>
          <a:p>
            <a:r>
              <a:rPr lang="en-US" sz="2000"/>
              <a:t>&gt;15 ft of thrust faulting created this waterfall and destroyed the bridge (Chi Chi Earthquake, Taiwan, 1999)</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09600" y="152400"/>
            <a:ext cx="7772400" cy="1143000"/>
          </a:xfrm>
        </p:spPr>
        <p:txBody>
          <a:bodyPr/>
          <a:lstStyle/>
          <a:p>
            <a:pPr eaLnBrk="1" hangingPunct="1"/>
            <a:r>
              <a:rPr lang="en-US" sz="3200" smtClean="0"/>
              <a:t>Seismic Considerations in Dam Design</a:t>
            </a:r>
          </a:p>
        </p:txBody>
      </p:sp>
      <p:pic>
        <p:nvPicPr>
          <p:cNvPr id="58371" name="Picture 3" descr="SevenOaksDam Status Update Diagram"/>
          <p:cNvPicPr>
            <a:picLocks noChangeAspect="1" noChangeArrowheads="1"/>
          </p:cNvPicPr>
          <p:nvPr/>
        </p:nvPicPr>
        <p:blipFill>
          <a:blip r:embed="rId3" cstate="print"/>
          <a:srcRect/>
          <a:stretch>
            <a:fillRect/>
          </a:stretch>
        </p:blipFill>
        <p:spPr bwMode="auto">
          <a:xfrm>
            <a:off x="52388" y="1219200"/>
            <a:ext cx="9091612" cy="3044825"/>
          </a:xfrm>
          <a:prstGeom prst="rect">
            <a:avLst/>
          </a:prstGeom>
          <a:noFill/>
          <a:ln w="9525">
            <a:noFill/>
            <a:miter lim="800000"/>
            <a:headEnd/>
            <a:tailEnd/>
          </a:ln>
        </p:spPr>
      </p:pic>
      <p:sp>
        <p:nvSpPr>
          <p:cNvPr id="58372" name="Rectangle 4"/>
          <p:cNvSpPr>
            <a:spLocks noChangeArrowheads="1"/>
          </p:cNvSpPr>
          <p:nvPr/>
        </p:nvSpPr>
        <p:spPr bwMode="auto">
          <a:xfrm>
            <a:off x="152400" y="4267200"/>
            <a:ext cx="8839200" cy="2905125"/>
          </a:xfrm>
          <a:prstGeom prst="rect">
            <a:avLst/>
          </a:prstGeom>
          <a:noFill/>
          <a:ln w="9525">
            <a:noFill/>
            <a:miter lim="800000"/>
            <a:headEnd/>
            <a:tailEnd/>
          </a:ln>
        </p:spPr>
        <p:txBody>
          <a:bodyPr>
            <a:spAutoFit/>
          </a:bodyPr>
          <a:lstStyle/>
          <a:p>
            <a:pPr marL="342900" indent="-342900">
              <a:spcBef>
                <a:spcPct val="20000"/>
              </a:spcBef>
              <a:buFont typeface="Wingdings" pitchFamily="2" charset="2"/>
              <a:buChar char="§"/>
            </a:pPr>
            <a:r>
              <a:rPr lang="en-US" sz="1600"/>
              <a:t>Freeboard		design pools, analysis -&gt; design geometry </a:t>
            </a:r>
          </a:p>
          <a:p>
            <a:pPr marL="342900" indent="-342900">
              <a:spcBef>
                <a:spcPct val="20000"/>
              </a:spcBef>
              <a:buFont typeface="Wingdings" pitchFamily="2" charset="2"/>
              <a:buChar char="§"/>
            </a:pPr>
            <a:r>
              <a:rPr lang="en-US" sz="1600"/>
              <a:t>Crack stoppers		filters, transition zones, drains,  material	properties</a:t>
            </a:r>
          </a:p>
          <a:p>
            <a:pPr marL="342900" indent="-342900">
              <a:spcBef>
                <a:spcPct val="20000"/>
              </a:spcBef>
              <a:buFont typeface="Wingdings" pitchFamily="2" charset="2"/>
              <a:buChar char="§"/>
            </a:pPr>
            <a:r>
              <a:rPr lang="en-US" sz="1600"/>
              <a:t>Seepage &amp; pore 	relief well, weep holes</a:t>
            </a:r>
          </a:p>
          <a:p>
            <a:pPr marL="342900" indent="-342900">
              <a:spcBef>
                <a:spcPct val="20000"/>
              </a:spcBef>
              <a:buFont typeface="Wingdings" pitchFamily="2" charset="2"/>
              <a:buNone/>
            </a:pPr>
            <a:r>
              <a:rPr lang="en-US" sz="1600"/>
              <a:t>          pressure control</a:t>
            </a:r>
          </a:p>
          <a:p>
            <a:pPr marL="342900" indent="-342900">
              <a:spcBef>
                <a:spcPct val="20000"/>
              </a:spcBef>
              <a:buFont typeface="Wingdings" pitchFamily="2" charset="2"/>
              <a:buChar char="§"/>
            </a:pPr>
            <a:r>
              <a:rPr lang="en-US" sz="1600"/>
              <a:t>Foundation stability      	siting, in situ: replacement, improvement</a:t>
            </a:r>
          </a:p>
          <a:p>
            <a:pPr marL="342900" indent="-342900">
              <a:spcBef>
                <a:spcPct val="20000"/>
              </a:spcBef>
              <a:buFont typeface="Wingdings" pitchFamily="2" charset="2"/>
              <a:buChar char="§"/>
            </a:pPr>
            <a:r>
              <a:rPr lang="en-US" sz="1600"/>
              <a:t>Embankment stability   	deformation and dynamic material properties</a:t>
            </a:r>
          </a:p>
          <a:p>
            <a:pPr marL="342900" indent="-342900">
              <a:spcBef>
                <a:spcPct val="20000"/>
              </a:spcBef>
              <a:buFont typeface="Wingdings" pitchFamily="2" charset="2"/>
              <a:buChar char="§"/>
            </a:pPr>
            <a:endParaRPr lang="en-US" sz="1600"/>
          </a:p>
          <a:p>
            <a:pPr marL="342900" indent="-342900">
              <a:spcBef>
                <a:spcPct val="20000"/>
              </a:spcBef>
              <a:buFont typeface="Wingdings" pitchFamily="2" charset="2"/>
              <a:buChar char="§"/>
            </a:pPr>
            <a:endParaRPr lang="en-US" sz="1600"/>
          </a:p>
          <a:p>
            <a:pPr marL="342900" indent="-342900">
              <a:spcBef>
                <a:spcPct val="20000"/>
              </a:spcBef>
              <a:buFont typeface="Wingdings" pitchFamily="2" charset="2"/>
              <a:buChar char="§"/>
            </a:pPr>
            <a:endParaRPr lang="en-US" sz="28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09600" y="228600"/>
            <a:ext cx="7772400" cy="1143000"/>
          </a:xfrm>
        </p:spPr>
        <p:txBody>
          <a:bodyPr/>
          <a:lstStyle/>
          <a:p>
            <a:pPr eaLnBrk="1" hangingPunct="1"/>
            <a:r>
              <a:rPr lang="en-US" sz="3200" smtClean="0"/>
              <a:t>Possible Earthquake Induced Modes of Failure</a:t>
            </a:r>
          </a:p>
        </p:txBody>
      </p:sp>
      <p:sp>
        <p:nvSpPr>
          <p:cNvPr id="59395" name="Rectangle 3"/>
          <p:cNvSpPr>
            <a:spLocks noGrp="1" noChangeArrowheads="1"/>
          </p:cNvSpPr>
          <p:nvPr>
            <p:ph type="body" sz="half" idx="1"/>
          </p:nvPr>
        </p:nvSpPr>
        <p:spPr>
          <a:xfrm>
            <a:off x="381000" y="1752600"/>
            <a:ext cx="8458200" cy="4876800"/>
          </a:xfrm>
        </p:spPr>
        <p:txBody>
          <a:bodyPr/>
          <a:lstStyle/>
          <a:p>
            <a:pPr eaLnBrk="1" hangingPunct="1"/>
            <a:r>
              <a:rPr lang="en-US" sz="2400" smtClean="0">
                <a:solidFill>
                  <a:srgbClr val="0D12F1"/>
                </a:solidFill>
              </a:rPr>
              <a:t>Disruption of dam/levee by fault movement in foundation</a:t>
            </a:r>
          </a:p>
          <a:p>
            <a:pPr eaLnBrk="1" hangingPunct="1"/>
            <a:r>
              <a:rPr lang="en-US" sz="2400" smtClean="0">
                <a:solidFill>
                  <a:srgbClr val="0D12F1"/>
                </a:solidFill>
              </a:rPr>
              <a:t>Loss of freeboard due to settlement or differential tectonic ground movements</a:t>
            </a:r>
          </a:p>
          <a:p>
            <a:pPr eaLnBrk="1" hangingPunct="1"/>
            <a:r>
              <a:rPr lang="en-US" sz="2400" smtClean="0">
                <a:solidFill>
                  <a:srgbClr val="0D12F1"/>
                </a:solidFill>
              </a:rPr>
              <a:t>Slope failures induced by ground motions</a:t>
            </a:r>
          </a:p>
          <a:p>
            <a:pPr eaLnBrk="1" hangingPunct="1"/>
            <a:r>
              <a:rPr lang="en-US" sz="2400" smtClean="0">
                <a:solidFill>
                  <a:srgbClr val="0D12F1"/>
                </a:solidFill>
              </a:rPr>
              <a:t>Sliding of dam/levee on weak foundation materials</a:t>
            </a:r>
          </a:p>
          <a:p>
            <a:pPr eaLnBrk="1" hangingPunct="1"/>
            <a:r>
              <a:rPr lang="en-US" sz="2400" smtClean="0">
                <a:solidFill>
                  <a:srgbClr val="0D12F1"/>
                </a:solidFill>
              </a:rPr>
              <a:t>Piping failure through cracks induced by ground movements</a:t>
            </a:r>
          </a:p>
          <a:p>
            <a:pPr eaLnBrk="1" hangingPunct="1"/>
            <a:r>
              <a:rPr lang="en-US" sz="2400" smtClean="0">
                <a:solidFill>
                  <a:srgbClr val="0D12F1"/>
                </a:solidFill>
              </a:rPr>
              <a:t>Overtopping of dam/levee due to seiches in waterway</a:t>
            </a:r>
          </a:p>
          <a:p>
            <a:pPr eaLnBrk="1" hangingPunct="1"/>
            <a:r>
              <a:rPr lang="en-US" sz="2400" smtClean="0">
                <a:solidFill>
                  <a:srgbClr val="0D12F1"/>
                </a:solidFill>
              </a:rPr>
              <a:t>Overtopping of dam/levee due to slides or rockfalls into waterway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DCP_0250"/>
          <p:cNvPicPr>
            <a:picLocks noChangeAspect="1" noChangeArrowheads="1"/>
          </p:cNvPicPr>
          <p:nvPr/>
        </p:nvPicPr>
        <p:blipFill>
          <a:blip r:embed="rId3" cstate="print">
            <a:lum bright="-6000" contrast="18000"/>
          </a:blip>
          <a:srcRect/>
          <a:stretch>
            <a:fillRect/>
          </a:stretch>
        </p:blipFill>
        <p:spPr bwMode="auto">
          <a:xfrm>
            <a:off x="381000" y="1828800"/>
            <a:ext cx="5486400" cy="3597275"/>
          </a:xfrm>
          <a:prstGeom prst="rect">
            <a:avLst/>
          </a:prstGeom>
          <a:noFill/>
          <a:ln w="9525">
            <a:noFill/>
            <a:miter lim="800000"/>
            <a:headEnd/>
            <a:tailEnd/>
          </a:ln>
        </p:spPr>
      </p:pic>
      <p:sp>
        <p:nvSpPr>
          <p:cNvPr id="60419" name="Rectangle 3"/>
          <p:cNvSpPr>
            <a:spLocks noGrp="1" noChangeArrowheads="1"/>
          </p:cNvSpPr>
          <p:nvPr>
            <p:ph type="body" sz="half" idx="1"/>
          </p:nvPr>
        </p:nvSpPr>
        <p:spPr>
          <a:xfrm>
            <a:off x="609600" y="1219200"/>
            <a:ext cx="3886200" cy="785813"/>
          </a:xfrm>
        </p:spPr>
        <p:txBody>
          <a:bodyPr/>
          <a:lstStyle/>
          <a:p>
            <a:pPr eaLnBrk="1" hangingPunct="1"/>
            <a:r>
              <a:rPr lang="en-US" sz="2800" smtClean="0"/>
              <a:t>Taiwan earthquake</a:t>
            </a:r>
          </a:p>
          <a:p>
            <a:pPr eaLnBrk="1" hangingPunct="1"/>
            <a:endParaRPr lang="en-US" sz="2800" smtClean="0"/>
          </a:p>
          <a:p>
            <a:pPr eaLnBrk="1" hangingPunct="1"/>
            <a:endParaRPr lang="en-US" sz="2800" smtClean="0"/>
          </a:p>
          <a:p>
            <a:pPr eaLnBrk="1" hangingPunct="1"/>
            <a:endParaRPr lang="en-US" sz="2800" smtClean="0"/>
          </a:p>
        </p:txBody>
      </p:sp>
      <p:sp>
        <p:nvSpPr>
          <p:cNvPr id="60420" name="Rectangle 4"/>
          <p:cNvSpPr>
            <a:spLocks noGrp="1" noChangeArrowheads="1"/>
          </p:cNvSpPr>
          <p:nvPr>
            <p:ph type="title"/>
          </p:nvPr>
        </p:nvSpPr>
        <p:spPr/>
        <p:txBody>
          <a:bodyPr/>
          <a:lstStyle/>
          <a:p>
            <a:pPr eaLnBrk="1" hangingPunct="1"/>
            <a:r>
              <a:rPr lang="en-US" sz="3200" smtClean="0"/>
              <a:t>Dams Damaged by Earthquakes</a:t>
            </a:r>
          </a:p>
        </p:txBody>
      </p:sp>
      <p:pic>
        <p:nvPicPr>
          <p:cNvPr id="60421" name="Picture 6" descr="DCP_0263"/>
          <p:cNvPicPr>
            <a:picLocks noChangeAspect="1" noChangeArrowheads="1"/>
          </p:cNvPicPr>
          <p:nvPr/>
        </p:nvPicPr>
        <p:blipFill>
          <a:blip r:embed="rId4" cstate="print"/>
          <a:srcRect/>
          <a:stretch>
            <a:fillRect/>
          </a:stretch>
        </p:blipFill>
        <p:spPr bwMode="auto">
          <a:xfrm>
            <a:off x="4114800" y="2971800"/>
            <a:ext cx="4724400" cy="313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76200"/>
            <a:ext cx="7772400" cy="1143000"/>
          </a:xfrm>
        </p:spPr>
        <p:txBody>
          <a:bodyPr/>
          <a:lstStyle/>
          <a:p>
            <a:pPr eaLnBrk="1" hangingPunct="1"/>
            <a:r>
              <a:rPr lang="en-US" sz="3200" smtClean="0"/>
              <a:t>Dams Failed by Earthquakes</a:t>
            </a:r>
          </a:p>
        </p:txBody>
      </p:sp>
      <p:sp>
        <p:nvSpPr>
          <p:cNvPr id="61443" name="Rectangle 3"/>
          <p:cNvSpPr>
            <a:spLocks noGrp="1" noChangeArrowheads="1"/>
          </p:cNvSpPr>
          <p:nvPr>
            <p:ph type="body" sz="half" idx="1"/>
          </p:nvPr>
        </p:nvSpPr>
        <p:spPr>
          <a:xfrm>
            <a:off x="685800" y="1066800"/>
            <a:ext cx="7086600" cy="1295400"/>
          </a:xfrm>
        </p:spPr>
        <p:txBody>
          <a:bodyPr/>
          <a:lstStyle/>
          <a:p>
            <a:pPr eaLnBrk="1" hangingPunct="1"/>
            <a:r>
              <a:rPr lang="en-US" sz="2800" smtClean="0"/>
              <a:t>Sheffield  Dam, CA</a:t>
            </a:r>
          </a:p>
          <a:p>
            <a:pPr lvl="1" eaLnBrk="1" hangingPunct="1"/>
            <a:r>
              <a:rPr lang="en-US" sz="2400" smtClean="0"/>
              <a:t>Santa Barbara Eqk 1925, M=6.3 @ 7 mi distance</a:t>
            </a:r>
          </a:p>
          <a:p>
            <a:pPr lvl="1" eaLnBrk="1" hangingPunct="1"/>
            <a:r>
              <a:rPr lang="en-US" sz="2400" smtClean="0"/>
              <a:t>Slide failure induced by liquefaction</a:t>
            </a:r>
          </a:p>
          <a:p>
            <a:pPr eaLnBrk="1" hangingPunct="1"/>
            <a:r>
              <a:rPr lang="en-US" sz="2800" smtClean="0"/>
              <a:t>Izu Tailings Dams, Japan</a:t>
            </a:r>
          </a:p>
          <a:p>
            <a:pPr lvl="1" eaLnBrk="1" hangingPunct="1"/>
            <a:r>
              <a:rPr lang="en-US" sz="2400" smtClean="0"/>
              <a:t>Earthquakes in 1978, M=7 and 5.7 </a:t>
            </a:r>
          </a:p>
          <a:p>
            <a:pPr lvl="1" eaLnBrk="1" hangingPunct="1"/>
            <a:r>
              <a:rPr lang="en-US" sz="2400" smtClean="0"/>
              <a:t>Slide failures induced by liquefaction</a:t>
            </a:r>
          </a:p>
          <a:p>
            <a:pPr eaLnBrk="1" hangingPunct="1"/>
            <a:endParaRPr lang="en-US" sz="2800" smtClean="0"/>
          </a:p>
          <a:p>
            <a:pPr eaLnBrk="1" hangingPunct="1"/>
            <a:endParaRPr lang="en-US" sz="2800" smtClean="0"/>
          </a:p>
        </p:txBody>
      </p:sp>
      <p:sp>
        <p:nvSpPr>
          <p:cNvPr id="61444" name="Text Box 4"/>
          <p:cNvSpPr txBox="1">
            <a:spLocks noChangeArrowheads="1"/>
          </p:cNvSpPr>
          <p:nvPr/>
        </p:nvSpPr>
        <p:spPr bwMode="auto">
          <a:xfrm>
            <a:off x="838200" y="4648200"/>
            <a:ext cx="2779713" cy="457200"/>
          </a:xfrm>
          <a:prstGeom prst="rect">
            <a:avLst/>
          </a:prstGeom>
          <a:noFill/>
          <a:ln w="12700" cap="sq">
            <a:noFill/>
            <a:miter lim="800000"/>
            <a:headEnd type="none" w="sm" len="sm"/>
            <a:tailEnd type="none" w="sm" len="sm"/>
          </a:ln>
        </p:spPr>
        <p:txBody>
          <a:bodyPr wrap="none">
            <a:spAutoFit/>
          </a:bodyPr>
          <a:lstStyle/>
          <a:p>
            <a:pPr>
              <a:spcBef>
                <a:spcPct val="50000"/>
              </a:spcBef>
            </a:pPr>
            <a:r>
              <a:rPr lang="en-US" sz="2400">
                <a:solidFill>
                  <a:srgbClr val="0D12F1"/>
                </a:solidFill>
                <a:latin typeface="Times New Roman" pitchFamily="18" charset="0"/>
              </a:rPr>
              <a:t>World Total: 3 Dams</a:t>
            </a:r>
          </a:p>
        </p:txBody>
      </p:sp>
      <p:pic>
        <p:nvPicPr>
          <p:cNvPr id="61445" name="Picture 5" descr="sheffielddam12Failure1925"/>
          <p:cNvPicPr>
            <a:picLocks noChangeAspect="1" noChangeArrowheads="1"/>
          </p:cNvPicPr>
          <p:nvPr/>
        </p:nvPicPr>
        <p:blipFill>
          <a:blip r:embed="rId3" cstate="print">
            <a:lum bright="-6000" contrast="12000"/>
          </a:blip>
          <a:srcRect r="5492" b="7034"/>
          <a:stretch>
            <a:fillRect/>
          </a:stretch>
        </p:blipFill>
        <p:spPr bwMode="auto">
          <a:xfrm>
            <a:off x="4267200" y="4191000"/>
            <a:ext cx="3124200" cy="208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0"/>
            <a:ext cx="7696200" cy="868363"/>
          </a:xfrm>
        </p:spPr>
        <p:txBody>
          <a:bodyPr/>
          <a:lstStyle/>
          <a:p>
            <a:pPr eaLnBrk="1" hangingPunct="1"/>
            <a:r>
              <a:rPr lang="en-US" sz="3200" smtClean="0"/>
              <a:t>Geotechnical Aspects of Concrete Dams-Flow Erosion</a:t>
            </a:r>
          </a:p>
        </p:txBody>
      </p:sp>
      <p:pic>
        <p:nvPicPr>
          <p:cNvPr id="8195" name="Picture 3" descr="Toe Erosion"/>
          <p:cNvPicPr>
            <a:picLocks noChangeAspect="1" noChangeArrowheads="1"/>
          </p:cNvPicPr>
          <p:nvPr/>
        </p:nvPicPr>
        <p:blipFill>
          <a:blip r:embed="rId3" cstate="print"/>
          <a:srcRect/>
          <a:stretch>
            <a:fillRect/>
          </a:stretch>
        </p:blipFill>
        <p:spPr bwMode="auto">
          <a:xfrm>
            <a:off x="914400" y="990600"/>
            <a:ext cx="6858000" cy="52572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76200"/>
            <a:ext cx="7772400" cy="1143000"/>
          </a:xfrm>
        </p:spPr>
        <p:txBody>
          <a:bodyPr/>
          <a:lstStyle/>
          <a:p>
            <a:pPr eaLnBrk="1" hangingPunct="1"/>
            <a:r>
              <a:rPr lang="en-US" sz="3200" smtClean="0"/>
              <a:t>Earthquake Performance of Dams</a:t>
            </a:r>
          </a:p>
        </p:txBody>
      </p:sp>
      <p:sp>
        <p:nvSpPr>
          <p:cNvPr id="62467" name="Rectangle 3"/>
          <p:cNvSpPr>
            <a:spLocks noGrp="1" noChangeArrowheads="1"/>
          </p:cNvSpPr>
          <p:nvPr>
            <p:ph type="body" sz="half" idx="1"/>
          </p:nvPr>
        </p:nvSpPr>
        <p:spPr>
          <a:xfrm>
            <a:off x="762000" y="1524000"/>
            <a:ext cx="7086600" cy="1295400"/>
          </a:xfrm>
        </p:spPr>
        <p:txBody>
          <a:bodyPr/>
          <a:lstStyle/>
          <a:p>
            <a:pPr eaLnBrk="1" hangingPunct="1"/>
            <a:r>
              <a:rPr lang="en-US" sz="2800" smtClean="0">
                <a:solidFill>
                  <a:srgbClr val="0D12F1"/>
                </a:solidFill>
              </a:rPr>
              <a:t>Well built dams usually survive strong earthquake loading</a:t>
            </a:r>
          </a:p>
          <a:p>
            <a:pPr eaLnBrk="1" hangingPunct="1"/>
            <a:endParaRPr lang="en-US" sz="2800" smtClean="0">
              <a:solidFill>
                <a:srgbClr val="0D12F1"/>
              </a:solidFill>
            </a:endParaRPr>
          </a:p>
          <a:p>
            <a:pPr lvl="1" eaLnBrk="1" hangingPunct="1"/>
            <a:endParaRPr lang="en-US" sz="2400" smtClean="0"/>
          </a:p>
          <a:p>
            <a:pPr eaLnBrk="1" hangingPunct="1"/>
            <a:endParaRPr lang="en-US" sz="2800" smtClean="0"/>
          </a:p>
          <a:p>
            <a:pPr eaLnBrk="1" hangingPunct="1"/>
            <a:endParaRPr lang="en-US" sz="2800" smtClean="0"/>
          </a:p>
        </p:txBody>
      </p:sp>
      <p:pic>
        <p:nvPicPr>
          <p:cNvPr id="62468" name="Picture 4"/>
          <p:cNvPicPr>
            <a:picLocks noChangeAspect="1" noChangeArrowheads="1"/>
          </p:cNvPicPr>
          <p:nvPr/>
        </p:nvPicPr>
        <p:blipFill>
          <a:blip r:embed="rId3" cstate="print">
            <a:lum bright="20000" contrast="44000"/>
          </a:blip>
          <a:srcRect/>
          <a:stretch>
            <a:fillRect/>
          </a:stretch>
        </p:blipFill>
        <p:spPr bwMode="auto">
          <a:xfrm>
            <a:off x="4876800" y="3200400"/>
            <a:ext cx="4038600" cy="3035300"/>
          </a:xfrm>
          <a:prstGeom prst="rect">
            <a:avLst/>
          </a:prstGeom>
          <a:noFill/>
          <a:ln w="9525">
            <a:noFill/>
            <a:miter lim="800000"/>
            <a:headEnd/>
            <a:tailEnd/>
          </a:ln>
        </p:spPr>
      </p:pic>
      <p:sp>
        <p:nvSpPr>
          <p:cNvPr id="62469" name="Text Box 5"/>
          <p:cNvSpPr txBox="1">
            <a:spLocks noChangeArrowheads="1"/>
          </p:cNvSpPr>
          <p:nvPr/>
        </p:nvSpPr>
        <p:spPr bwMode="auto">
          <a:xfrm>
            <a:off x="0" y="3429000"/>
            <a:ext cx="6781800" cy="1800225"/>
          </a:xfrm>
          <a:prstGeom prst="rect">
            <a:avLst/>
          </a:prstGeom>
          <a:noFill/>
          <a:ln w="12700" cap="sq">
            <a:noFill/>
            <a:miter lim="800000"/>
            <a:headEnd type="none" w="sm" len="sm"/>
            <a:tailEnd type="none" w="sm" len="sm"/>
          </a:ln>
        </p:spPr>
        <p:txBody>
          <a:bodyPr>
            <a:spAutoFit/>
          </a:bodyPr>
          <a:lstStyle/>
          <a:p>
            <a:r>
              <a:rPr lang="en-US" sz="2000"/>
              <a:t>- </a:t>
            </a:r>
            <a:r>
              <a:rPr lang="en-US" sz="2800"/>
              <a:t>Kirazdere Dam</a:t>
            </a:r>
          </a:p>
          <a:p>
            <a:r>
              <a:rPr lang="en-US" sz="2800"/>
              <a:t> 100 m height dam</a:t>
            </a:r>
          </a:p>
          <a:p>
            <a:r>
              <a:rPr lang="en-US" sz="2800"/>
              <a:t> 10 km from epicenter, M=7.4</a:t>
            </a:r>
          </a:p>
          <a:p>
            <a:r>
              <a:rPr lang="en-US" sz="2800"/>
              <a:t> Izmut Turkey Eqk 1999</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3200" smtClean="0"/>
              <a:t>Vulnerability Assessment</a:t>
            </a:r>
            <a:br>
              <a:rPr lang="en-US" sz="3200" smtClean="0"/>
            </a:br>
            <a:r>
              <a:rPr lang="en-US" sz="2400" smtClean="0">
                <a:solidFill>
                  <a:srgbClr val="0D12F1"/>
                </a:solidFill>
              </a:rPr>
              <a:t>(Phased approach, to be detailed in upcoming new EM 1110-2-6001)</a:t>
            </a:r>
          </a:p>
        </p:txBody>
      </p:sp>
      <p:sp>
        <p:nvSpPr>
          <p:cNvPr id="63491" name="Rectangle 3"/>
          <p:cNvSpPr>
            <a:spLocks noGrp="1" noChangeArrowheads="1"/>
          </p:cNvSpPr>
          <p:nvPr>
            <p:ph type="body" idx="1"/>
          </p:nvPr>
        </p:nvSpPr>
        <p:spPr>
          <a:xfrm>
            <a:off x="533400" y="1600200"/>
            <a:ext cx="8229600" cy="3352800"/>
          </a:xfrm>
        </p:spPr>
        <p:txBody>
          <a:bodyPr/>
          <a:lstStyle/>
          <a:p>
            <a:pPr eaLnBrk="1" hangingPunct="1"/>
            <a:r>
              <a:rPr lang="en-US" smtClean="0"/>
              <a:t>Seismic vulnerability of levees and dams are similar and are evaluated as such</a:t>
            </a:r>
          </a:p>
          <a:p>
            <a:pPr eaLnBrk="1" hangingPunct="1"/>
            <a:endParaRPr lang="en-US" smtClean="0">
              <a:solidFill>
                <a:srgbClr val="FFFFCC"/>
              </a:solidFill>
            </a:endParaRPr>
          </a:p>
          <a:p>
            <a:pPr lvl="1" eaLnBrk="1" hangingPunct="1"/>
            <a:r>
              <a:rPr lang="en-US" sz="2400" b="1" smtClean="0">
                <a:solidFill>
                  <a:srgbClr val="7030A0"/>
                </a:solidFill>
              </a:rPr>
              <a:t>Liquefaction triggering analysis</a:t>
            </a:r>
          </a:p>
          <a:p>
            <a:pPr lvl="1" eaLnBrk="1" hangingPunct="1"/>
            <a:endParaRPr lang="en-US" sz="2400" b="1" smtClean="0">
              <a:solidFill>
                <a:srgbClr val="7030A0"/>
              </a:solidFill>
            </a:endParaRPr>
          </a:p>
          <a:p>
            <a:pPr lvl="1" eaLnBrk="1" hangingPunct="1"/>
            <a:r>
              <a:rPr lang="en-US" sz="2400" b="1" smtClean="0">
                <a:solidFill>
                  <a:srgbClr val="7030A0"/>
                </a:solidFill>
              </a:rPr>
              <a:t>Seismic slope stability analysis</a:t>
            </a:r>
          </a:p>
          <a:p>
            <a:pPr lvl="1" eaLnBrk="1" hangingPunct="1"/>
            <a:endParaRPr lang="en-US" sz="2400" b="1" smtClean="0">
              <a:solidFill>
                <a:srgbClr val="7030A0"/>
              </a:solidFill>
            </a:endParaRPr>
          </a:p>
          <a:p>
            <a:pPr lvl="1" eaLnBrk="1" hangingPunct="1"/>
            <a:r>
              <a:rPr lang="en-US" sz="2400" b="1" smtClean="0">
                <a:solidFill>
                  <a:srgbClr val="7030A0"/>
                </a:solidFill>
              </a:rPr>
              <a:t>Post-earthquake stability analysis</a:t>
            </a:r>
          </a:p>
          <a:p>
            <a:pPr lvl="1" eaLnBrk="1" hangingPunct="1"/>
            <a:endParaRPr lang="en-US" sz="2400" b="1" smtClean="0">
              <a:solidFill>
                <a:srgbClr val="7030A0"/>
              </a:solidFill>
            </a:endParaRPr>
          </a:p>
          <a:p>
            <a:pPr lvl="1" eaLnBrk="1" hangingPunct="1"/>
            <a:r>
              <a:rPr lang="en-US" sz="2400" b="1" smtClean="0">
                <a:solidFill>
                  <a:srgbClr val="7030A0"/>
                </a:solidFill>
              </a:rPr>
              <a:t>Deformation analysis, if warranted</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0"/>
            <a:ext cx="8229600" cy="1143000"/>
          </a:xfrm>
        </p:spPr>
        <p:txBody>
          <a:bodyPr/>
          <a:lstStyle/>
          <a:p>
            <a:pPr eaLnBrk="1" hangingPunct="1"/>
            <a:r>
              <a:rPr lang="en-US" sz="3200" smtClean="0"/>
              <a:t>Inspection After Earthquake</a:t>
            </a:r>
          </a:p>
        </p:txBody>
      </p:sp>
      <p:sp>
        <p:nvSpPr>
          <p:cNvPr id="64515" name="Rectangle 3"/>
          <p:cNvSpPr>
            <a:spLocks noGrp="1" noChangeArrowheads="1"/>
          </p:cNvSpPr>
          <p:nvPr>
            <p:ph type="body" idx="1"/>
          </p:nvPr>
        </p:nvSpPr>
        <p:spPr>
          <a:xfrm>
            <a:off x="457200" y="990600"/>
            <a:ext cx="8229600" cy="3886200"/>
          </a:xfrm>
        </p:spPr>
        <p:txBody>
          <a:bodyPr/>
          <a:lstStyle/>
          <a:p>
            <a:pPr eaLnBrk="1" hangingPunct="1">
              <a:lnSpc>
                <a:spcPct val="90000"/>
              </a:lnSpc>
              <a:buFont typeface="Wingdings" pitchFamily="2" charset="2"/>
              <a:buNone/>
            </a:pPr>
            <a:r>
              <a:rPr lang="en-US" sz="2800" dirty="0" smtClean="0"/>
              <a:t>  </a:t>
            </a:r>
            <a:r>
              <a:rPr lang="en-US" sz="2800" dirty="0" smtClean="0">
                <a:solidFill>
                  <a:schemeClr val="hlink"/>
                </a:solidFill>
              </a:rPr>
              <a:t>(paraphrased from USSD Guidelines for Inspection of Dams After Earthquakes, 2003)</a:t>
            </a:r>
          </a:p>
          <a:p>
            <a:pPr eaLnBrk="1" hangingPunct="1">
              <a:lnSpc>
                <a:spcPct val="90000"/>
              </a:lnSpc>
              <a:buFont typeface="Wingdings" pitchFamily="2" charset="2"/>
              <a:buNone/>
            </a:pPr>
            <a:endParaRPr lang="en-US" dirty="0" smtClean="0">
              <a:solidFill>
                <a:schemeClr val="hlink"/>
              </a:solidFill>
            </a:endParaRPr>
          </a:p>
          <a:p>
            <a:pPr eaLnBrk="1" hangingPunct="1">
              <a:lnSpc>
                <a:spcPct val="90000"/>
              </a:lnSpc>
            </a:pPr>
            <a:r>
              <a:rPr lang="en-US" sz="2400" dirty="0" smtClean="0">
                <a:solidFill>
                  <a:schemeClr val="tx2"/>
                </a:solidFill>
              </a:rPr>
              <a:t>If an earthquake is felt at or near the dam (levee), or has been reported to occur, with:</a:t>
            </a:r>
          </a:p>
          <a:p>
            <a:pPr lvl="1" eaLnBrk="1" hangingPunct="1">
              <a:lnSpc>
                <a:spcPct val="90000"/>
              </a:lnSpc>
            </a:pPr>
            <a:r>
              <a:rPr lang="en-US" sz="2400" dirty="0" smtClean="0">
                <a:solidFill>
                  <a:schemeClr val="tx2"/>
                </a:solidFill>
              </a:rPr>
              <a:t>M ≥ 4.0 w/in 25 miles, </a:t>
            </a:r>
          </a:p>
          <a:p>
            <a:pPr lvl="1" eaLnBrk="1" hangingPunct="1">
              <a:lnSpc>
                <a:spcPct val="90000"/>
              </a:lnSpc>
            </a:pPr>
            <a:r>
              <a:rPr lang="en-US" sz="2400" dirty="0" smtClean="0">
                <a:solidFill>
                  <a:schemeClr val="tx2"/>
                </a:solidFill>
              </a:rPr>
              <a:t>M ≥ 5.0 w/in 50 miles, </a:t>
            </a:r>
          </a:p>
          <a:p>
            <a:pPr lvl="1" eaLnBrk="1" hangingPunct="1">
              <a:lnSpc>
                <a:spcPct val="90000"/>
              </a:lnSpc>
            </a:pPr>
            <a:r>
              <a:rPr lang="en-US" sz="2400" dirty="0" smtClean="0">
                <a:solidFill>
                  <a:schemeClr val="tx2"/>
                </a:solidFill>
              </a:rPr>
              <a:t>M ≥ 6.0 w/in 75 miles, </a:t>
            </a:r>
          </a:p>
          <a:p>
            <a:pPr lvl="1" eaLnBrk="1" hangingPunct="1">
              <a:lnSpc>
                <a:spcPct val="90000"/>
              </a:lnSpc>
            </a:pPr>
            <a:r>
              <a:rPr lang="en-US" sz="2400" dirty="0" smtClean="0">
                <a:solidFill>
                  <a:schemeClr val="tx2"/>
                </a:solidFill>
              </a:rPr>
              <a:t>M ≥ 7.0 w/in 125 miles, or </a:t>
            </a:r>
          </a:p>
          <a:p>
            <a:pPr lvl="1" eaLnBrk="1" hangingPunct="1">
              <a:lnSpc>
                <a:spcPct val="90000"/>
              </a:lnSpc>
            </a:pPr>
            <a:r>
              <a:rPr lang="en-US" sz="2400" dirty="0" smtClean="0">
                <a:solidFill>
                  <a:schemeClr val="tx2"/>
                </a:solidFill>
              </a:rPr>
              <a:t>M ≥ 8.0 w/in 200 miles, …immediate inspection is indicated.</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ctrTitle"/>
          </p:nvPr>
        </p:nvSpPr>
        <p:spPr>
          <a:xfrm>
            <a:off x="685800" y="0"/>
            <a:ext cx="7772400" cy="1143000"/>
          </a:xfrm>
        </p:spPr>
        <p:txBody>
          <a:bodyPr/>
          <a:lstStyle/>
          <a:p>
            <a:pPr eaLnBrk="1" hangingPunct="1"/>
            <a:r>
              <a:rPr lang="en-US" sz="2800" b="1" smtClean="0"/>
              <a:t>Thank You !</a:t>
            </a:r>
          </a:p>
        </p:txBody>
      </p:sp>
      <p:pic>
        <p:nvPicPr>
          <p:cNvPr id="65539" name="Picture 4" descr="statue"/>
          <p:cNvPicPr>
            <a:picLocks noChangeAspect="1" noChangeArrowheads="1"/>
          </p:cNvPicPr>
          <p:nvPr/>
        </p:nvPicPr>
        <p:blipFill>
          <a:blip r:embed="rId3" cstate="print"/>
          <a:srcRect/>
          <a:stretch>
            <a:fillRect/>
          </a:stretch>
        </p:blipFill>
        <p:spPr bwMode="auto">
          <a:xfrm>
            <a:off x="3048000" y="1295400"/>
            <a:ext cx="28956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43000"/>
          </a:xfrm>
        </p:spPr>
        <p:txBody>
          <a:bodyPr/>
          <a:lstStyle/>
          <a:p>
            <a:pPr eaLnBrk="1" hangingPunct="1"/>
            <a:r>
              <a:rPr lang="en-US" sz="3200" smtClean="0"/>
              <a:t>Geotechnical Aspects of Concrete Dams-Sliding</a:t>
            </a:r>
          </a:p>
        </p:txBody>
      </p:sp>
      <p:pic>
        <p:nvPicPr>
          <p:cNvPr id="9219" name="Picture 3" descr="Sliding 1"/>
          <p:cNvPicPr>
            <a:picLocks noChangeAspect="1" noChangeArrowheads="1"/>
          </p:cNvPicPr>
          <p:nvPr/>
        </p:nvPicPr>
        <p:blipFill>
          <a:blip r:embed="rId3" cstate="print"/>
          <a:srcRect/>
          <a:stretch>
            <a:fillRect/>
          </a:stretch>
        </p:blipFill>
        <p:spPr bwMode="auto">
          <a:xfrm>
            <a:off x="990601" y="1203326"/>
            <a:ext cx="6629399" cy="50221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143000"/>
          </a:xfrm>
        </p:spPr>
        <p:txBody>
          <a:bodyPr/>
          <a:lstStyle/>
          <a:p>
            <a:pPr eaLnBrk="1" hangingPunct="1"/>
            <a:r>
              <a:rPr lang="en-US" sz="3200" smtClean="0"/>
              <a:t>Geotechnical Aspects of Concrete Dams-Foundation Improvements</a:t>
            </a:r>
          </a:p>
        </p:txBody>
      </p:sp>
      <p:pic>
        <p:nvPicPr>
          <p:cNvPr id="10243" name="Picture 3" descr="Foundation Improvement"/>
          <p:cNvPicPr preferRelativeResize="0">
            <a:picLocks noChangeAspect="1" noChangeArrowheads="1"/>
          </p:cNvPicPr>
          <p:nvPr/>
        </p:nvPicPr>
        <p:blipFill>
          <a:blip r:embed="rId3" cstate="print"/>
          <a:srcRect/>
          <a:stretch>
            <a:fillRect/>
          </a:stretch>
        </p:blipFill>
        <p:spPr bwMode="auto">
          <a:xfrm>
            <a:off x="727075" y="1143000"/>
            <a:ext cx="697693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1143000"/>
          </a:xfrm>
        </p:spPr>
        <p:txBody>
          <a:bodyPr/>
          <a:lstStyle/>
          <a:p>
            <a:pPr eaLnBrk="1" hangingPunct="1"/>
            <a:r>
              <a:rPr lang="en-US" sz="3200" smtClean="0"/>
              <a:t>Geotechnical Aspects of Concrete Dams-Arch Dam Abutments</a:t>
            </a:r>
          </a:p>
        </p:txBody>
      </p:sp>
      <p:pic>
        <p:nvPicPr>
          <p:cNvPr id="11267" name="Picture 3" descr="Arch Dam Abutments"/>
          <p:cNvPicPr>
            <a:picLocks noChangeAspect="1" noChangeArrowheads="1"/>
          </p:cNvPicPr>
          <p:nvPr/>
        </p:nvPicPr>
        <p:blipFill>
          <a:blip r:embed="rId3" cstate="print"/>
          <a:srcRect/>
          <a:stretch>
            <a:fillRect/>
          </a:stretch>
        </p:blipFill>
        <p:spPr bwMode="auto">
          <a:xfrm>
            <a:off x="838201" y="1066800"/>
            <a:ext cx="6858000" cy="49820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6371</TotalTime>
  <Words>2704</Words>
  <Application>Microsoft Office PowerPoint</Application>
  <PresentationFormat>On-screen Show (4:3)</PresentationFormat>
  <Paragraphs>463</Paragraphs>
  <Slides>63</Slides>
  <Notes>52</Notes>
  <HiddenSlides>0</HiddenSlides>
  <MMClips>0</MMClips>
  <ScaleCrop>false</ScaleCrop>
  <HeadingPairs>
    <vt:vector size="4" baseType="variant">
      <vt:variant>
        <vt:lpstr>Theme</vt:lpstr>
      </vt:variant>
      <vt:variant>
        <vt:i4>2</vt:i4>
      </vt:variant>
      <vt:variant>
        <vt:lpstr>Slide Titles</vt:lpstr>
      </vt:variant>
      <vt:variant>
        <vt:i4>63</vt:i4>
      </vt:variant>
    </vt:vector>
  </HeadingPairs>
  <TitlesOfParts>
    <vt:vector size="65" baseType="lpstr">
      <vt:lpstr>Title Master</vt:lpstr>
      <vt:lpstr>Slide Master</vt:lpstr>
      <vt:lpstr>Geotechnical Aspects of Dam Safety</vt:lpstr>
      <vt:lpstr>Geotechnical Aspects of Dam Safety Topics</vt:lpstr>
      <vt:lpstr>Geotechnical Aspects of Concrete Dams Failure Modes</vt:lpstr>
      <vt:lpstr>Geotechnical Aspects of Concrete Dams-Foundation Piping</vt:lpstr>
      <vt:lpstr>Geotechnical Aspects of Concrete Dams-Uplift Pressure</vt:lpstr>
      <vt:lpstr>Geotechnical Aspects of Concrete Dams-Flow Erosion</vt:lpstr>
      <vt:lpstr>Geotechnical Aspects of Concrete Dams-Sliding</vt:lpstr>
      <vt:lpstr>Geotechnical Aspects of Concrete Dams-Foundation Improvements</vt:lpstr>
      <vt:lpstr>Geotechnical Aspects of Concrete Dams-Arch Dam Abutments</vt:lpstr>
      <vt:lpstr>Geotechnical Aspects of Dam Safety Types of Embankment Dams</vt:lpstr>
      <vt:lpstr>Geotechnical Aspects of Dam Safety Types of Embankment Dams</vt:lpstr>
      <vt:lpstr>Geotechnical Aspects of Earth Dams- Hydraulic Fill Dam</vt:lpstr>
      <vt:lpstr>Geotechnical Aspects of Earth Dams Failure Modes</vt:lpstr>
      <vt:lpstr>Geotechnical Aspects of Earth Dams Failure Modes (Cont.)</vt:lpstr>
      <vt:lpstr>Geotechnical Aspects of Earth Dams Failure Modes (Cont.)</vt:lpstr>
      <vt:lpstr>Geotechnical Aspects of Earth Dams Failure Modes (Cont.)</vt:lpstr>
      <vt:lpstr> Geotechnical Aspects of Earth Dams Technical Requirements</vt:lpstr>
      <vt:lpstr>Geotechnical Aspects of Earth Dams Seepage</vt:lpstr>
      <vt:lpstr>Geotechnical Aspects of Earth Dams Through Seepage</vt:lpstr>
      <vt:lpstr>Geotechnical Aspects of Earth Dams Milford Dam, KS</vt:lpstr>
      <vt:lpstr>Geotechnical Aspects of Earth Dams Foundation Seepage</vt:lpstr>
      <vt:lpstr> </vt:lpstr>
      <vt:lpstr>Geotechnical Aspects of Earth Dams Piping Into Voids</vt:lpstr>
      <vt:lpstr>Geotechnical Aspects of Earth Dams Sink Hole, Clearwater Dam, MO</vt:lpstr>
      <vt:lpstr>Slide 25</vt:lpstr>
      <vt:lpstr>Slide 26</vt:lpstr>
      <vt:lpstr>Geotechnical Aspects of Earth Dams Internal Drains</vt:lpstr>
      <vt:lpstr>Geotechnical Aspects of Earth Dams Blanket Drain Exit </vt:lpstr>
      <vt:lpstr>Geotechnical Aspects of Earth Dams Blocked Drain Exit</vt:lpstr>
      <vt:lpstr> </vt:lpstr>
      <vt:lpstr>Geotechnical Aspects of Earth Dams Seepage Reduction Measures</vt:lpstr>
      <vt:lpstr>Geotechnical Aspects of Earth Dams Toe Drains and Relief Wells</vt:lpstr>
      <vt:lpstr>Geotechnical Aspects of Earth Dams Emergency Repairs</vt:lpstr>
      <vt:lpstr>Geotechnical Aspects of Earth Dams Emergency Repair for Boils </vt:lpstr>
      <vt:lpstr>Geotechnical Aspects of Earth Dams Conduits</vt:lpstr>
      <vt:lpstr>Geotechnical Aspects of Earth Dams Filter Design</vt:lpstr>
      <vt:lpstr>Geotechnical Aspects of Earth Dams Slope Stability</vt:lpstr>
      <vt:lpstr>Geotechnical Aspects of Earth Dams Shallow Slide</vt:lpstr>
      <vt:lpstr>Geotechnical Aspects of Earth Dams Shallow Slide</vt:lpstr>
      <vt:lpstr>Geotechnical Aspects of Earth Dams Deep Slide</vt:lpstr>
      <vt:lpstr> </vt:lpstr>
      <vt:lpstr>Geotechnical Aspects of Earth Dams Abutment Slide, Libby Dam, MT</vt:lpstr>
      <vt:lpstr>Geotechnical Aspects of Earth Dam Spillway Erosion Painted Rock Dam, AZ</vt:lpstr>
      <vt:lpstr>Slide 44</vt:lpstr>
      <vt:lpstr>Slide 45</vt:lpstr>
      <vt:lpstr>Earthquake Engineering</vt:lpstr>
      <vt:lpstr>Earthquake Size</vt:lpstr>
      <vt:lpstr>Slide 48</vt:lpstr>
      <vt:lpstr>Slide 49</vt:lpstr>
      <vt:lpstr>Earthquake Effects</vt:lpstr>
      <vt:lpstr>Slide 51</vt:lpstr>
      <vt:lpstr>Earthquake Effects</vt:lpstr>
      <vt:lpstr>Earthquake Effects</vt:lpstr>
      <vt:lpstr>Seismic Failure Mechanism</vt:lpstr>
      <vt:lpstr>Earthquake Effects</vt:lpstr>
      <vt:lpstr>Seismic Considerations in Dam Design</vt:lpstr>
      <vt:lpstr>Possible Earthquake Induced Modes of Failure</vt:lpstr>
      <vt:lpstr>Dams Damaged by Earthquakes</vt:lpstr>
      <vt:lpstr>Dams Failed by Earthquakes</vt:lpstr>
      <vt:lpstr>Earthquake Performance of Dams</vt:lpstr>
      <vt:lpstr>Vulnerability Assessment (Phased approach, to be detailed in upcoming new EM 1110-2-6001)</vt:lpstr>
      <vt:lpstr>Inspection After Earthquake</vt:lpstr>
      <vt:lpstr>Thank You !</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K0RBTJH9</cp:lastModifiedBy>
  <cp:revision>35</cp:revision>
  <dcterms:created xsi:type="dcterms:W3CDTF">2009-05-21T17:19:18Z</dcterms:created>
  <dcterms:modified xsi:type="dcterms:W3CDTF">2013-05-13T11:55:32Z</dcterms:modified>
</cp:coreProperties>
</file>