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74" r:id="rId4"/>
    <p:sldId id="275" r:id="rId5"/>
    <p:sldId id="267" r:id="rId6"/>
    <p:sldId id="270" r:id="rId7"/>
    <p:sldId id="266" r:id="rId8"/>
    <p:sldId id="271" r:id="rId9"/>
    <p:sldId id="276" r:id="rId10"/>
    <p:sldId id="283" r:id="rId11"/>
    <p:sldId id="284" r:id="rId12"/>
    <p:sldId id="282" r:id="rId13"/>
    <p:sldId id="280" r:id="rId14"/>
    <p:sldId id="281" r:id="rId15"/>
    <p:sldId id="286" r:id="rId16"/>
    <p:sldId id="259" r:id="rId17"/>
    <p:sldId id="28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10" autoAdjust="0"/>
  </p:normalViewPr>
  <p:slideViewPr>
    <p:cSldViewPr>
      <p:cViewPr varScale="1">
        <p:scale>
          <a:sx n="86" d="100"/>
          <a:sy n="86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75DC25-ED3A-4A15-B20B-7C7DD5648840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31F145-D056-4713-BFF2-39FE87314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1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oil_erosion" TargetMode="External"/><Relationship Id="rId3" Type="http://schemas.openxmlformats.org/officeDocument/2006/relationships/hyperlink" Target="http://en.wikipedia.org/wiki/Lake_Manantali" TargetMode="External"/><Relationship Id="rId7" Type="http://schemas.openxmlformats.org/officeDocument/2006/relationships/hyperlink" Target="http://en.wikipedia.org/wiki/Overgrazing" TargetMode="External"/><Relationship Id="rId12" Type="http://schemas.openxmlformats.org/officeDocument/2006/relationships/hyperlink" Target="http://en.wikipedia.org/wiki/Nigeri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storalism" TargetMode="External"/><Relationship Id="rId11" Type="http://schemas.openxmlformats.org/officeDocument/2006/relationships/hyperlink" Target="http://en.wikipedia.org/wiki/Kainji" TargetMode="External"/><Relationship Id="rId5" Type="http://schemas.openxmlformats.org/officeDocument/2006/relationships/hyperlink" Target="http://en.wikipedia.org/wiki/Mali" TargetMode="External"/><Relationship Id="rId10" Type="http://schemas.openxmlformats.org/officeDocument/2006/relationships/hyperlink" Target="http://en.wikipedia.org/wiki/Dams_and_hydropower_in_Ethiopia" TargetMode="External"/><Relationship Id="rId4" Type="http://schemas.openxmlformats.org/officeDocument/2006/relationships/hyperlink" Target="http://en.wikipedia.org/wiki/Manantali_dam" TargetMode="External"/><Relationship Id="rId9" Type="http://schemas.openxmlformats.org/officeDocument/2006/relationships/hyperlink" Target="http://en.wikipedia.org/wiki/Environmental_impact_of_irrigation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oil_erosion" TargetMode="External"/><Relationship Id="rId3" Type="http://schemas.openxmlformats.org/officeDocument/2006/relationships/hyperlink" Target="http://en.wikipedia.org/wiki/Lake_Manantali" TargetMode="External"/><Relationship Id="rId7" Type="http://schemas.openxmlformats.org/officeDocument/2006/relationships/hyperlink" Target="http://en.wikipedia.org/wiki/Overgrazing" TargetMode="External"/><Relationship Id="rId12" Type="http://schemas.openxmlformats.org/officeDocument/2006/relationships/hyperlink" Target="http://en.wikipedia.org/wiki/Nigeri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storalism" TargetMode="External"/><Relationship Id="rId11" Type="http://schemas.openxmlformats.org/officeDocument/2006/relationships/hyperlink" Target="http://en.wikipedia.org/wiki/Kainji" TargetMode="External"/><Relationship Id="rId5" Type="http://schemas.openxmlformats.org/officeDocument/2006/relationships/hyperlink" Target="http://en.wikipedia.org/wiki/Mali" TargetMode="External"/><Relationship Id="rId10" Type="http://schemas.openxmlformats.org/officeDocument/2006/relationships/hyperlink" Target="http://en.wikipedia.org/wiki/Dams_and_hydropower_in_Ethiopia" TargetMode="External"/><Relationship Id="rId4" Type="http://schemas.openxmlformats.org/officeDocument/2006/relationships/hyperlink" Target="http://en.wikipedia.org/wiki/Manantali_dam" TargetMode="External"/><Relationship Id="rId9" Type="http://schemas.openxmlformats.org/officeDocument/2006/relationships/hyperlink" Target="http://en.wikipedia.org/wiki/Environmental_impact_of_irrigation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Tag-team: Stephanie made</a:t>
            </a:r>
            <a:r>
              <a:rPr lang="en-US" baseline="0" dirty="0" smtClean="0"/>
              <a:t> me do this. I’ll be very brief, but cover a lot of material very superficially. My main point is that there is an astonishing lack of research about how creation of dams and reservoirs affects land-use and land-cover. There is a lot of anecdote but few systematic studies.</a:t>
            </a:r>
          </a:p>
          <a:p>
            <a:endParaRPr lang="en-US" baseline="0" dirty="0" smtClean="0"/>
          </a:p>
          <a:p>
            <a:r>
              <a:rPr lang="en-US" dirty="0" smtClean="0"/>
              <a:t>Hadn’t paid attention to this for over a decade, then was astonished to find out that big dams were still an</a:t>
            </a:r>
            <a:r>
              <a:rPr lang="en-US" baseline="0" dirty="0" smtClean="0"/>
              <a:t> issue.</a:t>
            </a:r>
          </a:p>
          <a:p>
            <a:endParaRPr lang="en-US" baseline="0" dirty="0" smtClean="0"/>
          </a:p>
          <a:p>
            <a:r>
              <a:rPr lang="en-US" dirty="0" smtClean="0"/>
              <a:t>World Bank </a:t>
            </a:r>
            <a:r>
              <a:rPr lang="en-US" dirty="0" smtClean="0"/>
              <a:t>by mid-1990’s </a:t>
            </a:r>
            <a:r>
              <a:rPr lang="en-US" dirty="0" smtClean="0"/>
              <a:t>had adopted environmental </a:t>
            </a:r>
            <a:r>
              <a:rPr lang="en-US" dirty="0" smtClean="0"/>
              <a:t>and social regulations </a:t>
            </a:r>
            <a:r>
              <a:rPr lang="en-US" dirty="0" smtClean="0"/>
              <a:t>and done economic analyses that indicated that large dams were not a great way to spur general national development</a:t>
            </a:r>
            <a:r>
              <a:rPr lang="en-US" dirty="0" smtClean="0"/>
              <a:t>. THE WB Slowed</a:t>
            </a:r>
            <a:r>
              <a:rPr lang="en-US" baseline="0" dirty="0" smtClean="0"/>
              <a:t> or even stopped funding them.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recently as 2002 academics were</a:t>
            </a:r>
            <a:r>
              <a:rPr lang="en-US" baseline="0" dirty="0" smtClean="0"/>
              <a:t> saying that the era of big dams was over – reduced international funding, environmental and social impacts too great, all of the “head” was used up.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Didn’t count on the economic</a:t>
            </a:r>
            <a:r>
              <a:rPr lang="en-US" baseline="0" dirty="0" smtClean="0"/>
              <a:t> rise of many countries to the point that they could finance their own. Shouldn’t have been such a surprise because mega projects were envisioned many years ago – e.g. Three Gorges in China first proposed during Mao </a:t>
            </a:r>
            <a:r>
              <a:rPr lang="en-US" baseline="0" dirty="0" err="1" smtClean="0"/>
              <a:t>Zedong’s</a:t>
            </a:r>
            <a:r>
              <a:rPr lang="en-US" baseline="0" dirty="0" smtClean="0"/>
              <a:t> day.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any rate, from studies done on hundreds of cases of large dam building in all parts of the world, we know an enormous amount about what </a:t>
            </a:r>
            <a:r>
              <a:rPr lang="en-US" baseline="0" dirty="0" smtClean="0"/>
              <a:t>happens, but </a:t>
            </a:r>
            <a:r>
              <a:rPr lang="en-US" b="1" baseline="0" dirty="0" smtClean="0"/>
              <a:t>little about how the land is actually changed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next few minutes will be a very rapid tour through the land-use and land-cover consequences of building large dams, including something about how the land-use/land-cover changes influence the effectiveness of the dams and reservoirs.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date, over 400,000 km</a:t>
            </a:r>
            <a:r>
              <a:rPr lang="en-US" baseline="30000" dirty="0" smtClean="0"/>
              <a:t>2</a:t>
            </a:r>
            <a:r>
              <a:rPr lang="en-US" dirty="0" smtClean="0"/>
              <a:t> of the earth have been flooded due to damming</a:t>
            </a:r>
          </a:p>
          <a:p>
            <a:endParaRPr lang="en-US" dirty="0" smtClean="0"/>
          </a:p>
          <a:p>
            <a:r>
              <a:rPr lang="en-US" dirty="0" smtClean="0"/>
              <a:t>People who live in area that will be covered by the reservoir are moved.</a:t>
            </a:r>
          </a:p>
          <a:p>
            <a:pPr lvl="1"/>
            <a:r>
              <a:rPr lang="en-US" dirty="0" smtClean="0"/>
              <a:t>Owners in good land-tenure countries are bought out and move elsewhere, usually to nearby cities.</a:t>
            </a:r>
          </a:p>
          <a:p>
            <a:pPr lvl="1"/>
            <a:r>
              <a:rPr lang="en-US" dirty="0" smtClean="0"/>
              <a:t>Inhabitants in rural areas or informal settlements are either evicted or resettled.</a:t>
            </a:r>
          </a:p>
          <a:p>
            <a:pPr lvl="2"/>
            <a:r>
              <a:rPr lang="en-US" dirty="0" smtClean="0"/>
              <a:t>Resettlement programs have been conducted for decades</a:t>
            </a:r>
          </a:p>
          <a:p>
            <a:pPr lvl="2"/>
            <a:r>
              <a:rPr lang="en-US" dirty="0" smtClean="0"/>
              <a:t>Future dams will probably spur more rural-urban migration, already underway for several generations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Gorges, China: 1.3 million people, 42.7% rural (Tan and Yao 2006).</a:t>
            </a:r>
          </a:p>
          <a:p>
            <a:endParaRPr lang="en-US" dirty="0" smtClean="0"/>
          </a:p>
          <a:p>
            <a:r>
              <a:rPr lang="en-US" dirty="0"/>
              <a:t>It was not until 1998 that the Chinese government appreciated that deforestation in</a:t>
            </a:r>
          </a:p>
          <a:p>
            <a:r>
              <a:rPr lang="en-US" dirty="0"/>
              <a:t>the upper reaches of the Yangtze was one of the principal causes of the serious</a:t>
            </a:r>
          </a:p>
          <a:p>
            <a:r>
              <a:rPr lang="en-US" dirty="0"/>
              <a:t>floods in the Yangtze catchment in 1998. Subsequently, the Government determined</a:t>
            </a:r>
          </a:p>
          <a:p>
            <a:r>
              <a:rPr lang="en-US" dirty="0"/>
              <a:t>that opening up land in these areas to accommodate resettlement must be prohibited.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57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9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i="1" dirty="0" smtClean="0"/>
              <a:t>Case studies</a:t>
            </a:r>
            <a:endParaRPr lang="en-US" dirty="0" smtClean="0"/>
          </a:p>
          <a:p>
            <a:pPr rtl="0"/>
            <a:r>
              <a:rPr lang="en-US" dirty="0" smtClean="0"/>
              <a:t>The </a:t>
            </a:r>
            <a:r>
              <a:rPr lang="en-US" dirty="0" err="1" smtClean="0">
                <a:hlinkClick r:id="rId3" action="ppaction://hlinkfile" tooltip="Lake Manantali"/>
              </a:rPr>
              <a:t>Manatali</a:t>
            </a:r>
            <a:r>
              <a:rPr lang="en-US" dirty="0" smtClean="0">
                <a:hlinkClick r:id="rId3" action="ppaction://hlinkfile" tooltip="Lake Manantali"/>
              </a:rPr>
              <a:t> reservoir</a:t>
            </a:r>
            <a:r>
              <a:rPr lang="en-US" dirty="0" smtClean="0"/>
              <a:t> formed by the </a:t>
            </a:r>
            <a:r>
              <a:rPr lang="en-US" dirty="0" err="1" smtClean="0">
                <a:hlinkClick r:id="rId4" action="ppaction://hlinkfile" tooltip="Manantali dam"/>
              </a:rPr>
              <a:t>Manantali</a:t>
            </a:r>
            <a:r>
              <a:rPr lang="en-US" dirty="0" smtClean="0">
                <a:hlinkClick r:id="rId4" action="ppaction://hlinkfile" tooltip="Manantali dam"/>
              </a:rPr>
              <a:t> dam</a:t>
            </a:r>
            <a:r>
              <a:rPr lang="en-US" dirty="0" smtClean="0"/>
              <a:t> in </a:t>
            </a:r>
            <a:r>
              <a:rPr lang="en-US" dirty="0" smtClean="0">
                <a:hlinkClick r:id="rId5" action="ppaction://hlinkfile" tooltip="Mali"/>
              </a:rPr>
              <a:t>Mali</a:t>
            </a:r>
            <a:r>
              <a:rPr lang="en-US" dirty="0" smtClean="0"/>
              <a:t> intersects the migration routes of nomadic </a:t>
            </a:r>
            <a:r>
              <a:rPr lang="en-US" dirty="0" smtClean="0">
                <a:hlinkClick r:id="rId6" action="ppaction://hlinkfile" tooltip="Pastoralism"/>
              </a:rPr>
              <a:t>pastoralists</a:t>
            </a:r>
            <a:r>
              <a:rPr lang="en-US" dirty="0" smtClean="0"/>
              <a:t> and destroyed 43000 ha of savannah, probably leading to </a:t>
            </a:r>
            <a:r>
              <a:rPr lang="en-US" dirty="0" smtClean="0">
                <a:hlinkClick r:id="rId7" action="ppaction://hlinkfile" tooltip="Overgrazing"/>
              </a:rPr>
              <a:t>overgrazing</a:t>
            </a:r>
            <a:r>
              <a:rPr lang="en-US" dirty="0" smtClean="0"/>
              <a:t> and </a:t>
            </a:r>
            <a:r>
              <a:rPr lang="en-US" dirty="0" smtClean="0">
                <a:hlinkClick r:id="rId8" action="ppaction://hlinkfile" tooltip="Soil erosion"/>
              </a:rPr>
              <a:t>soil erosion</a:t>
            </a:r>
            <a:r>
              <a:rPr lang="en-US" dirty="0" smtClean="0"/>
              <a:t> elsewhere. Further, the reservoir destroyed 120 km² of forest. The </a:t>
            </a:r>
            <a:r>
              <a:rPr lang="en-US" dirty="0" smtClean="0">
                <a:hlinkClick r:id="rId9" action="ppaction://hlinkfile" tooltip="Environmental impact of irrigation"/>
              </a:rPr>
              <a:t>depletion of groundwater aquifers</a:t>
            </a:r>
            <a:r>
              <a:rPr lang="en-US" dirty="0" smtClean="0"/>
              <a:t>, which is caused by the suppression of the seasonal flood cycle, is damaging the forests downstream of the dam.</a:t>
            </a:r>
            <a:r>
              <a:rPr lang="en-US" baseline="30000" dirty="0" smtClean="0">
                <a:hlinkClick r:id="" action="ppaction://hlinkfile"/>
              </a:rPr>
              <a:t>[9]</a:t>
            </a:r>
            <a:endParaRPr lang="en-US" dirty="0" smtClean="0"/>
          </a:p>
          <a:p>
            <a:pPr rtl="0"/>
            <a:r>
              <a:rPr lang="en-US" dirty="0" smtClean="0"/>
              <a:t>In the case of the </a:t>
            </a:r>
            <a:r>
              <a:rPr lang="en-US" dirty="0" smtClean="0">
                <a:hlinkClick r:id="rId10" action="ppaction://hlinkfile" tooltip="Dams and hydropower in Ethiopia"/>
              </a:rPr>
              <a:t>Lower </a:t>
            </a:r>
            <a:r>
              <a:rPr lang="en-US" dirty="0" err="1" smtClean="0">
                <a:hlinkClick r:id="rId10" action="ppaction://hlinkfile" tooltip="Dams and hydropower in Ethiopia"/>
              </a:rPr>
              <a:t>Omo</a:t>
            </a:r>
            <a:r>
              <a:rPr lang="en-US" dirty="0" smtClean="0">
                <a:hlinkClick r:id="rId10" action="ppaction://hlinkfile" tooltip="Dams and hydropower in Ethiopia"/>
              </a:rPr>
              <a:t> River</a:t>
            </a:r>
            <a:r>
              <a:rPr lang="en-US" dirty="0" smtClean="0"/>
              <a:t>, Ethiopia, hundreds of thousands of nomads will be affected because the flood recession agriculture on which their livelihoods are based would disappear once the Gibe III dam will be completed.</a:t>
            </a:r>
          </a:p>
          <a:p>
            <a:pPr rtl="0"/>
            <a:r>
              <a:rPr lang="en-US" dirty="0" smtClean="0"/>
              <a:t>After the closure of the </a:t>
            </a:r>
            <a:r>
              <a:rPr lang="en-US" dirty="0" err="1" smtClean="0">
                <a:hlinkClick r:id="rId11" action="ppaction://hlinkfile" tooltip="Kainji"/>
              </a:rPr>
              <a:t>Kainji</a:t>
            </a:r>
            <a:r>
              <a:rPr lang="en-US" dirty="0" smtClean="0"/>
              <a:t> dam, </a:t>
            </a:r>
            <a:r>
              <a:rPr lang="en-US" dirty="0" smtClean="0">
                <a:hlinkClick r:id="rId12" action="ppaction://hlinkfile" tooltip="Nigeria"/>
              </a:rPr>
              <a:t>Nigeria</a:t>
            </a:r>
            <a:r>
              <a:rPr lang="en-US" dirty="0" smtClean="0"/>
              <a:t>, 50 to 70 per cent of the downstream area of </a:t>
            </a:r>
            <a:r>
              <a:rPr lang="en-US" dirty="0" smtClean="0">
                <a:hlinkClick r:id="rId9" action="ppaction://hlinkfile" tooltip="Environmental impact of irrigation"/>
              </a:rPr>
              <a:t>flood-recession cropping</a:t>
            </a:r>
            <a:r>
              <a:rPr lang="en-US" dirty="0" smtClean="0"/>
              <a:t> was lost.</a:t>
            </a:r>
            <a:r>
              <a:rPr lang="en-US" baseline="30000" dirty="0" smtClean="0">
                <a:hlinkClick r:id="" action="ppaction://hlinkfile"/>
              </a:rPr>
              <a:t>[10</a:t>
            </a:r>
            <a:r>
              <a:rPr lang="en-US" baseline="30000" dirty="0" smtClean="0">
                <a:hlinkClick r:id="" action="ppaction://hlinkfile"/>
              </a:rPr>
              <a:t>]</a:t>
            </a:r>
            <a:endParaRPr lang="en-US" baseline="30000" dirty="0" smtClean="0"/>
          </a:p>
          <a:p>
            <a:pPr rtl="0"/>
            <a:endParaRPr lang="en-US" baseline="30000" dirty="0" smtClean="0"/>
          </a:p>
          <a:p>
            <a:pPr rtl="0"/>
            <a:endParaRPr lang="en-US" baseline="30000" dirty="0" smtClean="0"/>
          </a:p>
          <a:p>
            <a:pPr rtl="0"/>
            <a:r>
              <a:rPr lang="en-US" baseline="0" dirty="0" smtClean="0"/>
              <a:t>SO, in the Amazon, how has the riparian or floodplain system adapted to seasonal hydrological fluctuation? We know a lot about the seasonal cycle – how will the dams alter downstream flows and systems, including human?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i="1" dirty="0" smtClean="0"/>
              <a:t>Case studies</a:t>
            </a:r>
            <a:endParaRPr lang="en-US" dirty="0" smtClean="0"/>
          </a:p>
          <a:p>
            <a:pPr rtl="0"/>
            <a:r>
              <a:rPr lang="en-US" dirty="0" smtClean="0"/>
              <a:t>The </a:t>
            </a:r>
            <a:r>
              <a:rPr lang="en-US" dirty="0" err="1" smtClean="0">
                <a:hlinkClick r:id="rId3" action="ppaction://hlinkfile" tooltip="Lake Manantali"/>
              </a:rPr>
              <a:t>Manatali</a:t>
            </a:r>
            <a:r>
              <a:rPr lang="en-US" dirty="0" smtClean="0">
                <a:hlinkClick r:id="rId3" action="ppaction://hlinkfile" tooltip="Lake Manantali"/>
              </a:rPr>
              <a:t> reservoir</a:t>
            </a:r>
            <a:r>
              <a:rPr lang="en-US" dirty="0" smtClean="0"/>
              <a:t> formed by the </a:t>
            </a:r>
            <a:r>
              <a:rPr lang="en-US" dirty="0" err="1" smtClean="0">
                <a:hlinkClick r:id="rId4" action="ppaction://hlinkfile" tooltip="Manantali dam"/>
              </a:rPr>
              <a:t>Manantali</a:t>
            </a:r>
            <a:r>
              <a:rPr lang="en-US" dirty="0" smtClean="0">
                <a:hlinkClick r:id="rId4" action="ppaction://hlinkfile" tooltip="Manantali dam"/>
              </a:rPr>
              <a:t> dam</a:t>
            </a:r>
            <a:r>
              <a:rPr lang="en-US" dirty="0" smtClean="0"/>
              <a:t> in </a:t>
            </a:r>
            <a:r>
              <a:rPr lang="en-US" dirty="0" smtClean="0">
                <a:hlinkClick r:id="rId5" action="ppaction://hlinkfile" tooltip="Mali"/>
              </a:rPr>
              <a:t>Mali</a:t>
            </a:r>
            <a:r>
              <a:rPr lang="en-US" dirty="0" smtClean="0"/>
              <a:t> intersects the migration routes of nomadic </a:t>
            </a:r>
            <a:r>
              <a:rPr lang="en-US" dirty="0" smtClean="0">
                <a:hlinkClick r:id="rId6" action="ppaction://hlinkfile" tooltip="Pastoralism"/>
              </a:rPr>
              <a:t>pastoralists</a:t>
            </a:r>
            <a:r>
              <a:rPr lang="en-US" dirty="0" smtClean="0"/>
              <a:t> and destroyed 43000 ha of savannah, probably leading to </a:t>
            </a:r>
            <a:r>
              <a:rPr lang="en-US" dirty="0" smtClean="0">
                <a:hlinkClick r:id="rId7" action="ppaction://hlinkfile" tooltip="Overgrazing"/>
              </a:rPr>
              <a:t>overgrazing</a:t>
            </a:r>
            <a:r>
              <a:rPr lang="en-US" dirty="0" smtClean="0"/>
              <a:t> and </a:t>
            </a:r>
            <a:r>
              <a:rPr lang="en-US" dirty="0" smtClean="0">
                <a:hlinkClick r:id="rId8" action="ppaction://hlinkfile" tooltip="Soil erosion"/>
              </a:rPr>
              <a:t>soil erosion</a:t>
            </a:r>
            <a:r>
              <a:rPr lang="en-US" dirty="0" smtClean="0"/>
              <a:t> elsewhere. Further, the reservoir destroyed 120 km² of forest. The </a:t>
            </a:r>
            <a:r>
              <a:rPr lang="en-US" dirty="0" smtClean="0">
                <a:hlinkClick r:id="rId9" action="ppaction://hlinkfile" tooltip="Environmental impact of irrigation"/>
              </a:rPr>
              <a:t>depletion of groundwater aquifers</a:t>
            </a:r>
            <a:r>
              <a:rPr lang="en-US" dirty="0" smtClean="0"/>
              <a:t>, which is caused by the suppression of the seasonal flood cycle, is damaging the forests downstream of the dam.</a:t>
            </a:r>
            <a:r>
              <a:rPr lang="en-US" baseline="30000" dirty="0" smtClean="0">
                <a:hlinkClick r:id="" action="ppaction://hlinkfile"/>
              </a:rPr>
              <a:t>[9]</a:t>
            </a:r>
            <a:endParaRPr lang="en-US" dirty="0" smtClean="0"/>
          </a:p>
          <a:p>
            <a:pPr rtl="0"/>
            <a:r>
              <a:rPr lang="en-US" dirty="0" smtClean="0"/>
              <a:t>In the case of the </a:t>
            </a:r>
            <a:r>
              <a:rPr lang="en-US" dirty="0" smtClean="0">
                <a:hlinkClick r:id="rId10" action="ppaction://hlinkfile" tooltip="Dams and hydropower in Ethiopia"/>
              </a:rPr>
              <a:t>Lower </a:t>
            </a:r>
            <a:r>
              <a:rPr lang="en-US" dirty="0" err="1" smtClean="0">
                <a:hlinkClick r:id="rId10" action="ppaction://hlinkfile" tooltip="Dams and hydropower in Ethiopia"/>
              </a:rPr>
              <a:t>Omo</a:t>
            </a:r>
            <a:r>
              <a:rPr lang="en-US" dirty="0" smtClean="0">
                <a:hlinkClick r:id="rId10" action="ppaction://hlinkfile" tooltip="Dams and hydropower in Ethiopia"/>
              </a:rPr>
              <a:t> River</a:t>
            </a:r>
            <a:r>
              <a:rPr lang="en-US" dirty="0" smtClean="0"/>
              <a:t>, Ethiopia, hundreds of thousands of nomads will be affected because the flood recession agriculture on which their livelihoods are based would disappear once the Gibe III dam will be completed.</a:t>
            </a:r>
          </a:p>
          <a:p>
            <a:pPr rtl="0"/>
            <a:r>
              <a:rPr lang="en-US" dirty="0" smtClean="0"/>
              <a:t>After the closure of the </a:t>
            </a:r>
            <a:r>
              <a:rPr lang="en-US" dirty="0" err="1" smtClean="0">
                <a:hlinkClick r:id="rId11" action="ppaction://hlinkfile" tooltip="Kainji"/>
              </a:rPr>
              <a:t>Kainji</a:t>
            </a:r>
            <a:r>
              <a:rPr lang="en-US" dirty="0" smtClean="0"/>
              <a:t> dam, </a:t>
            </a:r>
            <a:r>
              <a:rPr lang="en-US" dirty="0" smtClean="0">
                <a:hlinkClick r:id="rId12" action="ppaction://hlinkfile" tooltip="Nigeria"/>
              </a:rPr>
              <a:t>Nigeria</a:t>
            </a:r>
            <a:r>
              <a:rPr lang="en-US" dirty="0" smtClean="0"/>
              <a:t>, 50 to 70 per cent of the downstream area of </a:t>
            </a:r>
            <a:r>
              <a:rPr lang="en-US" dirty="0" smtClean="0">
                <a:hlinkClick r:id="rId9" action="ppaction://hlinkfile" tooltip="Environmental impact of irrigation"/>
              </a:rPr>
              <a:t>flood-recession cropping</a:t>
            </a:r>
            <a:r>
              <a:rPr lang="en-US" dirty="0" smtClean="0"/>
              <a:t> was lost.</a:t>
            </a:r>
            <a:r>
              <a:rPr lang="en-US" baseline="30000" dirty="0" smtClean="0">
                <a:hlinkClick r:id="" action="ppaction://hlinkfile"/>
              </a:rPr>
              <a:t>[10</a:t>
            </a:r>
            <a:r>
              <a:rPr lang="en-US" baseline="30000" dirty="0" smtClean="0">
                <a:hlinkClick r:id="" action="ppaction://hlinkfile"/>
              </a:rPr>
              <a:t>]</a:t>
            </a:r>
            <a:endParaRPr lang="en-US" baseline="30000" dirty="0" smtClean="0"/>
          </a:p>
          <a:p>
            <a:pPr rtl="0"/>
            <a:endParaRPr lang="en-US" baseline="30000" dirty="0" smtClean="0"/>
          </a:p>
          <a:p>
            <a:pPr rtl="0"/>
            <a:endParaRPr lang="en-US" baseline="30000" dirty="0" smtClean="0"/>
          </a:p>
          <a:p>
            <a:pPr rtl="0"/>
            <a:r>
              <a:rPr lang="en-US" baseline="0" dirty="0" smtClean="0"/>
              <a:t>SO, in the Amazon, how has the riparian or floodplain system adapted to seasonal hydrological fluctuation? We know a lot about the seasonal cycle – how will the dams alter downstream flows and systems, including human?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be readily studied – hundreds of fairly</a:t>
            </a:r>
            <a:r>
              <a:rPr lang="en-US" baseline="0" dirty="0" smtClean="0"/>
              <a:t> well-documented </a:t>
            </a:r>
            <a:r>
              <a:rPr lang="en-US" dirty="0" smtClean="0"/>
              <a:t>case studies.</a:t>
            </a:r>
          </a:p>
          <a:p>
            <a:endParaRPr lang="en-US" dirty="0" smtClean="0"/>
          </a:p>
          <a:p>
            <a:r>
              <a:rPr lang="en-US" dirty="0" smtClean="0"/>
              <a:t>Opportunity to watch the events unfold – a bit politically incorrect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84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touchstone paper about LULCC</a:t>
            </a:r>
            <a:r>
              <a:rPr lang="en-US" baseline="0" dirty="0" smtClean="0"/>
              <a:t> in the tropics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indicates to me that </a:t>
            </a:r>
          </a:p>
          <a:p>
            <a:endParaRPr lang="en-US" baseline="0" dirty="0" smtClean="0"/>
          </a:p>
          <a:p>
            <a:r>
              <a:rPr lang="en-US" dirty="0" err="1" smtClean="0"/>
              <a:t>Lambin</a:t>
            </a:r>
            <a:r>
              <a:rPr lang="en-US" dirty="0" smtClean="0"/>
              <a:t>, E., H.J. Geist, E. Lepers. 2003. Dynamics of land-use and land-cover change in tropical regions. </a:t>
            </a:r>
            <a:r>
              <a:rPr lang="fr-FR" i="1" dirty="0" err="1" smtClean="0"/>
              <a:t>Annu</a:t>
            </a:r>
            <a:r>
              <a:rPr lang="fr-FR" i="1" dirty="0" smtClean="0"/>
              <a:t>. </a:t>
            </a:r>
            <a:r>
              <a:rPr lang="fr-FR" i="1" dirty="0" err="1" smtClean="0"/>
              <a:t>Rev</a:t>
            </a:r>
            <a:r>
              <a:rPr lang="fr-FR" i="1" dirty="0" smtClean="0"/>
              <a:t>. Environ. </a:t>
            </a:r>
            <a:r>
              <a:rPr lang="fr-FR" i="1" dirty="0" err="1" smtClean="0"/>
              <a:t>Resour</a:t>
            </a:r>
            <a:r>
              <a:rPr lang="fr-FR" i="1" dirty="0" smtClean="0"/>
              <a:t>. </a:t>
            </a:r>
            <a:r>
              <a:rPr lang="fr-FR" dirty="0" smtClean="0"/>
              <a:t>28:205–41</a:t>
            </a:r>
          </a:p>
          <a:p>
            <a:endParaRPr lang="fr-FR" dirty="0" smtClean="0"/>
          </a:p>
          <a:p>
            <a:pPr lvl="1"/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references</a:t>
            </a:r>
            <a:r>
              <a:rPr lang="fr-FR" dirty="0" smtClean="0"/>
              <a:t> to « </a:t>
            </a:r>
            <a:r>
              <a:rPr lang="fr-FR" dirty="0" err="1" smtClean="0"/>
              <a:t>dams</a:t>
            </a:r>
            <a:r>
              <a:rPr lang="fr-FR" dirty="0" smtClean="0"/>
              <a:t> », none as real case </a:t>
            </a:r>
            <a:r>
              <a:rPr lang="fr-FR" dirty="0" err="1" smtClean="0"/>
              <a:t>studies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Scholar</a:t>
            </a:r>
            <a:r>
              <a:rPr lang="fr-FR" dirty="0" smtClean="0"/>
              <a:t> Google: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, 36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« dam » or « </a:t>
            </a:r>
            <a:r>
              <a:rPr lang="fr-FR" dirty="0" err="1" smtClean="0"/>
              <a:t>reservoir</a:t>
            </a:r>
            <a:r>
              <a:rPr lang="fr-FR" dirty="0" smtClean="0"/>
              <a:t> » in the </a:t>
            </a:r>
            <a:r>
              <a:rPr lang="fr-FR" dirty="0" err="1" smtClean="0"/>
              <a:t>text</a:t>
            </a:r>
            <a:r>
              <a:rPr lang="fr-FR" dirty="0" smtClean="0"/>
              <a:t> have </a:t>
            </a:r>
            <a:r>
              <a:rPr lang="fr-FR" dirty="0" err="1" smtClean="0"/>
              <a:t>cited</a:t>
            </a:r>
            <a:r>
              <a:rPr lang="fr-FR" dirty="0" smtClean="0"/>
              <a:t> Lambin et al. 2003. (of over 600).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One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r>
              <a:rPr lang="fr-FR" dirty="0" smtClean="0"/>
              <a:t> the </a:t>
            </a:r>
            <a:r>
              <a:rPr lang="fr-FR" dirty="0" err="1" smtClean="0"/>
              <a:t>effect</a:t>
            </a:r>
            <a:r>
              <a:rPr lang="fr-FR" dirty="0" smtClean="0"/>
              <a:t> of dam/</a:t>
            </a:r>
            <a:r>
              <a:rPr lang="fr-FR" dirty="0" err="1" smtClean="0"/>
              <a:t>reservoir</a:t>
            </a:r>
            <a:r>
              <a:rPr lang="fr-FR" dirty="0" smtClean="0"/>
              <a:t> on LULCC – people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attracted</a:t>
            </a:r>
            <a:r>
              <a:rPr lang="fr-FR" dirty="0" smtClean="0"/>
              <a:t>, </a:t>
            </a:r>
            <a:r>
              <a:rPr lang="fr-FR" dirty="0" err="1" smtClean="0"/>
              <a:t>forest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cleared</a:t>
            </a:r>
            <a:r>
              <a:rPr lang="fr-FR" dirty="0" smtClean="0"/>
              <a:t> in Chiapas, Mexico (</a:t>
            </a:r>
            <a:r>
              <a:rPr lang="fr-FR" dirty="0" err="1" smtClean="0"/>
              <a:t>Sandoval</a:t>
            </a:r>
            <a:r>
              <a:rPr lang="fr-FR" dirty="0" smtClean="0"/>
              <a:t> et al. 2007 </a:t>
            </a:r>
            <a:r>
              <a:rPr lang="fr-FR" dirty="0" err="1" smtClean="0"/>
              <a:t>Biol</a:t>
            </a:r>
            <a:r>
              <a:rPr lang="fr-FR" dirty="0" smtClean="0"/>
              <a:t>.  </a:t>
            </a:r>
            <a:r>
              <a:rPr lang="fr-FR" dirty="0" err="1" smtClean="0"/>
              <a:t>Conserv</a:t>
            </a:r>
            <a:r>
              <a:rPr lang="fr-FR" dirty="0" smtClean="0"/>
              <a:t>.).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9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31F5C-3D71-4F60-8F28-CF4AC63A46B0}" type="slidenum">
              <a:rPr lang="en-US"/>
              <a:pPr/>
              <a:t>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Row crops land cover = agriculture land use.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9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9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400,000 km</a:t>
            </a:r>
            <a:r>
              <a:rPr lang="en-US" baseline="30000" dirty="0" smtClean="0"/>
              <a:t>2</a:t>
            </a:r>
            <a:r>
              <a:rPr lang="en-US" dirty="0" smtClean="0"/>
              <a:t> surface area in </a:t>
            </a:r>
            <a:r>
              <a:rPr lang="en-US" dirty="0" err="1" smtClean="0"/>
              <a:t>reserviors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 smtClean="0"/>
              <a:t>be no </a:t>
            </a:r>
            <a:r>
              <a:rPr lang="en-US" dirty="0" smtClean="0"/>
              <a:t>surprises – this is an enormous amount</a:t>
            </a:r>
            <a:r>
              <a:rPr lang="en-US" baseline="0" dirty="0" smtClean="0"/>
              <a:t> of experience and has been contested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note big gaps.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8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79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doesn’t take much imagination to think through all the things that happen when a dam and reservoir</a:t>
            </a:r>
            <a:r>
              <a:rPr lang="en-US" baseline="0" dirty="0" smtClean="0"/>
              <a:t> is built.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of these events are described in the literature.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there is NO systematic study of any of these from a land-use/land-cover perspective, except for the resettlement issues.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studies of water quality in reservoirs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(Tony said 2 successes, Scudder actually described 3 successes – 50% more than Tony said).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F145-D056-4713-BFF2-39FE87314F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2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8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6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0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5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2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6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FEFE-0AF2-400E-BC5D-D697E6AD51C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C1F08-C12B-46FD-9328-1D9AEFE7B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ld-cigb.net/GB/Dams/Role_of_Dams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Land-use and Land-cover Change Issues Related to Dams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74676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Stephanie </a:t>
            </a:r>
            <a:r>
              <a:rPr lang="en-US" sz="2800" dirty="0" err="1" smtClean="0">
                <a:solidFill>
                  <a:schemeClr val="tx1"/>
                </a:solidFill>
              </a:rPr>
              <a:t>Bohlman</a:t>
            </a:r>
            <a:r>
              <a:rPr lang="en-US" sz="2800" dirty="0" smtClean="0">
                <a:solidFill>
                  <a:schemeClr val="tx1"/>
                </a:solidFill>
              </a:rPr>
              <a:t> and Michael W. </a:t>
            </a:r>
            <a:r>
              <a:rPr lang="en-US" sz="2800" dirty="0" err="1" smtClean="0">
                <a:solidFill>
                  <a:schemeClr val="tx1"/>
                </a:solidFill>
              </a:rPr>
              <a:t>Binford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Department of Geography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University of Florida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://www.internationalrivers.org/files/images/Tucurui%20before%20and%20after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752599"/>
            <a:ext cx="4306191" cy="32188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5260" y="6477000"/>
            <a:ext cx="496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http://www.internationalrivers.org/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96991" y="3362038"/>
            <a:ext cx="878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Tucurui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Resettlement</a:t>
            </a:r>
            <a:endParaRPr lang="en-US" dirty="0"/>
          </a:p>
        </p:txBody>
      </p:sp>
      <p:pic>
        <p:nvPicPr>
          <p:cNvPr id="18434" name="Picture 2" descr="http://landsat.usgs.gov/images/gallery/7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772400" cy="5384008"/>
          </a:xfrm>
          <a:prstGeom prst="rect">
            <a:avLst/>
          </a:prstGeom>
          <a:noFill/>
        </p:spPr>
      </p:pic>
      <p:pic>
        <p:nvPicPr>
          <p:cNvPr id="6" name="Picture 2" descr="http://www.internationalrivers.org/files/images/Tucurui%20before%20and%20after.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665" y="984311"/>
            <a:ext cx="7246135" cy="5416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5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land allocated to resettlement</a:t>
            </a:r>
          </a:p>
          <a:p>
            <a:pPr lvl="1"/>
            <a:r>
              <a:rPr lang="en-US" dirty="0" smtClean="0"/>
              <a:t>Rural inhabitants to other agricultural lands?</a:t>
            </a:r>
          </a:p>
          <a:p>
            <a:pPr lvl="2"/>
            <a:r>
              <a:rPr lang="en-US" dirty="0" smtClean="0"/>
              <a:t>China Three Gorges – 42.7% rural of 1.3 million (6 million?) displaced</a:t>
            </a:r>
          </a:p>
          <a:p>
            <a:pPr lvl="2"/>
            <a:r>
              <a:rPr lang="en-US" dirty="0" smtClean="0"/>
              <a:t>Deforestation upstream cause of increased flooding, so agricultural resettlement could not be upstream (Tan and Yao 2006) but must be distant.</a:t>
            </a:r>
          </a:p>
          <a:p>
            <a:r>
              <a:rPr lang="en-US" dirty="0" smtClean="0"/>
              <a:t>Informal resettlement</a:t>
            </a:r>
          </a:p>
          <a:p>
            <a:r>
              <a:rPr lang="en-US" dirty="0" smtClean="0"/>
              <a:t>Migration to urban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699247" cy="4525963"/>
          </a:xfrm>
        </p:spPr>
        <p:txBody>
          <a:bodyPr/>
          <a:lstStyle/>
          <a:p>
            <a:r>
              <a:rPr lang="en-US" dirty="0" smtClean="0"/>
              <a:t>Flow </a:t>
            </a:r>
            <a:r>
              <a:rPr lang="en-US" dirty="0"/>
              <a:t>moderated, people plant or build in previous floodplains</a:t>
            </a:r>
          </a:p>
          <a:p>
            <a:pPr lvl="1"/>
            <a:r>
              <a:rPr lang="en-US" dirty="0"/>
              <a:t>Fertile soils in former </a:t>
            </a:r>
            <a:r>
              <a:rPr lang="en-US" dirty="0" smtClean="0"/>
              <a:t>floodplain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5638800"/>
            <a:ext cx="419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Tuttle Creek Reservoir, near Manhattan, KS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10837"/>
          <a:stretch/>
        </p:blipFill>
        <p:spPr bwMode="auto">
          <a:xfrm>
            <a:off x="3757661" y="1295399"/>
            <a:ext cx="5157739" cy="42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53" y="1371600"/>
            <a:ext cx="4156447" cy="4525963"/>
          </a:xfrm>
        </p:spPr>
        <p:txBody>
          <a:bodyPr/>
          <a:lstStyle/>
          <a:p>
            <a:r>
              <a:rPr lang="en-US" dirty="0" smtClean="0"/>
              <a:t>Flow </a:t>
            </a:r>
            <a:r>
              <a:rPr lang="en-US" dirty="0"/>
              <a:t>moderated, people plant or build in previous floodplains</a:t>
            </a:r>
          </a:p>
          <a:p>
            <a:pPr lvl="1"/>
            <a:r>
              <a:rPr lang="en-US" dirty="0" smtClean="0"/>
              <a:t>Subject </a:t>
            </a:r>
            <a:r>
              <a:rPr lang="en-US" dirty="0"/>
              <a:t>to catastrophic </a:t>
            </a:r>
            <a:r>
              <a:rPr lang="en-US" dirty="0" smtClean="0"/>
              <a:t>flooding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0" r="43006" b="2623"/>
          <a:stretch/>
        </p:blipFill>
        <p:spPr bwMode="auto">
          <a:xfrm>
            <a:off x="4572000" y="1371600"/>
            <a:ext cx="4102182" cy="436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Downstream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3505200" cy="4525963"/>
          </a:xfrm>
        </p:spPr>
        <p:txBody>
          <a:bodyPr/>
          <a:lstStyle/>
          <a:p>
            <a:r>
              <a:rPr lang="en-US" dirty="0" smtClean="0"/>
              <a:t>Flow </a:t>
            </a:r>
            <a:r>
              <a:rPr lang="en-US" dirty="0"/>
              <a:t>moderated, earlier livelihood methods based on flooding can be lost (Egypt, Cambodia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Tonle Sap Lake and Mekong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3657600" cy="270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3970997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http://www1.american.edu/ted/ice/mekong-china.htm</a:t>
            </a:r>
          </a:p>
        </p:txBody>
      </p:sp>
      <p:pic>
        <p:nvPicPr>
          <p:cNvPr id="2052" name="Picture 4" descr="H:\Documents\Thailand-Cambodia\2006 October Field Trip\Photographs Oct 2006 Field Trip\125NIKON\DSCN5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Documents\Thailand-Cambodia\2007_feb_Field Trip\Photographs Feb Field Trip\128NIKON\DSCN59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9" y="4419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Downstream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3505200" cy="4525963"/>
          </a:xfrm>
        </p:spPr>
        <p:txBody>
          <a:bodyPr/>
          <a:lstStyle/>
          <a:p>
            <a:r>
              <a:rPr lang="en-US" dirty="0" smtClean="0"/>
              <a:t>Amazon: Flooded Forest?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6705600" cy="448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2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Rivers, Dams, and Land </a:t>
            </a:r>
            <a:r>
              <a:rPr lang="en-US" dirty="0" smtClean="0"/>
              <a:t>Use: Still Stuck on Basic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How does the creation of big dams and reservoirs affect change in LULC?</a:t>
            </a:r>
          </a:p>
          <a:p>
            <a:pPr lvl="1"/>
            <a:r>
              <a:rPr lang="en-US" dirty="0" smtClean="0"/>
              <a:t>Direct</a:t>
            </a:r>
          </a:p>
          <a:p>
            <a:pPr lvl="1"/>
            <a:r>
              <a:rPr lang="en-US" dirty="0" smtClean="0"/>
              <a:t>Indirect</a:t>
            </a:r>
          </a:p>
          <a:p>
            <a:pPr lvl="1"/>
            <a:r>
              <a:rPr lang="en-US" dirty="0" smtClean="0"/>
              <a:t>In and near reservoir</a:t>
            </a:r>
          </a:p>
          <a:p>
            <a:pPr lvl="1"/>
            <a:r>
              <a:rPr lang="en-US" dirty="0" smtClean="0"/>
              <a:t>Far from reservoir</a:t>
            </a:r>
          </a:p>
          <a:p>
            <a:r>
              <a:rPr lang="en-US" dirty="0" smtClean="0"/>
              <a:t>How does LULC affect reservoirs?</a:t>
            </a:r>
          </a:p>
          <a:p>
            <a:pPr lvl="1"/>
            <a:r>
              <a:rPr lang="en-US" dirty="0" smtClean="0"/>
              <a:t>More well-studied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On To Stephanie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Land-use/Land-cover Change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7" t="13075" r="17864" b="1785"/>
          <a:stretch/>
        </p:blipFill>
        <p:spPr bwMode="auto">
          <a:xfrm>
            <a:off x="2362200" y="914400"/>
            <a:ext cx="4728028" cy="5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Land </a:t>
            </a:r>
            <a:r>
              <a:rPr lang="en-US" u="sng" dirty="0">
                <a:solidFill>
                  <a:schemeClr val="tx1"/>
                </a:solidFill>
              </a:rPr>
              <a:t>Cover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0010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(Bio)physical description of the earth's surface. For example: vegetation (trees, bushes, fields, lawns), bare soil, hard surfaces (rocks, buildings) and wet areas and bodies of water (watercourses, wetlands). </a:t>
            </a:r>
          </a:p>
          <a:p>
            <a:endParaRPr lang="en-US" sz="2800" dirty="0"/>
          </a:p>
          <a:p>
            <a:r>
              <a:rPr lang="en-US" sz="4000" u="sng" dirty="0"/>
              <a:t>Directly observable</a:t>
            </a:r>
            <a:endParaRPr lang="en-US" dirty="0"/>
          </a:p>
        </p:txBody>
      </p:sp>
      <p:pic>
        <p:nvPicPr>
          <p:cNvPr id="5122" name="Picture 2" descr="http://www.dnr.wa.gov/SiteCollectionImages/Plants/em_fwf_wa_rainfor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Land </a:t>
            </a:r>
            <a:r>
              <a:rPr lang="en-US" u="sng" dirty="0">
                <a:solidFill>
                  <a:schemeClr val="tx1"/>
                </a:solidFill>
              </a:rPr>
              <a:t>Use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-712788" y="16430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382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socio-economic description (functional dimension) of areas: areas used for residential, industrial or commercial purposes, for farming or forestry, for recreational or conservation purposes, etc.</a:t>
            </a:r>
          </a:p>
          <a:p>
            <a:endParaRPr lang="en-US" sz="1100" dirty="0"/>
          </a:p>
          <a:p>
            <a:r>
              <a:rPr lang="en-US" sz="4000" u="sng" dirty="0"/>
              <a:t>Not directly observable</a:t>
            </a:r>
            <a:r>
              <a:rPr lang="en-US" sz="2800" dirty="0"/>
              <a:t>, but can </a:t>
            </a:r>
            <a:r>
              <a:rPr lang="en-US" sz="2800" i="1" dirty="0"/>
              <a:t>sometimes</a:t>
            </a:r>
            <a:r>
              <a:rPr lang="en-US" sz="2800" dirty="0"/>
              <a:t> be</a:t>
            </a:r>
          </a:p>
          <a:p>
            <a:r>
              <a:rPr lang="en-US" sz="2800" i="1" dirty="0" smtClean="0"/>
              <a:t>inferred</a:t>
            </a:r>
            <a:r>
              <a:rPr lang="en-US" sz="2800" dirty="0" smtClean="0"/>
              <a:t> </a:t>
            </a:r>
            <a:r>
              <a:rPr lang="en-US" sz="2800" dirty="0"/>
              <a:t>from land cover.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6146" name="Picture 2" descr="http://forestry.tennessee.edu/fore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849686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592" y="6096000"/>
            <a:ext cx="3932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http://forestry.tennessee.edu/ORForest.html</a:t>
            </a:r>
          </a:p>
        </p:txBody>
      </p:sp>
    </p:spTree>
    <p:extLst>
      <p:ext uri="{BB962C8B-B14F-4D97-AF65-F5344CB8AC3E}">
        <p14:creationId xmlns:p14="http://schemas.microsoft.com/office/powerpoint/2010/main" val="16100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 More Issue </a:t>
            </a:r>
            <a:r>
              <a:rPr lang="en-US" dirty="0" smtClean="0"/>
              <a:t>of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4807625"/>
            <a:ext cx="8229600" cy="1970018"/>
          </a:xfrm>
        </p:spPr>
        <p:txBody>
          <a:bodyPr/>
          <a:lstStyle/>
          <a:p>
            <a:r>
              <a:rPr lang="en-US" dirty="0" smtClean="0"/>
              <a:t>Dam: the structure across a river that retains water.</a:t>
            </a:r>
          </a:p>
          <a:p>
            <a:r>
              <a:rPr lang="en-US" dirty="0" smtClean="0"/>
              <a:t>Reservoir: artificial lake created by a dam.</a:t>
            </a:r>
            <a:endParaRPr lang="en-US" dirty="0"/>
          </a:p>
        </p:txBody>
      </p:sp>
      <p:pic>
        <p:nvPicPr>
          <p:cNvPr id="2050" name="Picture 2" descr="http://www.asianews.it/files/img/INDIA_-_CINA_-_BANGLADESH_-_Brahmaputra_dam_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67393"/>
            <a:ext cx="5715000" cy="37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05493"/>
            <a:ext cx="1562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http://www.asianews.it/news-en/Chinese-dams-on-the-Brahmaputra-threaten-lives-of-Indians-and-Bangladeshis-21869.html</a:t>
            </a:r>
          </a:p>
        </p:txBody>
      </p:sp>
    </p:spTree>
    <p:extLst>
      <p:ext uri="{BB962C8B-B14F-4D97-AF65-F5344CB8AC3E}">
        <p14:creationId xmlns:p14="http://schemas.microsoft.com/office/powerpoint/2010/main" val="34561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“Large</a:t>
            </a:r>
            <a:r>
              <a:rPr lang="en-US" dirty="0"/>
              <a:t> ”</a:t>
            </a:r>
            <a:r>
              <a:rPr lang="en-US" dirty="0" smtClean="0"/>
              <a:t> Dam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dams </a:t>
            </a:r>
            <a:r>
              <a:rPr lang="en-US" dirty="0" smtClean="0"/>
              <a:t>have </a:t>
            </a:r>
            <a:r>
              <a:rPr lang="en-US" dirty="0"/>
              <a:t>embankment height of more than 15 meters </a:t>
            </a:r>
            <a:r>
              <a:rPr lang="en-US" dirty="0" smtClean="0"/>
              <a:t>or storage </a:t>
            </a:r>
            <a:r>
              <a:rPr lang="en-US" dirty="0"/>
              <a:t>volume exceeding 3 million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mean depth of 10 m in the reservoir suggests minimum surface area of 300,000 m</a:t>
            </a:r>
            <a:r>
              <a:rPr lang="en-US" baseline="30000" dirty="0" smtClean="0"/>
              <a:t>2</a:t>
            </a:r>
            <a:r>
              <a:rPr lang="en-US" dirty="0" smtClean="0"/>
              <a:t> covered by water, or less than 1 km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 lvl="4"/>
            <a:r>
              <a:rPr lang="en-US" dirty="0" smtClean="0"/>
              <a:t>ICOLD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Global Database of Dams</a:t>
            </a:r>
            <a:endParaRPr lang="en-US" dirty="0"/>
          </a:p>
        </p:txBody>
      </p:sp>
      <p:pic>
        <p:nvPicPr>
          <p:cNvPr id="1026" name="Picture 2" descr="http://farm7.staticflickr.com/6171/6185754990_c6e75a556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9"/>
            <a:ext cx="7467600" cy="57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6504801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http://sedac.ciesin.columbia.edu/theme/land-use/maps/gallery/set/grand-v1-dams-rev01</a:t>
            </a:r>
          </a:p>
        </p:txBody>
      </p:sp>
    </p:spTree>
    <p:extLst>
      <p:ext uri="{BB962C8B-B14F-4D97-AF65-F5344CB8AC3E}">
        <p14:creationId xmlns:p14="http://schemas.microsoft.com/office/powerpoint/2010/main" val="22031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Purposes of 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48% </a:t>
            </a:r>
            <a:r>
              <a:rPr lang="en-US" dirty="0"/>
              <a:t>are for </a:t>
            </a:r>
            <a:r>
              <a:rPr lang="en-US" dirty="0" smtClean="0"/>
              <a:t>irrigation</a:t>
            </a:r>
          </a:p>
          <a:p>
            <a:r>
              <a:rPr lang="en-US" dirty="0" smtClean="0"/>
              <a:t>17</a:t>
            </a:r>
            <a:r>
              <a:rPr lang="en-US" dirty="0"/>
              <a:t>% for </a:t>
            </a:r>
            <a:r>
              <a:rPr lang="en-US" dirty="0" smtClean="0"/>
              <a:t>hydropower, mostly hydroelectric </a:t>
            </a:r>
          </a:p>
          <a:p>
            <a:r>
              <a:rPr lang="en-US" dirty="0" smtClean="0"/>
              <a:t>13</a:t>
            </a:r>
            <a:r>
              <a:rPr lang="en-US" dirty="0"/>
              <a:t>% for water supply </a:t>
            </a:r>
            <a:r>
              <a:rPr lang="en-US" dirty="0" smtClean="0"/>
              <a:t> </a:t>
            </a:r>
          </a:p>
          <a:p>
            <a:r>
              <a:rPr lang="en-US" dirty="0" smtClean="0"/>
              <a:t>10</a:t>
            </a:r>
            <a:r>
              <a:rPr lang="en-US" dirty="0"/>
              <a:t>% for flood </a:t>
            </a:r>
            <a:r>
              <a:rPr lang="en-US" dirty="0" smtClean="0"/>
              <a:t>control </a:t>
            </a:r>
          </a:p>
          <a:p>
            <a:r>
              <a:rPr lang="en-US" dirty="0" smtClean="0"/>
              <a:t>5</a:t>
            </a:r>
            <a:r>
              <a:rPr lang="en-US" dirty="0"/>
              <a:t>% for </a:t>
            </a:r>
            <a:r>
              <a:rPr lang="en-US" dirty="0" smtClean="0"/>
              <a:t>recreation</a:t>
            </a:r>
          </a:p>
          <a:p>
            <a:r>
              <a:rPr lang="en-US" dirty="0"/>
              <a:t>&lt;</a:t>
            </a:r>
            <a:r>
              <a:rPr lang="en-US" dirty="0" smtClean="0"/>
              <a:t>1</a:t>
            </a:r>
            <a:r>
              <a:rPr lang="en-US" dirty="0"/>
              <a:t>% for navigation and fish farming. </a:t>
            </a:r>
          </a:p>
          <a:p>
            <a:pPr lvl="1"/>
            <a:r>
              <a:rPr lang="en-US" sz="2000" dirty="0"/>
              <a:t>ICOLD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www.icold-cigb.net/GB/Dams/Role_of_Dams.asp</a:t>
            </a:r>
            <a:endParaRPr lang="en-US" sz="2000" dirty="0" smtClean="0"/>
          </a:p>
          <a:p>
            <a:r>
              <a:rPr lang="en-US" dirty="0" smtClean="0"/>
              <a:t>ALL OF WHICH HAVE LU/LC IMPLICATIONS!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Happens to Land when a Dam Is Built?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6172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People who live in area that will be covered by the reservoir </a:t>
            </a:r>
            <a:r>
              <a:rPr lang="en-US" dirty="0" smtClean="0"/>
              <a:t>must move - resettlement.</a:t>
            </a:r>
            <a:endParaRPr lang="en-US" dirty="0" smtClean="0"/>
          </a:p>
          <a:p>
            <a:pPr lvl="1"/>
            <a:r>
              <a:rPr lang="en-US" dirty="0" smtClean="0"/>
              <a:t>Owners in good land-tenure countries are </a:t>
            </a:r>
            <a:r>
              <a:rPr lang="en-US" dirty="0" smtClean="0"/>
              <a:t>compensated and </a:t>
            </a:r>
            <a:r>
              <a:rPr lang="en-US" dirty="0" smtClean="0"/>
              <a:t>move elsewhere, usually to nearby cities.</a:t>
            </a:r>
          </a:p>
          <a:p>
            <a:pPr lvl="1"/>
            <a:r>
              <a:rPr lang="en-US" dirty="0" smtClean="0"/>
              <a:t>Inhabitants in rural areas or informal settlements </a:t>
            </a:r>
            <a:r>
              <a:rPr lang="en-US" dirty="0" smtClean="0"/>
              <a:t>in most countries are </a:t>
            </a:r>
            <a:r>
              <a:rPr lang="en-US" dirty="0" smtClean="0"/>
              <a:t>either evicted or resettled.</a:t>
            </a:r>
          </a:p>
          <a:p>
            <a:pPr lvl="2"/>
            <a:r>
              <a:rPr lang="en-US" dirty="0" smtClean="0"/>
              <a:t>Resettlement programs have been conducted for decades, some successfully</a:t>
            </a:r>
          </a:p>
          <a:p>
            <a:pPr lvl="2"/>
            <a:r>
              <a:rPr lang="en-US" dirty="0" smtClean="0"/>
              <a:t>Future dams will probably spur more rural-urban migration, already underway for several generations</a:t>
            </a:r>
          </a:p>
          <a:p>
            <a:r>
              <a:rPr lang="en-US" dirty="0" smtClean="0"/>
              <a:t>Land cover in reservoir area cleared (seldom)</a:t>
            </a:r>
          </a:p>
          <a:p>
            <a:r>
              <a:rPr lang="en-US" dirty="0" smtClean="0"/>
              <a:t>Construction sites and </a:t>
            </a:r>
            <a:r>
              <a:rPr lang="en-US" dirty="0" smtClean="0"/>
              <a:t>housing built </a:t>
            </a:r>
            <a:r>
              <a:rPr lang="en-US" dirty="0" smtClean="0"/>
              <a:t>for workers and support populations</a:t>
            </a:r>
          </a:p>
          <a:p>
            <a:r>
              <a:rPr lang="en-US" dirty="0" smtClean="0"/>
              <a:t>When reservoir is filled, people are attracted to water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Agriculture </a:t>
            </a:r>
            <a:r>
              <a:rPr lang="en-US" dirty="0" smtClean="0"/>
              <a:t>– irrigation, access to markets (large corporations)]</a:t>
            </a:r>
          </a:p>
          <a:p>
            <a:pPr lvl="1"/>
            <a:r>
              <a:rPr lang="en-US" dirty="0" smtClean="0"/>
              <a:t>Subsistence – Haiti – upstream settlement -&gt; deforestation -&gt; reservoir </a:t>
            </a:r>
            <a:r>
              <a:rPr lang="en-US" dirty="0" smtClean="0"/>
              <a:t>sedimentation</a:t>
            </a:r>
          </a:p>
          <a:p>
            <a:pPr lvl="1"/>
            <a:r>
              <a:rPr lang="en-US" dirty="0" smtClean="0"/>
              <a:t>Recreation – infrastructure and access</a:t>
            </a:r>
            <a:endParaRPr lang="en-US" dirty="0" smtClean="0"/>
          </a:p>
          <a:p>
            <a:r>
              <a:rPr lang="en-US" dirty="0" smtClean="0"/>
              <a:t>Full reservoir inundates former floodplains and riparian areas</a:t>
            </a:r>
          </a:p>
          <a:p>
            <a:pPr lvl="1"/>
            <a:r>
              <a:rPr lang="en-US" dirty="0" smtClean="0"/>
              <a:t>Inundates fertile bottomland soils</a:t>
            </a:r>
          </a:p>
          <a:p>
            <a:pPr lvl="1"/>
            <a:r>
              <a:rPr lang="en-US" dirty="0" smtClean="0"/>
              <a:t>Removes </a:t>
            </a:r>
            <a:r>
              <a:rPr lang="en-US" dirty="0" smtClean="0"/>
              <a:t>riparian corridor for organism </a:t>
            </a:r>
            <a:r>
              <a:rPr lang="en-US" dirty="0" smtClean="0"/>
              <a:t>movement, sediment/biogeochemical function</a:t>
            </a:r>
            <a:endParaRPr lang="en-US" dirty="0" smtClean="0"/>
          </a:p>
          <a:p>
            <a:pPr lvl="1"/>
            <a:r>
              <a:rPr lang="en-US" dirty="0" smtClean="0"/>
              <a:t>Formerly terrestrial land is inundated, either permanently or intermittently</a:t>
            </a:r>
          </a:p>
          <a:p>
            <a:r>
              <a:rPr lang="en-US" dirty="0" smtClean="0"/>
              <a:t>Afforestation – some nations have programs in upstream parts of the basin to reduce erosion</a:t>
            </a:r>
            <a:endParaRPr lang="en-US" dirty="0" smtClean="0"/>
          </a:p>
          <a:p>
            <a:r>
              <a:rPr lang="en-US" dirty="0" smtClean="0"/>
              <a:t>Downstream: </a:t>
            </a:r>
          </a:p>
          <a:p>
            <a:pPr lvl="1"/>
            <a:r>
              <a:rPr lang="en-US" dirty="0" smtClean="0"/>
              <a:t>flow moderated, people plant or build in previous floodplains</a:t>
            </a:r>
          </a:p>
          <a:p>
            <a:pPr lvl="2"/>
            <a:r>
              <a:rPr lang="en-US" dirty="0" smtClean="0"/>
              <a:t>Fertile soils in former floodplain </a:t>
            </a:r>
          </a:p>
          <a:p>
            <a:pPr lvl="2"/>
            <a:r>
              <a:rPr lang="en-US" dirty="0" smtClean="0"/>
              <a:t>Subject to catastrophic flooding – dam failure happens!</a:t>
            </a:r>
          </a:p>
          <a:p>
            <a:pPr lvl="1"/>
            <a:r>
              <a:rPr lang="en-US" dirty="0" smtClean="0"/>
              <a:t>Flow moderated, earlier livelihood methods based on flooding can be lost (Egypt, Cambodia)</a:t>
            </a:r>
          </a:p>
          <a:p>
            <a:pPr lvl="1"/>
            <a:r>
              <a:rPr lang="en-US" dirty="0" smtClean="0"/>
              <a:t>Drought mitigation (Egypt, Thailand)</a:t>
            </a:r>
          </a:p>
          <a:p>
            <a:pPr lvl="1"/>
            <a:r>
              <a:rPr lang="en-US" dirty="0" smtClean="0"/>
              <a:t>Flood mitigation (Vietnam Mekong Delta)</a:t>
            </a:r>
          </a:p>
          <a:p>
            <a:r>
              <a:rPr lang="en-US" dirty="0" smtClean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1551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1337</Words>
  <Application>Microsoft Office PowerPoint</Application>
  <PresentationFormat>On-screen Show (4:3)</PresentationFormat>
  <Paragraphs>178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Land-use and Land-cover Change Issues Related to Dams</vt:lpstr>
      <vt:lpstr>Land-use/Land-cover Change</vt:lpstr>
      <vt:lpstr>Land Cover Definition</vt:lpstr>
      <vt:lpstr>Land Use Definition</vt:lpstr>
      <vt:lpstr>One More Issue of Terminology</vt:lpstr>
      <vt:lpstr>“Large ” Dam Definition</vt:lpstr>
      <vt:lpstr>Global Database of Dams</vt:lpstr>
      <vt:lpstr>Purposes of Dams</vt:lpstr>
      <vt:lpstr>What Happens to Land when a Dam Is Built?</vt:lpstr>
      <vt:lpstr>Resettlement</vt:lpstr>
      <vt:lpstr>Resettlement</vt:lpstr>
      <vt:lpstr>Downstream</vt:lpstr>
      <vt:lpstr>Downstream</vt:lpstr>
      <vt:lpstr>Downstream</vt:lpstr>
      <vt:lpstr>Downstream</vt:lpstr>
      <vt:lpstr>Rivers, Dams, and Land Use: Still Stuck on Basic Research Questions</vt:lpstr>
      <vt:lpstr>On To Stephanie</vt:lpstr>
    </vt:vector>
  </TitlesOfParts>
  <Company>UF College of Liberal Arts &amp;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Land-use and Land-cover Change Issues Related to Dams</dc:title>
  <dc:creator>Binford,Michael W.</dc:creator>
  <cp:lastModifiedBy>Binford,Michael W.</cp:lastModifiedBy>
  <cp:revision>59</cp:revision>
  <cp:lastPrinted>2012-01-23T17:41:25Z</cp:lastPrinted>
  <dcterms:created xsi:type="dcterms:W3CDTF">2012-01-04T17:09:41Z</dcterms:created>
  <dcterms:modified xsi:type="dcterms:W3CDTF">2012-01-23T17:56:28Z</dcterms:modified>
</cp:coreProperties>
</file>