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8" r:id="rId3"/>
    <p:sldId id="267" r:id="rId4"/>
    <p:sldId id="257" r:id="rId5"/>
    <p:sldId id="260" r:id="rId6"/>
    <p:sldId id="262" r:id="rId7"/>
    <p:sldId id="263" r:id="rId8"/>
    <p:sldId id="264" r:id="rId9"/>
    <p:sldId id="258" r:id="rId10"/>
    <p:sldId id="265" r:id="rId11"/>
    <p:sldId id="259" r:id="rId12"/>
    <p:sldId id="266" r:id="rId13"/>
    <p:sldId id="261" r:id="rId14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91" autoAdjust="0"/>
  </p:normalViewPr>
  <p:slideViewPr>
    <p:cSldViewPr>
      <p:cViewPr varScale="1">
        <p:scale>
          <a:sx n="99" d="100"/>
          <a:sy n="99" d="100"/>
        </p:scale>
        <p:origin x="-12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7F01AF3A-3528-46EF-B699-9C1AB3C7644D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FB6503C0-20A3-4028-85A4-52C8C9B7F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81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EEE-D94C-4F40-AB39-87888CF48190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9D80-5008-4220-B74B-ECF762B23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EEE-D94C-4F40-AB39-87888CF48190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9D80-5008-4220-B74B-ECF762B23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EEE-D94C-4F40-AB39-87888CF48190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9D80-5008-4220-B74B-ECF762B23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EEE-D94C-4F40-AB39-87888CF48190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9D80-5008-4220-B74B-ECF762B23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EEE-D94C-4F40-AB39-87888CF48190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9D80-5008-4220-B74B-ECF762B23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EEE-D94C-4F40-AB39-87888CF48190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9D80-5008-4220-B74B-ECF762B23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EEE-D94C-4F40-AB39-87888CF48190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9D80-5008-4220-B74B-ECF762B23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EEE-D94C-4F40-AB39-87888CF48190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9D80-5008-4220-B74B-ECF762B23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EEE-D94C-4F40-AB39-87888CF48190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9D80-5008-4220-B74B-ECF762B23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EEE-D94C-4F40-AB39-87888CF48190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9D80-5008-4220-B74B-ECF762B23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EEE-D94C-4F40-AB39-87888CF48190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39D80-5008-4220-B74B-ECF762B23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2FEEE-D94C-4F40-AB39-87888CF48190}" type="datetimeFigureOut">
              <a:rPr lang="en-US" smtClean="0"/>
              <a:pPr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39D80-5008-4220-B74B-ECF762B23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Bending Moments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bending moment exists in a structural element when </a:t>
            </a:r>
            <a:r>
              <a:rPr lang="en-US" dirty="0" smtClean="0"/>
              <a:t>an external force is </a:t>
            </a:r>
            <a:r>
              <a:rPr lang="en-US" dirty="0" smtClean="0"/>
              <a:t>applied to the element so that the element bends (or wishes to bend). </a:t>
            </a:r>
          </a:p>
          <a:p>
            <a:r>
              <a:rPr lang="en-US" dirty="0" smtClean="0"/>
              <a:t>Moments and torques are measured as a force multiplied by a distance so they have as unit newton-meters (</a:t>
            </a:r>
            <a:r>
              <a:rPr lang="en-US" dirty="0" err="1" smtClean="0"/>
              <a:t>N·m</a:t>
            </a:r>
            <a:r>
              <a:rPr lang="en-US" dirty="0" smtClean="0"/>
              <a:t>) , or foot-pounds force (</a:t>
            </a:r>
            <a:r>
              <a:rPr lang="en-US" dirty="0" err="1" smtClean="0"/>
              <a:t>ft·lbf</a:t>
            </a:r>
            <a:r>
              <a:rPr lang="en-US" dirty="0" smtClean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Shear Force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R is the reaction force occurring at each support end.</a:t>
            </a:r>
          </a:p>
          <a:p>
            <a:r>
              <a:rPr lang="en-US" sz="2800" dirty="0" smtClean="0"/>
              <a:t>If I have 500 pounds of downward force (P) at the center of the beam, the force is equally split and shared by both end supports (250 lbs of downward force).  </a:t>
            </a:r>
          </a:p>
          <a:p>
            <a:r>
              <a:rPr lang="en-US" sz="2800" dirty="0" smtClean="0"/>
              <a:t>Therefore, the reaction load at each bearing point must also be  250 pounds of force.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The shear force is equal to the reaction force.</a:t>
            </a:r>
            <a:endParaRPr lang="en-US" sz="280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133600" y="4343400"/>
          <a:ext cx="545253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2044440" imgH="342720" progId="Equation.DSMT4">
                  <p:embed/>
                </p:oleObj>
              </mc:Choice>
              <mc:Fallback>
                <p:oleObj name="Equation" r:id="rId3" imgW="2044440" imgH="342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343400"/>
                        <a:ext cx="545253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previous class, we reviewed deflection.</a:t>
            </a:r>
          </a:p>
          <a:p>
            <a:pPr lvl="1"/>
            <a:r>
              <a:rPr lang="en-US" baseline="0" dirty="0" smtClean="0"/>
              <a:t>Deflection is the extent to which a structural support deflects out of horizontal due to load.</a:t>
            </a:r>
          </a:p>
          <a:p>
            <a:pPr lvl="1"/>
            <a:r>
              <a:rPr lang="en-US" baseline="0" dirty="0" smtClean="0"/>
              <a:t>Deflection is calculated as the distance below horizontal the member deflects.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Deflection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maximum deflection is this scenario occurs at the center of the beam.</a:t>
            </a:r>
          </a:p>
          <a:p>
            <a:r>
              <a:rPr lang="en-US" dirty="0" smtClean="0"/>
              <a:t>Using the formula in</a:t>
            </a:r>
            <a:r>
              <a:rPr lang="en-US" baseline="0" dirty="0" smtClean="0"/>
              <a:t> the Shear and Moment Diagram:</a:t>
            </a:r>
          </a:p>
          <a:p>
            <a:endParaRPr lang="en-US" baseline="0" dirty="0" smtClean="0"/>
          </a:p>
          <a:p>
            <a:endParaRPr lang="en-US" dirty="0"/>
          </a:p>
          <a:p>
            <a:endParaRPr lang="en-US" baseline="0" dirty="0" smtClean="0"/>
          </a:p>
          <a:p>
            <a:pPr lvl="1"/>
            <a:r>
              <a:rPr lang="en-US" baseline="0" dirty="0" smtClean="0"/>
              <a:t>Assume that Young’s Modulus for the steel is 30,000,000 psi.</a:t>
            </a:r>
          </a:p>
          <a:p>
            <a:pPr lvl="1"/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90600" y="3810000"/>
          <a:ext cx="7177550" cy="106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2654280" imgH="393480" progId="Equation.DSMT4">
                  <p:embed/>
                </p:oleObj>
              </mc:Choice>
              <mc:Fallback>
                <p:oleObj name="Equation" r:id="rId3" imgW="26542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0"/>
                        <a:ext cx="7177550" cy="106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r>
              <a:rPr lang="en-US" baseline="0" dirty="0" smtClean="0"/>
              <a:t>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Using a Shear-Bending Moment</a:t>
            </a:r>
            <a:r>
              <a:rPr lang="en-US" baseline="0" dirty="0" smtClean="0"/>
              <a:t> Diagram, one can determine:</a:t>
            </a:r>
          </a:p>
          <a:p>
            <a:pPr lvl="1"/>
            <a:r>
              <a:rPr lang="en-US" baseline="0" dirty="0" smtClean="0"/>
              <a:t>The points where the greatest bending moments occur.</a:t>
            </a:r>
          </a:p>
          <a:p>
            <a:pPr lvl="1"/>
            <a:r>
              <a:rPr lang="en-US" baseline="0" dirty="0" smtClean="0"/>
              <a:t>The points where the greatest stresses occur.</a:t>
            </a:r>
          </a:p>
          <a:p>
            <a:pPr lvl="1" rtl="0" eaLnBrk="1" latinLnBrk="0" hangingPunct="1"/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points where the greatest shear forces occur.</a:t>
            </a:r>
          </a:p>
          <a:p>
            <a:r>
              <a:rPr lang="en-US" dirty="0" smtClean="0"/>
              <a:t>By </a:t>
            </a:r>
            <a:r>
              <a:rPr lang="en-US" baseline="0" dirty="0" smtClean="0"/>
              <a:t>calculating the maximum bending moment, one can determine if, under certain circumstances, the bending moment exceeds the </a:t>
            </a:r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yield stress of the material.</a:t>
            </a:r>
          </a:p>
          <a:p>
            <a:r>
              <a:rPr lang="en-US" dirty="0" smtClean="0"/>
              <a:t>Once can also determine if the shear forces generated exceed the Ultimate Shear Strength of the material.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It is possible that failure of a structural element in shear may occur before failure in bending.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Bending Moments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</a:t>
            </a:r>
            <a:r>
              <a:rPr lang="en-US" baseline="0" dirty="0" smtClean="0"/>
              <a:t> example, we have a beam supported at both ends.</a:t>
            </a:r>
          </a:p>
          <a:p>
            <a:r>
              <a:rPr lang="en-US" baseline="0" dirty="0" smtClean="0"/>
              <a:t>A load is placed at the center of the beam.</a:t>
            </a:r>
          </a:p>
          <a:p>
            <a:r>
              <a:rPr lang="en-US" baseline="0" dirty="0" smtClean="0"/>
              <a:t>If we imagine the support at the right side were removed, the beam would want to rotate clockwise about the “A” support side.</a:t>
            </a:r>
          </a:p>
          <a:p>
            <a:r>
              <a:rPr lang="en-US" baseline="0" dirty="0" smtClean="0"/>
              <a:t>The reason why the beam does not bend clockwise about “A” is because there is a counterclockwise moment that is equal to the clockwise moment at the fixed point.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Failure of Structural Components and Bending</a:t>
            </a:r>
            <a:r>
              <a:rPr lang="en-US" baseline="0" dirty="0" smtClean="0"/>
              <a:t> Moments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greatest stresses</a:t>
            </a:r>
            <a:r>
              <a:rPr lang="en-US" baseline="0" dirty="0" smtClean="0"/>
              <a:t> occur on a support beam at the points where the greatest bending moments occur. </a:t>
            </a:r>
            <a:endParaRPr lang="en-US" dirty="0" smtClean="0"/>
          </a:p>
          <a:p>
            <a:r>
              <a:rPr lang="en-US" dirty="0" smtClean="0"/>
              <a:t>Failure in bending will begin to occur when the bending moment is sufficient to induce stresses greater than the yield strength of the material.</a:t>
            </a:r>
          </a:p>
          <a:p>
            <a:r>
              <a:rPr lang="en-US" dirty="0" smtClean="0"/>
              <a:t>Stresses below the yield strength, the material is elastic. Above this point, </a:t>
            </a:r>
            <a:r>
              <a:rPr lang="en-US" smtClean="0"/>
              <a:t>it is not.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Bending</a:t>
            </a:r>
            <a:r>
              <a:rPr lang="en-US" baseline="0" dirty="0" smtClean="0"/>
              <a:t> Moments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Bending moments are calculated using the correct</a:t>
            </a:r>
            <a:r>
              <a:rPr lang="en-US" baseline="0" dirty="0" smtClean="0"/>
              <a:t> formula for the scenario.</a:t>
            </a:r>
          </a:p>
          <a:p>
            <a:r>
              <a:rPr lang="en-US" baseline="0" dirty="0" smtClean="0"/>
              <a:t>Aspects of the scenario include:</a:t>
            </a:r>
          </a:p>
          <a:p>
            <a:pPr lvl="1"/>
            <a:r>
              <a:rPr lang="en-US" baseline="0" dirty="0" smtClean="0"/>
              <a:t>Load distribution</a:t>
            </a:r>
          </a:p>
          <a:p>
            <a:pPr lvl="2"/>
            <a:r>
              <a:rPr lang="en-US" baseline="0" dirty="0" smtClean="0"/>
              <a:t>Uniform loading, concentrated loading, multiple loads, unequal loads, etc</a:t>
            </a:r>
          </a:p>
          <a:p>
            <a:pPr lvl="1"/>
            <a:r>
              <a:rPr lang="en-US" baseline="0" dirty="0" smtClean="0"/>
              <a:t>Beam Support</a:t>
            </a:r>
          </a:p>
          <a:p>
            <a:pPr lvl="2"/>
            <a:r>
              <a:rPr lang="en-US" baseline="0" dirty="0" smtClean="0"/>
              <a:t>Fixed beam</a:t>
            </a:r>
          </a:p>
          <a:p>
            <a:pPr lvl="2"/>
            <a:r>
              <a:rPr lang="en-US" baseline="0" dirty="0" smtClean="0"/>
              <a:t>Simple beam</a:t>
            </a:r>
          </a:p>
          <a:p>
            <a:pPr lvl="2"/>
            <a:r>
              <a:rPr lang="en-US" dirty="0" smtClean="0"/>
              <a:t>Cantilevered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Beam Formula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9049" y="762000"/>
            <a:ext cx="9153049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r>
              <a:rPr lang="en-US" baseline="0" dirty="0" smtClean="0"/>
              <a:t>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= Reaction</a:t>
            </a:r>
            <a:r>
              <a:rPr lang="en-US" baseline="0" dirty="0" smtClean="0"/>
              <a:t> Load (lbs)</a:t>
            </a:r>
          </a:p>
          <a:p>
            <a:r>
              <a:rPr lang="en-US" baseline="0" dirty="0" smtClean="0"/>
              <a:t>V = Shear Force (lbs)</a:t>
            </a:r>
          </a:p>
          <a:p>
            <a:r>
              <a:rPr lang="en-US" baseline="0" dirty="0" smtClean="0"/>
              <a:t>M = Bending Moment (in.-lbs)</a:t>
            </a:r>
          </a:p>
          <a:p>
            <a:r>
              <a:rPr lang="en-US" baseline="0" dirty="0" smtClean="0">
                <a:latin typeface="Symbol" pitchFamily="18" charset="2"/>
              </a:rPr>
              <a:t>D = </a:t>
            </a:r>
            <a:r>
              <a:rPr lang="en-US" baseline="0" dirty="0" smtClean="0"/>
              <a:t>Deflection</a:t>
            </a:r>
          </a:p>
          <a:p>
            <a:r>
              <a:rPr lang="en-US" baseline="0" dirty="0" smtClean="0">
                <a:latin typeface="Script MT Bold" pitchFamily="66" charset="0"/>
              </a:rPr>
              <a:t>P</a:t>
            </a:r>
            <a:r>
              <a:rPr lang="en-US" baseline="0" dirty="0" smtClean="0"/>
              <a:t> = total load (lbs)</a:t>
            </a:r>
          </a:p>
          <a:p>
            <a:r>
              <a:rPr lang="en-US" sz="2800" baseline="0" dirty="0" smtClean="0"/>
              <a:t>x = horizontal distance from reaction point (in.)</a:t>
            </a:r>
          </a:p>
          <a:p>
            <a:r>
              <a:rPr lang="en-US" sz="2800" baseline="0" dirty="0" smtClean="0">
                <a:latin typeface="Script MT Bold" pitchFamily="66" charset="0"/>
              </a:rPr>
              <a:t>l </a:t>
            </a:r>
            <a:r>
              <a:rPr lang="en-US" sz="2800" baseline="0" dirty="0" smtClean="0"/>
              <a:t> = span length (in.)</a:t>
            </a:r>
          </a:p>
          <a:p>
            <a:r>
              <a:rPr lang="en-US" sz="2800" baseline="0" dirty="0" smtClean="0"/>
              <a:t>I = Moment of Inertia (in 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10 foot long rectangular steel beam </a:t>
            </a:r>
            <a:r>
              <a:rPr lang="en-US" baseline="0" dirty="0" smtClean="0"/>
              <a:t>is fixed at both ends.  The face of the beam has a dimension of 12” height by a 4” base.  It has a concentrated load placed at it’s center point.  The following data was collected:</a:t>
            </a:r>
          </a:p>
          <a:p>
            <a:pPr lvl="1"/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 = total load = 500</a:t>
            </a:r>
            <a:r>
              <a: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lbs</a:t>
            </a:r>
            <a:endParaRPr lang="en-US" dirty="0" smtClean="0"/>
          </a:p>
          <a:p>
            <a:pPr lvl="1"/>
            <a:r>
              <a:rPr lang="en-US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 = horizontal distance from reaction point  = 60 in.</a:t>
            </a:r>
            <a:endParaRPr lang="en-US" sz="2400" dirty="0" smtClean="0"/>
          </a:p>
          <a:p>
            <a:pPr lvl="1"/>
            <a:r>
              <a:rPr lang="en-US" sz="2800" kern="1200" baseline="0" dirty="0" smtClean="0">
                <a:solidFill>
                  <a:schemeClr val="tx1"/>
                </a:solidFill>
                <a:latin typeface="Script MT Bold" pitchFamily="66" charset="0"/>
              </a:rPr>
              <a:t>l </a:t>
            </a:r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span length = 120 in.</a:t>
            </a:r>
            <a:endParaRPr lang="en-US" dirty="0" smtClean="0"/>
          </a:p>
          <a:p>
            <a:pPr lvl="1"/>
            <a:r>
              <a:rPr lang="en-US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= Moment of Inertia = 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724400" y="5334000"/>
          <a:ext cx="241662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939600" imgH="355320" progId="Equation.DSMT4">
                  <p:embed/>
                </p:oleObj>
              </mc:Choice>
              <mc:Fallback>
                <p:oleObj name="Equation" r:id="rId3" imgW="939600" imgH="3553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334000"/>
                        <a:ext cx="241662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Using the</a:t>
            </a:r>
            <a:r>
              <a:rPr lang="en-US" sz="2800" baseline="0" dirty="0" smtClean="0"/>
              <a:t> formulas, the maximum positive moment produced occurs at the center of the beam:</a:t>
            </a:r>
          </a:p>
          <a:p>
            <a:endParaRPr lang="en-US" sz="2800" dirty="0"/>
          </a:p>
          <a:p>
            <a:endParaRPr lang="en-US" sz="2800" baseline="0" dirty="0" smtClean="0"/>
          </a:p>
          <a:p>
            <a:r>
              <a:rPr lang="en-US" sz="2800" dirty="0" smtClean="0"/>
              <a:t>The maximum negative moment occurs at the end of the beam by the support.</a:t>
            </a:r>
            <a:endParaRPr lang="en-US" sz="2800" dirty="0"/>
          </a:p>
          <a:p>
            <a:endParaRPr lang="en-US" baseline="0" dirty="0" smtClean="0"/>
          </a:p>
          <a:p>
            <a:endParaRPr lang="en-US" baseline="0" dirty="0" smtClean="0"/>
          </a:p>
          <a:p>
            <a:pPr lvl="1"/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95400" y="2590800"/>
          <a:ext cx="6553200" cy="113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2044440" imgH="355320" progId="Equation.DSMT4">
                  <p:embed/>
                </p:oleObj>
              </mc:Choice>
              <mc:Fallback>
                <p:oleObj name="Equation" r:id="rId3" imgW="2044440" imgH="3553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90800"/>
                        <a:ext cx="6553200" cy="113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838200" y="4724400"/>
          <a:ext cx="7818664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2806560" imgH="355320" progId="Equation.DSMT4">
                  <p:embed/>
                </p:oleObj>
              </mc:Choice>
              <mc:Fallback>
                <p:oleObj name="Equation" r:id="rId5" imgW="2806560" imgH="3553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24400"/>
                        <a:ext cx="7818664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Shear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Shear forces</a:t>
            </a:r>
            <a:r>
              <a:rPr lang="en-US" baseline="0" dirty="0" smtClean="0"/>
              <a:t> are forces that act parallel along the face of the structure.</a:t>
            </a:r>
          </a:p>
          <a:p>
            <a:r>
              <a:rPr lang="en-US" baseline="0" dirty="0" smtClean="0"/>
              <a:t>The force required to slide the two halves across one another is the shear force.</a:t>
            </a:r>
          </a:p>
          <a:p>
            <a:endParaRPr lang="en-US" baseline="0" dirty="0" smtClean="0"/>
          </a:p>
        </p:txBody>
      </p:sp>
      <p:pic>
        <p:nvPicPr>
          <p:cNvPr id="4" name="Picture 3" descr="Shear force pictur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3733800"/>
            <a:ext cx="3750809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652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Bending Moments</vt:lpstr>
      <vt:lpstr>Bending Moments</vt:lpstr>
      <vt:lpstr>Failure of Structural Components and Bending Moments</vt:lpstr>
      <vt:lpstr>Calculating Bending Moments</vt:lpstr>
      <vt:lpstr>PowerPoint Presentation</vt:lpstr>
      <vt:lpstr>Formula Values</vt:lpstr>
      <vt:lpstr>Moment Example</vt:lpstr>
      <vt:lpstr>Moment Example</vt:lpstr>
      <vt:lpstr>Shear Forces</vt:lpstr>
      <vt:lpstr>Shear Force Calculation</vt:lpstr>
      <vt:lpstr>Deflection</vt:lpstr>
      <vt:lpstr>Maximum Deflection Calculation</vt:lpstr>
      <vt:lpstr>Safety Application</vt:lpstr>
    </vt:vector>
  </TitlesOfParts>
  <Company>IUP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iup</dc:creator>
  <cp:lastModifiedBy>Build</cp:lastModifiedBy>
  <cp:revision>33</cp:revision>
  <cp:lastPrinted>2014-02-10T17:50:38Z</cp:lastPrinted>
  <dcterms:created xsi:type="dcterms:W3CDTF">2010-02-08T17:05:40Z</dcterms:created>
  <dcterms:modified xsi:type="dcterms:W3CDTF">2014-02-10T17:52:49Z</dcterms:modified>
</cp:coreProperties>
</file>