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6"/>
  </p:notesMasterIdLst>
  <p:sldIdLst>
    <p:sldId id="256" r:id="rId2"/>
    <p:sldId id="257" r:id="rId3"/>
    <p:sldId id="297" r:id="rId4"/>
    <p:sldId id="258" r:id="rId5"/>
    <p:sldId id="259" r:id="rId6"/>
    <p:sldId id="262" r:id="rId7"/>
    <p:sldId id="261" r:id="rId8"/>
    <p:sldId id="263" r:id="rId9"/>
    <p:sldId id="315" r:id="rId10"/>
    <p:sldId id="298" r:id="rId11"/>
    <p:sldId id="300" r:id="rId12"/>
    <p:sldId id="278" r:id="rId13"/>
    <p:sldId id="264" r:id="rId14"/>
    <p:sldId id="273" r:id="rId15"/>
    <p:sldId id="268" r:id="rId16"/>
    <p:sldId id="269" r:id="rId17"/>
    <p:sldId id="302" r:id="rId18"/>
    <p:sldId id="304" r:id="rId19"/>
    <p:sldId id="314" r:id="rId20"/>
    <p:sldId id="274" r:id="rId21"/>
    <p:sldId id="260" r:id="rId22"/>
    <p:sldId id="275" r:id="rId23"/>
    <p:sldId id="270" r:id="rId24"/>
    <p:sldId id="303" r:id="rId25"/>
    <p:sldId id="305" r:id="rId26"/>
    <p:sldId id="307" r:id="rId27"/>
    <p:sldId id="306" r:id="rId28"/>
    <p:sldId id="308" r:id="rId29"/>
    <p:sldId id="301" r:id="rId30"/>
    <p:sldId id="309" r:id="rId31"/>
    <p:sldId id="310" r:id="rId32"/>
    <p:sldId id="313" r:id="rId33"/>
    <p:sldId id="311" r:id="rId34"/>
    <p:sldId id="312" r:id="rId35"/>
    <p:sldId id="318" r:id="rId36"/>
    <p:sldId id="319" r:id="rId37"/>
    <p:sldId id="320" r:id="rId38"/>
    <p:sldId id="322" r:id="rId39"/>
    <p:sldId id="321" r:id="rId40"/>
    <p:sldId id="323" r:id="rId41"/>
    <p:sldId id="325" r:id="rId42"/>
    <p:sldId id="340" r:id="rId43"/>
    <p:sldId id="341" r:id="rId44"/>
    <p:sldId id="328" r:id="rId45"/>
    <p:sldId id="338" r:id="rId46"/>
    <p:sldId id="329" r:id="rId47"/>
    <p:sldId id="334" r:id="rId48"/>
    <p:sldId id="335" r:id="rId49"/>
    <p:sldId id="336" r:id="rId50"/>
    <p:sldId id="332" r:id="rId51"/>
    <p:sldId id="333" r:id="rId52"/>
    <p:sldId id="337" r:id="rId53"/>
    <p:sldId id="295" r:id="rId54"/>
    <p:sldId id="272"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95" autoAdjust="0"/>
    <p:restoredTop sz="94255" autoAdjust="0"/>
  </p:normalViewPr>
  <p:slideViewPr>
    <p:cSldViewPr>
      <p:cViewPr>
        <p:scale>
          <a:sx n="50" d="100"/>
          <a:sy n="50" d="100"/>
        </p:scale>
        <p:origin x="2046"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5300223748180669"/>
          <c:y val="5.1400551488835378E-2"/>
          <c:w val="0.73623329522206882"/>
          <c:h val="0.75887321376494665"/>
        </c:manualLayout>
      </c:layout>
      <c:scatterChart>
        <c:scatterStyle val="smoothMarker"/>
        <c:varyColors val="0"/>
        <c:ser>
          <c:idx val="0"/>
          <c:order val="0"/>
          <c:spPr>
            <a:ln w="38100" cap="rnd" cmpd="sng" algn="ctr">
              <a:solidFill>
                <a:schemeClr val="accent3"/>
              </a:solidFill>
              <a:prstDash val="solid"/>
              <a:round/>
            </a:ln>
            <a:effectLst/>
          </c:spPr>
          <c:marker>
            <c:symbol val="none"/>
          </c:marker>
          <c:xVal>
            <c:numRef>
              <c:f>ورقة1!$A$1:$A$49</c:f>
              <c:numCache>
                <c:formatCode>General</c:formatCode>
                <c:ptCount val="4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pt idx="31">
                  <c:v>2028</c:v>
                </c:pt>
                <c:pt idx="32">
                  <c:v>2029</c:v>
                </c:pt>
                <c:pt idx="33">
                  <c:v>2030</c:v>
                </c:pt>
                <c:pt idx="34">
                  <c:v>2031</c:v>
                </c:pt>
                <c:pt idx="35">
                  <c:v>2032</c:v>
                </c:pt>
                <c:pt idx="36">
                  <c:v>2033</c:v>
                </c:pt>
                <c:pt idx="37">
                  <c:v>2034</c:v>
                </c:pt>
                <c:pt idx="38">
                  <c:v>2035</c:v>
                </c:pt>
                <c:pt idx="39">
                  <c:v>2036</c:v>
                </c:pt>
                <c:pt idx="40">
                  <c:v>2037</c:v>
                </c:pt>
                <c:pt idx="41">
                  <c:v>2038</c:v>
                </c:pt>
                <c:pt idx="42">
                  <c:v>2039</c:v>
                </c:pt>
                <c:pt idx="43">
                  <c:v>2040</c:v>
                </c:pt>
                <c:pt idx="44">
                  <c:v>2041</c:v>
                </c:pt>
                <c:pt idx="45">
                  <c:v>2042</c:v>
                </c:pt>
                <c:pt idx="46">
                  <c:v>2043</c:v>
                </c:pt>
                <c:pt idx="47">
                  <c:v>2044</c:v>
                </c:pt>
                <c:pt idx="48">
                  <c:v>2045</c:v>
                </c:pt>
              </c:numCache>
            </c:numRef>
          </c:xVal>
          <c:yVal>
            <c:numRef>
              <c:f>ورقة1!$B$1:$B$49</c:f>
              <c:numCache>
                <c:formatCode>General</c:formatCode>
                <c:ptCount val="49"/>
                <c:pt idx="0">
                  <c:v>3009</c:v>
                </c:pt>
                <c:pt idx="1">
                  <c:v>3066.1709999999998</c:v>
                </c:pt>
                <c:pt idx="2">
                  <c:v>3124.4282489999987</c:v>
                </c:pt>
                <c:pt idx="3">
                  <c:v>3183.7923857309997</c:v>
                </c:pt>
                <c:pt idx="4">
                  <c:v>3244.2844410598505</c:v>
                </c:pt>
                <c:pt idx="5">
                  <c:v>3305.9258454400247</c:v>
                </c:pt>
                <c:pt idx="6">
                  <c:v>3368.7384365033872</c:v>
                </c:pt>
                <c:pt idx="7">
                  <c:v>3432.744466796928</c:v>
                </c:pt>
                <c:pt idx="8">
                  <c:v>3497.9666116660887</c:v>
                </c:pt>
                <c:pt idx="9">
                  <c:v>3564.4279772877512</c:v>
                </c:pt>
                <c:pt idx="10">
                  <c:v>3632.1521088562172</c:v>
                </c:pt>
                <c:pt idx="11">
                  <c:v>3701.1629989244834</c:v>
                </c:pt>
                <c:pt idx="12">
                  <c:v>3771.4850959040482</c:v>
                </c:pt>
                <c:pt idx="13">
                  <c:v>3843.1433127262262</c:v>
                </c:pt>
                <c:pt idx="14">
                  <c:v>3916.1630356680234</c:v>
                </c:pt>
                <c:pt idx="15">
                  <c:v>3990.5701333457364</c:v>
                </c:pt>
                <c:pt idx="16">
                  <c:v>4066.3909658793032</c:v>
                </c:pt>
                <c:pt idx="17">
                  <c:v>4143.652394231025</c:v>
                </c:pt>
                <c:pt idx="18">
                  <c:v>4222.3817897213794</c:v>
                </c:pt>
                <c:pt idx="19">
                  <c:v>4302.6070437260805</c:v>
                </c:pt>
                <c:pt idx="20">
                  <c:v>4384.3565775569286</c:v>
                </c:pt>
                <c:pt idx="21">
                  <c:v>4467.6593525304606</c:v>
                </c:pt>
                <c:pt idx="22">
                  <c:v>4552.5448802285018</c:v>
                </c:pt>
                <c:pt idx="23">
                  <c:v>4639.0432329528812</c:v>
                </c:pt>
                <c:pt idx="24">
                  <c:v>4727.1850543789924</c:v>
                </c:pt>
                <c:pt idx="25">
                  <c:v>4817.0015704121934</c:v>
                </c:pt>
                <c:pt idx="26">
                  <c:v>4908.5246002500244</c:v>
                </c:pt>
                <c:pt idx="27">
                  <c:v>5001.7865676547744</c:v>
                </c:pt>
                <c:pt idx="28">
                  <c:v>5096.8205124402084</c:v>
                </c:pt>
                <c:pt idx="29">
                  <c:v>5193.6601021766091</c:v>
                </c:pt>
                <c:pt idx="30">
                  <c:v>5292.3396441179702</c:v>
                </c:pt>
                <c:pt idx="31">
                  <c:v>5392.8940973561675</c:v>
                </c:pt>
                <c:pt idx="32">
                  <c:v>5495.3590852059342</c:v>
                </c:pt>
                <c:pt idx="33">
                  <c:v>5599.7709078248035</c:v>
                </c:pt>
                <c:pt idx="34">
                  <c:v>5706.1665550735779</c:v>
                </c:pt>
                <c:pt idx="35">
                  <c:v>5814.5837196199145</c:v>
                </c:pt>
                <c:pt idx="36">
                  <c:v>5925.0608102926935</c:v>
                </c:pt>
                <c:pt idx="37">
                  <c:v>6037.6369656882534</c:v>
                </c:pt>
                <c:pt idx="38">
                  <c:v>6152.3520680363354</c:v>
                </c:pt>
                <c:pt idx="39">
                  <c:v>6269.2467573289687</c:v>
                </c:pt>
                <c:pt idx="40">
                  <c:v>6388.3624457182723</c:v>
                </c:pt>
                <c:pt idx="41">
                  <c:v>6509.741332186918</c:v>
                </c:pt>
                <c:pt idx="42">
                  <c:v>6633.4264174984701</c:v>
                </c:pt>
                <c:pt idx="43">
                  <c:v>6759.4615194309454</c:v>
                </c:pt>
                <c:pt idx="44">
                  <c:v>6887.8912883001294</c:v>
                </c:pt>
                <c:pt idx="45">
                  <c:v>7018.7612227779</c:v>
                </c:pt>
                <c:pt idx="46">
                  <c:v>7152.1176860106134</c:v>
                </c:pt>
                <c:pt idx="47">
                  <c:v>7288.0079220448097</c:v>
                </c:pt>
                <c:pt idx="48">
                  <c:v>7426.4800725636624</c:v>
                </c:pt>
              </c:numCache>
            </c:numRef>
          </c:yVal>
          <c:smooth val="1"/>
        </c:ser>
        <c:dLbls>
          <c:showLegendKey val="0"/>
          <c:showVal val="0"/>
          <c:showCatName val="0"/>
          <c:showSerName val="0"/>
          <c:showPercent val="0"/>
          <c:showBubbleSize val="0"/>
        </c:dLbls>
        <c:axId val="-1631829968"/>
        <c:axId val="-1631827248"/>
      </c:scatterChart>
      <c:valAx>
        <c:axId val="-1631829968"/>
        <c:scaling>
          <c:orientation val="minMax"/>
        </c:scaling>
        <c:delete val="0"/>
        <c:axPos val="b"/>
        <c:minorGridlines>
          <c:spPr>
            <a:ln w="12700" cap="flat" cmpd="sng" algn="ctr">
              <a:solidFill>
                <a:schemeClr val="tx1">
                  <a:tint val="50000"/>
                </a:schemeClr>
              </a:solidFill>
              <a:prstDash val="solid"/>
              <a:round/>
            </a:ln>
            <a:effectLst/>
          </c:spPr>
        </c:minorGridlines>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sz="1800" dirty="0" smtClean="0"/>
                  <a:t>Year</a:t>
                </a:r>
                <a:endParaRPr lang="en-US" sz="1800" dirty="0"/>
              </a:p>
            </c:rich>
          </c:tx>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ar-SA"/>
            </a:p>
          </c:txPr>
        </c:title>
        <c:numFmt formatCode="General" sourceLinked="1"/>
        <c:majorTickMark val="out"/>
        <c:minorTickMark val="none"/>
        <c:tickLblPos val="nextTo"/>
        <c:spPr>
          <a:noFill/>
          <a:ln w="12700" cap="flat" cmpd="sng" algn="ctr">
            <a:solidFill>
              <a:schemeClr val="tx1">
                <a:tint val="75000"/>
              </a:schemeClr>
            </a:solidFill>
            <a:prstDash val="solid"/>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ar-SA"/>
          </a:p>
        </c:txPr>
        <c:crossAx val="-1631827248"/>
        <c:crosses val="autoZero"/>
        <c:crossBetween val="midCat"/>
      </c:valAx>
      <c:valAx>
        <c:axId val="-1631827248"/>
        <c:scaling>
          <c:orientation val="minMax"/>
        </c:scaling>
        <c:delete val="0"/>
        <c:axPos val="l"/>
        <c:majorGridlines>
          <c:spPr>
            <a:ln w="12700"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lang="en-US" sz="1000" b="1" i="0" u="none" strike="noStrike" kern="1200" baseline="0">
                    <a:solidFill>
                      <a:schemeClr val="tx1"/>
                    </a:solidFill>
                    <a:latin typeface="+mn-lt"/>
                    <a:ea typeface="+mn-ea"/>
                    <a:cs typeface="+mn-cs"/>
                  </a:defRPr>
                </a:pPr>
                <a:r>
                  <a:rPr lang="en-US" sz="1800" dirty="0"/>
                  <a:t>population</a:t>
                </a:r>
              </a:p>
            </c:rich>
          </c:tx>
          <c:layout>
            <c:manualLayout>
              <c:xMode val="edge"/>
              <c:yMode val="edge"/>
              <c:x val="0"/>
              <c:y val="0.39029716094812511"/>
            </c:manualLayout>
          </c:layout>
          <c:overlay val="0"/>
          <c:spPr>
            <a:noFill/>
            <a:ln>
              <a:noFill/>
            </a:ln>
            <a:effectLst/>
          </c:spPr>
          <c:txPr>
            <a:bodyPr rot="-5400000" spcFirstLastPara="1" vertOverflow="ellipsis" vert="horz" wrap="square" anchor="ctr" anchorCtr="1"/>
            <a:lstStyle/>
            <a:p>
              <a:pPr>
                <a:defRPr lang="en-US" sz="1000" b="1" i="0" u="none" strike="noStrike" kern="1200" baseline="0">
                  <a:solidFill>
                    <a:schemeClr val="tx1"/>
                  </a:solidFill>
                  <a:latin typeface="+mn-lt"/>
                  <a:ea typeface="+mn-ea"/>
                  <a:cs typeface="+mn-cs"/>
                </a:defRPr>
              </a:pPr>
              <a:endParaRPr lang="ar-SA"/>
            </a:p>
          </c:txPr>
        </c:title>
        <c:numFmt formatCode="General" sourceLinked="1"/>
        <c:majorTickMark val="out"/>
        <c:minorTickMark val="none"/>
        <c:tickLblPos val="nextTo"/>
        <c:spPr>
          <a:noFill/>
          <a:ln w="12700" cap="flat" cmpd="sng" algn="ctr">
            <a:solidFill>
              <a:schemeClr val="tx1">
                <a:tint val="75000"/>
              </a:schemeClr>
            </a:solidFill>
            <a:prstDash val="solid"/>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ar-SA"/>
          </a:p>
        </c:txPr>
        <c:crossAx val="-1631829968"/>
        <c:crosses val="autoZero"/>
        <c:crossBetween val="midCat"/>
      </c:valAx>
      <c:spPr>
        <a:noFill/>
        <a:ln>
          <a:noFill/>
        </a:ln>
        <a:effectLst/>
      </c:spPr>
    </c:plotArea>
    <c:plotVisOnly val="1"/>
    <c:dispBlanksAs val="gap"/>
    <c:showDLblsOverMax val="0"/>
  </c:chart>
  <c:spPr>
    <a:noFill/>
    <a:ln w="12700" cap="flat" cmpd="sng" algn="ctr">
      <a:noFill/>
      <a:prstDash val="solid"/>
    </a:ln>
    <a:effectLst/>
  </c:spPr>
  <c:txPr>
    <a:bodyPr/>
    <a:lstStyle/>
    <a:p>
      <a:pPr>
        <a:defRPr/>
      </a:pPr>
      <a:endParaRPr lang="ar-S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5300223748180669"/>
          <c:y val="5.1400551488835378E-2"/>
          <c:w val="0.73623329522206882"/>
          <c:h val="0.75887321376494665"/>
        </c:manualLayout>
      </c:layout>
      <c:scatterChart>
        <c:scatterStyle val="smoothMarker"/>
        <c:varyColors val="0"/>
        <c:ser>
          <c:idx val="0"/>
          <c:order val="0"/>
          <c:spPr>
            <a:ln w="38100" cap="rnd" cmpd="sng" algn="ctr">
              <a:solidFill>
                <a:schemeClr val="accent3"/>
              </a:solidFill>
              <a:prstDash val="solid"/>
              <a:round/>
            </a:ln>
            <a:effectLst/>
          </c:spPr>
          <c:marker>
            <c:symbol val="none"/>
          </c:marker>
          <c:xVal>
            <c:numRef>
              <c:f>ورقة1!$A$1:$A$49</c:f>
              <c:numCache>
                <c:formatCode>General</c:formatCode>
                <c:ptCount val="4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pt idx="28">
                  <c:v>2025</c:v>
                </c:pt>
                <c:pt idx="29">
                  <c:v>2026</c:v>
                </c:pt>
                <c:pt idx="30">
                  <c:v>2027</c:v>
                </c:pt>
                <c:pt idx="31">
                  <c:v>2028</c:v>
                </c:pt>
                <c:pt idx="32">
                  <c:v>2029</c:v>
                </c:pt>
                <c:pt idx="33">
                  <c:v>2030</c:v>
                </c:pt>
                <c:pt idx="34">
                  <c:v>2031</c:v>
                </c:pt>
                <c:pt idx="35">
                  <c:v>2032</c:v>
                </c:pt>
                <c:pt idx="36">
                  <c:v>2033</c:v>
                </c:pt>
                <c:pt idx="37">
                  <c:v>2034</c:v>
                </c:pt>
                <c:pt idx="38">
                  <c:v>2035</c:v>
                </c:pt>
                <c:pt idx="39">
                  <c:v>2036</c:v>
                </c:pt>
                <c:pt idx="40">
                  <c:v>2037</c:v>
                </c:pt>
                <c:pt idx="41">
                  <c:v>2038</c:v>
                </c:pt>
                <c:pt idx="42">
                  <c:v>2039</c:v>
                </c:pt>
                <c:pt idx="43">
                  <c:v>2040</c:v>
                </c:pt>
                <c:pt idx="44">
                  <c:v>2041</c:v>
                </c:pt>
                <c:pt idx="45">
                  <c:v>2042</c:v>
                </c:pt>
                <c:pt idx="46">
                  <c:v>2043</c:v>
                </c:pt>
                <c:pt idx="47">
                  <c:v>2044</c:v>
                </c:pt>
                <c:pt idx="48">
                  <c:v>2045</c:v>
                </c:pt>
              </c:numCache>
            </c:numRef>
          </c:xVal>
          <c:yVal>
            <c:numRef>
              <c:f>ورقة1!$B$1:$B$49</c:f>
              <c:numCache>
                <c:formatCode>General</c:formatCode>
                <c:ptCount val="49"/>
                <c:pt idx="0">
                  <c:v>3009</c:v>
                </c:pt>
                <c:pt idx="1">
                  <c:v>3066.1709999999998</c:v>
                </c:pt>
                <c:pt idx="2">
                  <c:v>3124.4282489999987</c:v>
                </c:pt>
                <c:pt idx="3">
                  <c:v>3183.7923857309997</c:v>
                </c:pt>
                <c:pt idx="4">
                  <c:v>3244.2844410598505</c:v>
                </c:pt>
                <c:pt idx="5">
                  <c:v>3305.9258454400247</c:v>
                </c:pt>
                <c:pt idx="6">
                  <c:v>3368.7384365033872</c:v>
                </c:pt>
                <c:pt idx="7">
                  <c:v>3432.744466796928</c:v>
                </c:pt>
                <c:pt idx="8">
                  <c:v>3497.9666116660887</c:v>
                </c:pt>
                <c:pt idx="9">
                  <c:v>3564.4279772877512</c:v>
                </c:pt>
                <c:pt idx="10">
                  <c:v>3632.1521088562172</c:v>
                </c:pt>
                <c:pt idx="11">
                  <c:v>3701.1629989244834</c:v>
                </c:pt>
                <c:pt idx="12">
                  <c:v>3771.4850959040482</c:v>
                </c:pt>
                <c:pt idx="13">
                  <c:v>3843.1433127262262</c:v>
                </c:pt>
                <c:pt idx="14">
                  <c:v>3916.1630356680234</c:v>
                </c:pt>
                <c:pt idx="15">
                  <c:v>3990.5701333457364</c:v>
                </c:pt>
                <c:pt idx="16">
                  <c:v>4066.3909658793032</c:v>
                </c:pt>
                <c:pt idx="17">
                  <c:v>4143.652394231025</c:v>
                </c:pt>
                <c:pt idx="18">
                  <c:v>4222.3817897213794</c:v>
                </c:pt>
                <c:pt idx="19">
                  <c:v>4302.6070437260805</c:v>
                </c:pt>
                <c:pt idx="20">
                  <c:v>4384.3565775569286</c:v>
                </c:pt>
                <c:pt idx="21">
                  <c:v>4467.6593525304606</c:v>
                </c:pt>
                <c:pt idx="22">
                  <c:v>4552.5448802285018</c:v>
                </c:pt>
                <c:pt idx="23">
                  <c:v>4639.0432329528812</c:v>
                </c:pt>
                <c:pt idx="24">
                  <c:v>4727.1850543789924</c:v>
                </c:pt>
                <c:pt idx="25">
                  <c:v>4817.0015704121934</c:v>
                </c:pt>
                <c:pt idx="26">
                  <c:v>4908.5246002500244</c:v>
                </c:pt>
                <c:pt idx="27">
                  <c:v>5001.7865676547744</c:v>
                </c:pt>
                <c:pt idx="28">
                  <c:v>5096.8205124402084</c:v>
                </c:pt>
                <c:pt idx="29">
                  <c:v>5193.6601021766091</c:v>
                </c:pt>
                <c:pt idx="30">
                  <c:v>5292.3396441179702</c:v>
                </c:pt>
                <c:pt idx="31">
                  <c:v>5392.8940973561675</c:v>
                </c:pt>
                <c:pt idx="32">
                  <c:v>5495.3590852059342</c:v>
                </c:pt>
                <c:pt idx="33">
                  <c:v>5599.7709078248035</c:v>
                </c:pt>
                <c:pt idx="34">
                  <c:v>5706.1665550735779</c:v>
                </c:pt>
                <c:pt idx="35">
                  <c:v>5814.5837196199145</c:v>
                </c:pt>
                <c:pt idx="36">
                  <c:v>5925.0608102926935</c:v>
                </c:pt>
                <c:pt idx="37">
                  <c:v>6037.6369656882534</c:v>
                </c:pt>
                <c:pt idx="38">
                  <c:v>6152.3520680363354</c:v>
                </c:pt>
                <c:pt idx="39">
                  <c:v>6269.2467573289687</c:v>
                </c:pt>
                <c:pt idx="40">
                  <c:v>6388.3624457182723</c:v>
                </c:pt>
                <c:pt idx="41">
                  <c:v>6509.741332186918</c:v>
                </c:pt>
                <c:pt idx="42">
                  <c:v>6633.4264174984701</c:v>
                </c:pt>
                <c:pt idx="43">
                  <c:v>6759.4615194309454</c:v>
                </c:pt>
                <c:pt idx="44">
                  <c:v>6887.8912883001294</c:v>
                </c:pt>
                <c:pt idx="45">
                  <c:v>7018.7612227779</c:v>
                </c:pt>
                <c:pt idx="46">
                  <c:v>7152.1176860106134</c:v>
                </c:pt>
                <c:pt idx="47">
                  <c:v>7288.0079220448097</c:v>
                </c:pt>
                <c:pt idx="48">
                  <c:v>7426.4800725636624</c:v>
                </c:pt>
              </c:numCache>
            </c:numRef>
          </c:yVal>
          <c:smooth val="1"/>
        </c:ser>
        <c:dLbls>
          <c:showLegendKey val="0"/>
          <c:showVal val="0"/>
          <c:showCatName val="0"/>
          <c:showSerName val="0"/>
          <c:showPercent val="0"/>
          <c:showBubbleSize val="0"/>
        </c:dLbls>
        <c:axId val="-1542400624"/>
        <c:axId val="-1542402800"/>
      </c:scatterChart>
      <c:valAx>
        <c:axId val="-1542400624"/>
        <c:scaling>
          <c:orientation val="minMax"/>
        </c:scaling>
        <c:delete val="0"/>
        <c:axPos val="b"/>
        <c:minorGridlines>
          <c:spPr>
            <a:ln w="12700" cap="flat" cmpd="sng" algn="ctr">
              <a:solidFill>
                <a:schemeClr val="tx1">
                  <a:tint val="50000"/>
                </a:schemeClr>
              </a:solidFill>
              <a:prstDash val="solid"/>
              <a:round/>
            </a:ln>
            <a:effectLst/>
          </c:spPr>
        </c:minorGridlines>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sz="1800" dirty="0" smtClean="0"/>
                  <a:t>Year</a:t>
                </a:r>
                <a:endParaRPr lang="en-US" sz="1800" dirty="0"/>
              </a:p>
            </c:rich>
          </c:tx>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ar-SA"/>
            </a:p>
          </c:txPr>
        </c:title>
        <c:numFmt formatCode="General" sourceLinked="1"/>
        <c:majorTickMark val="out"/>
        <c:minorTickMark val="none"/>
        <c:tickLblPos val="nextTo"/>
        <c:spPr>
          <a:noFill/>
          <a:ln w="12700" cap="flat" cmpd="sng" algn="ctr">
            <a:solidFill>
              <a:schemeClr val="tx1">
                <a:tint val="75000"/>
              </a:schemeClr>
            </a:solidFill>
            <a:prstDash val="solid"/>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ar-SA"/>
          </a:p>
        </c:txPr>
        <c:crossAx val="-1542402800"/>
        <c:crosses val="autoZero"/>
        <c:crossBetween val="midCat"/>
      </c:valAx>
      <c:valAx>
        <c:axId val="-1542402800"/>
        <c:scaling>
          <c:orientation val="minMax"/>
        </c:scaling>
        <c:delete val="0"/>
        <c:axPos val="l"/>
        <c:majorGridlines>
          <c:spPr>
            <a:ln w="12700"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lang="en-US" sz="1000" b="1" i="0" u="none" strike="noStrike" kern="1200" baseline="0">
                    <a:solidFill>
                      <a:schemeClr val="tx1"/>
                    </a:solidFill>
                    <a:latin typeface="+mn-lt"/>
                    <a:ea typeface="+mn-ea"/>
                    <a:cs typeface="+mn-cs"/>
                  </a:defRPr>
                </a:pPr>
                <a:r>
                  <a:rPr lang="en-US" sz="1800" dirty="0"/>
                  <a:t>population</a:t>
                </a:r>
              </a:p>
            </c:rich>
          </c:tx>
          <c:layout>
            <c:manualLayout>
              <c:xMode val="edge"/>
              <c:yMode val="edge"/>
              <c:x val="0"/>
              <c:y val="0.39029716094812511"/>
            </c:manualLayout>
          </c:layout>
          <c:overlay val="0"/>
          <c:spPr>
            <a:noFill/>
            <a:ln>
              <a:noFill/>
            </a:ln>
            <a:effectLst/>
          </c:spPr>
          <c:txPr>
            <a:bodyPr rot="-5400000" spcFirstLastPara="1" vertOverflow="ellipsis" vert="horz" wrap="square" anchor="ctr" anchorCtr="1"/>
            <a:lstStyle/>
            <a:p>
              <a:pPr>
                <a:defRPr lang="en-US" sz="1000" b="1" i="0" u="none" strike="noStrike" kern="1200" baseline="0">
                  <a:solidFill>
                    <a:schemeClr val="tx1"/>
                  </a:solidFill>
                  <a:latin typeface="+mn-lt"/>
                  <a:ea typeface="+mn-ea"/>
                  <a:cs typeface="+mn-cs"/>
                </a:defRPr>
              </a:pPr>
              <a:endParaRPr lang="ar-SA"/>
            </a:p>
          </c:txPr>
        </c:title>
        <c:numFmt formatCode="General" sourceLinked="1"/>
        <c:majorTickMark val="out"/>
        <c:minorTickMark val="none"/>
        <c:tickLblPos val="nextTo"/>
        <c:spPr>
          <a:noFill/>
          <a:ln w="12700" cap="flat" cmpd="sng" algn="ctr">
            <a:solidFill>
              <a:schemeClr val="tx1">
                <a:tint val="75000"/>
              </a:schemeClr>
            </a:solidFill>
            <a:prstDash val="solid"/>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ar-SA"/>
          </a:p>
        </c:txPr>
        <c:crossAx val="-1542400624"/>
        <c:crosses val="autoZero"/>
        <c:crossBetween val="midCat"/>
      </c:valAx>
      <c:spPr>
        <a:noFill/>
        <a:ln>
          <a:noFill/>
        </a:ln>
        <a:effectLst/>
      </c:spPr>
    </c:plotArea>
    <c:plotVisOnly val="1"/>
    <c:dispBlanksAs val="gap"/>
    <c:showDLblsOverMax val="0"/>
  </c:chart>
  <c:spPr>
    <a:noFill/>
    <a:ln w="12700" cap="flat" cmpd="sng" algn="ctr">
      <a:noFill/>
      <a:prstDash val="solid"/>
    </a:ln>
    <a:effectLst/>
  </c:spPr>
  <c:txPr>
    <a:bodyPr/>
    <a:lstStyle/>
    <a:p>
      <a:pPr>
        <a:defRPr/>
      </a:pPr>
      <a:endParaRPr lang="ar-SA"/>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C5D4E3-D8C3-4931-B13B-9D9218AB7F2D}" type="doc">
      <dgm:prSet loTypeId="urn:microsoft.com/office/officeart/2005/8/layout/process4" loCatId="list" qsTypeId="urn:microsoft.com/office/officeart/2005/8/quickstyle/simple2" qsCatId="simple" csTypeId="urn:microsoft.com/office/officeart/2005/8/colors/accent2_1" csCatId="accent2" phldr="1"/>
      <dgm:spPr/>
      <dgm:t>
        <a:bodyPr/>
        <a:lstStyle/>
        <a:p>
          <a:endParaRPr lang="en-US"/>
        </a:p>
      </dgm:t>
    </dgm:pt>
    <dgm:pt modelId="{68C9B5DC-B73C-4860-AAC2-EEBA832BD487}">
      <dgm:prSet phldrT="[نص]" custT="1"/>
      <dgm:spPr>
        <a:xfrm>
          <a:off x="333899" y="219679"/>
          <a:ext cx="4893879" cy="439640"/>
        </a:xfrm>
      </dgm:spPr>
      <dgm:t>
        <a:bodyPr/>
        <a:lstStyle/>
        <a:p>
          <a:pPr rtl="1"/>
          <a:r>
            <a:rPr lang="en-US" sz="2000" b="0" kern="1200" cap="none" spc="0" smtClean="0">
              <a:ln w="0"/>
              <a:effectLst>
                <a:outerShdw blurRad="38100" dist="19050" dir="2700000" algn="tl" rotWithShape="0">
                  <a:schemeClr val="dk1">
                    <a:alpha val="40000"/>
                  </a:schemeClr>
                </a:outerShdw>
              </a:effectLst>
              <a:latin typeface="+mn-lt"/>
              <a:ea typeface="+mn-ea"/>
              <a:cs typeface="+mn-cs"/>
            </a:rPr>
            <a:t>Selection of the study area</a:t>
          </a:r>
          <a:endParaRPr lang="ar-SA" sz="2000" b="0" kern="1200" cap="none" spc="0" dirty="0">
            <a:ln w="0"/>
            <a:effectLst>
              <a:outerShdw blurRad="38100" dist="19050" dir="2700000" algn="tl" rotWithShape="0">
                <a:schemeClr val="dk1">
                  <a:alpha val="40000"/>
                </a:schemeClr>
              </a:outerShdw>
            </a:effectLst>
            <a:latin typeface="+mn-lt"/>
            <a:ea typeface="+mn-ea"/>
            <a:cs typeface="+mn-cs"/>
          </a:endParaRPr>
        </a:p>
      </dgm:t>
    </dgm:pt>
    <dgm:pt modelId="{6AF251E1-920B-46BF-A68F-3AAFC566F4B3}" type="parTrans" cxnId="{FF6FAC84-410C-466F-A833-B9C8D9B52344}">
      <dgm:prSet/>
      <dgm:spPr/>
      <dgm:t>
        <a:bodyPr/>
        <a:lstStyle/>
        <a:p>
          <a:pPr rtl="1"/>
          <a:endParaRPr lang="ar-SA" b="0" cap="none" spc="0">
            <a:ln w="0"/>
            <a:solidFill>
              <a:schemeClr val="tx1"/>
            </a:solidFill>
            <a:effectLst>
              <a:outerShdw blurRad="38100" dist="19050" dir="2700000" algn="tl" rotWithShape="0">
                <a:schemeClr val="dk1">
                  <a:alpha val="40000"/>
                </a:schemeClr>
              </a:outerShdw>
            </a:effectLst>
          </a:endParaRPr>
        </a:p>
      </dgm:t>
    </dgm:pt>
    <dgm:pt modelId="{966CB65E-F1EC-45F6-A01B-0F2BD7E7137F}" type="sibTrans" cxnId="{FF6FAC84-410C-466F-A833-B9C8D9B52344}">
      <dgm:prSet/>
      <dgm:spPr/>
      <dgm:t>
        <a:bodyPr/>
        <a:lstStyle/>
        <a:p>
          <a:pPr rtl="1"/>
          <a:endParaRPr lang="ar-SA" b="0" cap="none" spc="0">
            <a:ln w="0"/>
            <a:solidFill>
              <a:schemeClr val="tx1"/>
            </a:solidFill>
            <a:effectLst>
              <a:outerShdw blurRad="38100" dist="19050" dir="2700000" algn="tl" rotWithShape="0">
                <a:schemeClr val="dk1">
                  <a:alpha val="40000"/>
                </a:schemeClr>
              </a:outerShdw>
            </a:effectLst>
          </a:endParaRPr>
        </a:p>
      </dgm:t>
    </dgm:pt>
    <dgm:pt modelId="{3FC58733-373F-49DF-AAA6-D2D8341CD07D}">
      <dgm:prSet phldrT="[نص]" custT="1"/>
      <dgm:spPr>
        <a:xfrm>
          <a:off x="648932" y="878928"/>
          <a:ext cx="4578846" cy="439640"/>
        </a:xfrm>
      </dgm:spPr>
      <dgm:t>
        <a:bodyPr/>
        <a:lstStyle/>
        <a:p>
          <a:r>
            <a:rPr lang="en-US" sz="2000" b="0" kern="1200" cap="none" spc="0" smtClean="0">
              <a:ln w="0"/>
              <a:effectLst>
                <a:outerShdw blurRad="38100" dist="19050" dir="2700000" algn="tl" rotWithShape="0">
                  <a:schemeClr val="dk1">
                    <a:alpha val="40000"/>
                  </a:schemeClr>
                </a:outerShdw>
              </a:effectLst>
              <a:latin typeface="+mn-lt"/>
              <a:ea typeface="+mn-ea"/>
              <a:cs typeface="+mn-cs"/>
            </a:rPr>
            <a:t>Data Collection</a:t>
          </a:r>
          <a:endParaRPr lang="en-US" sz="2000" b="0" kern="1200" cap="none" spc="0" dirty="0">
            <a:ln w="0"/>
            <a:effectLst>
              <a:outerShdw blurRad="38100" dist="19050" dir="2700000" algn="tl" rotWithShape="0">
                <a:schemeClr val="dk1">
                  <a:alpha val="40000"/>
                </a:schemeClr>
              </a:outerShdw>
            </a:effectLst>
            <a:latin typeface="+mn-lt"/>
            <a:ea typeface="+mn-ea"/>
            <a:cs typeface="+mn-cs"/>
          </a:endParaRPr>
        </a:p>
      </dgm:t>
    </dgm:pt>
    <dgm:pt modelId="{088C8EA8-343C-4277-B281-B590751FFF98}" type="parTrans" cxnId="{A2824413-58C4-49D0-AFFF-B050EE3FD6DF}">
      <dgm:prSet/>
      <dgm:spPr/>
      <dgm:t>
        <a:bodyPr/>
        <a:lstStyle/>
        <a:p>
          <a:pPr rtl="1"/>
          <a:endParaRPr lang="ar-SA" b="0" cap="none" spc="0">
            <a:ln w="0"/>
            <a:solidFill>
              <a:schemeClr val="tx1"/>
            </a:solidFill>
            <a:effectLst>
              <a:outerShdw blurRad="38100" dist="19050" dir="2700000" algn="tl" rotWithShape="0">
                <a:schemeClr val="dk1">
                  <a:alpha val="40000"/>
                </a:schemeClr>
              </a:outerShdw>
            </a:effectLst>
          </a:endParaRPr>
        </a:p>
      </dgm:t>
    </dgm:pt>
    <dgm:pt modelId="{1232148D-439E-42D9-BD93-C52BFA95B0D1}" type="sibTrans" cxnId="{A2824413-58C4-49D0-AFFF-B050EE3FD6DF}">
      <dgm:prSet/>
      <dgm:spPr/>
      <dgm:t>
        <a:bodyPr/>
        <a:lstStyle/>
        <a:p>
          <a:pPr rtl="1"/>
          <a:endParaRPr lang="ar-SA" b="0" cap="none" spc="0">
            <a:ln w="0"/>
            <a:solidFill>
              <a:schemeClr val="tx1"/>
            </a:solidFill>
            <a:effectLst>
              <a:outerShdw blurRad="38100" dist="19050" dir="2700000" algn="tl" rotWithShape="0">
                <a:schemeClr val="dk1">
                  <a:alpha val="40000"/>
                </a:schemeClr>
              </a:outerShdw>
            </a:effectLst>
          </a:endParaRPr>
        </a:p>
      </dgm:t>
    </dgm:pt>
    <dgm:pt modelId="{EA6A3C85-2C39-4D04-94E1-E9DE21B35D32}">
      <dgm:prSet phldrT="[نص]" custT="1"/>
      <dgm:spPr>
        <a:xfrm>
          <a:off x="745622" y="1538177"/>
          <a:ext cx="4482156" cy="439640"/>
        </a:xfrm>
      </dgm:spPr>
      <dgm:t>
        <a:bodyPr/>
        <a:lstStyle/>
        <a:p>
          <a:r>
            <a:rPr lang="en-US" sz="2000" b="0" kern="1200" cap="none" spc="0" smtClean="0">
              <a:ln w="0"/>
              <a:effectLst>
                <a:outerShdw blurRad="38100" dist="19050" dir="2700000" algn="tl" rotWithShape="0">
                  <a:schemeClr val="dk1">
                    <a:alpha val="40000"/>
                  </a:schemeClr>
                </a:outerShdw>
              </a:effectLst>
              <a:latin typeface="+mn-lt"/>
              <a:ea typeface="+mn-ea"/>
              <a:cs typeface="+mn-cs"/>
            </a:rPr>
            <a:t>Data analysis</a:t>
          </a:r>
          <a:endParaRPr lang="en-US" sz="2000" b="0" kern="1200" cap="none" spc="0" dirty="0">
            <a:ln w="0"/>
            <a:effectLst>
              <a:outerShdw blurRad="38100" dist="19050" dir="2700000" algn="tl" rotWithShape="0">
                <a:schemeClr val="dk1">
                  <a:alpha val="40000"/>
                </a:schemeClr>
              </a:outerShdw>
            </a:effectLst>
            <a:latin typeface="+mn-lt"/>
            <a:ea typeface="+mn-ea"/>
            <a:cs typeface="+mn-cs"/>
          </a:endParaRPr>
        </a:p>
      </dgm:t>
    </dgm:pt>
    <dgm:pt modelId="{380440C1-462C-4C4C-B16D-1E78C79CB80D}" type="parTrans" cxnId="{0AAF527A-5D61-4B26-A768-02A150D278BC}">
      <dgm:prSet/>
      <dgm:spPr/>
      <dgm:t>
        <a:bodyPr/>
        <a:lstStyle/>
        <a:p>
          <a:pPr rtl="1"/>
          <a:endParaRPr lang="ar-SA" b="0" cap="none" spc="0">
            <a:ln w="0"/>
            <a:solidFill>
              <a:schemeClr val="tx1"/>
            </a:solidFill>
            <a:effectLst>
              <a:outerShdw blurRad="38100" dist="19050" dir="2700000" algn="tl" rotWithShape="0">
                <a:schemeClr val="dk1">
                  <a:alpha val="40000"/>
                </a:schemeClr>
              </a:outerShdw>
            </a:effectLst>
          </a:endParaRPr>
        </a:p>
      </dgm:t>
    </dgm:pt>
    <dgm:pt modelId="{451A03E6-AD0C-4C77-AEE0-CB36077F6BD1}" type="sibTrans" cxnId="{0AAF527A-5D61-4B26-A768-02A150D278BC}">
      <dgm:prSet/>
      <dgm:spPr/>
      <dgm:t>
        <a:bodyPr/>
        <a:lstStyle/>
        <a:p>
          <a:pPr rtl="1"/>
          <a:endParaRPr lang="ar-SA" b="0" cap="none" spc="0">
            <a:ln w="0"/>
            <a:solidFill>
              <a:schemeClr val="tx1"/>
            </a:solidFill>
            <a:effectLst>
              <a:outerShdw blurRad="38100" dist="19050" dir="2700000" algn="tl" rotWithShape="0">
                <a:schemeClr val="dk1">
                  <a:alpha val="40000"/>
                </a:schemeClr>
              </a:outerShdw>
            </a:effectLst>
          </a:endParaRPr>
        </a:p>
      </dgm:t>
    </dgm:pt>
    <dgm:pt modelId="{BB7B510D-5D52-4A6F-8103-6443999A884C}">
      <dgm:prSet phldrT="[نص]" custT="1"/>
      <dgm:spPr>
        <a:xfrm>
          <a:off x="333899" y="2856675"/>
          <a:ext cx="4893879" cy="439640"/>
        </a:xfrm>
      </dgm:spPr>
      <dgm:t>
        <a:bodyPr/>
        <a:lstStyle/>
        <a:p>
          <a:r>
            <a:rPr lang="en-US" sz="2000" b="0" kern="1200" cap="none" spc="0" smtClean="0">
              <a:ln w="0"/>
              <a:effectLst>
                <a:outerShdw blurRad="38100" dist="19050" dir="2700000" algn="tl" rotWithShape="0">
                  <a:schemeClr val="dk1">
                    <a:alpha val="40000"/>
                  </a:schemeClr>
                </a:outerShdw>
              </a:effectLst>
              <a:latin typeface="+mn-lt"/>
              <a:ea typeface="+mn-ea"/>
              <a:cs typeface="+mn-cs"/>
            </a:rPr>
            <a:t>Giving recommendations</a:t>
          </a:r>
          <a:endParaRPr lang="en-US" sz="2000" b="0" kern="1200" cap="none" spc="0" dirty="0">
            <a:ln w="0"/>
            <a:effectLst>
              <a:outerShdw blurRad="38100" dist="19050" dir="2700000" algn="tl" rotWithShape="0">
                <a:schemeClr val="dk1">
                  <a:alpha val="40000"/>
                </a:schemeClr>
              </a:outerShdw>
            </a:effectLst>
            <a:latin typeface="+mn-lt"/>
            <a:ea typeface="+mn-ea"/>
            <a:cs typeface="+mn-cs"/>
          </a:endParaRPr>
        </a:p>
      </dgm:t>
    </dgm:pt>
    <dgm:pt modelId="{2C156937-45C2-46C4-AD65-4B36B36AD861}" type="parTrans" cxnId="{CC84D659-F858-45AE-A16D-23DF48DD5739}">
      <dgm:prSet/>
      <dgm:spPr/>
      <dgm:t>
        <a:bodyPr/>
        <a:lstStyle/>
        <a:p>
          <a:pPr rtl="1"/>
          <a:endParaRPr lang="ar-SA" b="0" cap="none" spc="0">
            <a:ln w="0"/>
            <a:solidFill>
              <a:schemeClr val="tx1"/>
            </a:solidFill>
            <a:effectLst>
              <a:outerShdw blurRad="38100" dist="19050" dir="2700000" algn="tl" rotWithShape="0">
                <a:schemeClr val="dk1">
                  <a:alpha val="40000"/>
                </a:schemeClr>
              </a:outerShdw>
            </a:effectLst>
          </a:endParaRPr>
        </a:p>
      </dgm:t>
    </dgm:pt>
    <dgm:pt modelId="{1800BFDC-D030-47E3-969B-F6F7F4EE42FE}" type="sibTrans" cxnId="{CC84D659-F858-45AE-A16D-23DF48DD5739}">
      <dgm:prSet/>
      <dgm:spPr/>
      <dgm:t>
        <a:bodyPr/>
        <a:lstStyle/>
        <a:p>
          <a:pPr rtl="1"/>
          <a:endParaRPr lang="ar-SA" b="0" cap="none" spc="0">
            <a:ln w="0"/>
            <a:solidFill>
              <a:schemeClr val="tx1"/>
            </a:solidFill>
            <a:effectLst>
              <a:outerShdw blurRad="38100" dist="19050" dir="2700000" algn="tl" rotWithShape="0">
                <a:schemeClr val="dk1">
                  <a:alpha val="40000"/>
                </a:schemeClr>
              </a:outerShdw>
            </a:effectLst>
          </a:endParaRPr>
        </a:p>
      </dgm:t>
    </dgm:pt>
    <dgm:pt modelId="{15AE6297-DC75-42FE-B248-E8EE8A79BF53}">
      <dgm:prSet phldrT="[نص]" custT="1"/>
      <dgm:spPr>
        <a:xfrm>
          <a:off x="745622" y="1538177"/>
          <a:ext cx="4482156" cy="439640"/>
        </a:xfrm>
      </dgm:spPr>
      <dgm:t>
        <a:bodyPr/>
        <a:lstStyle/>
        <a:p>
          <a:pPr algn="ctr" rtl="0"/>
          <a:r>
            <a:rPr lang="en-US" sz="2000" b="0" kern="1200" cap="none" spc="0" smtClean="0">
              <a:ln w="0"/>
              <a:effectLst>
                <a:outerShdw blurRad="38100" dist="19050" dir="2700000" algn="tl" rotWithShape="0">
                  <a:schemeClr val="dk1">
                    <a:alpha val="40000"/>
                  </a:schemeClr>
                </a:outerShdw>
              </a:effectLst>
              <a:latin typeface="+mn-lt"/>
              <a:ea typeface="+mn-ea"/>
              <a:cs typeface="+mn-cs"/>
            </a:rPr>
            <a:t>Evaluation and Redesign</a:t>
          </a:r>
          <a:r>
            <a:rPr lang="ar-SA" sz="2000" b="0" kern="1200" cap="none" spc="0" smtClean="0">
              <a:ln w="0"/>
              <a:effectLst>
                <a:outerShdw blurRad="38100" dist="19050" dir="2700000" algn="tl" rotWithShape="0">
                  <a:schemeClr val="dk1">
                    <a:alpha val="40000"/>
                  </a:schemeClr>
                </a:outerShdw>
              </a:effectLst>
              <a:latin typeface="+mn-lt"/>
              <a:ea typeface="+mn-ea"/>
              <a:cs typeface="+mn-cs"/>
            </a:rPr>
            <a:t> </a:t>
          </a:r>
          <a:endParaRPr lang="en-US" sz="2000" b="0" kern="1200" cap="none" spc="0" dirty="0">
            <a:ln w="0"/>
            <a:effectLst>
              <a:outerShdw blurRad="38100" dist="19050" dir="2700000" algn="tl" rotWithShape="0">
                <a:schemeClr val="dk1">
                  <a:alpha val="40000"/>
                </a:schemeClr>
              </a:outerShdw>
            </a:effectLst>
            <a:latin typeface="+mn-lt"/>
            <a:ea typeface="+mn-ea"/>
            <a:cs typeface="+mn-cs"/>
          </a:endParaRPr>
        </a:p>
      </dgm:t>
    </dgm:pt>
    <dgm:pt modelId="{BEC33018-2C07-466A-8052-46A2BAF85869}" type="parTrans" cxnId="{9C5743C6-F907-4E8C-BBA6-A953247204FD}">
      <dgm:prSet/>
      <dgm:spPr/>
      <dgm:t>
        <a:bodyPr/>
        <a:lstStyle/>
        <a:p>
          <a:pPr rtl="1"/>
          <a:endParaRPr lang="ar-SA" b="0" cap="none" spc="0">
            <a:ln w="0"/>
            <a:solidFill>
              <a:schemeClr val="tx1"/>
            </a:solidFill>
            <a:effectLst>
              <a:outerShdw blurRad="38100" dist="19050" dir="2700000" algn="tl" rotWithShape="0">
                <a:schemeClr val="dk1">
                  <a:alpha val="40000"/>
                </a:schemeClr>
              </a:outerShdw>
            </a:effectLst>
          </a:endParaRPr>
        </a:p>
      </dgm:t>
    </dgm:pt>
    <dgm:pt modelId="{1C68AD8E-7AC0-4533-909A-072F8F6577E4}" type="sibTrans" cxnId="{9C5743C6-F907-4E8C-BBA6-A953247204FD}">
      <dgm:prSet/>
      <dgm:spPr/>
      <dgm:t>
        <a:bodyPr/>
        <a:lstStyle/>
        <a:p>
          <a:pPr rtl="1"/>
          <a:endParaRPr lang="ar-SA" b="0" cap="none" spc="0">
            <a:ln w="0"/>
            <a:solidFill>
              <a:schemeClr val="tx1"/>
            </a:solidFill>
            <a:effectLst>
              <a:outerShdw blurRad="38100" dist="19050" dir="2700000" algn="tl" rotWithShape="0">
                <a:schemeClr val="dk1">
                  <a:alpha val="40000"/>
                </a:schemeClr>
              </a:outerShdw>
            </a:effectLst>
          </a:endParaRPr>
        </a:p>
      </dgm:t>
    </dgm:pt>
    <dgm:pt modelId="{922852CF-9992-4A70-9691-5041D0899D86}" type="pres">
      <dgm:prSet presAssocID="{97C5D4E3-D8C3-4931-B13B-9D9218AB7F2D}" presName="Name0" presStyleCnt="0">
        <dgm:presLayoutVars>
          <dgm:dir/>
          <dgm:animLvl val="lvl"/>
          <dgm:resizeHandles val="exact"/>
        </dgm:presLayoutVars>
      </dgm:prSet>
      <dgm:spPr/>
      <dgm:t>
        <a:bodyPr/>
        <a:lstStyle/>
        <a:p>
          <a:pPr rtl="1"/>
          <a:endParaRPr lang="ar-SA"/>
        </a:p>
      </dgm:t>
    </dgm:pt>
    <dgm:pt modelId="{E5A23E2F-18BB-43D0-829F-0388460B2DD3}" type="pres">
      <dgm:prSet presAssocID="{BB7B510D-5D52-4A6F-8103-6443999A884C}" presName="boxAndChildren" presStyleCnt="0"/>
      <dgm:spPr/>
      <dgm:t>
        <a:bodyPr/>
        <a:lstStyle/>
        <a:p>
          <a:pPr rtl="1"/>
          <a:endParaRPr lang="ar-SA"/>
        </a:p>
      </dgm:t>
    </dgm:pt>
    <dgm:pt modelId="{DA28FDD6-D729-45C6-AEF8-D805D68ADF17}" type="pres">
      <dgm:prSet presAssocID="{BB7B510D-5D52-4A6F-8103-6443999A884C}" presName="parentTextBox" presStyleLbl="node1" presStyleIdx="0" presStyleCnt="5"/>
      <dgm:spPr/>
      <dgm:t>
        <a:bodyPr/>
        <a:lstStyle/>
        <a:p>
          <a:pPr rtl="1"/>
          <a:endParaRPr lang="ar-SA"/>
        </a:p>
      </dgm:t>
    </dgm:pt>
    <dgm:pt modelId="{0212A1DE-611A-460C-9A85-C37F926DA791}" type="pres">
      <dgm:prSet presAssocID="{1C68AD8E-7AC0-4533-909A-072F8F6577E4}" presName="sp" presStyleCnt="0"/>
      <dgm:spPr/>
      <dgm:t>
        <a:bodyPr/>
        <a:lstStyle/>
        <a:p>
          <a:pPr rtl="1"/>
          <a:endParaRPr lang="ar-SA"/>
        </a:p>
      </dgm:t>
    </dgm:pt>
    <dgm:pt modelId="{C1AD12A4-769C-4111-A8D1-960703B34233}" type="pres">
      <dgm:prSet presAssocID="{15AE6297-DC75-42FE-B248-E8EE8A79BF53}" presName="arrowAndChildren" presStyleCnt="0"/>
      <dgm:spPr/>
      <dgm:t>
        <a:bodyPr/>
        <a:lstStyle/>
        <a:p>
          <a:pPr rtl="1"/>
          <a:endParaRPr lang="ar-SA"/>
        </a:p>
      </dgm:t>
    </dgm:pt>
    <dgm:pt modelId="{572D04B9-C7C1-4F20-B271-0C887A35D819}" type="pres">
      <dgm:prSet presAssocID="{15AE6297-DC75-42FE-B248-E8EE8A79BF53}" presName="parentTextArrow" presStyleLbl="node1" presStyleIdx="1" presStyleCnt="5"/>
      <dgm:spPr/>
      <dgm:t>
        <a:bodyPr/>
        <a:lstStyle/>
        <a:p>
          <a:pPr rtl="1"/>
          <a:endParaRPr lang="ar-SA"/>
        </a:p>
      </dgm:t>
    </dgm:pt>
    <dgm:pt modelId="{05BFC2DA-0BC6-42C4-B83A-CF8C40233660}" type="pres">
      <dgm:prSet presAssocID="{451A03E6-AD0C-4C77-AEE0-CB36077F6BD1}" presName="sp" presStyleCnt="0"/>
      <dgm:spPr/>
      <dgm:t>
        <a:bodyPr/>
        <a:lstStyle/>
        <a:p>
          <a:pPr rtl="1"/>
          <a:endParaRPr lang="ar-SA"/>
        </a:p>
      </dgm:t>
    </dgm:pt>
    <dgm:pt modelId="{440C7D55-153A-48C0-94EA-0E761719C23F}" type="pres">
      <dgm:prSet presAssocID="{EA6A3C85-2C39-4D04-94E1-E9DE21B35D32}" presName="arrowAndChildren" presStyleCnt="0"/>
      <dgm:spPr/>
      <dgm:t>
        <a:bodyPr/>
        <a:lstStyle/>
        <a:p>
          <a:pPr rtl="1"/>
          <a:endParaRPr lang="ar-SA"/>
        </a:p>
      </dgm:t>
    </dgm:pt>
    <dgm:pt modelId="{6FB95F79-7CF3-4A50-92E7-266AF3333FB5}" type="pres">
      <dgm:prSet presAssocID="{EA6A3C85-2C39-4D04-94E1-E9DE21B35D32}" presName="parentTextArrow" presStyleLbl="node1" presStyleIdx="2" presStyleCnt="5"/>
      <dgm:spPr/>
      <dgm:t>
        <a:bodyPr/>
        <a:lstStyle/>
        <a:p>
          <a:pPr rtl="1"/>
          <a:endParaRPr lang="ar-SA"/>
        </a:p>
      </dgm:t>
    </dgm:pt>
    <dgm:pt modelId="{EEE577D4-83DB-49F6-9BDE-6A85B63D3C59}" type="pres">
      <dgm:prSet presAssocID="{1232148D-439E-42D9-BD93-C52BFA95B0D1}" presName="sp" presStyleCnt="0"/>
      <dgm:spPr/>
      <dgm:t>
        <a:bodyPr/>
        <a:lstStyle/>
        <a:p>
          <a:pPr rtl="1"/>
          <a:endParaRPr lang="ar-SA"/>
        </a:p>
      </dgm:t>
    </dgm:pt>
    <dgm:pt modelId="{1A6B3959-59F2-4C38-9B24-198C50CE5D60}" type="pres">
      <dgm:prSet presAssocID="{3FC58733-373F-49DF-AAA6-D2D8341CD07D}" presName="arrowAndChildren" presStyleCnt="0"/>
      <dgm:spPr/>
      <dgm:t>
        <a:bodyPr/>
        <a:lstStyle/>
        <a:p>
          <a:pPr rtl="1"/>
          <a:endParaRPr lang="ar-SA"/>
        </a:p>
      </dgm:t>
    </dgm:pt>
    <dgm:pt modelId="{25E42205-78BD-41B7-AAFA-7F07D7FA262B}" type="pres">
      <dgm:prSet presAssocID="{3FC58733-373F-49DF-AAA6-D2D8341CD07D}" presName="parentTextArrow" presStyleLbl="node1" presStyleIdx="3" presStyleCnt="5"/>
      <dgm:spPr/>
      <dgm:t>
        <a:bodyPr/>
        <a:lstStyle/>
        <a:p>
          <a:pPr rtl="1"/>
          <a:endParaRPr lang="ar-SA"/>
        </a:p>
      </dgm:t>
    </dgm:pt>
    <dgm:pt modelId="{39025C1A-0D97-4D6B-9171-EC55D10E4C99}" type="pres">
      <dgm:prSet presAssocID="{966CB65E-F1EC-45F6-A01B-0F2BD7E7137F}" presName="sp" presStyleCnt="0"/>
      <dgm:spPr/>
      <dgm:t>
        <a:bodyPr/>
        <a:lstStyle/>
        <a:p>
          <a:pPr rtl="1"/>
          <a:endParaRPr lang="ar-SA"/>
        </a:p>
      </dgm:t>
    </dgm:pt>
    <dgm:pt modelId="{84EA6A7C-FFB1-4EAA-B4AE-4E0DB75F40D4}" type="pres">
      <dgm:prSet presAssocID="{68C9B5DC-B73C-4860-AAC2-EEBA832BD487}" presName="arrowAndChildren" presStyleCnt="0"/>
      <dgm:spPr/>
      <dgm:t>
        <a:bodyPr/>
        <a:lstStyle/>
        <a:p>
          <a:pPr rtl="1"/>
          <a:endParaRPr lang="ar-SA"/>
        </a:p>
      </dgm:t>
    </dgm:pt>
    <dgm:pt modelId="{DE5E1676-515C-4330-877C-A74A1A274A1F}" type="pres">
      <dgm:prSet presAssocID="{68C9B5DC-B73C-4860-AAC2-EEBA832BD487}" presName="parentTextArrow" presStyleLbl="node1" presStyleIdx="4" presStyleCnt="5" custLinFactNeighborY="-221"/>
      <dgm:spPr/>
      <dgm:t>
        <a:bodyPr/>
        <a:lstStyle/>
        <a:p>
          <a:pPr rtl="1"/>
          <a:endParaRPr lang="ar-SA"/>
        </a:p>
      </dgm:t>
    </dgm:pt>
  </dgm:ptLst>
  <dgm:cxnLst>
    <dgm:cxn modelId="{1BCE5831-D3E4-4EAE-A2FA-B78DFE6D348E}" type="presOf" srcId="{97C5D4E3-D8C3-4931-B13B-9D9218AB7F2D}" destId="{922852CF-9992-4A70-9691-5041D0899D86}" srcOrd="0" destOrd="0" presId="urn:microsoft.com/office/officeart/2005/8/layout/process4"/>
    <dgm:cxn modelId="{A2824413-58C4-49D0-AFFF-B050EE3FD6DF}" srcId="{97C5D4E3-D8C3-4931-B13B-9D9218AB7F2D}" destId="{3FC58733-373F-49DF-AAA6-D2D8341CD07D}" srcOrd="1" destOrd="0" parTransId="{088C8EA8-343C-4277-B281-B590751FFF98}" sibTransId="{1232148D-439E-42D9-BD93-C52BFA95B0D1}"/>
    <dgm:cxn modelId="{E545E0D1-6830-4482-897A-6BA137BB08F0}" type="presOf" srcId="{EA6A3C85-2C39-4D04-94E1-E9DE21B35D32}" destId="{6FB95F79-7CF3-4A50-92E7-266AF3333FB5}" srcOrd="0" destOrd="0" presId="urn:microsoft.com/office/officeart/2005/8/layout/process4"/>
    <dgm:cxn modelId="{0330A5AD-FEF0-49B2-8A04-9D8052C60111}" type="presOf" srcId="{3FC58733-373F-49DF-AAA6-D2D8341CD07D}" destId="{25E42205-78BD-41B7-AAFA-7F07D7FA262B}" srcOrd="0" destOrd="0" presId="urn:microsoft.com/office/officeart/2005/8/layout/process4"/>
    <dgm:cxn modelId="{CC84D659-F858-45AE-A16D-23DF48DD5739}" srcId="{97C5D4E3-D8C3-4931-B13B-9D9218AB7F2D}" destId="{BB7B510D-5D52-4A6F-8103-6443999A884C}" srcOrd="4" destOrd="0" parTransId="{2C156937-45C2-46C4-AD65-4B36B36AD861}" sibTransId="{1800BFDC-D030-47E3-969B-F6F7F4EE42FE}"/>
    <dgm:cxn modelId="{0AAF527A-5D61-4B26-A768-02A150D278BC}" srcId="{97C5D4E3-D8C3-4931-B13B-9D9218AB7F2D}" destId="{EA6A3C85-2C39-4D04-94E1-E9DE21B35D32}" srcOrd="2" destOrd="0" parTransId="{380440C1-462C-4C4C-B16D-1E78C79CB80D}" sibTransId="{451A03E6-AD0C-4C77-AEE0-CB36077F6BD1}"/>
    <dgm:cxn modelId="{F5274E84-1241-4AA1-B3B1-68CCF1DAF463}" type="presOf" srcId="{BB7B510D-5D52-4A6F-8103-6443999A884C}" destId="{DA28FDD6-D729-45C6-AEF8-D805D68ADF17}" srcOrd="0" destOrd="0" presId="urn:microsoft.com/office/officeart/2005/8/layout/process4"/>
    <dgm:cxn modelId="{9C5743C6-F907-4E8C-BBA6-A953247204FD}" srcId="{97C5D4E3-D8C3-4931-B13B-9D9218AB7F2D}" destId="{15AE6297-DC75-42FE-B248-E8EE8A79BF53}" srcOrd="3" destOrd="0" parTransId="{BEC33018-2C07-466A-8052-46A2BAF85869}" sibTransId="{1C68AD8E-7AC0-4533-909A-072F8F6577E4}"/>
    <dgm:cxn modelId="{813BC817-1069-4D0D-96C2-F12D528797F5}" type="presOf" srcId="{15AE6297-DC75-42FE-B248-E8EE8A79BF53}" destId="{572D04B9-C7C1-4F20-B271-0C887A35D819}" srcOrd="0" destOrd="0" presId="urn:microsoft.com/office/officeart/2005/8/layout/process4"/>
    <dgm:cxn modelId="{890EBB20-EB34-4180-B260-B3B3D628443E}" type="presOf" srcId="{68C9B5DC-B73C-4860-AAC2-EEBA832BD487}" destId="{DE5E1676-515C-4330-877C-A74A1A274A1F}" srcOrd="0" destOrd="0" presId="urn:microsoft.com/office/officeart/2005/8/layout/process4"/>
    <dgm:cxn modelId="{FF6FAC84-410C-466F-A833-B9C8D9B52344}" srcId="{97C5D4E3-D8C3-4931-B13B-9D9218AB7F2D}" destId="{68C9B5DC-B73C-4860-AAC2-EEBA832BD487}" srcOrd="0" destOrd="0" parTransId="{6AF251E1-920B-46BF-A68F-3AAFC566F4B3}" sibTransId="{966CB65E-F1EC-45F6-A01B-0F2BD7E7137F}"/>
    <dgm:cxn modelId="{93339DE0-431B-41B3-B373-283310AB63D9}" type="presParOf" srcId="{922852CF-9992-4A70-9691-5041D0899D86}" destId="{E5A23E2F-18BB-43D0-829F-0388460B2DD3}" srcOrd="0" destOrd="0" presId="urn:microsoft.com/office/officeart/2005/8/layout/process4"/>
    <dgm:cxn modelId="{236F0084-35FF-496A-BFEC-5CB16AF2B58E}" type="presParOf" srcId="{E5A23E2F-18BB-43D0-829F-0388460B2DD3}" destId="{DA28FDD6-D729-45C6-AEF8-D805D68ADF17}" srcOrd="0" destOrd="0" presId="urn:microsoft.com/office/officeart/2005/8/layout/process4"/>
    <dgm:cxn modelId="{11DD7305-0B5A-4CBD-886E-94F25D883827}" type="presParOf" srcId="{922852CF-9992-4A70-9691-5041D0899D86}" destId="{0212A1DE-611A-460C-9A85-C37F926DA791}" srcOrd="1" destOrd="0" presId="urn:microsoft.com/office/officeart/2005/8/layout/process4"/>
    <dgm:cxn modelId="{86F275A2-6B58-4E54-9C3A-A771BA4336C4}" type="presParOf" srcId="{922852CF-9992-4A70-9691-5041D0899D86}" destId="{C1AD12A4-769C-4111-A8D1-960703B34233}" srcOrd="2" destOrd="0" presId="urn:microsoft.com/office/officeart/2005/8/layout/process4"/>
    <dgm:cxn modelId="{ADC21B93-A4D9-4B02-9C4A-0949B8C30010}" type="presParOf" srcId="{C1AD12A4-769C-4111-A8D1-960703B34233}" destId="{572D04B9-C7C1-4F20-B271-0C887A35D819}" srcOrd="0" destOrd="0" presId="urn:microsoft.com/office/officeart/2005/8/layout/process4"/>
    <dgm:cxn modelId="{34ED4DB9-9D0F-45DD-89BA-BCA89049D671}" type="presParOf" srcId="{922852CF-9992-4A70-9691-5041D0899D86}" destId="{05BFC2DA-0BC6-42C4-B83A-CF8C40233660}" srcOrd="3" destOrd="0" presId="urn:microsoft.com/office/officeart/2005/8/layout/process4"/>
    <dgm:cxn modelId="{F5033BC1-2C89-4DC8-A113-1D2F9AD6D1EB}" type="presParOf" srcId="{922852CF-9992-4A70-9691-5041D0899D86}" destId="{440C7D55-153A-48C0-94EA-0E761719C23F}" srcOrd="4" destOrd="0" presId="urn:microsoft.com/office/officeart/2005/8/layout/process4"/>
    <dgm:cxn modelId="{B901656F-5E73-4EA5-81FB-0AD7699FFFF6}" type="presParOf" srcId="{440C7D55-153A-48C0-94EA-0E761719C23F}" destId="{6FB95F79-7CF3-4A50-92E7-266AF3333FB5}" srcOrd="0" destOrd="0" presId="urn:microsoft.com/office/officeart/2005/8/layout/process4"/>
    <dgm:cxn modelId="{F88A8382-092E-4941-962C-C91F16019665}" type="presParOf" srcId="{922852CF-9992-4A70-9691-5041D0899D86}" destId="{EEE577D4-83DB-49F6-9BDE-6A85B63D3C59}" srcOrd="5" destOrd="0" presId="urn:microsoft.com/office/officeart/2005/8/layout/process4"/>
    <dgm:cxn modelId="{861E342C-5A19-4E48-90C1-3E009E21E95B}" type="presParOf" srcId="{922852CF-9992-4A70-9691-5041D0899D86}" destId="{1A6B3959-59F2-4C38-9B24-198C50CE5D60}" srcOrd="6" destOrd="0" presId="urn:microsoft.com/office/officeart/2005/8/layout/process4"/>
    <dgm:cxn modelId="{9799DD92-DAF5-4551-9878-0998D6576163}" type="presParOf" srcId="{1A6B3959-59F2-4C38-9B24-198C50CE5D60}" destId="{25E42205-78BD-41B7-AAFA-7F07D7FA262B}" srcOrd="0" destOrd="0" presId="urn:microsoft.com/office/officeart/2005/8/layout/process4"/>
    <dgm:cxn modelId="{41B6553A-85DE-49A7-8AA2-2C867CA44112}" type="presParOf" srcId="{922852CF-9992-4A70-9691-5041D0899D86}" destId="{39025C1A-0D97-4D6B-9171-EC55D10E4C99}" srcOrd="7" destOrd="0" presId="urn:microsoft.com/office/officeart/2005/8/layout/process4"/>
    <dgm:cxn modelId="{E9E200D0-F2A5-4DF4-AD0B-B421D3C6DB8C}" type="presParOf" srcId="{922852CF-9992-4A70-9691-5041D0899D86}" destId="{84EA6A7C-FFB1-4EAA-B4AE-4E0DB75F40D4}" srcOrd="8" destOrd="0" presId="urn:microsoft.com/office/officeart/2005/8/layout/process4"/>
    <dgm:cxn modelId="{6176813E-3B89-478A-8AF1-A560C7077C32}" type="presParOf" srcId="{84EA6A7C-FFB1-4EAA-B4AE-4E0DB75F40D4}" destId="{DE5E1676-515C-4330-877C-A74A1A274A1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8FDD6-D729-45C6-AEF8-D805D68ADF17}">
      <dsp:nvSpPr>
        <dsp:cNvPr id="0" name=""/>
        <dsp:cNvSpPr/>
      </dsp:nvSpPr>
      <dsp:spPr>
        <a:xfrm>
          <a:off x="0" y="3771622"/>
          <a:ext cx="7776864" cy="618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kern="1200" cap="none" spc="0" smtClean="0">
              <a:ln w="0"/>
              <a:effectLst>
                <a:outerShdw blurRad="38100" dist="19050" dir="2700000" algn="tl" rotWithShape="0">
                  <a:schemeClr val="dk1">
                    <a:alpha val="40000"/>
                  </a:schemeClr>
                </a:outerShdw>
              </a:effectLst>
              <a:latin typeface="+mn-lt"/>
              <a:ea typeface="+mn-ea"/>
              <a:cs typeface="+mn-cs"/>
            </a:rPr>
            <a:t>Giving recommendations</a:t>
          </a:r>
          <a:endParaRPr lang="en-US" sz="2000" b="0" kern="1200" cap="none" spc="0" dirty="0">
            <a:ln w="0"/>
            <a:effectLst>
              <a:outerShdw blurRad="38100" dist="19050" dir="2700000" algn="tl" rotWithShape="0">
                <a:schemeClr val="dk1">
                  <a:alpha val="40000"/>
                </a:schemeClr>
              </a:outerShdw>
            </a:effectLst>
            <a:latin typeface="+mn-lt"/>
            <a:ea typeface="+mn-ea"/>
            <a:cs typeface="+mn-cs"/>
          </a:endParaRPr>
        </a:p>
      </dsp:txBody>
      <dsp:txXfrm>
        <a:off x="0" y="3771622"/>
        <a:ext cx="7776864" cy="618766"/>
      </dsp:txXfrm>
    </dsp:sp>
    <dsp:sp modelId="{572D04B9-C7C1-4F20-B271-0C887A35D819}">
      <dsp:nvSpPr>
        <dsp:cNvPr id="0" name=""/>
        <dsp:cNvSpPr/>
      </dsp:nvSpPr>
      <dsp:spPr>
        <a:xfrm rot="10800000">
          <a:off x="0" y="2829241"/>
          <a:ext cx="7776864" cy="951662"/>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0" kern="1200" cap="none" spc="0" smtClean="0">
              <a:ln w="0"/>
              <a:effectLst>
                <a:outerShdw blurRad="38100" dist="19050" dir="2700000" algn="tl" rotWithShape="0">
                  <a:schemeClr val="dk1">
                    <a:alpha val="40000"/>
                  </a:schemeClr>
                </a:outerShdw>
              </a:effectLst>
              <a:latin typeface="+mn-lt"/>
              <a:ea typeface="+mn-ea"/>
              <a:cs typeface="+mn-cs"/>
            </a:rPr>
            <a:t>Evaluation and Redesign</a:t>
          </a:r>
          <a:r>
            <a:rPr lang="ar-SA" sz="2000" b="0" kern="1200" cap="none" spc="0" smtClean="0">
              <a:ln w="0"/>
              <a:effectLst>
                <a:outerShdw blurRad="38100" dist="19050" dir="2700000" algn="tl" rotWithShape="0">
                  <a:schemeClr val="dk1">
                    <a:alpha val="40000"/>
                  </a:schemeClr>
                </a:outerShdw>
              </a:effectLst>
              <a:latin typeface="+mn-lt"/>
              <a:ea typeface="+mn-ea"/>
              <a:cs typeface="+mn-cs"/>
            </a:rPr>
            <a:t> </a:t>
          </a:r>
          <a:endParaRPr lang="en-US" sz="2000" b="0" kern="1200" cap="none" spc="0" dirty="0">
            <a:ln w="0"/>
            <a:effectLst>
              <a:outerShdw blurRad="38100" dist="19050" dir="2700000" algn="tl" rotWithShape="0">
                <a:schemeClr val="dk1">
                  <a:alpha val="40000"/>
                </a:schemeClr>
              </a:outerShdw>
            </a:effectLst>
            <a:latin typeface="+mn-lt"/>
            <a:ea typeface="+mn-ea"/>
            <a:cs typeface="+mn-cs"/>
          </a:endParaRPr>
        </a:p>
      </dsp:txBody>
      <dsp:txXfrm rot="10800000">
        <a:off x="0" y="2829241"/>
        <a:ext cx="7776864" cy="618361"/>
      </dsp:txXfrm>
    </dsp:sp>
    <dsp:sp modelId="{6FB95F79-7CF3-4A50-92E7-266AF3333FB5}">
      <dsp:nvSpPr>
        <dsp:cNvPr id="0" name=""/>
        <dsp:cNvSpPr/>
      </dsp:nvSpPr>
      <dsp:spPr>
        <a:xfrm rot="10800000">
          <a:off x="0" y="1886860"/>
          <a:ext cx="7776864" cy="951662"/>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kern="1200" cap="none" spc="0" smtClean="0">
              <a:ln w="0"/>
              <a:effectLst>
                <a:outerShdw blurRad="38100" dist="19050" dir="2700000" algn="tl" rotWithShape="0">
                  <a:schemeClr val="dk1">
                    <a:alpha val="40000"/>
                  </a:schemeClr>
                </a:outerShdw>
              </a:effectLst>
              <a:latin typeface="+mn-lt"/>
              <a:ea typeface="+mn-ea"/>
              <a:cs typeface="+mn-cs"/>
            </a:rPr>
            <a:t>Data analysis</a:t>
          </a:r>
          <a:endParaRPr lang="en-US" sz="2000" b="0" kern="1200" cap="none" spc="0" dirty="0">
            <a:ln w="0"/>
            <a:effectLst>
              <a:outerShdw blurRad="38100" dist="19050" dir="2700000" algn="tl" rotWithShape="0">
                <a:schemeClr val="dk1">
                  <a:alpha val="40000"/>
                </a:schemeClr>
              </a:outerShdw>
            </a:effectLst>
            <a:latin typeface="+mn-lt"/>
            <a:ea typeface="+mn-ea"/>
            <a:cs typeface="+mn-cs"/>
          </a:endParaRPr>
        </a:p>
      </dsp:txBody>
      <dsp:txXfrm rot="10800000">
        <a:off x="0" y="1886860"/>
        <a:ext cx="7776864" cy="618361"/>
      </dsp:txXfrm>
    </dsp:sp>
    <dsp:sp modelId="{25E42205-78BD-41B7-AAFA-7F07D7FA262B}">
      <dsp:nvSpPr>
        <dsp:cNvPr id="0" name=""/>
        <dsp:cNvSpPr/>
      </dsp:nvSpPr>
      <dsp:spPr>
        <a:xfrm rot="10800000">
          <a:off x="0" y="944480"/>
          <a:ext cx="7776864" cy="951662"/>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kern="1200" cap="none" spc="0" smtClean="0">
              <a:ln w="0"/>
              <a:effectLst>
                <a:outerShdw blurRad="38100" dist="19050" dir="2700000" algn="tl" rotWithShape="0">
                  <a:schemeClr val="dk1">
                    <a:alpha val="40000"/>
                  </a:schemeClr>
                </a:outerShdw>
              </a:effectLst>
              <a:latin typeface="+mn-lt"/>
              <a:ea typeface="+mn-ea"/>
              <a:cs typeface="+mn-cs"/>
            </a:rPr>
            <a:t>Data Collection</a:t>
          </a:r>
          <a:endParaRPr lang="en-US" sz="2000" b="0" kern="1200" cap="none" spc="0" dirty="0">
            <a:ln w="0"/>
            <a:effectLst>
              <a:outerShdw blurRad="38100" dist="19050" dir="2700000" algn="tl" rotWithShape="0">
                <a:schemeClr val="dk1">
                  <a:alpha val="40000"/>
                </a:schemeClr>
              </a:outerShdw>
            </a:effectLst>
            <a:latin typeface="+mn-lt"/>
            <a:ea typeface="+mn-ea"/>
            <a:cs typeface="+mn-cs"/>
          </a:endParaRPr>
        </a:p>
      </dsp:txBody>
      <dsp:txXfrm rot="10800000">
        <a:off x="0" y="944480"/>
        <a:ext cx="7776864" cy="618361"/>
      </dsp:txXfrm>
    </dsp:sp>
    <dsp:sp modelId="{DE5E1676-515C-4330-877C-A74A1A274A1F}">
      <dsp:nvSpPr>
        <dsp:cNvPr id="0" name=""/>
        <dsp:cNvSpPr/>
      </dsp:nvSpPr>
      <dsp:spPr>
        <a:xfrm rot="10800000">
          <a:off x="0" y="0"/>
          <a:ext cx="7776864" cy="951662"/>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en-US" sz="2000" b="0" kern="1200" cap="none" spc="0" smtClean="0">
              <a:ln w="0"/>
              <a:effectLst>
                <a:outerShdw blurRad="38100" dist="19050" dir="2700000" algn="tl" rotWithShape="0">
                  <a:schemeClr val="dk1">
                    <a:alpha val="40000"/>
                  </a:schemeClr>
                </a:outerShdw>
              </a:effectLst>
              <a:latin typeface="+mn-lt"/>
              <a:ea typeface="+mn-ea"/>
              <a:cs typeface="+mn-cs"/>
            </a:rPr>
            <a:t>Selection of the study area</a:t>
          </a:r>
          <a:endParaRPr lang="ar-SA" sz="2000" b="0" kern="1200" cap="none" spc="0" dirty="0">
            <a:ln w="0"/>
            <a:effectLst>
              <a:outerShdw blurRad="38100" dist="19050" dir="2700000" algn="tl" rotWithShape="0">
                <a:schemeClr val="dk1">
                  <a:alpha val="40000"/>
                </a:schemeClr>
              </a:outerShdw>
            </a:effectLst>
            <a:latin typeface="+mn-lt"/>
            <a:ea typeface="+mn-ea"/>
            <a:cs typeface="+mn-cs"/>
          </a:endParaRPr>
        </a:p>
      </dsp:txBody>
      <dsp:txXfrm rot="10800000">
        <a:off x="0" y="0"/>
        <a:ext cx="7776864" cy="6183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350435B-2F3D-4219-9AF8-E7E1D6787E2F}" type="datetimeFigureOut">
              <a:rPr lang="ar-SA" smtClean="0"/>
              <a:t>7/26/1437</a:t>
            </a:fld>
            <a:endParaRPr lang="ar-S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28177D9-B80C-4558-9B98-006E8C25A4FB}" type="slidenum">
              <a:rPr lang="ar-SA" smtClean="0"/>
              <a:t>‹#›</a:t>
            </a:fld>
            <a:endParaRPr lang="ar-SA"/>
          </a:p>
        </p:txBody>
      </p:sp>
    </p:spTree>
    <p:extLst>
      <p:ext uri="{BB962C8B-B14F-4D97-AF65-F5344CB8AC3E}">
        <p14:creationId xmlns:p14="http://schemas.microsoft.com/office/powerpoint/2010/main" val="23191129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B28177D9-B80C-4558-9B98-006E8C25A4FB}" type="slidenum">
              <a:rPr lang="ar-SA" smtClean="0"/>
              <a:t>40</a:t>
            </a:fld>
            <a:endParaRPr lang="ar-SA"/>
          </a:p>
        </p:txBody>
      </p:sp>
    </p:spTree>
    <p:extLst>
      <p:ext uri="{BB962C8B-B14F-4D97-AF65-F5344CB8AC3E}">
        <p14:creationId xmlns:p14="http://schemas.microsoft.com/office/powerpoint/2010/main" val="3398518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F12212-DBF9-46B7-B391-6505A3448327}"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1BA3D-F507-4779-A1CD-805D2914F37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3721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F12212-DBF9-46B7-B391-6505A3448327}"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1BA3D-F507-4779-A1CD-805D2914F375}" type="slidenum">
              <a:rPr lang="en-US" smtClean="0"/>
              <a:t>‹#›</a:t>
            </a:fld>
            <a:endParaRPr lang="en-US"/>
          </a:p>
        </p:txBody>
      </p:sp>
    </p:spTree>
    <p:extLst>
      <p:ext uri="{BB962C8B-B14F-4D97-AF65-F5344CB8AC3E}">
        <p14:creationId xmlns:p14="http://schemas.microsoft.com/office/powerpoint/2010/main" val="32814925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F12212-DBF9-46B7-B391-6505A3448327}"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1BA3D-F507-4779-A1CD-805D2914F375}" type="slidenum">
              <a:rPr lang="en-US" smtClean="0"/>
              <a:t>‹#›</a:t>
            </a:fld>
            <a:endParaRPr lang="en-US"/>
          </a:p>
        </p:txBody>
      </p:sp>
    </p:spTree>
    <p:extLst>
      <p:ext uri="{BB962C8B-B14F-4D97-AF65-F5344CB8AC3E}">
        <p14:creationId xmlns:p14="http://schemas.microsoft.com/office/powerpoint/2010/main" val="26557420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F12212-DBF9-46B7-B391-6505A3448327}"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1BA3D-F507-4779-A1CD-805D2914F375}" type="slidenum">
              <a:rPr lang="en-US" smtClean="0"/>
              <a:t>‹#›</a:t>
            </a:fld>
            <a:endParaRPr lang="en-US"/>
          </a:p>
        </p:txBody>
      </p:sp>
    </p:spTree>
    <p:extLst>
      <p:ext uri="{BB962C8B-B14F-4D97-AF65-F5344CB8AC3E}">
        <p14:creationId xmlns:p14="http://schemas.microsoft.com/office/powerpoint/2010/main" val="3811141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F12212-DBF9-46B7-B391-6505A3448327}"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1BA3D-F507-4779-A1CD-805D2914F37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7204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F12212-DBF9-46B7-B391-6505A3448327}"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1BA3D-F507-4779-A1CD-805D2914F375}" type="slidenum">
              <a:rPr lang="en-US" smtClean="0"/>
              <a:t>‹#›</a:t>
            </a:fld>
            <a:endParaRPr lang="en-US"/>
          </a:p>
        </p:txBody>
      </p:sp>
    </p:spTree>
    <p:extLst>
      <p:ext uri="{BB962C8B-B14F-4D97-AF65-F5344CB8AC3E}">
        <p14:creationId xmlns:p14="http://schemas.microsoft.com/office/powerpoint/2010/main" val="390762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F12212-DBF9-46B7-B391-6505A3448327}" type="datetimeFigureOut">
              <a:rPr lang="en-US" smtClean="0"/>
              <a:t>5/2/2016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1BA3D-F507-4779-A1CD-805D2914F375}" type="slidenum">
              <a:rPr lang="en-US" smtClean="0"/>
              <a:t>‹#›</a:t>
            </a:fld>
            <a:endParaRPr lang="en-US"/>
          </a:p>
        </p:txBody>
      </p:sp>
    </p:spTree>
    <p:extLst>
      <p:ext uri="{BB962C8B-B14F-4D97-AF65-F5344CB8AC3E}">
        <p14:creationId xmlns:p14="http://schemas.microsoft.com/office/powerpoint/2010/main" val="42265106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F12212-DBF9-46B7-B391-6505A3448327}" type="datetimeFigureOut">
              <a:rPr lang="en-US" smtClean="0"/>
              <a:t>5/2/2016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D1BA3D-F507-4779-A1CD-805D2914F375}" type="slidenum">
              <a:rPr lang="en-US" smtClean="0"/>
              <a:t>‹#›</a:t>
            </a:fld>
            <a:endParaRPr lang="en-US"/>
          </a:p>
        </p:txBody>
      </p:sp>
    </p:spTree>
    <p:extLst>
      <p:ext uri="{BB962C8B-B14F-4D97-AF65-F5344CB8AC3E}">
        <p14:creationId xmlns:p14="http://schemas.microsoft.com/office/powerpoint/2010/main" val="7828005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2F12212-DBF9-46B7-B391-6505A3448327}" type="datetimeFigureOut">
              <a:rPr lang="en-US" smtClean="0"/>
              <a:t>5/2/2016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1D1BA3D-F507-4779-A1CD-805D2914F375}" type="slidenum">
              <a:rPr lang="en-US" smtClean="0"/>
              <a:t>‹#›</a:t>
            </a:fld>
            <a:endParaRPr lang="en-US"/>
          </a:p>
        </p:txBody>
      </p:sp>
    </p:spTree>
    <p:extLst>
      <p:ext uri="{BB962C8B-B14F-4D97-AF65-F5344CB8AC3E}">
        <p14:creationId xmlns:p14="http://schemas.microsoft.com/office/powerpoint/2010/main" val="31349824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2F12212-DBF9-46B7-B391-6505A3448327}" type="datetimeFigureOut">
              <a:rPr lang="en-US" smtClean="0"/>
              <a:t>5/2/2016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1D1BA3D-F507-4779-A1CD-805D2914F375}" type="slidenum">
              <a:rPr lang="en-US" smtClean="0"/>
              <a:t>‹#›</a:t>
            </a:fld>
            <a:endParaRPr lang="en-US"/>
          </a:p>
        </p:txBody>
      </p:sp>
    </p:spTree>
    <p:extLst>
      <p:ext uri="{BB962C8B-B14F-4D97-AF65-F5344CB8AC3E}">
        <p14:creationId xmlns:p14="http://schemas.microsoft.com/office/powerpoint/2010/main" val="5842562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F12212-DBF9-46B7-B391-6505A3448327}"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1BA3D-F507-4779-A1CD-805D2914F375}" type="slidenum">
              <a:rPr lang="en-US" smtClean="0"/>
              <a:t>‹#›</a:t>
            </a:fld>
            <a:endParaRPr lang="en-US"/>
          </a:p>
        </p:txBody>
      </p:sp>
    </p:spTree>
    <p:extLst>
      <p:ext uri="{BB962C8B-B14F-4D97-AF65-F5344CB8AC3E}">
        <p14:creationId xmlns:p14="http://schemas.microsoft.com/office/powerpoint/2010/main" val="424527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2F12212-DBF9-46B7-B391-6505A3448327}" type="datetimeFigureOut">
              <a:rPr lang="en-US" smtClean="0"/>
              <a:t>5/2/2016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1D1BA3D-F507-4779-A1CD-805D2914F375}"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17349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64059"/>
            <a:ext cx="8428321" cy="1148717"/>
          </a:xfrm>
        </p:spPr>
        <p:txBody>
          <a:bodyPr>
            <a:noAutofit/>
          </a:bodyPr>
          <a:lstStyle/>
          <a:p>
            <a:pPr algn="ctr" rtl="0"/>
            <a:r>
              <a:rPr lang="en-US" sz="3200" dirty="0" smtClean="0"/>
              <a:t>Evaluation And Redesign </a:t>
            </a:r>
            <a:r>
              <a:rPr lang="en-US" sz="3200" dirty="0" smtClean="0"/>
              <a:t>of the</a:t>
            </a:r>
            <a:r>
              <a:rPr lang="en-US" sz="3200" dirty="0" smtClean="0"/>
              <a:t> Water and wastewater </a:t>
            </a:r>
            <a:r>
              <a:rPr lang="en-US" sz="3200" dirty="0" smtClean="0"/>
              <a:t>Distribution </a:t>
            </a:r>
            <a:r>
              <a:rPr lang="en-US" sz="3200" dirty="0" smtClean="0"/>
              <a:t>Network of Burqa </a:t>
            </a:r>
            <a:r>
              <a:rPr lang="en-US" sz="3200" dirty="0" smtClean="0"/>
              <a:t>Village</a:t>
            </a:r>
            <a:endParaRPr lang="en-US" sz="3200" dirty="0"/>
          </a:p>
        </p:txBody>
      </p:sp>
      <p:sp>
        <p:nvSpPr>
          <p:cNvPr id="3" name="Subtitle 2"/>
          <p:cNvSpPr>
            <a:spLocks noGrp="1"/>
          </p:cNvSpPr>
          <p:nvPr>
            <p:ph type="subTitle" idx="1"/>
          </p:nvPr>
        </p:nvSpPr>
        <p:spPr>
          <a:xfrm>
            <a:off x="1287938" y="2071295"/>
            <a:ext cx="6400800" cy="1752600"/>
          </a:xfrm>
        </p:spPr>
        <p:txBody>
          <a:bodyPr>
            <a:normAutofit/>
          </a:bodyPr>
          <a:lstStyle/>
          <a:p>
            <a:pPr algn="ctr"/>
            <a:r>
              <a:rPr lang="en-US" sz="3000" b="1" dirty="0" smtClean="0">
                <a:solidFill>
                  <a:schemeClr val="tx1"/>
                </a:solidFill>
              </a:rPr>
              <a:t>Prepared By :</a:t>
            </a:r>
          </a:p>
          <a:p>
            <a:pPr algn="ctr"/>
            <a:r>
              <a:rPr lang="en-US" sz="3000" b="1" dirty="0" smtClean="0">
                <a:solidFill>
                  <a:schemeClr val="tx1"/>
                </a:solidFill>
              </a:rPr>
              <a:t>Osama </a:t>
            </a:r>
            <a:r>
              <a:rPr lang="en-US" sz="3000" b="1" dirty="0" err="1" smtClean="0">
                <a:solidFill>
                  <a:schemeClr val="tx1"/>
                </a:solidFill>
              </a:rPr>
              <a:t>amr</a:t>
            </a:r>
            <a:endParaRPr lang="en-US" sz="3000" b="1" dirty="0" smtClean="0">
              <a:solidFill>
                <a:schemeClr val="tx1"/>
              </a:solidFill>
            </a:endParaRPr>
          </a:p>
          <a:p>
            <a:pPr algn="ctr"/>
            <a:r>
              <a:rPr lang="en-US" sz="3000" b="1" dirty="0" smtClean="0">
                <a:solidFill>
                  <a:schemeClr val="tx1"/>
                </a:solidFill>
              </a:rPr>
              <a:t>Qutayba </a:t>
            </a:r>
            <a:r>
              <a:rPr lang="en-US" sz="3000" b="1" dirty="0" err="1" smtClean="0">
                <a:solidFill>
                  <a:schemeClr val="tx1"/>
                </a:solidFill>
              </a:rPr>
              <a:t>mElhim</a:t>
            </a:r>
            <a:endParaRPr lang="en-US" sz="3000" b="1" dirty="0" smtClean="0">
              <a:solidFill>
                <a:schemeClr val="tx1"/>
              </a:solidFill>
            </a:endParaRPr>
          </a:p>
          <a:p>
            <a:pPr algn="ctr"/>
            <a:endParaRPr lang="en-US" sz="3000" b="1" dirty="0" smtClean="0">
              <a:solidFill>
                <a:schemeClr val="tx1"/>
              </a:solidFill>
            </a:endParaRPr>
          </a:p>
          <a:p>
            <a:endParaRPr lang="en-US" dirty="0"/>
          </a:p>
        </p:txBody>
      </p:sp>
      <p:sp>
        <p:nvSpPr>
          <p:cNvPr id="4" name="TextBox 3"/>
          <p:cNvSpPr txBox="1"/>
          <p:nvPr/>
        </p:nvSpPr>
        <p:spPr>
          <a:xfrm>
            <a:off x="1968058" y="4437112"/>
            <a:ext cx="5040560" cy="861774"/>
          </a:xfrm>
          <a:prstGeom prst="rect">
            <a:avLst/>
          </a:prstGeom>
          <a:noFill/>
        </p:spPr>
        <p:txBody>
          <a:bodyPr wrap="square" rtlCol="0">
            <a:spAutoFit/>
          </a:bodyPr>
          <a:lstStyle/>
          <a:p>
            <a:pPr algn="ctr"/>
            <a:r>
              <a:rPr lang="en-US" sz="2500" b="1" dirty="0" smtClean="0"/>
              <a:t>Under supervision of :</a:t>
            </a:r>
            <a:endParaRPr lang="en-US" sz="2500" b="1" dirty="0" smtClean="0"/>
          </a:p>
          <a:p>
            <a:pPr algn="ctr"/>
            <a:r>
              <a:rPr lang="en-US" sz="2500" b="1" dirty="0" smtClean="0"/>
              <a:t>Dr. </a:t>
            </a:r>
            <a:r>
              <a:rPr lang="en-US" sz="2500" b="1" dirty="0" err="1" smtClean="0"/>
              <a:t>Abdelhaleem</a:t>
            </a:r>
            <a:r>
              <a:rPr lang="en-US" sz="2500" b="1" dirty="0" smtClean="0"/>
              <a:t> </a:t>
            </a:r>
            <a:r>
              <a:rPr lang="en-US" sz="2500" b="1" dirty="0" err="1" smtClean="0"/>
              <a:t>Khader</a:t>
            </a:r>
            <a:endParaRPr lang="en-US" sz="2500" b="1" dirty="0"/>
          </a:p>
        </p:txBody>
      </p:sp>
    </p:spTree>
    <p:extLst>
      <p:ext uri="{BB962C8B-B14F-4D97-AF65-F5344CB8AC3E}">
        <p14:creationId xmlns:p14="http://schemas.microsoft.com/office/powerpoint/2010/main" val="114692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1999" cy="324408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7501"/>
            <a:ext cx="4572001" cy="325165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73" y="3244086"/>
            <a:ext cx="4538226" cy="309444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1999" y="3244086"/>
            <a:ext cx="4572001" cy="3094442"/>
          </a:xfrm>
          <a:prstGeom prst="rect">
            <a:avLst/>
          </a:prstGeom>
        </p:spPr>
      </p:pic>
    </p:spTree>
    <p:extLst>
      <p:ext uri="{BB962C8B-B14F-4D97-AF65-F5344CB8AC3E}">
        <p14:creationId xmlns:p14="http://schemas.microsoft.com/office/powerpoint/2010/main" val="4153517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Monthly Demand</a:t>
            </a:r>
            <a:endParaRPr lang="ar-S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35147470"/>
              </p:ext>
            </p:extLst>
          </p:nvPr>
        </p:nvGraphicFramePr>
        <p:xfrm>
          <a:off x="539553" y="1844824"/>
          <a:ext cx="8064895" cy="4175024"/>
        </p:xfrm>
        <a:graphic>
          <a:graphicData uri="http://schemas.openxmlformats.org/drawingml/2006/table">
            <a:tbl>
              <a:tblPr rtl="1" firstRow="1" bandRow="1">
                <a:tableStyleId>{5C22544A-7EE6-4342-B048-85BDC9FD1C3A}</a:tableStyleId>
              </a:tblPr>
              <a:tblGrid>
                <a:gridCol w="1870116"/>
                <a:gridCol w="1627622"/>
                <a:gridCol w="938619"/>
                <a:gridCol w="1835588"/>
                <a:gridCol w="1792950"/>
              </a:tblGrid>
              <a:tr h="596432">
                <a:tc>
                  <a:txBody>
                    <a:bodyPr/>
                    <a:lstStyle/>
                    <a:p>
                      <a:pPr marL="914400" lvl="1" algn="ctr" rtl="0">
                        <a:lnSpc>
                          <a:spcPct val="115000"/>
                        </a:lnSpc>
                        <a:spcAft>
                          <a:spcPts val="1000"/>
                        </a:spcAft>
                      </a:pPr>
                      <a:r>
                        <a:rPr lang="en-US" sz="1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Demand    (m</a:t>
                      </a:r>
                      <a:r>
                        <a:rPr lang="en-US" sz="1400" b="1" baseline="30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a:t>
                      </a:r>
                      <a:r>
                        <a:rPr lang="en-US" sz="1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914400" lvl="1" algn="ctr" rtl="0">
                        <a:lnSpc>
                          <a:spcPct val="115000"/>
                        </a:lnSpc>
                        <a:spcAft>
                          <a:spcPts val="0"/>
                        </a:spcAft>
                      </a:pPr>
                      <a:r>
                        <a:rPr lang="en-US" sz="1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Month </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7">
                  <a:txBody>
                    <a:bodyPr/>
                    <a:lstStyle/>
                    <a:p>
                      <a:pPr marL="914400" lvl="1" algn="ctr" rtl="0">
                        <a:lnSpc>
                          <a:spcPct val="115000"/>
                        </a:lnSpc>
                        <a:spcAft>
                          <a:spcPts val="0"/>
                        </a:spcAft>
                      </a:pPr>
                      <a:r>
                        <a:rPr lang="en-US" sz="1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914400" lvl="1" algn="ctr" rtl="0">
                        <a:lnSpc>
                          <a:spcPct val="115000"/>
                        </a:lnSpc>
                        <a:spcAft>
                          <a:spcPts val="0"/>
                        </a:spcAft>
                      </a:pPr>
                      <a:r>
                        <a:rPr lang="en-US" sz="1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Demand    (m</a:t>
                      </a:r>
                      <a:r>
                        <a:rPr lang="en-US" sz="1400" b="1" baseline="30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a:t>
                      </a:r>
                      <a:r>
                        <a:rPr lang="en-US" sz="1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914400" lvl="1" algn="ctr" rtl="1">
                        <a:lnSpc>
                          <a:spcPct val="115000"/>
                        </a:lnSpc>
                        <a:spcAft>
                          <a:spcPts val="0"/>
                        </a:spcAft>
                      </a:pPr>
                      <a:r>
                        <a:rPr lang="en-US" sz="14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Month</a:t>
                      </a:r>
                      <a:r>
                        <a:rPr lang="ar-SA" sz="14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96432">
                <a:tc>
                  <a:txBody>
                    <a:bodyPr/>
                    <a:lstStyle/>
                    <a:p>
                      <a:pPr marL="914400" lvl="1" algn="ctr" rtl="0">
                        <a:lnSpc>
                          <a:spcPct val="115000"/>
                        </a:lnSpc>
                        <a:spcAft>
                          <a:spcPts val="1000"/>
                        </a:spcAft>
                      </a:pPr>
                      <a:r>
                        <a:rPr lang="en-US" sz="1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9007</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lvl="1" algn="ctr" rtl="0">
                        <a:lnSpc>
                          <a:spcPct val="115000"/>
                        </a:lnSpc>
                        <a:spcAft>
                          <a:spcPts val="10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July</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rtl="1"/>
                      <a:endParaRPr lang="ar-SA"/>
                    </a:p>
                  </a:txBody>
                  <a:tcPr/>
                </a:tc>
                <a:tc>
                  <a:txBody>
                    <a:bodyPr/>
                    <a:lstStyle/>
                    <a:p>
                      <a:pPr marL="914400" lvl="1" algn="ctr" rtl="0">
                        <a:lnSpc>
                          <a:spcPct val="115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7729</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lvl="1" algn="ctr" rtl="0">
                        <a:lnSpc>
                          <a:spcPct val="115000"/>
                        </a:lnSpc>
                        <a:spcAft>
                          <a:spcPts val="10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January</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96432">
                <a:tc>
                  <a:txBody>
                    <a:bodyPr/>
                    <a:lstStyle/>
                    <a:p>
                      <a:pPr marL="914400" lvl="1" algn="ctr" rtl="0">
                        <a:lnSpc>
                          <a:spcPct val="115000"/>
                        </a:lnSpc>
                        <a:spcAft>
                          <a:spcPts val="1000"/>
                        </a:spcAft>
                      </a:pPr>
                      <a:r>
                        <a:rPr lang="en-US" sz="20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9489</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lvl="1" algn="ctr" rtl="0">
                        <a:lnSpc>
                          <a:spcPct val="115000"/>
                        </a:lnSpc>
                        <a:spcAft>
                          <a:spcPts val="1000"/>
                        </a:spcAft>
                      </a:pPr>
                      <a:r>
                        <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August</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vMerge="1">
                  <a:txBody>
                    <a:bodyPr/>
                    <a:lstStyle/>
                    <a:p>
                      <a:pPr rtl="1"/>
                      <a:endParaRPr lang="ar-SA"/>
                    </a:p>
                  </a:txBody>
                  <a:tcPr/>
                </a:tc>
                <a:tc>
                  <a:txBody>
                    <a:bodyPr/>
                    <a:lstStyle/>
                    <a:p>
                      <a:pPr marL="914400" lvl="1" algn="ctr" rtl="0">
                        <a:lnSpc>
                          <a:spcPct val="115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6358</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lvl="1" algn="ctr" rtl="0">
                        <a:lnSpc>
                          <a:spcPct val="115000"/>
                        </a:lnSpc>
                        <a:spcAft>
                          <a:spcPts val="10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February</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96432">
                <a:tc>
                  <a:txBody>
                    <a:bodyPr/>
                    <a:lstStyle/>
                    <a:p>
                      <a:pPr marL="914400" lvl="1" algn="ctr" rtl="0">
                        <a:lnSpc>
                          <a:spcPct val="115000"/>
                        </a:lnSpc>
                        <a:spcAft>
                          <a:spcPts val="1000"/>
                        </a:spcAft>
                      </a:pPr>
                      <a:r>
                        <a:rPr lang="en-US" sz="1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7787</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lvl="1" algn="ctr" rtl="0">
                        <a:lnSpc>
                          <a:spcPct val="115000"/>
                        </a:lnSpc>
                        <a:spcAft>
                          <a:spcPts val="10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September</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rtl="1"/>
                      <a:endParaRPr lang="ar-SA"/>
                    </a:p>
                  </a:txBody>
                  <a:tcPr/>
                </a:tc>
                <a:tc>
                  <a:txBody>
                    <a:bodyPr/>
                    <a:lstStyle/>
                    <a:p>
                      <a:pPr marL="914400" lvl="1" algn="ctr" rtl="0">
                        <a:lnSpc>
                          <a:spcPct val="115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6136</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lvl="1" algn="ctr" rtl="0">
                        <a:lnSpc>
                          <a:spcPct val="115000"/>
                        </a:lnSpc>
                        <a:spcAft>
                          <a:spcPts val="10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March</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96432">
                <a:tc>
                  <a:txBody>
                    <a:bodyPr/>
                    <a:lstStyle/>
                    <a:p>
                      <a:pPr marL="914400" lvl="1" algn="ctr" rtl="0">
                        <a:lnSpc>
                          <a:spcPct val="115000"/>
                        </a:lnSpc>
                        <a:spcAft>
                          <a:spcPts val="1000"/>
                        </a:spcAft>
                      </a:pPr>
                      <a:r>
                        <a:rPr lang="en-US" sz="1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7714</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lvl="1" algn="ctr" rtl="0">
                        <a:lnSpc>
                          <a:spcPct val="115000"/>
                        </a:lnSpc>
                        <a:spcAft>
                          <a:spcPts val="10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October</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rtl="1"/>
                      <a:endParaRPr lang="ar-SA"/>
                    </a:p>
                  </a:txBody>
                  <a:tcPr/>
                </a:tc>
                <a:tc>
                  <a:txBody>
                    <a:bodyPr/>
                    <a:lstStyle/>
                    <a:p>
                      <a:pPr marL="914400" lvl="1" algn="ctr" rtl="0">
                        <a:lnSpc>
                          <a:spcPct val="115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8094</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lvl="1" algn="ctr" rtl="0">
                        <a:lnSpc>
                          <a:spcPct val="115000"/>
                        </a:lnSpc>
                        <a:spcAft>
                          <a:spcPts val="10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April</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96432">
                <a:tc>
                  <a:txBody>
                    <a:bodyPr/>
                    <a:lstStyle/>
                    <a:p>
                      <a:pPr marL="914400" lvl="1" algn="ctr" rtl="0">
                        <a:lnSpc>
                          <a:spcPct val="115000"/>
                        </a:lnSpc>
                        <a:spcAft>
                          <a:spcPts val="1000"/>
                        </a:spcAft>
                      </a:pPr>
                      <a:r>
                        <a:rPr lang="en-US" sz="1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7503</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lvl="1" algn="ctr" rtl="0">
                        <a:lnSpc>
                          <a:spcPct val="115000"/>
                        </a:lnSpc>
                        <a:spcAft>
                          <a:spcPts val="10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November</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rtl="1"/>
                      <a:endParaRPr lang="ar-SA"/>
                    </a:p>
                  </a:txBody>
                  <a:tcPr/>
                </a:tc>
                <a:tc>
                  <a:txBody>
                    <a:bodyPr/>
                    <a:lstStyle/>
                    <a:p>
                      <a:pPr marL="914400" lvl="1" algn="ctr" rtl="0">
                        <a:lnSpc>
                          <a:spcPct val="115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9002</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lvl="1" algn="ctr" rtl="0">
                        <a:lnSpc>
                          <a:spcPct val="115000"/>
                        </a:lnSpc>
                        <a:spcAft>
                          <a:spcPts val="10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May</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96432">
                <a:tc>
                  <a:txBody>
                    <a:bodyPr/>
                    <a:lstStyle/>
                    <a:p>
                      <a:pPr marL="914400" lvl="1" algn="ctr" rtl="0">
                        <a:lnSpc>
                          <a:spcPct val="115000"/>
                        </a:lnSpc>
                        <a:spcAft>
                          <a:spcPts val="1000"/>
                        </a:spcAft>
                      </a:pPr>
                      <a:r>
                        <a:rPr lang="en-US" sz="1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6127</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lvl="1" algn="ctr" rtl="0">
                        <a:lnSpc>
                          <a:spcPct val="115000"/>
                        </a:lnSpc>
                        <a:spcAft>
                          <a:spcPts val="10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December</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rtl="1"/>
                      <a:endParaRPr lang="ar-SA"/>
                    </a:p>
                  </a:txBody>
                  <a:tcPr/>
                </a:tc>
                <a:tc>
                  <a:txBody>
                    <a:bodyPr/>
                    <a:lstStyle/>
                    <a:p>
                      <a:pPr marL="914400" lvl="1" algn="ctr" rtl="0">
                        <a:lnSpc>
                          <a:spcPct val="115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8785</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lvl="1" algn="ctr" rtl="0">
                        <a:lnSpc>
                          <a:spcPct val="115000"/>
                        </a:lnSpc>
                        <a:spcAft>
                          <a:spcPts val="10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June</a:t>
                      </a:r>
                      <a:endParaRPr lang="en-US" sz="1400" dirty="0">
                        <a:solidFill>
                          <a:srgbClr val="53813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695208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81000" y="2492896"/>
            <a:ext cx="8458200" cy="1296144"/>
          </a:xfrm>
        </p:spPr>
        <p:txBody>
          <a:bodyPr>
            <a:normAutofit fontScale="62500" lnSpcReduction="20000"/>
          </a:bodyPr>
          <a:lstStyle/>
          <a:p>
            <a:pPr algn="ctr"/>
            <a:r>
              <a:rPr lang="en-US" sz="6400" dirty="0" smtClean="0"/>
              <a:t>Water Distribution network </a:t>
            </a:r>
          </a:p>
          <a:p>
            <a:pPr algn="ctr"/>
            <a:r>
              <a:rPr lang="en-US" sz="3400" dirty="0"/>
              <a:t>(</a:t>
            </a:r>
            <a:r>
              <a:rPr lang="en-US" sz="3400" dirty="0" smtClean="0"/>
              <a:t>Analyzing ,evaluating, Designing and modeling)</a:t>
            </a:r>
            <a:endParaRPr lang="en-US" sz="3400" dirty="0"/>
          </a:p>
        </p:txBody>
      </p:sp>
    </p:spTree>
    <p:extLst>
      <p:ext uri="{BB962C8B-B14F-4D97-AF65-F5344CB8AC3E}">
        <p14:creationId xmlns:p14="http://schemas.microsoft.com/office/powerpoint/2010/main" val="1888700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030886"/>
            <a:ext cx="7467600" cy="724942"/>
          </a:xfrm>
        </p:spPr>
        <p:txBody>
          <a:bodyPr>
            <a:normAutofit/>
          </a:bodyPr>
          <a:lstStyle/>
          <a:p>
            <a:r>
              <a:rPr lang="en-US" dirty="0" smtClean="0"/>
              <a:t>Data analyzing</a:t>
            </a:r>
            <a:endParaRPr lang="en-US" dirty="0"/>
          </a:p>
        </p:txBody>
      </p:sp>
      <p:sp>
        <p:nvSpPr>
          <p:cNvPr id="3" name="Content Placeholder 2"/>
          <p:cNvSpPr>
            <a:spLocks noGrp="1"/>
          </p:cNvSpPr>
          <p:nvPr>
            <p:ph idx="1"/>
          </p:nvPr>
        </p:nvSpPr>
        <p:spPr>
          <a:xfrm>
            <a:off x="755576" y="1844824"/>
            <a:ext cx="4176464" cy="3600400"/>
          </a:xfrm>
        </p:spPr>
        <p:txBody>
          <a:bodyPr>
            <a:normAutofit/>
          </a:bodyPr>
          <a:lstStyle/>
          <a:p>
            <a:pPr algn="l" rtl="0">
              <a:buFont typeface="Wingdings" panose="05000000000000000000" pitchFamily="2" charset="2"/>
              <a:buChar char="Ø"/>
            </a:pPr>
            <a:r>
              <a:rPr lang="en-US" dirty="0"/>
              <a:t>Population forecasting</a:t>
            </a:r>
          </a:p>
          <a:p>
            <a:pPr marL="0" indent="0" algn="l" rtl="0">
              <a:buNone/>
            </a:pPr>
            <a:r>
              <a:rPr lang="en-US" dirty="0"/>
              <a:t>Our design period is 30 years, by using "constant growth rate with compounding" method</a:t>
            </a:r>
            <a:endParaRPr lang="ar-SA" dirty="0"/>
          </a:p>
          <a:p>
            <a:pPr algn="l" rtl="0"/>
            <a:r>
              <a:rPr lang="en-US" sz="2400" dirty="0"/>
              <a:t>F= P (1 + </a:t>
            </a:r>
            <a:r>
              <a:rPr lang="en-US" sz="2400" dirty="0" smtClean="0"/>
              <a:t>r)</a:t>
            </a:r>
            <a:r>
              <a:rPr lang="en-US" sz="2400" baseline="30000" dirty="0" smtClean="0"/>
              <a:t>n</a:t>
            </a:r>
            <a:endParaRPr lang="en-US" sz="2400" dirty="0"/>
          </a:p>
          <a:p>
            <a:pPr algn="l" rtl="0"/>
            <a:r>
              <a:rPr lang="en-US" sz="1800" dirty="0" smtClean="0"/>
              <a:t>F</a:t>
            </a:r>
            <a:r>
              <a:rPr lang="en-US" sz="1800" baseline="-25000" dirty="0" smtClean="0"/>
              <a:t>2015 </a:t>
            </a:r>
            <a:r>
              <a:rPr lang="en-US" sz="1800" dirty="0"/>
              <a:t>= 3009</a:t>
            </a:r>
            <a:r>
              <a:rPr lang="ar-JO" sz="1800" dirty="0"/>
              <a:t>× </a:t>
            </a:r>
            <a:r>
              <a:rPr lang="en-US" sz="1800" dirty="0"/>
              <a:t> (1 + 0.019)</a:t>
            </a:r>
            <a:r>
              <a:rPr lang="en-US" sz="1800" baseline="30000" dirty="0"/>
              <a:t>18</a:t>
            </a:r>
            <a:r>
              <a:rPr lang="en-US" sz="1800" dirty="0"/>
              <a:t> = 4223 persons</a:t>
            </a:r>
            <a:r>
              <a:rPr lang="en-US" sz="1800" dirty="0" smtClean="0"/>
              <a:t>.</a:t>
            </a:r>
            <a:r>
              <a:rPr lang="en-US" sz="1800" dirty="0"/>
              <a:t> </a:t>
            </a:r>
            <a:r>
              <a:rPr lang="en-US" sz="1800" dirty="0" smtClean="0"/>
              <a:t>(For evaluation)</a:t>
            </a:r>
            <a:endParaRPr lang="en-US" sz="1800" dirty="0"/>
          </a:p>
          <a:p>
            <a:pPr algn="l" rtl="0"/>
            <a:r>
              <a:rPr lang="en-US" sz="1800" dirty="0" smtClean="0"/>
              <a:t>F</a:t>
            </a:r>
            <a:r>
              <a:rPr lang="en-US" sz="1800" baseline="-25000" dirty="0" smtClean="0"/>
              <a:t>2045 </a:t>
            </a:r>
            <a:r>
              <a:rPr lang="en-US" sz="1800" dirty="0"/>
              <a:t>= 3009</a:t>
            </a:r>
            <a:r>
              <a:rPr lang="ar-JO" sz="1800" dirty="0"/>
              <a:t>× </a:t>
            </a:r>
            <a:r>
              <a:rPr lang="en-US" sz="1800" dirty="0"/>
              <a:t> (1 + 0.019)</a:t>
            </a:r>
            <a:r>
              <a:rPr lang="en-US" sz="1800" baseline="30000" dirty="0"/>
              <a:t>48</a:t>
            </a:r>
            <a:r>
              <a:rPr lang="en-US" sz="1800" dirty="0"/>
              <a:t> = 7427 persons</a:t>
            </a:r>
            <a:r>
              <a:rPr lang="en-US" sz="1800" dirty="0" smtClean="0"/>
              <a:t>. (For design)</a:t>
            </a:r>
            <a:endParaRPr lang="en-US" sz="1800" dirty="0"/>
          </a:p>
          <a:p>
            <a:endParaRPr lang="en-US" sz="2200" b="1" dirty="0" smtClean="0">
              <a:solidFill>
                <a:schemeClr val="tx1"/>
              </a:solidFill>
            </a:endParaRPr>
          </a:p>
          <a:p>
            <a:pPr marL="0" indent="0">
              <a:buNone/>
            </a:pPr>
            <a:endParaRPr lang="en-US" sz="2200" b="1" dirty="0" smtClean="0">
              <a:solidFill>
                <a:schemeClr val="tx1"/>
              </a:solidFill>
            </a:endParaRPr>
          </a:p>
          <a:p>
            <a:endParaRPr lang="en-US" sz="2200" dirty="0" smtClean="0">
              <a:solidFill>
                <a:schemeClr val="tx1"/>
              </a:solidFill>
            </a:endParaRPr>
          </a:p>
          <a:p>
            <a:pPr marL="0" indent="0">
              <a:buNone/>
            </a:pPr>
            <a:endParaRPr lang="en-US" sz="2200" dirty="0" smtClean="0">
              <a:solidFill>
                <a:schemeClr val="tx1"/>
              </a:solidFill>
            </a:endParaRPr>
          </a:p>
          <a:p>
            <a:pPr marL="0" indent="0">
              <a:buNone/>
            </a:pPr>
            <a:endParaRPr lang="en-US" dirty="0">
              <a:solidFill>
                <a:schemeClr val="tx1"/>
              </a:solidFill>
            </a:endParaRPr>
          </a:p>
        </p:txBody>
      </p:sp>
      <p:graphicFrame>
        <p:nvGraphicFramePr>
          <p:cNvPr id="5" name="مخطط 1"/>
          <p:cNvGraphicFramePr/>
          <p:nvPr>
            <p:extLst>
              <p:ext uri="{D42A27DB-BD31-4B8C-83A1-F6EECF244321}">
                <p14:modId xmlns:p14="http://schemas.microsoft.com/office/powerpoint/2010/main" val="2476972759"/>
              </p:ext>
            </p:extLst>
          </p:nvPr>
        </p:nvGraphicFramePr>
        <p:xfrm>
          <a:off x="4788024" y="1799064"/>
          <a:ext cx="4716016" cy="45534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0120168"/>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36712"/>
            <a:ext cx="7543800" cy="900649"/>
          </a:xfrm>
        </p:spPr>
        <p:txBody>
          <a:bodyPr>
            <a:normAutofit/>
          </a:bodyPr>
          <a:lstStyle/>
          <a:p>
            <a:r>
              <a:rPr lang="en-US" dirty="0"/>
              <a:t>Data analyzing</a:t>
            </a:r>
          </a:p>
        </p:txBody>
      </p:sp>
      <p:sp>
        <p:nvSpPr>
          <p:cNvPr id="3" name="Content Placeholder 2"/>
          <p:cNvSpPr>
            <a:spLocks noGrp="1"/>
          </p:cNvSpPr>
          <p:nvPr>
            <p:ph idx="1"/>
          </p:nvPr>
        </p:nvSpPr>
        <p:spPr>
          <a:xfrm>
            <a:off x="822959" y="1845734"/>
            <a:ext cx="7781489" cy="4319570"/>
          </a:xfrm>
        </p:spPr>
        <p:txBody>
          <a:bodyPr>
            <a:normAutofit fontScale="85000" lnSpcReduction="20000"/>
          </a:bodyPr>
          <a:lstStyle/>
          <a:p>
            <a:pPr algn="l" rtl="0">
              <a:lnSpc>
                <a:spcPct val="110000"/>
              </a:lnSpc>
              <a:buFont typeface="Wingdings" panose="05000000000000000000" pitchFamily="2" charset="2"/>
              <a:buChar char="Ø"/>
            </a:pPr>
            <a:r>
              <a:rPr lang="en-US" sz="2200" dirty="0"/>
              <a:t>Demand forecasting </a:t>
            </a:r>
          </a:p>
          <a:p>
            <a:pPr algn="l" rtl="0"/>
            <a:r>
              <a:rPr lang="en-US" sz="2400" dirty="0"/>
              <a:t>The maximum demand per month was in </a:t>
            </a:r>
            <a:r>
              <a:rPr lang="en-US" sz="2400" dirty="0" smtClean="0"/>
              <a:t>August </a:t>
            </a:r>
            <a:r>
              <a:rPr lang="en-US" sz="2400" dirty="0"/>
              <a:t>which is 9489 m</a:t>
            </a:r>
            <a:r>
              <a:rPr lang="en-US" sz="2400" baseline="30000" dirty="0"/>
              <a:t>3</a:t>
            </a:r>
            <a:r>
              <a:rPr lang="en-US" sz="2400" dirty="0"/>
              <a:t>.</a:t>
            </a:r>
          </a:p>
          <a:p>
            <a:pPr algn="l" rtl="0"/>
            <a:r>
              <a:rPr lang="en-US" sz="2400" dirty="0"/>
              <a:t> Current demand per capita is</a:t>
            </a:r>
          </a:p>
          <a:p>
            <a:pPr algn="l" rtl="0"/>
            <a:r>
              <a:rPr lang="en-US" sz="2400" dirty="0"/>
              <a:t>9489</a:t>
            </a:r>
            <a:r>
              <a:rPr lang="ar-SA" sz="2400" dirty="0"/>
              <a:t>×</a:t>
            </a:r>
            <a:r>
              <a:rPr lang="en-US" sz="2400" dirty="0"/>
              <a:t>1000 / 31</a:t>
            </a:r>
            <a:r>
              <a:rPr lang="ar-SA" sz="2400" dirty="0"/>
              <a:t>× </a:t>
            </a:r>
            <a:r>
              <a:rPr lang="en-US" sz="2400" dirty="0"/>
              <a:t>4227 = 72.5 </a:t>
            </a:r>
            <a:r>
              <a:rPr lang="en-US" sz="2400" dirty="0" smtClean="0"/>
              <a:t>L/c-d.</a:t>
            </a:r>
            <a:endParaRPr lang="en-US" sz="2400" dirty="0"/>
          </a:p>
          <a:p>
            <a:pPr algn="l" rtl="0">
              <a:lnSpc>
                <a:spcPct val="120000"/>
              </a:lnSpc>
            </a:pPr>
            <a:r>
              <a:rPr lang="en-US" sz="2400" dirty="0"/>
              <a:t>In the evaluation process the demand per capita per day that will be used is </a:t>
            </a:r>
            <a:r>
              <a:rPr lang="en-US" sz="2400" dirty="0" smtClean="0"/>
              <a:t>72.5 </a:t>
            </a:r>
            <a:r>
              <a:rPr lang="en-US" sz="2400" dirty="0"/>
              <a:t>L/c-d. </a:t>
            </a:r>
            <a:r>
              <a:rPr lang="en-US" sz="2400" dirty="0" smtClean="0"/>
              <a:t>While </a:t>
            </a:r>
            <a:r>
              <a:rPr lang="en-US" sz="2400" dirty="0"/>
              <a:t>in the design process the demand per capita per day that will be used is 120 L/c-d.</a:t>
            </a:r>
          </a:p>
          <a:p>
            <a:pPr algn="l" rtl="0"/>
            <a:r>
              <a:rPr lang="en-US" sz="2400" dirty="0" smtClean="0"/>
              <a:t>Q </a:t>
            </a:r>
            <a:r>
              <a:rPr lang="en-US" sz="2400" baseline="-25000" dirty="0" smtClean="0"/>
              <a:t>evaluation</a:t>
            </a:r>
            <a:r>
              <a:rPr lang="en-US" sz="2400" dirty="0" smtClean="0"/>
              <a:t> </a:t>
            </a:r>
            <a:r>
              <a:rPr lang="en-US" sz="2400" dirty="0"/>
              <a:t>= 9489/31 = 306 </a:t>
            </a:r>
            <a:r>
              <a:rPr lang="en-US" sz="2400" dirty="0" smtClean="0"/>
              <a:t>m³/day.</a:t>
            </a:r>
            <a:endParaRPr lang="en-US" sz="2400" dirty="0"/>
          </a:p>
          <a:p>
            <a:pPr algn="l" rtl="0"/>
            <a:r>
              <a:rPr lang="en-US" sz="2400" dirty="0"/>
              <a:t>Q </a:t>
            </a:r>
            <a:r>
              <a:rPr lang="en-US" sz="2400" baseline="-25000" dirty="0"/>
              <a:t>design</a:t>
            </a:r>
            <a:r>
              <a:rPr lang="en-US" sz="2400" dirty="0"/>
              <a:t> = (Future population) * L/c-day * hourly factor</a:t>
            </a:r>
          </a:p>
          <a:p>
            <a:pPr algn="l" rtl="0"/>
            <a:r>
              <a:rPr lang="en-US" sz="2400" dirty="0"/>
              <a:t>               = 7427 * 120 * 3</a:t>
            </a:r>
          </a:p>
          <a:p>
            <a:pPr algn="l" rtl="0"/>
            <a:r>
              <a:rPr lang="en-US" sz="2400" dirty="0"/>
              <a:t>               = 2674 m³/day.</a:t>
            </a:r>
          </a:p>
          <a:p>
            <a:pPr algn="l" rtl="0"/>
            <a:endParaRPr lang="en-US" sz="2000" b="1" dirty="0">
              <a:solidFill>
                <a:schemeClr val="tx1"/>
              </a:solidFill>
            </a:endParaRPr>
          </a:p>
          <a:p>
            <a:pPr algn="l" rtl="0"/>
            <a:endParaRPr lang="en-US" dirty="0"/>
          </a:p>
        </p:txBody>
      </p:sp>
    </p:spTree>
    <p:extLst>
      <p:ext uri="{BB962C8B-B14F-4D97-AF65-F5344CB8AC3E}">
        <p14:creationId xmlns:p14="http://schemas.microsoft.com/office/powerpoint/2010/main" val="3221250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a:t>
            </a:r>
            <a:endParaRPr lang="en-US" dirty="0"/>
          </a:p>
        </p:txBody>
      </p:sp>
      <p:sp>
        <p:nvSpPr>
          <p:cNvPr id="3" name="Content Placeholder 2"/>
          <p:cNvSpPr>
            <a:spLocks noGrp="1"/>
          </p:cNvSpPr>
          <p:nvPr>
            <p:ph idx="1"/>
          </p:nvPr>
        </p:nvSpPr>
        <p:spPr>
          <a:xfrm>
            <a:off x="822959" y="1988840"/>
            <a:ext cx="7543801" cy="4023360"/>
          </a:xfrm>
        </p:spPr>
        <p:txBody>
          <a:bodyPr>
            <a:normAutofit/>
          </a:bodyPr>
          <a:lstStyle/>
          <a:p>
            <a:pPr algn="l" rtl="0">
              <a:buFont typeface="Wingdings" panose="05000000000000000000" pitchFamily="2" charset="2"/>
              <a:buChar char="Ø"/>
            </a:pPr>
            <a:r>
              <a:rPr lang="en-US" dirty="0"/>
              <a:t>Design considerations </a:t>
            </a:r>
          </a:p>
          <a:p>
            <a:pPr marL="0" indent="0" algn="l" rtl="0">
              <a:buNone/>
            </a:pPr>
            <a:endParaRPr lang="en-US" b="1" dirty="0">
              <a:solidFill>
                <a:schemeClr val="tx1"/>
              </a:solidFill>
            </a:endParaRPr>
          </a:p>
          <a:p>
            <a:pPr algn="l" rtl="0">
              <a:buFont typeface="Wingdings" panose="05000000000000000000" pitchFamily="2" charset="2"/>
              <a:buChar char="§"/>
            </a:pPr>
            <a:r>
              <a:rPr lang="en-US" dirty="0"/>
              <a:t>Velocity : The minimum and maximum allowable velocities are 0.3 and 3.0 m/s .</a:t>
            </a:r>
          </a:p>
          <a:p>
            <a:pPr algn="l" rtl="0">
              <a:buFont typeface="Wingdings" panose="05000000000000000000" pitchFamily="2" charset="2"/>
              <a:buChar char="§"/>
            </a:pPr>
            <a:r>
              <a:rPr lang="en-US" dirty="0"/>
              <a:t>Pressure :The value of the pressure on each junction should be between “20 – 100” </a:t>
            </a:r>
            <a:r>
              <a:rPr lang="en-US" dirty="0" smtClean="0"/>
              <a:t>mH2O.</a:t>
            </a:r>
            <a:endParaRPr lang="en-US" dirty="0"/>
          </a:p>
          <a:p>
            <a:pPr marL="0" indent="0" algn="l" rtl="0">
              <a:buNone/>
            </a:pPr>
            <a:endParaRPr lang="en-US" dirty="0">
              <a:solidFill>
                <a:schemeClr val="tx1"/>
              </a:solidFill>
            </a:endParaRPr>
          </a:p>
        </p:txBody>
      </p:sp>
    </p:spTree>
    <p:extLst>
      <p:ext uri="{BB962C8B-B14F-4D97-AF65-F5344CB8AC3E}">
        <p14:creationId xmlns:p14="http://schemas.microsoft.com/office/powerpoint/2010/main" val="2762113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a:t>
            </a:r>
            <a:endParaRPr lang="en-US" dirty="0"/>
          </a:p>
        </p:txBody>
      </p:sp>
      <p:sp>
        <p:nvSpPr>
          <p:cNvPr id="5" name="Content Placeholder 4"/>
          <p:cNvSpPr>
            <a:spLocks noGrp="1"/>
          </p:cNvSpPr>
          <p:nvPr>
            <p:ph idx="1"/>
          </p:nvPr>
        </p:nvSpPr>
        <p:spPr>
          <a:xfrm>
            <a:off x="822960" y="1916832"/>
            <a:ext cx="7543801" cy="4023360"/>
          </a:xfrm>
        </p:spPr>
        <p:txBody>
          <a:bodyPr>
            <a:normAutofit/>
          </a:bodyPr>
          <a:lstStyle/>
          <a:p>
            <a:pPr algn="l" rtl="0">
              <a:buFont typeface="Wingdings" panose="05000000000000000000" pitchFamily="2" charset="2"/>
              <a:buChar char="Ø"/>
            </a:pPr>
            <a:r>
              <a:rPr lang="en-US" dirty="0"/>
              <a:t>Evaluation </a:t>
            </a:r>
            <a:r>
              <a:rPr lang="en-US" dirty="0" smtClean="0"/>
              <a:t>modeling :</a:t>
            </a:r>
          </a:p>
          <a:p>
            <a:pPr lvl="0" algn="l" rtl="0">
              <a:buFont typeface="Wingdings" panose="05000000000000000000" pitchFamily="2" charset="2"/>
              <a:buChar char="§"/>
            </a:pPr>
            <a:r>
              <a:rPr lang="en-US" dirty="0"/>
              <a:t>Evaluation modeling with current demand (2015</a:t>
            </a:r>
            <a:r>
              <a:rPr lang="en-US" dirty="0" smtClean="0"/>
              <a:t>).</a:t>
            </a:r>
            <a:endParaRPr lang="en-US" dirty="0"/>
          </a:p>
          <a:p>
            <a:pPr lvl="0" algn="l" rtl="0">
              <a:buFont typeface="Wingdings" panose="05000000000000000000" pitchFamily="2" charset="2"/>
              <a:buChar char="§"/>
            </a:pPr>
            <a:r>
              <a:rPr lang="en-US" dirty="0"/>
              <a:t>Evaluation modeling with future demand (2045</a:t>
            </a:r>
            <a:r>
              <a:rPr lang="en-US" dirty="0" smtClean="0"/>
              <a:t>).</a:t>
            </a:r>
            <a:endParaRPr lang="en-US" dirty="0"/>
          </a:p>
          <a:p>
            <a:pPr algn="l" rtl="0">
              <a:buFont typeface="Wingdings" panose="05000000000000000000" pitchFamily="2" charset="2"/>
              <a:buChar char="Ø"/>
            </a:pPr>
            <a:r>
              <a:rPr lang="en-US" dirty="0" smtClean="0"/>
              <a:t>Design modeling.</a:t>
            </a:r>
            <a:endParaRPr lang="ar-SA" dirty="0"/>
          </a:p>
        </p:txBody>
      </p:sp>
    </p:spTree>
    <p:extLst>
      <p:ext uri="{BB962C8B-B14F-4D97-AF65-F5344CB8AC3E}">
        <p14:creationId xmlns:p14="http://schemas.microsoft.com/office/powerpoint/2010/main" val="3066606288"/>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1052736"/>
            <a:ext cx="7543801" cy="1224136"/>
          </a:xfrm>
        </p:spPr>
        <p:txBody>
          <a:bodyPr>
            <a:normAutofit fontScale="90000"/>
          </a:bodyPr>
          <a:lstStyle/>
          <a:p>
            <a:r>
              <a:rPr lang="en-US" sz="5300" dirty="0"/>
              <a:t>Evaluation</a:t>
            </a:r>
            <a:r>
              <a:rPr lang="en-US" dirty="0"/>
              <a:t> </a:t>
            </a:r>
            <a:r>
              <a:rPr lang="en-US" sz="5300" dirty="0" smtClean="0"/>
              <a:t>modeling</a:t>
            </a:r>
            <a:r>
              <a:rPr lang="en-US" dirty="0"/>
              <a:t/>
            </a:r>
            <a:br>
              <a:rPr lang="en-US" dirty="0"/>
            </a:br>
            <a:endParaRPr lang="ar-SA" dirty="0"/>
          </a:p>
        </p:txBody>
      </p:sp>
      <p:sp>
        <p:nvSpPr>
          <p:cNvPr id="3" name="Content Placeholder 2"/>
          <p:cNvSpPr>
            <a:spLocks noGrp="1"/>
          </p:cNvSpPr>
          <p:nvPr>
            <p:ph idx="1"/>
          </p:nvPr>
        </p:nvSpPr>
        <p:spPr/>
        <p:txBody>
          <a:bodyPr>
            <a:normAutofit fontScale="92500" lnSpcReduction="20000"/>
          </a:bodyPr>
          <a:lstStyle/>
          <a:p>
            <a:pPr lvl="0" algn="l" rtl="0">
              <a:buFont typeface="Wingdings" panose="05000000000000000000" pitchFamily="2" charset="2"/>
              <a:buChar char="Ø"/>
            </a:pPr>
            <a:r>
              <a:rPr lang="en-US" dirty="0"/>
              <a:t>Evaluation </a:t>
            </a:r>
            <a:r>
              <a:rPr lang="en-US" dirty="0" smtClean="0"/>
              <a:t>modeling with current demand (2015):</a:t>
            </a:r>
          </a:p>
          <a:p>
            <a:pPr lvl="0" algn="l" rtl="0">
              <a:buFont typeface="Wingdings" panose="05000000000000000000" pitchFamily="2" charset="2"/>
              <a:buChar char="§"/>
            </a:pPr>
            <a:r>
              <a:rPr lang="en-US" sz="2200" dirty="0" smtClean="0"/>
              <a:t>Inserting </a:t>
            </a:r>
            <a:r>
              <a:rPr lang="en-US" sz="2200" dirty="0"/>
              <a:t>the data that we collect to </a:t>
            </a:r>
            <a:r>
              <a:rPr lang="en-US" sz="2200" dirty="0" smtClean="0"/>
              <a:t>WaterCAD.</a:t>
            </a:r>
            <a:endParaRPr lang="en-US" sz="2200" dirty="0"/>
          </a:p>
          <a:p>
            <a:pPr lvl="0" algn="l" rtl="0">
              <a:buFont typeface="Wingdings" panose="05000000000000000000" pitchFamily="2" charset="2"/>
              <a:buChar char="§"/>
            </a:pPr>
            <a:r>
              <a:rPr lang="en-US" sz="2200" dirty="0"/>
              <a:t>Allocation of junctions and reservoir.</a:t>
            </a:r>
          </a:p>
          <a:p>
            <a:pPr lvl="0" algn="l" rtl="0">
              <a:buFont typeface="Wingdings" panose="05000000000000000000" pitchFamily="2" charset="2"/>
              <a:buChar char="§"/>
            </a:pPr>
            <a:r>
              <a:rPr lang="en-US" sz="2200" dirty="0"/>
              <a:t>Drawing pipes and entering the properties.</a:t>
            </a:r>
          </a:p>
          <a:p>
            <a:pPr lvl="0" algn="l" rtl="0">
              <a:buFont typeface="Wingdings" panose="05000000000000000000" pitchFamily="2" charset="2"/>
              <a:buChar char="§"/>
            </a:pPr>
            <a:r>
              <a:rPr lang="en-US" sz="2200" dirty="0"/>
              <a:t>Add contour file to determine the elevations of junctions and reservoir and length of pipes using TRex tool.</a:t>
            </a:r>
          </a:p>
          <a:p>
            <a:pPr lvl="0" algn="l" rtl="0">
              <a:buFont typeface="Wingdings" panose="05000000000000000000" pitchFamily="2" charset="2"/>
              <a:buChar char="§"/>
            </a:pPr>
            <a:r>
              <a:rPr lang="en-US" sz="2200" dirty="0" smtClean="0"/>
              <a:t>Determine </a:t>
            </a:r>
            <a:r>
              <a:rPr lang="en-US" sz="2200" dirty="0"/>
              <a:t>the number of houses that each junction served it and after that multiplying number of houses for each junction with house consumption in order to get junctions demand.</a:t>
            </a:r>
          </a:p>
          <a:p>
            <a:pPr lvl="0" algn="l" rtl="0">
              <a:buFont typeface="Wingdings" panose="05000000000000000000" pitchFamily="2" charset="2"/>
              <a:buChar char="§"/>
            </a:pPr>
            <a:r>
              <a:rPr lang="en-US" sz="2200" dirty="0"/>
              <a:t>Inserting the values of junctions demand.</a:t>
            </a:r>
          </a:p>
          <a:p>
            <a:pPr lvl="0" algn="l" rtl="0">
              <a:buFont typeface="Wingdings" panose="05000000000000000000" pitchFamily="2" charset="2"/>
              <a:buChar char="§"/>
            </a:pPr>
            <a:r>
              <a:rPr lang="en-US" sz="2200" dirty="0" smtClean="0"/>
              <a:t>Run </a:t>
            </a:r>
            <a:r>
              <a:rPr lang="en-US" sz="2200" dirty="0"/>
              <a:t>the model.</a:t>
            </a:r>
          </a:p>
          <a:p>
            <a:pPr algn="l" rtl="0"/>
            <a:endParaRPr lang="ar-SA" dirty="0"/>
          </a:p>
        </p:txBody>
      </p:sp>
    </p:spTree>
    <p:extLst>
      <p:ext uri="{BB962C8B-B14F-4D97-AF65-F5344CB8AC3E}">
        <p14:creationId xmlns:p14="http://schemas.microsoft.com/office/powerpoint/2010/main" val="3650766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modeling</a:t>
            </a:r>
            <a:endParaRPr lang="ar-S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1831869"/>
            <a:ext cx="5441675" cy="4022725"/>
          </a:xfrm>
        </p:spPr>
      </p:pic>
      <p:sp>
        <p:nvSpPr>
          <p:cNvPr id="4" name="TextBox 3"/>
          <p:cNvSpPr txBox="1"/>
          <p:nvPr/>
        </p:nvSpPr>
        <p:spPr>
          <a:xfrm>
            <a:off x="179512" y="1844824"/>
            <a:ext cx="2232248" cy="1323439"/>
          </a:xfrm>
          <a:prstGeom prst="rect">
            <a:avLst/>
          </a:prstGeom>
          <a:noFill/>
        </p:spPr>
        <p:txBody>
          <a:bodyPr wrap="square" rtlCol="1">
            <a:spAutoFit/>
          </a:bodyPr>
          <a:lstStyle/>
          <a:p>
            <a:r>
              <a:rPr lang="en-US" sz="2000" dirty="0">
                <a:solidFill>
                  <a:schemeClr val="tx1">
                    <a:lumMod val="75000"/>
                    <a:lumOff val="25000"/>
                  </a:schemeClr>
                </a:solidFill>
              </a:rPr>
              <a:t>This evaluation model have </a:t>
            </a:r>
            <a:r>
              <a:rPr lang="en-US" sz="2000" dirty="0">
                <a:solidFill>
                  <a:srgbClr val="FF0000"/>
                </a:solidFill>
              </a:rPr>
              <a:t>54</a:t>
            </a:r>
            <a:r>
              <a:rPr lang="en-US" sz="2000" dirty="0">
                <a:solidFill>
                  <a:schemeClr val="tx1">
                    <a:lumMod val="75000"/>
                    <a:lumOff val="25000"/>
                  </a:schemeClr>
                </a:solidFill>
              </a:rPr>
              <a:t> junctions and </a:t>
            </a:r>
            <a:r>
              <a:rPr lang="en-US" sz="2000" dirty="0">
                <a:solidFill>
                  <a:srgbClr val="FF0000"/>
                </a:solidFill>
              </a:rPr>
              <a:t>62</a:t>
            </a:r>
            <a:r>
              <a:rPr lang="en-US" sz="2000" dirty="0">
                <a:solidFill>
                  <a:schemeClr val="tx1">
                    <a:lumMod val="75000"/>
                    <a:lumOff val="25000"/>
                  </a:schemeClr>
                </a:solidFill>
              </a:rPr>
              <a:t> pipes.  </a:t>
            </a:r>
            <a:endParaRPr lang="ar-SA" sz="2000" dirty="0">
              <a:solidFill>
                <a:schemeClr val="tx1">
                  <a:lumMod val="75000"/>
                  <a:lumOff val="25000"/>
                </a:schemeClr>
              </a:solidFill>
            </a:endParaRPr>
          </a:p>
        </p:txBody>
      </p:sp>
    </p:spTree>
    <p:extLst>
      <p:ext uri="{BB962C8B-B14F-4D97-AF65-F5344CB8AC3E}">
        <p14:creationId xmlns:p14="http://schemas.microsoft.com/office/powerpoint/2010/main" val="1908184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51920" y="-171400"/>
            <a:ext cx="5184576" cy="7029400"/>
          </a:xfrm>
          <a:prstGeom prst="rect">
            <a:avLst/>
          </a:prstGeom>
        </p:spPr>
      </p:pic>
      <p:sp>
        <p:nvSpPr>
          <p:cNvPr id="6" name="TextBox 5"/>
          <p:cNvSpPr txBox="1"/>
          <p:nvPr/>
        </p:nvSpPr>
        <p:spPr>
          <a:xfrm>
            <a:off x="9754" y="260648"/>
            <a:ext cx="3842166" cy="6463308"/>
          </a:xfrm>
          <a:prstGeom prst="rect">
            <a:avLst/>
          </a:prstGeom>
          <a:noFill/>
        </p:spPr>
        <p:txBody>
          <a:bodyPr wrap="square" rtlCol="1">
            <a:spAutoFit/>
          </a:bodyPr>
          <a:lstStyle/>
          <a:p>
            <a:r>
              <a:rPr lang="en-US" sz="2000" dirty="0">
                <a:solidFill>
                  <a:schemeClr val="tx1">
                    <a:lumMod val="75000"/>
                    <a:lumOff val="25000"/>
                  </a:schemeClr>
                </a:solidFill>
              </a:rPr>
              <a:t>Total number of houses = 983.</a:t>
            </a:r>
          </a:p>
          <a:p>
            <a:r>
              <a:rPr lang="en-US" sz="2000" dirty="0">
                <a:solidFill>
                  <a:schemeClr val="tx1">
                    <a:lumMod val="75000"/>
                    <a:lumOff val="25000"/>
                  </a:schemeClr>
                </a:solidFill>
              </a:rPr>
              <a:t>The population during 2015= 4227 persons.</a:t>
            </a:r>
          </a:p>
          <a:p>
            <a:endParaRPr lang="en-US" sz="2000" dirty="0">
              <a:solidFill>
                <a:schemeClr val="tx1">
                  <a:lumMod val="75000"/>
                  <a:lumOff val="25000"/>
                </a:schemeClr>
              </a:solidFill>
            </a:endParaRPr>
          </a:p>
          <a:p>
            <a:r>
              <a:rPr lang="en-US" sz="2000" dirty="0">
                <a:solidFill>
                  <a:schemeClr val="tx1">
                    <a:lumMod val="75000"/>
                    <a:lumOff val="25000"/>
                  </a:schemeClr>
                </a:solidFill>
              </a:rPr>
              <a:t>Current demand per capita per day = </a:t>
            </a:r>
            <a:r>
              <a:rPr lang="en-US" sz="2000" dirty="0" smtClean="0">
                <a:solidFill>
                  <a:schemeClr val="tx1">
                    <a:lumMod val="75000"/>
                    <a:lumOff val="25000"/>
                  </a:schemeClr>
                </a:solidFill>
              </a:rPr>
              <a:t>72.5 </a:t>
            </a:r>
            <a:r>
              <a:rPr lang="en-US" sz="2000" dirty="0">
                <a:solidFill>
                  <a:schemeClr val="tx1">
                    <a:lumMod val="75000"/>
                    <a:lumOff val="25000"/>
                  </a:schemeClr>
                </a:solidFill>
              </a:rPr>
              <a:t>L/c.d.</a:t>
            </a:r>
          </a:p>
          <a:p>
            <a:endParaRPr lang="en-US" sz="2000" dirty="0">
              <a:solidFill>
                <a:schemeClr val="tx1">
                  <a:lumMod val="75000"/>
                  <a:lumOff val="25000"/>
                </a:schemeClr>
              </a:solidFill>
            </a:endParaRPr>
          </a:p>
          <a:p>
            <a:r>
              <a:rPr lang="en-US" sz="2000" dirty="0">
                <a:solidFill>
                  <a:schemeClr val="tx1">
                    <a:lumMod val="75000"/>
                    <a:lumOff val="25000"/>
                  </a:schemeClr>
                </a:solidFill>
              </a:rPr>
              <a:t>Demand for one house </a:t>
            </a:r>
          </a:p>
          <a:p>
            <a:r>
              <a:rPr lang="en-US" sz="2000" dirty="0">
                <a:solidFill>
                  <a:schemeClr val="tx1">
                    <a:lumMod val="75000"/>
                    <a:lumOff val="25000"/>
                  </a:schemeClr>
                </a:solidFill>
              </a:rPr>
              <a:t>(4227/983)*72.5=311.75 L/day.</a:t>
            </a:r>
          </a:p>
          <a:p>
            <a:endParaRPr lang="en-US" sz="2000" dirty="0">
              <a:solidFill>
                <a:schemeClr val="tx1">
                  <a:lumMod val="75000"/>
                  <a:lumOff val="25000"/>
                </a:schemeClr>
              </a:solidFill>
            </a:endParaRPr>
          </a:p>
          <a:p>
            <a:pPr lvl="0"/>
            <a:r>
              <a:rPr lang="en-US" sz="2000" dirty="0">
                <a:solidFill>
                  <a:schemeClr val="tx1">
                    <a:lumMod val="75000"/>
                    <a:lumOff val="25000"/>
                  </a:schemeClr>
                </a:solidFill>
              </a:rPr>
              <a:t>Determine the number of houses that each junction served it and after that multiplying number of houses for each junction with house consumption in order to get junctions demand .then</a:t>
            </a:r>
          </a:p>
          <a:p>
            <a:r>
              <a:rPr lang="en-US" sz="2000" dirty="0">
                <a:solidFill>
                  <a:schemeClr val="tx1">
                    <a:lumMod val="75000"/>
                    <a:lumOff val="25000"/>
                  </a:schemeClr>
                </a:solidFill>
              </a:rPr>
              <a:t>Inserting the values of each junction demand.</a:t>
            </a:r>
          </a:p>
          <a:p>
            <a:pPr lvl="0"/>
            <a:endParaRPr lang="en-US" dirty="0"/>
          </a:p>
          <a:p>
            <a:endParaRPr lang="en-US" dirty="0"/>
          </a:p>
          <a:p>
            <a:endParaRPr lang="ar-SA" dirty="0"/>
          </a:p>
        </p:txBody>
      </p:sp>
    </p:spTree>
    <p:extLst>
      <p:ext uri="{BB962C8B-B14F-4D97-AF65-F5344CB8AC3E}">
        <p14:creationId xmlns:p14="http://schemas.microsoft.com/office/powerpoint/2010/main" val="28606062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Outline</a:t>
            </a:r>
            <a:endParaRPr lang="en-US" dirty="0"/>
          </a:p>
        </p:txBody>
      </p:sp>
      <p:sp>
        <p:nvSpPr>
          <p:cNvPr id="3" name="Content Placeholder 2"/>
          <p:cNvSpPr>
            <a:spLocks noGrp="1"/>
          </p:cNvSpPr>
          <p:nvPr>
            <p:ph idx="1"/>
          </p:nvPr>
        </p:nvSpPr>
        <p:spPr/>
        <p:txBody>
          <a:bodyPr/>
          <a:lstStyle/>
          <a:p>
            <a:pPr algn="l" rtl="0">
              <a:buFont typeface="Wingdings" panose="05000000000000000000" pitchFamily="2" charset="2"/>
              <a:buChar char="Ø"/>
            </a:pPr>
            <a:r>
              <a:rPr lang="en-US" dirty="0" smtClean="0"/>
              <a:t>Introduction.</a:t>
            </a:r>
          </a:p>
          <a:p>
            <a:pPr algn="l" rtl="0">
              <a:buFont typeface="Wingdings" panose="05000000000000000000" pitchFamily="2" charset="2"/>
              <a:buChar char="Ø"/>
            </a:pPr>
            <a:r>
              <a:rPr lang="en-US" dirty="0" smtClean="0"/>
              <a:t>Objectives </a:t>
            </a:r>
            <a:r>
              <a:rPr lang="en-US" dirty="0"/>
              <a:t>and significance of the project.</a:t>
            </a:r>
          </a:p>
          <a:p>
            <a:pPr algn="l" rtl="0">
              <a:buFont typeface="Wingdings" panose="05000000000000000000" pitchFamily="2" charset="2"/>
              <a:buChar char="Ø"/>
            </a:pPr>
            <a:r>
              <a:rPr lang="en-US" dirty="0"/>
              <a:t>Study area.</a:t>
            </a:r>
          </a:p>
          <a:p>
            <a:pPr algn="l" rtl="0">
              <a:buFont typeface="Wingdings" panose="05000000000000000000" pitchFamily="2" charset="2"/>
              <a:buChar char="Ø"/>
            </a:pPr>
            <a:r>
              <a:rPr lang="en-US" dirty="0"/>
              <a:t>Methodology.</a:t>
            </a:r>
          </a:p>
          <a:p>
            <a:pPr algn="l" rtl="0">
              <a:buFont typeface="Wingdings" panose="05000000000000000000" pitchFamily="2" charset="2"/>
              <a:buChar char="Ø"/>
            </a:pPr>
            <a:r>
              <a:rPr lang="en-US" dirty="0"/>
              <a:t>Modeling , Analyzing and design.</a:t>
            </a:r>
          </a:p>
          <a:p>
            <a:pPr algn="l" rtl="0">
              <a:buFont typeface="Wingdings" panose="05000000000000000000" pitchFamily="2" charset="2"/>
              <a:buChar char="Ø"/>
            </a:pPr>
            <a:r>
              <a:rPr lang="en-US" dirty="0"/>
              <a:t>Results and conclusions.</a:t>
            </a:r>
          </a:p>
          <a:p>
            <a:pPr marL="0" indent="0">
              <a:buNone/>
            </a:pPr>
            <a:endParaRPr lang="en-US" dirty="0" smtClean="0">
              <a:solidFill>
                <a:schemeClr val="tx1"/>
              </a:solidFill>
            </a:endParaRPr>
          </a:p>
        </p:txBody>
      </p:sp>
    </p:spTree>
    <p:extLst>
      <p:ext uri="{BB962C8B-B14F-4D97-AF65-F5344CB8AC3E}">
        <p14:creationId xmlns:p14="http://schemas.microsoft.com/office/powerpoint/2010/main" val="233422387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686800" cy="838200"/>
          </a:xfrm>
        </p:spPr>
        <p:txBody>
          <a:bodyPr/>
          <a:lstStyle/>
          <a:p>
            <a:r>
              <a:rPr lang="en-US" dirty="0"/>
              <a:t>Results</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86409"/>
            <a:ext cx="9144000" cy="4722911"/>
          </a:xfrm>
        </p:spPr>
      </p:pic>
      <p:sp>
        <p:nvSpPr>
          <p:cNvPr id="5" name="TextBox 4"/>
          <p:cNvSpPr txBox="1"/>
          <p:nvPr/>
        </p:nvSpPr>
        <p:spPr>
          <a:xfrm>
            <a:off x="323528" y="1124744"/>
            <a:ext cx="1353960" cy="400110"/>
          </a:xfrm>
          <a:prstGeom prst="rect">
            <a:avLst/>
          </a:prstGeom>
          <a:noFill/>
        </p:spPr>
        <p:txBody>
          <a:bodyPr wrap="none" rtlCol="0">
            <a:spAutoFit/>
          </a:bodyPr>
          <a:lstStyle/>
          <a:p>
            <a:r>
              <a:rPr lang="en-US" sz="2000" dirty="0">
                <a:solidFill>
                  <a:schemeClr val="tx1">
                    <a:lumMod val="75000"/>
                    <a:lumOff val="25000"/>
                  </a:schemeClr>
                </a:solidFill>
              </a:rPr>
              <a:t>Pipes table</a:t>
            </a:r>
          </a:p>
        </p:txBody>
      </p:sp>
    </p:spTree>
    <p:extLst>
      <p:ext uri="{BB962C8B-B14F-4D97-AF65-F5344CB8AC3E}">
        <p14:creationId xmlns:p14="http://schemas.microsoft.com/office/powerpoint/2010/main" val="74285121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822959" y="1845734"/>
            <a:ext cx="2884945" cy="3023426"/>
          </a:xfrm>
        </p:spPr>
        <p:txBody>
          <a:bodyPr>
            <a:normAutofit/>
          </a:bodyPr>
          <a:lstStyle/>
          <a:p>
            <a:pPr algn="l" rtl="0">
              <a:buFont typeface="Wingdings" panose="05000000000000000000" pitchFamily="2" charset="2"/>
              <a:buChar char="Ø"/>
            </a:pPr>
            <a:r>
              <a:rPr lang="en-US" sz="2200" dirty="0" smtClean="0"/>
              <a:t>Velocities :</a:t>
            </a:r>
          </a:p>
          <a:p>
            <a:pPr algn="l" rtl="0"/>
            <a:r>
              <a:rPr lang="en-US" sz="2200" dirty="0" smtClean="0"/>
              <a:t>Velocities </a:t>
            </a:r>
            <a:r>
              <a:rPr lang="en-US" sz="2200" dirty="0"/>
              <a:t>between 0.01 and 1.8 m/s </a:t>
            </a:r>
            <a:r>
              <a:rPr lang="en-US" sz="2200" dirty="0" smtClean="0"/>
              <a:t>.</a:t>
            </a:r>
          </a:p>
          <a:p>
            <a:pPr algn="l" rtl="0"/>
            <a:r>
              <a:rPr lang="en-US" sz="2200" dirty="0" smtClean="0"/>
              <a:t>some </a:t>
            </a:r>
            <a:r>
              <a:rPr lang="en-US" sz="2200" dirty="0"/>
              <a:t>of it located out of the range (0.3 to 3 m/s). </a:t>
            </a:r>
            <a:endParaRPr lang="en-US" sz="2200"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2168898"/>
            <a:ext cx="5436096" cy="4068413"/>
          </a:xfrm>
          <a:prstGeom prst="rect">
            <a:avLst/>
          </a:prstGeom>
        </p:spPr>
      </p:pic>
      <p:sp>
        <p:nvSpPr>
          <p:cNvPr id="8" name="TextBox 7"/>
          <p:cNvSpPr txBox="1"/>
          <p:nvPr/>
        </p:nvSpPr>
        <p:spPr>
          <a:xfrm>
            <a:off x="4860032" y="1887382"/>
            <a:ext cx="4154800" cy="646331"/>
          </a:xfrm>
          <a:prstGeom prst="rect">
            <a:avLst/>
          </a:prstGeom>
          <a:noFill/>
        </p:spPr>
        <p:txBody>
          <a:bodyPr wrap="square" rtlCol="1">
            <a:spAutoFit/>
          </a:bodyPr>
          <a:lstStyle/>
          <a:p>
            <a:r>
              <a:rPr lang="ar-SA" dirty="0">
                <a:solidFill>
                  <a:schemeClr val="tx1">
                    <a:lumMod val="75000"/>
                    <a:lumOff val="25000"/>
                  </a:schemeClr>
                </a:solidFill>
              </a:rPr>
              <a:t>Distribution of velocities in the pipe</a:t>
            </a:r>
          </a:p>
          <a:p>
            <a:endParaRPr lang="ar-SA" dirty="0"/>
          </a:p>
        </p:txBody>
      </p:sp>
    </p:spTree>
    <p:extLst>
      <p:ext uri="{BB962C8B-B14F-4D97-AF65-F5344CB8AC3E}">
        <p14:creationId xmlns:p14="http://schemas.microsoft.com/office/powerpoint/2010/main" val="296150245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2656"/>
            <a:ext cx="8686800" cy="838200"/>
          </a:xfrm>
        </p:spPr>
        <p:txBody>
          <a:bodyPr/>
          <a:lstStyle/>
          <a:p>
            <a:r>
              <a:rPr lang="en-US" dirty="0" smtClean="0"/>
              <a:t>Results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86409"/>
            <a:ext cx="9144000" cy="4794919"/>
          </a:xfrm>
        </p:spPr>
      </p:pic>
      <p:sp>
        <p:nvSpPr>
          <p:cNvPr id="5" name="TextBox 4"/>
          <p:cNvSpPr txBox="1"/>
          <p:nvPr/>
        </p:nvSpPr>
        <p:spPr>
          <a:xfrm>
            <a:off x="323528" y="1143079"/>
            <a:ext cx="1747658" cy="400110"/>
          </a:xfrm>
          <a:prstGeom prst="rect">
            <a:avLst/>
          </a:prstGeom>
          <a:noFill/>
        </p:spPr>
        <p:txBody>
          <a:bodyPr wrap="none" rtlCol="0">
            <a:spAutoFit/>
          </a:bodyPr>
          <a:lstStyle/>
          <a:p>
            <a:r>
              <a:rPr lang="en-US" sz="2000" dirty="0">
                <a:solidFill>
                  <a:schemeClr val="tx1">
                    <a:lumMod val="75000"/>
                    <a:lumOff val="25000"/>
                  </a:schemeClr>
                </a:solidFill>
              </a:rPr>
              <a:t>Junctions table</a:t>
            </a:r>
          </a:p>
        </p:txBody>
      </p:sp>
    </p:spTree>
    <p:extLst>
      <p:ext uri="{BB962C8B-B14F-4D97-AF65-F5344CB8AC3E}">
        <p14:creationId xmlns:p14="http://schemas.microsoft.com/office/powerpoint/2010/main" val="2924663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822959" y="1845734"/>
            <a:ext cx="3461009" cy="4391578"/>
          </a:xfrm>
        </p:spPr>
        <p:txBody>
          <a:bodyPr/>
          <a:lstStyle/>
          <a:p>
            <a:pPr algn="l" rtl="0">
              <a:buFont typeface="Wingdings" panose="05000000000000000000" pitchFamily="2" charset="2"/>
              <a:buChar char="Ø"/>
            </a:pPr>
            <a:r>
              <a:rPr lang="en-US" dirty="0"/>
              <a:t>Pressures :</a:t>
            </a:r>
          </a:p>
          <a:p>
            <a:pPr algn="l" rtl="0"/>
            <a:r>
              <a:rPr lang="en-US" sz="2200" dirty="0" smtClean="0"/>
              <a:t>The </a:t>
            </a:r>
            <a:r>
              <a:rPr lang="en-US" sz="2200" dirty="0"/>
              <a:t>pressure found to be between -4 and 70 m </a:t>
            </a:r>
            <a:r>
              <a:rPr lang="en-US" sz="2200" dirty="0" smtClean="0"/>
              <a:t>H</a:t>
            </a:r>
            <a:r>
              <a:rPr lang="en-US" sz="2200" baseline="-25000" dirty="0" smtClean="0"/>
              <a:t>2</a:t>
            </a:r>
            <a:r>
              <a:rPr lang="en-US" sz="2200" dirty="0" smtClean="0"/>
              <a:t>O.</a:t>
            </a:r>
          </a:p>
          <a:p>
            <a:pPr algn="l" rtl="0"/>
            <a:r>
              <a:rPr lang="en-US" sz="2200" dirty="0" smtClean="0"/>
              <a:t>Some </a:t>
            </a:r>
            <a:r>
              <a:rPr lang="en-US" sz="2200" dirty="0"/>
              <a:t>of it located out of the range (20 to 100 m H</a:t>
            </a:r>
            <a:r>
              <a:rPr lang="en-US" sz="2200" baseline="-25000" dirty="0"/>
              <a:t>2</a:t>
            </a:r>
            <a:r>
              <a:rPr lang="en-US" sz="2200" dirty="0"/>
              <a:t>O</a:t>
            </a:r>
            <a:r>
              <a:rPr lang="en-US" sz="2200" dirty="0" smtClean="0"/>
              <a:t>).</a:t>
            </a:r>
          </a:p>
          <a:p>
            <a:pPr algn="l" rtl="0"/>
            <a:endParaRPr lang="en-US" sz="22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216" y="2234016"/>
            <a:ext cx="4860032" cy="4003296"/>
          </a:xfrm>
          <a:prstGeom prst="rect">
            <a:avLst/>
          </a:prstGeom>
        </p:spPr>
      </p:pic>
      <p:sp>
        <p:nvSpPr>
          <p:cNvPr id="5" name="TextBox 4"/>
          <p:cNvSpPr txBox="1"/>
          <p:nvPr/>
        </p:nvSpPr>
        <p:spPr>
          <a:xfrm>
            <a:off x="4788024" y="1910850"/>
            <a:ext cx="4032448" cy="646331"/>
          </a:xfrm>
          <a:prstGeom prst="rect">
            <a:avLst/>
          </a:prstGeom>
          <a:noFill/>
        </p:spPr>
        <p:txBody>
          <a:bodyPr wrap="square" rtlCol="1">
            <a:spAutoFit/>
          </a:bodyPr>
          <a:lstStyle/>
          <a:p>
            <a:r>
              <a:rPr lang="en-US" dirty="0">
                <a:solidFill>
                  <a:schemeClr val="tx1">
                    <a:lumMod val="75000"/>
                    <a:lumOff val="25000"/>
                  </a:schemeClr>
                </a:solidFill>
              </a:rPr>
              <a:t>Distribution of the pressures at junction</a:t>
            </a:r>
          </a:p>
          <a:p>
            <a:endParaRPr lang="ar-SA" dirty="0"/>
          </a:p>
        </p:txBody>
      </p:sp>
    </p:spTree>
    <p:extLst>
      <p:ext uri="{BB962C8B-B14F-4D97-AF65-F5344CB8AC3E}">
        <p14:creationId xmlns:p14="http://schemas.microsoft.com/office/powerpoint/2010/main" val="373462899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1052736"/>
            <a:ext cx="7543801" cy="1224136"/>
          </a:xfrm>
        </p:spPr>
        <p:txBody>
          <a:bodyPr>
            <a:normAutofit fontScale="90000"/>
          </a:bodyPr>
          <a:lstStyle/>
          <a:p>
            <a:r>
              <a:rPr lang="en-US" sz="5300" dirty="0"/>
              <a:t>Evaluation</a:t>
            </a:r>
            <a:r>
              <a:rPr lang="en-US" dirty="0"/>
              <a:t> </a:t>
            </a:r>
            <a:r>
              <a:rPr lang="en-US" dirty="0" smtClean="0"/>
              <a:t>modeling</a:t>
            </a:r>
            <a:r>
              <a:rPr lang="en-US" dirty="0"/>
              <a:t/>
            </a:r>
            <a:br>
              <a:rPr lang="en-US" dirty="0"/>
            </a:br>
            <a:endParaRPr lang="ar-SA" dirty="0"/>
          </a:p>
        </p:txBody>
      </p:sp>
      <p:sp>
        <p:nvSpPr>
          <p:cNvPr id="3" name="Content Placeholder 2"/>
          <p:cNvSpPr>
            <a:spLocks noGrp="1"/>
          </p:cNvSpPr>
          <p:nvPr>
            <p:ph idx="1"/>
          </p:nvPr>
        </p:nvSpPr>
        <p:spPr/>
        <p:txBody>
          <a:bodyPr>
            <a:normAutofit lnSpcReduction="10000"/>
          </a:bodyPr>
          <a:lstStyle/>
          <a:p>
            <a:pPr lvl="0" algn="l" rtl="0">
              <a:buFont typeface="Wingdings" panose="05000000000000000000" pitchFamily="2" charset="2"/>
              <a:buChar char="Ø"/>
            </a:pPr>
            <a:r>
              <a:rPr lang="en-US" dirty="0"/>
              <a:t>Evaluation </a:t>
            </a:r>
            <a:r>
              <a:rPr lang="en-US" dirty="0" smtClean="0"/>
              <a:t>modeling with future demand (2045):</a:t>
            </a:r>
          </a:p>
          <a:p>
            <a:pPr lvl="0" algn="l" rtl="0">
              <a:buFont typeface="Wingdings" panose="05000000000000000000" pitchFamily="2" charset="2"/>
              <a:buChar char="§"/>
            </a:pPr>
            <a:r>
              <a:rPr lang="en-US" dirty="0" smtClean="0"/>
              <a:t>Inserting </a:t>
            </a:r>
            <a:r>
              <a:rPr lang="en-US" dirty="0"/>
              <a:t>the data that we collect to </a:t>
            </a:r>
            <a:r>
              <a:rPr lang="en-US" dirty="0" smtClean="0"/>
              <a:t>WaterCAD.</a:t>
            </a:r>
            <a:endParaRPr lang="en-US" dirty="0"/>
          </a:p>
          <a:p>
            <a:pPr lvl="0" algn="l" rtl="0">
              <a:buFont typeface="Wingdings" panose="05000000000000000000" pitchFamily="2" charset="2"/>
              <a:buChar char="§"/>
            </a:pPr>
            <a:r>
              <a:rPr lang="en-US" dirty="0"/>
              <a:t>Allocation of junctions and reservoir.</a:t>
            </a:r>
          </a:p>
          <a:p>
            <a:pPr lvl="0" algn="l" rtl="0">
              <a:buFont typeface="Wingdings" panose="05000000000000000000" pitchFamily="2" charset="2"/>
              <a:buChar char="§"/>
            </a:pPr>
            <a:r>
              <a:rPr lang="en-US" dirty="0"/>
              <a:t>Drawing pipes and entering the properties.</a:t>
            </a:r>
          </a:p>
          <a:p>
            <a:pPr lvl="0" algn="l" rtl="0">
              <a:buFont typeface="Wingdings" panose="05000000000000000000" pitchFamily="2" charset="2"/>
              <a:buChar char="§"/>
            </a:pPr>
            <a:r>
              <a:rPr lang="en-US" dirty="0"/>
              <a:t>Add contour file to determine the elevations of junctions and reservoir and length of pipes using TRex tool.</a:t>
            </a:r>
          </a:p>
          <a:p>
            <a:pPr lvl="0" algn="l" rtl="0">
              <a:buFont typeface="Wingdings" panose="05000000000000000000" pitchFamily="2" charset="2"/>
              <a:buChar char="§"/>
            </a:pPr>
            <a:r>
              <a:rPr lang="en-US" dirty="0"/>
              <a:t>Apply Thiessen polygon theory to determine the service area of each junction.</a:t>
            </a:r>
          </a:p>
          <a:p>
            <a:pPr lvl="0" algn="l" rtl="0">
              <a:buFont typeface="Wingdings" panose="05000000000000000000" pitchFamily="2" charset="2"/>
              <a:buChar char="§"/>
            </a:pPr>
            <a:r>
              <a:rPr lang="en-US" dirty="0"/>
              <a:t>Adding the total demand using load builder tool.</a:t>
            </a:r>
          </a:p>
          <a:p>
            <a:pPr lvl="0" algn="l" rtl="0">
              <a:buFont typeface="Wingdings" panose="05000000000000000000" pitchFamily="2" charset="2"/>
              <a:buChar char="§"/>
            </a:pPr>
            <a:r>
              <a:rPr lang="en-US" dirty="0" smtClean="0"/>
              <a:t>Run </a:t>
            </a:r>
            <a:r>
              <a:rPr lang="en-US" dirty="0"/>
              <a:t>the model.</a:t>
            </a:r>
          </a:p>
          <a:p>
            <a:pPr algn="l" rtl="0"/>
            <a:endParaRPr lang="ar-SA" dirty="0"/>
          </a:p>
        </p:txBody>
      </p:sp>
    </p:spTree>
    <p:extLst>
      <p:ext uri="{BB962C8B-B14F-4D97-AF65-F5344CB8AC3E}">
        <p14:creationId xmlns:p14="http://schemas.microsoft.com/office/powerpoint/2010/main" val="26351518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7543800" cy="1450757"/>
          </a:xfrm>
        </p:spPr>
        <p:txBody>
          <a:bodyPr>
            <a:normAutofit fontScale="90000"/>
          </a:bodyPr>
          <a:lstStyle/>
          <a:p>
            <a:r>
              <a:rPr lang="en-US" dirty="0" smtClean="0"/>
              <a:t>Results</a:t>
            </a:r>
            <a:br>
              <a:rPr lang="en-US" dirty="0" smtClean="0"/>
            </a:br>
            <a:r>
              <a:rPr lang="en-US" sz="2200" dirty="0">
                <a:latin typeface="+mn-lt"/>
                <a:ea typeface="+mn-ea"/>
                <a:cs typeface="+mn-cs"/>
              </a:rPr>
              <a:t>Pipes table</a:t>
            </a:r>
            <a:r>
              <a:rPr lang="en-US" dirty="0"/>
              <a:t/>
            </a:r>
            <a:br>
              <a:rPr lang="en-US" dirty="0"/>
            </a:br>
            <a:endParaRPr lang="ar-S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06332"/>
            <a:ext cx="9144000" cy="4602988"/>
          </a:xfrm>
        </p:spPr>
      </p:pic>
    </p:spTree>
    <p:extLst>
      <p:ext uri="{BB962C8B-B14F-4D97-AF65-F5344CB8AC3E}">
        <p14:creationId xmlns:p14="http://schemas.microsoft.com/office/powerpoint/2010/main" val="18266968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124744"/>
            <a:ext cx="2236872" cy="612617"/>
          </a:xfrm>
        </p:spPr>
        <p:txBody>
          <a:bodyPr>
            <a:noAutofit/>
          </a:bodyPr>
          <a:lstStyle/>
          <a:p>
            <a:r>
              <a:rPr lang="en-US" dirty="0" smtClean="0"/>
              <a:t>Results</a:t>
            </a:r>
            <a:endParaRPr lang="ar-SA" dirty="0"/>
          </a:p>
        </p:txBody>
      </p:sp>
      <p:sp>
        <p:nvSpPr>
          <p:cNvPr id="6" name="Rectangle 5"/>
          <p:cNvSpPr/>
          <p:nvPr/>
        </p:nvSpPr>
        <p:spPr>
          <a:xfrm>
            <a:off x="251520" y="1844824"/>
            <a:ext cx="4032448" cy="2215991"/>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en-US" sz="2000" dirty="0">
                <a:solidFill>
                  <a:schemeClr val="tx1">
                    <a:lumMod val="75000"/>
                    <a:lumOff val="25000"/>
                  </a:schemeClr>
                </a:solidFill>
              </a:rPr>
              <a:t>Velocities :</a:t>
            </a:r>
          </a:p>
          <a:p>
            <a:endParaRPr lang="en-US" sz="2000" dirty="0">
              <a:solidFill>
                <a:schemeClr val="tx1">
                  <a:lumMod val="75000"/>
                  <a:lumOff val="25000"/>
                </a:schemeClr>
              </a:solidFill>
            </a:endParaRPr>
          </a:p>
          <a:p>
            <a:r>
              <a:rPr lang="en-US" sz="2000" dirty="0">
                <a:solidFill>
                  <a:schemeClr val="tx1">
                    <a:lumMod val="75000"/>
                    <a:lumOff val="25000"/>
                  </a:schemeClr>
                </a:solidFill>
              </a:rPr>
              <a:t>Velocities between 0.06 and 16 m/s .</a:t>
            </a:r>
          </a:p>
          <a:p>
            <a:endParaRPr lang="en-US" sz="2000" dirty="0">
              <a:solidFill>
                <a:schemeClr val="tx1">
                  <a:lumMod val="75000"/>
                  <a:lumOff val="25000"/>
                </a:schemeClr>
              </a:solidFill>
            </a:endParaRPr>
          </a:p>
          <a:p>
            <a:r>
              <a:rPr lang="en-US" sz="2000" dirty="0">
                <a:solidFill>
                  <a:schemeClr val="tx1">
                    <a:lumMod val="75000"/>
                    <a:lumOff val="25000"/>
                  </a:schemeClr>
                </a:solidFill>
              </a:rPr>
              <a:t>some of it located out of the range (0.3 to 3 m/s). </a:t>
            </a:r>
          </a:p>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952" y="2167988"/>
            <a:ext cx="4867275" cy="3925307"/>
          </a:xfrm>
        </p:spPr>
      </p:pic>
      <p:sp>
        <p:nvSpPr>
          <p:cNvPr id="7" name="TextBox 6"/>
          <p:cNvSpPr txBox="1"/>
          <p:nvPr/>
        </p:nvSpPr>
        <p:spPr>
          <a:xfrm>
            <a:off x="4902771" y="1916832"/>
            <a:ext cx="4104456" cy="646331"/>
          </a:xfrm>
          <a:prstGeom prst="rect">
            <a:avLst/>
          </a:prstGeom>
          <a:noFill/>
        </p:spPr>
        <p:txBody>
          <a:bodyPr wrap="square" rtlCol="1">
            <a:spAutoFit/>
          </a:bodyPr>
          <a:lstStyle/>
          <a:p>
            <a:r>
              <a:rPr lang="ar-SA" dirty="0">
                <a:solidFill>
                  <a:schemeClr val="tx1">
                    <a:lumMod val="75000"/>
                    <a:lumOff val="25000"/>
                  </a:schemeClr>
                </a:solidFill>
              </a:rPr>
              <a:t>Distribution of velocities in the pipe</a:t>
            </a:r>
          </a:p>
          <a:p>
            <a:endParaRPr lang="ar-SA" dirty="0"/>
          </a:p>
        </p:txBody>
      </p:sp>
    </p:spTree>
    <p:extLst>
      <p:ext uri="{BB962C8B-B14F-4D97-AF65-F5344CB8AC3E}">
        <p14:creationId xmlns:p14="http://schemas.microsoft.com/office/powerpoint/2010/main" val="3180450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7543800" cy="1450757"/>
          </a:xfrm>
        </p:spPr>
        <p:txBody>
          <a:bodyPr>
            <a:normAutofit fontScale="90000"/>
          </a:bodyPr>
          <a:lstStyle/>
          <a:p>
            <a:r>
              <a:rPr lang="en-US" dirty="0" smtClean="0"/>
              <a:t>Results</a:t>
            </a:r>
            <a:br>
              <a:rPr lang="en-US" dirty="0" smtClean="0"/>
            </a:br>
            <a:r>
              <a:rPr lang="en-US" sz="2200" dirty="0" smtClean="0"/>
              <a:t>Junctions </a:t>
            </a:r>
            <a:r>
              <a:rPr lang="en-US" sz="2200" dirty="0"/>
              <a:t>table</a:t>
            </a:r>
            <a:r>
              <a:rPr lang="en-US" dirty="0"/>
              <a:t/>
            </a:r>
            <a:br>
              <a:rPr lang="en-US" dirty="0"/>
            </a:br>
            <a:r>
              <a:rPr lang="en-US" dirty="0"/>
              <a:t/>
            </a:r>
            <a:br>
              <a:rPr lang="en-US" dirty="0"/>
            </a:br>
            <a:endParaRPr lang="ar-S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47" y="1700808"/>
            <a:ext cx="9162847" cy="4608512"/>
          </a:xfrm>
        </p:spPr>
      </p:pic>
    </p:spTree>
    <p:extLst>
      <p:ext uri="{BB962C8B-B14F-4D97-AF65-F5344CB8AC3E}">
        <p14:creationId xmlns:p14="http://schemas.microsoft.com/office/powerpoint/2010/main" val="2685916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ar-S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0487" y="2060848"/>
            <a:ext cx="4886325" cy="4104456"/>
          </a:xfrm>
        </p:spPr>
      </p:pic>
      <p:sp>
        <p:nvSpPr>
          <p:cNvPr id="5" name="TextBox 4"/>
          <p:cNvSpPr txBox="1"/>
          <p:nvPr/>
        </p:nvSpPr>
        <p:spPr>
          <a:xfrm>
            <a:off x="4594860" y="1844824"/>
            <a:ext cx="3937580" cy="646331"/>
          </a:xfrm>
          <a:prstGeom prst="rect">
            <a:avLst/>
          </a:prstGeom>
          <a:noFill/>
        </p:spPr>
        <p:txBody>
          <a:bodyPr wrap="square" rtlCol="1">
            <a:spAutoFit/>
          </a:bodyPr>
          <a:lstStyle/>
          <a:p>
            <a:r>
              <a:rPr lang="en-US" dirty="0">
                <a:solidFill>
                  <a:schemeClr val="tx1">
                    <a:lumMod val="75000"/>
                    <a:lumOff val="25000"/>
                  </a:schemeClr>
                </a:solidFill>
              </a:rPr>
              <a:t>Distribution of the pressures at junction</a:t>
            </a:r>
          </a:p>
          <a:p>
            <a:endParaRPr lang="ar-SA" dirty="0"/>
          </a:p>
        </p:txBody>
      </p:sp>
      <p:sp>
        <p:nvSpPr>
          <p:cNvPr id="6" name="TextBox 5"/>
          <p:cNvSpPr txBox="1"/>
          <p:nvPr/>
        </p:nvSpPr>
        <p:spPr>
          <a:xfrm>
            <a:off x="467544" y="2204864"/>
            <a:ext cx="3312368" cy="646331"/>
          </a:xfrm>
          <a:prstGeom prst="rect">
            <a:avLst/>
          </a:prstGeom>
          <a:noFill/>
        </p:spPr>
        <p:txBody>
          <a:bodyPr wrap="square" rtlCol="1">
            <a:spAutoFit/>
          </a:bodyPr>
          <a:lstStyle/>
          <a:p>
            <a:r>
              <a:rPr lang="en-US" dirty="0"/>
              <a:t>The pressure found </a:t>
            </a:r>
            <a:r>
              <a:rPr lang="en-US" dirty="0" smtClean="0"/>
              <a:t>a high negative pressure.</a:t>
            </a:r>
            <a:endParaRPr lang="en-US" dirty="0"/>
          </a:p>
        </p:txBody>
      </p:sp>
    </p:spTree>
    <p:extLst>
      <p:ext uri="{BB962C8B-B14F-4D97-AF65-F5344CB8AC3E}">
        <p14:creationId xmlns:p14="http://schemas.microsoft.com/office/powerpoint/2010/main" val="1210704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modeling</a:t>
            </a:r>
            <a:endParaRPr lang="ar-SA" dirty="0"/>
          </a:p>
        </p:txBody>
      </p:sp>
      <p:sp>
        <p:nvSpPr>
          <p:cNvPr id="3" name="Content Placeholder 2"/>
          <p:cNvSpPr>
            <a:spLocks noGrp="1"/>
          </p:cNvSpPr>
          <p:nvPr>
            <p:ph idx="1"/>
          </p:nvPr>
        </p:nvSpPr>
        <p:spPr/>
        <p:txBody>
          <a:bodyPr>
            <a:normAutofit lnSpcReduction="10000"/>
          </a:bodyPr>
          <a:lstStyle/>
          <a:p>
            <a:pPr lvl="0" algn="l" rtl="0">
              <a:buFont typeface="Wingdings" panose="05000000000000000000" pitchFamily="2" charset="2"/>
              <a:buChar char="§"/>
            </a:pPr>
            <a:r>
              <a:rPr lang="en-US" dirty="0"/>
              <a:t>Inserting the data that we collect to WaterCAD which include contour map, road map, houses distribution </a:t>
            </a:r>
            <a:r>
              <a:rPr lang="en-US" dirty="0" smtClean="0"/>
              <a:t>map </a:t>
            </a:r>
            <a:r>
              <a:rPr lang="en-US" dirty="0"/>
              <a:t>and the boundary of our study area.</a:t>
            </a:r>
          </a:p>
          <a:p>
            <a:pPr lvl="0" algn="l" rtl="0">
              <a:buFont typeface="Wingdings" panose="05000000000000000000" pitchFamily="2" charset="2"/>
              <a:buChar char="§"/>
            </a:pPr>
            <a:r>
              <a:rPr lang="en-US" dirty="0"/>
              <a:t>Allocation of junctions and reservoir.</a:t>
            </a:r>
          </a:p>
          <a:p>
            <a:pPr lvl="0" algn="l" rtl="0">
              <a:buFont typeface="Wingdings" panose="05000000000000000000" pitchFamily="2" charset="2"/>
              <a:buChar char="§"/>
            </a:pPr>
            <a:r>
              <a:rPr lang="en-US" dirty="0"/>
              <a:t>Drawing pipes and entering there properties.</a:t>
            </a:r>
          </a:p>
          <a:p>
            <a:pPr lvl="0" algn="l" rtl="0">
              <a:buFont typeface="Wingdings" panose="05000000000000000000" pitchFamily="2" charset="2"/>
              <a:buChar char="§"/>
            </a:pPr>
            <a:r>
              <a:rPr lang="en-US" dirty="0"/>
              <a:t>Add contour file to determine the elevations of junctions and reservoir and length of pipes using TRex tool.</a:t>
            </a:r>
          </a:p>
          <a:p>
            <a:pPr lvl="0" algn="l" rtl="0">
              <a:buFont typeface="Wingdings" panose="05000000000000000000" pitchFamily="2" charset="2"/>
              <a:buChar char="§"/>
            </a:pPr>
            <a:r>
              <a:rPr lang="en-US" dirty="0"/>
              <a:t>Apply Thiessen polygon theory to determine the service area of each junction.</a:t>
            </a:r>
          </a:p>
          <a:p>
            <a:pPr lvl="0" algn="l" rtl="0">
              <a:buFont typeface="Wingdings" panose="05000000000000000000" pitchFamily="2" charset="2"/>
              <a:buChar char="§"/>
            </a:pPr>
            <a:r>
              <a:rPr lang="en-US" dirty="0"/>
              <a:t>Adding the total demand using load builder tool.</a:t>
            </a:r>
          </a:p>
          <a:p>
            <a:pPr lvl="0" algn="l" rtl="0">
              <a:buFont typeface="Wingdings" panose="05000000000000000000" pitchFamily="2" charset="2"/>
              <a:buChar char="§"/>
            </a:pPr>
            <a:r>
              <a:rPr lang="en-US" dirty="0"/>
              <a:t>Run the model.</a:t>
            </a:r>
          </a:p>
          <a:p>
            <a:pPr algn="l" rtl="0">
              <a:buFont typeface="Wingdings" panose="05000000000000000000" pitchFamily="2" charset="2"/>
              <a:buChar char="§"/>
            </a:pPr>
            <a:endParaRPr lang="ar-SA" dirty="0"/>
          </a:p>
        </p:txBody>
      </p:sp>
    </p:spTree>
    <p:extLst>
      <p:ext uri="{BB962C8B-B14F-4D97-AF65-F5344CB8AC3E}">
        <p14:creationId xmlns:p14="http://schemas.microsoft.com/office/powerpoint/2010/main" val="725494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ar-SA" dirty="0"/>
          </a:p>
        </p:txBody>
      </p:sp>
      <p:sp>
        <p:nvSpPr>
          <p:cNvPr id="3" name="Content Placeholder 2"/>
          <p:cNvSpPr>
            <a:spLocks noGrp="1"/>
          </p:cNvSpPr>
          <p:nvPr>
            <p:ph idx="1"/>
          </p:nvPr>
        </p:nvSpPr>
        <p:spPr>
          <a:xfrm>
            <a:off x="822959" y="1844824"/>
            <a:ext cx="7543801" cy="4024270"/>
          </a:xfrm>
        </p:spPr>
        <p:txBody>
          <a:bodyPr/>
          <a:lstStyle/>
          <a:p>
            <a:pPr algn="l" rtl="0">
              <a:buFont typeface="Wingdings" panose="05000000000000000000" pitchFamily="2" charset="2"/>
              <a:buChar char="Ø"/>
              <a:defRPr/>
            </a:pPr>
            <a:r>
              <a:rPr lang="en-US" dirty="0"/>
              <a:t>Water is the most important component in the human life which forms 70% of human </a:t>
            </a:r>
            <a:r>
              <a:rPr lang="en-US" dirty="0" smtClean="0"/>
              <a:t>body.</a:t>
            </a:r>
          </a:p>
          <a:p>
            <a:pPr algn="l" rtl="0">
              <a:buFont typeface="Wingdings" panose="05000000000000000000" pitchFamily="2" charset="2"/>
              <a:buChar char="Ø"/>
              <a:defRPr/>
            </a:pPr>
            <a:r>
              <a:rPr lang="en-US" dirty="0" smtClean="0"/>
              <a:t>An </a:t>
            </a:r>
            <a:r>
              <a:rPr lang="en-US" dirty="0"/>
              <a:t>important element like water should be available in high level of accessibility, safe, clean, and in adequate quantity</a:t>
            </a:r>
          </a:p>
          <a:p>
            <a:pPr marL="0" indent="0" algn="l" rtl="0">
              <a:buNone/>
              <a:defRPr/>
            </a:pPr>
            <a:endParaRPr lang="ar-SA" dirty="0"/>
          </a:p>
          <a:p>
            <a:endParaRPr lang="ar-SA" dirty="0"/>
          </a:p>
        </p:txBody>
      </p:sp>
      <p:sp>
        <p:nvSpPr>
          <p:cNvPr id="4" name="TextBox 3"/>
          <p:cNvSpPr txBox="1"/>
          <p:nvPr/>
        </p:nvSpPr>
        <p:spPr>
          <a:xfrm>
            <a:off x="683568" y="3284984"/>
            <a:ext cx="7421449" cy="1600438"/>
          </a:xfrm>
          <a:prstGeom prst="rect">
            <a:avLst/>
          </a:prstGeom>
          <a:noFill/>
        </p:spPr>
        <p:txBody>
          <a:bodyPr wrap="square" rtlCol="1">
            <a:spAutoFit/>
          </a:bodyPr>
          <a:lstStyle/>
          <a:p>
            <a:pPr marL="342900" indent="-342900">
              <a:buClr>
                <a:schemeClr val="accent1"/>
              </a:buClr>
              <a:buFont typeface="Wingdings" panose="05000000000000000000" pitchFamily="2" charset="2"/>
              <a:buChar char="Ø"/>
            </a:pPr>
            <a:r>
              <a:rPr lang="en-US" sz="2000" dirty="0">
                <a:solidFill>
                  <a:schemeClr val="tx1">
                    <a:lumMod val="75000"/>
                    <a:lumOff val="25000"/>
                  </a:schemeClr>
                </a:solidFill>
              </a:rPr>
              <a:t>Water used in the home for flushing, bathing, laundry, cleaning dishes, floor drainage .And water used by industry, this produce wastewater so we need to method to disposal from this waste, its called sewage system.</a:t>
            </a:r>
          </a:p>
          <a:p>
            <a:endParaRPr lang="ar-SA" dirty="0"/>
          </a:p>
        </p:txBody>
      </p:sp>
    </p:spTree>
    <p:extLst>
      <p:ext uri="{BB962C8B-B14F-4D97-AF65-F5344CB8AC3E}">
        <p14:creationId xmlns:p14="http://schemas.microsoft.com/office/powerpoint/2010/main" val="17984652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modeling</a:t>
            </a:r>
            <a:endParaRPr lang="ar-S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3968" y="1921548"/>
            <a:ext cx="4683885" cy="4022725"/>
          </a:xfrm>
        </p:spPr>
      </p:pic>
      <p:sp>
        <p:nvSpPr>
          <p:cNvPr id="4" name="Rectangle 3"/>
          <p:cNvSpPr/>
          <p:nvPr/>
        </p:nvSpPr>
        <p:spPr>
          <a:xfrm>
            <a:off x="323528" y="1921548"/>
            <a:ext cx="4572000" cy="4317207"/>
          </a:xfrm>
          <a:prstGeom prst="rect">
            <a:avLst/>
          </a:prstGeom>
        </p:spPr>
        <p:txBody>
          <a:bodyPr>
            <a:spAutoFit/>
          </a:bodyPr>
          <a:lstStyle/>
          <a:p>
            <a:pPr>
              <a:lnSpc>
                <a:spcPct val="115000"/>
              </a:lnSpc>
              <a:spcAft>
                <a:spcPts val="1000"/>
              </a:spcAft>
            </a:pPr>
            <a:r>
              <a:rPr lang="en-US" sz="2000" dirty="0">
                <a:solidFill>
                  <a:schemeClr val="tx1">
                    <a:lumMod val="75000"/>
                    <a:lumOff val="25000"/>
                  </a:schemeClr>
                </a:solidFill>
              </a:rPr>
              <a:t>Many models were developed by changing the diameter of pipes and decreasing or increasing number of junction. However, many problem came to surface like the velocity in some pipes out of the range (0.3 to 3 m/s ) and some junction had negative or high pressure, but we select model with least cost most efficient and less energy consumption. This model </a:t>
            </a:r>
            <a:r>
              <a:rPr lang="en-US" sz="2000" dirty="0" smtClean="0">
                <a:solidFill>
                  <a:schemeClr val="tx1">
                    <a:lumMod val="75000"/>
                    <a:lumOff val="25000"/>
                  </a:schemeClr>
                </a:solidFill>
              </a:rPr>
              <a:t>has 84 </a:t>
            </a:r>
            <a:r>
              <a:rPr lang="en-US" sz="2000" dirty="0">
                <a:solidFill>
                  <a:schemeClr val="tx1">
                    <a:lumMod val="75000"/>
                    <a:lumOff val="25000"/>
                  </a:schemeClr>
                </a:solidFill>
              </a:rPr>
              <a:t>junctions with 96 pipes and with two pumps, the first one have 41m head and the second 22 m head.</a:t>
            </a:r>
          </a:p>
        </p:txBody>
      </p:sp>
    </p:spTree>
    <p:extLst>
      <p:ext uri="{BB962C8B-B14F-4D97-AF65-F5344CB8AC3E}">
        <p14:creationId xmlns:p14="http://schemas.microsoft.com/office/powerpoint/2010/main" val="1371926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543800" cy="1450757"/>
          </a:xfrm>
        </p:spPr>
        <p:txBody>
          <a:bodyPr/>
          <a:lstStyle/>
          <a:p>
            <a:pPr rtl="0"/>
            <a:r>
              <a:rPr lang="en-US" sz="4300" dirty="0" smtClean="0"/>
              <a:t>Results</a:t>
            </a:r>
            <a:r>
              <a:rPr lang="en-US" dirty="0" smtClean="0"/>
              <a:t/>
            </a:r>
            <a:br>
              <a:rPr lang="en-US" dirty="0" smtClean="0"/>
            </a:br>
            <a:r>
              <a:rPr lang="en-US" sz="2000" dirty="0" smtClean="0"/>
              <a:t>Pipes table </a:t>
            </a:r>
            <a:endParaRPr lang="ar-SA"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37361"/>
            <a:ext cx="9144000" cy="4596315"/>
          </a:xfrm>
        </p:spPr>
      </p:pic>
    </p:spTree>
    <p:extLst>
      <p:ext uri="{BB962C8B-B14F-4D97-AF65-F5344CB8AC3E}">
        <p14:creationId xmlns:p14="http://schemas.microsoft.com/office/powerpoint/2010/main" val="3207435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ar-SA" dirty="0"/>
          </a:p>
        </p:txBody>
      </p:sp>
      <p:sp>
        <p:nvSpPr>
          <p:cNvPr id="8" name="Rectangle 7"/>
          <p:cNvSpPr/>
          <p:nvPr/>
        </p:nvSpPr>
        <p:spPr>
          <a:xfrm>
            <a:off x="107504" y="1988840"/>
            <a:ext cx="4032448" cy="1323439"/>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en-US" sz="2000" dirty="0" smtClean="0">
                <a:solidFill>
                  <a:schemeClr val="tx1">
                    <a:lumMod val="75000"/>
                    <a:lumOff val="25000"/>
                  </a:schemeClr>
                </a:solidFill>
              </a:rPr>
              <a:t>Velocities </a:t>
            </a:r>
          </a:p>
          <a:p>
            <a:endParaRPr lang="en-US" sz="2000" dirty="0">
              <a:solidFill>
                <a:schemeClr val="tx1">
                  <a:lumMod val="75000"/>
                  <a:lumOff val="25000"/>
                </a:schemeClr>
              </a:solidFill>
            </a:endParaRPr>
          </a:p>
          <a:p>
            <a:r>
              <a:rPr lang="en-US" sz="2000" dirty="0">
                <a:solidFill>
                  <a:schemeClr val="tx1">
                    <a:lumMod val="75000"/>
                    <a:lumOff val="25000"/>
                  </a:schemeClr>
                </a:solidFill>
              </a:rPr>
              <a:t>Velocities between </a:t>
            </a:r>
            <a:r>
              <a:rPr lang="en-US" sz="2000" dirty="0" smtClean="0">
                <a:solidFill>
                  <a:schemeClr val="tx1">
                    <a:lumMod val="75000"/>
                    <a:lumOff val="25000"/>
                  </a:schemeClr>
                </a:solidFill>
              </a:rPr>
              <a:t>0.02 </a:t>
            </a:r>
            <a:r>
              <a:rPr lang="en-US" sz="2000" dirty="0">
                <a:solidFill>
                  <a:schemeClr val="tx1">
                    <a:lumMod val="75000"/>
                    <a:lumOff val="25000"/>
                  </a:schemeClr>
                </a:solidFill>
              </a:rPr>
              <a:t>and </a:t>
            </a:r>
            <a:r>
              <a:rPr lang="en-US" sz="2000" dirty="0" smtClean="0">
                <a:solidFill>
                  <a:schemeClr val="tx1">
                    <a:lumMod val="75000"/>
                    <a:lumOff val="25000"/>
                  </a:schemeClr>
                </a:solidFill>
              </a:rPr>
              <a:t>1.7 </a:t>
            </a:r>
            <a:r>
              <a:rPr lang="en-US" sz="2000" dirty="0">
                <a:solidFill>
                  <a:schemeClr val="tx1">
                    <a:lumMod val="75000"/>
                    <a:lumOff val="25000"/>
                  </a:schemeClr>
                </a:solidFill>
              </a:rPr>
              <a:t>m/s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2163582"/>
            <a:ext cx="4819650" cy="4073729"/>
          </a:xfrm>
          <a:prstGeom prst="rect">
            <a:avLst/>
          </a:prstGeom>
        </p:spPr>
      </p:pic>
      <p:sp>
        <p:nvSpPr>
          <p:cNvPr id="4" name="TextBox 3"/>
          <p:cNvSpPr txBox="1"/>
          <p:nvPr/>
        </p:nvSpPr>
        <p:spPr>
          <a:xfrm>
            <a:off x="4868718" y="1917465"/>
            <a:ext cx="4010784" cy="646331"/>
          </a:xfrm>
          <a:prstGeom prst="rect">
            <a:avLst/>
          </a:prstGeom>
          <a:noFill/>
        </p:spPr>
        <p:txBody>
          <a:bodyPr wrap="square" rtlCol="1">
            <a:spAutoFit/>
          </a:bodyPr>
          <a:lstStyle/>
          <a:p>
            <a:r>
              <a:rPr lang="ar-SA" dirty="0">
                <a:solidFill>
                  <a:schemeClr val="tx1">
                    <a:lumMod val="75000"/>
                    <a:lumOff val="25000"/>
                  </a:schemeClr>
                </a:solidFill>
              </a:rPr>
              <a:t>Distribution of velocities in the pipe</a:t>
            </a:r>
          </a:p>
          <a:p>
            <a:endParaRPr lang="ar-SA" dirty="0"/>
          </a:p>
        </p:txBody>
      </p:sp>
    </p:spTree>
    <p:extLst>
      <p:ext uri="{BB962C8B-B14F-4D97-AF65-F5344CB8AC3E}">
        <p14:creationId xmlns:p14="http://schemas.microsoft.com/office/powerpoint/2010/main" val="22996892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543800" cy="1450757"/>
          </a:xfrm>
        </p:spPr>
        <p:txBody>
          <a:bodyPr>
            <a:normAutofit/>
          </a:bodyPr>
          <a:lstStyle/>
          <a:p>
            <a:r>
              <a:rPr lang="en-US" sz="4300" dirty="0"/>
              <a:t>Results</a:t>
            </a:r>
            <a:r>
              <a:rPr lang="en-US" dirty="0"/>
              <a:t/>
            </a:r>
            <a:br>
              <a:rPr lang="en-US" dirty="0"/>
            </a:br>
            <a:r>
              <a:rPr lang="en-US" sz="2000" dirty="0"/>
              <a:t>Pipes table </a:t>
            </a:r>
            <a:endParaRPr lang="ar-SA"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00808"/>
            <a:ext cx="9144000" cy="4625893"/>
          </a:xfrm>
        </p:spPr>
      </p:pic>
    </p:spTree>
    <p:extLst>
      <p:ext uri="{BB962C8B-B14F-4D97-AF65-F5344CB8AC3E}">
        <p14:creationId xmlns:p14="http://schemas.microsoft.com/office/powerpoint/2010/main" val="24746565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ar-SA" dirty="0"/>
          </a:p>
        </p:txBody>
      </p:sp>
      <p:sp>
        <p:nvSpPr>
          <p:cNvPr id="5" name="Rectangle 4"/>
          <p:cNvSpPr/>
          <p:nvPr/>
        </p:nvSpPr>
        <p:spPr>
          <a:xfrm>
            <a:off x="323528" y="1916832"/>
            <a:ext cx="4572000" cy="1015663"/>
          </a:xfrm>
          <a:prstGeom prst="rect">
            <a:avLst/>
          </a:prstGeom>
        </p:spPr>
        <p:txBody>
          <a:bodyPr>
            <a:spAutoFit/>
          </a:bodyPr>
          <a:lstStyle/>
          <a:p>
            <a:pPr marL="342900" indent="-342900">
              <a:buClr>
                <a:schemeClr val="accent1"/>
              </a:buClr>
              <a:buFont typeface="Wingdings" panose="05000000000000000000" pitchFamily="2" charset="2"/>
              <a:buChar char="Ø"/>
            </a:pPr>
            <a:r>
              <a:rPr lang="en-US" sz="2000" dirty="0" smtClean="0">
                <a:solidFill>
                  <a:schemeClr val="tx1">
                    <a:lumMod val="75000"/>
                    <a:lumOff val="25000"/>
                  </a:schemeClr>
                </a:solidFill>
              </a:rPr>
              <a:t>Pressure</a:t>
            </a:r>
            <a:endParaRPr lang="en-US" sz="2000" dirty="0">
              <a:solidFill>
                <a:schemeClr val="tx1">
                  <a:lumMod val="75000"/>
                  <a:lumOff val="25000"/>
                </a:schemeClr>
              </a:solidFill>
            </a:endParaRPr>
          </a:p>
          <a:p>
            <a:r>
              <a:rPr lang="en-US" sz="2000" dirty="0">
                <a:solidFill>
                  <a:schemeClr val="tx1">
                    <a:lumMod val="75000"/>
                    <a:lumOff val="25000"/>
                  </a:schemeClr>
                </a:solidFill>
              </a:rPr>
              <a:t>the pressure found to be between 5 and 109 m </a:t>
            </a:r>
            <a:r>
              <a:rPr lang="en-US" sz="2000" dirty="0" smtClean="0">
                <a:solidFill>
                  <a:schemeClr val="tx1">
                    <a:lumMod val="75000"/>
                    <a:lumOff val="25000"/>
                  </a:schemeClr>
                </a:solidFill>
              </a:rPr>
              <a:t>H2O.</a:t>
            </a:r>
            <a:endParaRPr lang="ar-SA" sz="2000" dirty="0">
              <a:solidFill>
                <a:schemeClr val="tx1">
                  <a:lumMod val="75000"/>
                  <a:lumOff val="25000"/>
                </a:schemeClr>
              </a:solidFill>
            </a:endParaRPr>
          </a:p>
        </p:txBody>
      </p:sp>
      <p:sp>
        <p:nvSpPr>
          <p:cNvPr id="3" name="TextBox 2"/>
          <p:cNvSpPr txBox="1"/>
          <p:nvPr/>
        </p:nvSpPr>
        <p:spPr>
          <a:xfrm>
            <a:off x="4716016" y="1916832"/>
            <a:ext cx="4032448" cy="646331"/>
          </a:xfrm>
          <a:prstGeom prst="rect">
            <a:avLst/>
          </a:prstGeom>
          <a:noFill/>
        </p:spPr>
        <p:txBody>
          <a:bodyPr wrap="square" rtlCol="1">
            <a:spAutoFit/>
          </a:bodyPr>
          <a:lstStyle/>
          <a:p>
            <a:r>
              <a:rPr lang="en-US" dirty="0">
                <a:solidFill>
                  <a:schemeClr val="tx1">
                    <a:lumMod val="75000"/>
                    <a:lumOff val="25000"/>
                  </a:schemeClr>
                </a:solidFill>
              </a:rPr>
              <a:t>Distribution of the pressures at junction</a:t>
            </a:r>
          </a:p>
          <a:p>
            <a:endParaRPr lang="ar-S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689" y="2204864"/>
            <a:ext cx="4542304" cy="4063727"/>
          </a:xfrm>
          <a:prstGeom prst="rect">
            <a:avLst/>
          </a:prstGeom>
        </p:spPr>
      </p:pic>
    </p:spTree>
    <p:extLst>
      <p:ext uri="{BB962C8B-B14F-4D97-AF65-F5344CB8AC3E}">
        <p14:creationId xmlns:p14="http://schemas.microsoft.com/office/powerpoint/2010/main" val="26652791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2420888"/>
            <a:ext cx="9144000" cy="1368152"/>
          </a:xfrm>
        </p:spPr>
        <p:txBody>
          <a:bodyPr>
            <a:normAutofit fontScale="25000" lnSpcReduction="20000"/>
          </a:bodyPr>
          <a:lstStyle/>
          <a:p>
            <a:pPr algn="ctr"/>
            <a:r>
              <a:rPr lang="en-US" sz="16000" dirty="0"/>
              <a:t>Wastewater</a:t>
            </a:r>
            <a:r>
              <a:rPr lang="en-US" sz="10000" dirty="0"/>
              <a:t> </a:t>
            </a:r>
            <a:r>
              <a:rPr lang="en-US" sz="16000" dirty="0"/>
              <a:t>Collection</a:t>
            </a:r>
            <a:r>
              <a:rPr lang="en-US" sz="10000" dirty="0"/>
              <a:t> </a:t>
            </a:r>
            <a:r>
              <a:rPr lang="en-US" sz="16000" dirty="0"/>
              <a:t>network</a:t>
            </a:r>
            <a:r>
              <a:rPr lang="en-US" sz="10000" dirty="0"/>
              <a:t> </a:t>
            </a:r>
          </a:p>
          <a:p>
            <a:pPr algn="ctr"/>
            <a:r>
              <a:rPr lang="en-US" sz="8000" dirty="0"/>
              <a:t>(Analyzing , Designing and modeling)</a:t>
            </a:r>
          </a:p>
          <a:p>
            <a:pPr algn="ctr"/>
            <a:endParaRPr lang="en-US" sz="3400" dirty="0"/>
          </a:p>
        </p:txBody>
      </p:sp>
    </p:spTree>
    <p:extLst>
      <p:ext uri="{BB962C8B-B14F-4D97-AF65-F5344CB8AC3E}">
        <p14:creationId xmlns:p14="http://schemas.microsoft.com/office/powerpoint/2010/main" val="22091089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030886"/>
            <a:ext cx="7467600" cy="724942"/>
          </a:xfrm>
        </p:spPr>
        <p:txBody>
          <a:bodyPr>
            <a:normAutofit/>
          </a:bodyPr>
          <a:lstStyle/>
          <a:p>
            <a:r>
              <a:rPr lang="en-US" dirty="0" smtClean="0"/>
              <a:t>Data analyzing</a:t>
            </a:r>
            <a:endParaRPr lang="en-US" dirty="0"/>
          </a:p>
        </p:txBody>
      </p:sp>
      <p:sp>
        <p:nvSpPr>
          <p:cNvPr id="3" name="Content Placeholder 2"/>
          <p:cNvSpPr>
            <a:spLocks noGrp="1"/>
          </p:cNvSpPr>
          <p:nvPr>
            <p:ph idx="1"/>
          </p:nvPr>
        </p:nvSpPr>
        <p:spPr>
          <a:xfrm>
            <a:off x="755576" y="1844824"/>
            <a:ext cx="4176464" cy="3600400"/>
          </a:xfrm>
        </p:spPr>
        <p:txBody>
          <a:bodyPr>
            <a:normAutofit/>
          </a:bodyPr>
          <a:lstStyle/>
          <a:p>
            <a:pPr algn="l" rtl="0">
              <a:buFont typeface="Wingdings" panose="05000000000000000000" pitchFamily="2" charset="2"/>
              <a:buChar char="Ø"/>
            </a:pPr>
            <a:r>
              <a:rPr lang="en-US" dirty="0"/>
              <a:t>Population forecasting</a:t>
            </a:r>
          </a:p>
          <a:p>
            <a:pPr marL="0" indent="0" algn="l" rtl="0">
              <a:buNone/>
            </a:pPr>
            <a:r>
              <a:rPr lang="en-US" dirty="0"/>
              <a:t>Our design period is </a:t>
            </a:r>
            <a:r>
              <a:rPr lang="en-US" dirty="0" smtClean="0"/>
              <a:t>15 </a:t>
            </a:r>
            <a:r>
              <a:rPr lang="en-US" dirty="0"/>
              <a:t>years, by using "constant growth rate with compounding" method</a:t>
            </a:r>
            <a:endParaRPr lang="ar-SA" dirty="0"/>
          </a:p>
          <a:p>
            <a:pPr algn="l" rtl="0"/>
            <a:r>
              <a:rPr lang="en-US" sz="2400" dirty="0"/>
              <a:t>F= P (1 + </a:t>
            </a:r>
            <a:r>
              <a:rPr lang="en-US" sz="2400" dirty="0" smtClean="0"/>
              <a:t>r)</a:t>
            </a:r>
            <a:r>
              <a:rPr lang="en-US" sz="2400" baseline="30000" dirty="0" smtClean="0"/>
              <a:t>n</a:t>
            </a:r>
          </a:p>
          <a:p>
            <a:pPr algn="l" rtl="0"/>
            <a:r>
              <a:rPr lang="en-US" dirty="0"/>
              <a:t>F</a:t>
            </a:r>
            <a:r>
              <a:rPr lang="en-US" sz="1100" dirty="0"/>
              <a:t>2030</a:t>
            </a:r>
            <a:r>
              <a:rPr lang="en-US" dirty="0"/>
              <a:t> = 3009</a:t>
            </a:r>
            <a:r>
              <a:rPr lang="ar-JO" dirty="0"/>
              <a:t>× </a:t>
            </a:r>
            <a:r>
              <a:rPr lang="en-US" dirty="0"/>
              <a:t> (1 + 0.019)33 </a:t>
            </a:r>
            <a:endParaRPr lang="en-US" dirty="0" smtClean="0"/>
          </a:p>
          <a:p>
            <a:pPr algn="l" rtl="0"/>
            <a:r>
              <a:rPr lang="en-US" dirty="0"/>
              <a:t>= </a:t>
            </a:r>
            <a:r>
              <a:rPr lang="en-US" dirty="0"/>
              <a:t>5706 persons.</a:t>
            </a:r>
          </a:p>
          <a:p>
            <a:pPr algn="l" rtl="0"/>
            <a:endParaRPr lang="en-US" sz="2400" baseline="30000" dirty="0" smtClean="0"/>
          </a:p>
          <a:p>
            <a:pPr algn="l" rtl="0"/>
            <a:endParaRPr lang="en-US" sz="2400" baseline="30000" dirty="0" smtClean="0"/>
          </a:p>
          <a:p>
            <a:pPr algn="l" rtl="0"/>
            <a:endParaRPr lang="en-US" sz="2400" dirty="0"/>
          </a:p>
          <a:p>
            <a:endParaRPr lang="en-US" sz="2200" b="1" dirty="0" smtClean="0">
              <a:solidFill>
                <a:schemeClr val="tx1"/>
              </a:solidFill>
            </a:endParaRPr>
          </a:p>
          <a:p>
            <a:pPr marL="0" indent="0">
              <a:buNone/>
            </a:pPr>
            <a:endParaRPr lang="en-US" sz="2200" b="1" dirty="0" smtClean="0">
              <a:solidFill>
                <a:schemeClr val="tx1"/>
              </a:solidFill>
            </a:endParaRPr>
          </a:p>
          <a:p>
            <a:endParaRPr lang="en-US" sz="2200" dirty="0" smtClean="0">
              <a:solidFill>
                <a:schemeClr val="tx1"/>
              </a:solidFill>
            </a:endParaRPr>
          </a:p>
          <a:p>
            <a:pPr marL="0" indent="0">
              <a:buNone/>
            </a:pPr>
            <a:endParaRPr lang="en-US" sz="2200" dirty="0" smtClean="0">
              <a:solidFill>
                <a:schemeClr val="tx1"/>
              </a:solidFill>
            </a:endParaRPr>
          </a:p>
          <a:p>
            <a:pPr marL="0" indent="0">
              <a:buNone/>
            </a:pPr>
            <a:endParaRPr lang="en-US" dirty="0">
              <a:solidFill>
                <a:schemeClr val="tx1"/>
              </a:solidFill>
            </a:endParaRPr>
          </a:p>
        </p:txBody>
      </p:sp>
      <p:graphicFrame>
        <p:nvGraphicFramePr>
          <p:cNvPr id="5" name="مخطط 1"/>
          <p:cNvGraphicFramePr/>
          <p:nvPr>
            <p:extLst/>
          </p:nvPr>
        </p:nvGraphicFramePr>
        <p:xfrm>
          <a:off x="4788024" y="1799064"/>
          <a:ext cx="4716016" cy="45534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9135182"/>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36712"/>
            <a:ext cx="7543800" cy="900649"/>
          </a:xfrm>
        </p:spPr>
        <p:txBody>
          <a:bodyPr>
            <a:normAutofit/>
          </a:bodyPr>
          <a:lstStyle/>
          <a:p>
            <a:r>
              <a:rPr lang="en-US" dirty="0"/>
              <a:t>Data analyzing</a:t>
            </a:r>
          </a:p>
        </p:txBody>
      </p:sp>
      <p:sp>
        <p:nvSpPr>
          <p:cNvPr id="3" name="Content Placeholder 2"/>
          <p:cNvSpPr>
            <a:spLocks noGrp="1"/>
          </p:cNvSpPr>
          <p:nvPr>
            <p:ph idx="1"/>
          </p:nvPr>
        </p:nvSpPr>
        <p:spPr>
          <a:xfrm>
            <a:off x="822959" y="1845734"/>
            <a:ext cx="7781489" cy="4319570"/>
          </a:xfrm>
        </p:spPr>
        <p:txBody>
          <a:bodyPr>
            <a:normAutofit/>
          </a:bodyPr>
          <a:lstStyle/>
          <a:p>
            <a:pPr algn="l" rtl="0">
              <a:lnSpc>
                <a:spcPct val="100000"/>
              </a:lnSpc>
              <a:buFont typeface="Wingdings" panose="05000000000000000000" pitchFamily="2" charset="2"/>
              <a:buChar char="Ø"/>
            </a:pPr>
            <a:r>
              <a:rPr lang="en-US" dirty="0"/>
              <a:t>estimation of the waste water generation per capita .</a:t>
            </a:r>
          </a:p>
          <a:p>
            <a:pPr algn="l" rtl="0">
              <a:buFont typeface="Wingdings" panose="05000000000000000000" pitchFamily="2" charset="2"/>
              <a:buChar char="§"/>
            </a:pPr>
            <a:r>
              <a:rPr lang="en-US" dirty="0"/>
              <a:t>Wastewater generation rate is 80%.</a:t>
            </a:r>
          </a:p>
          <a:p>
            <a:pPr algn="l" rtl="0">
              <a:buFont typeface="Wingdings" panose="05000000000000000000" pitchFamily="2" charset="2"/>
              <a:buChar char="§"/>
            </a:pPr>
            <a:r>
              <a:rPr lang="en-US" dirty="0"/>
              <a:t>Peak factor is 4.</a:t>
            </a:r>
          </a:p>
          <a:p>
            <a:pPr algn="l" rtl="0">
              <a:buFont typeface="Wingdings" panose="05000000000000000000" pitchFamily="2" charset="2"/>
              <a:buChar char="§"/>
            </a:pPr>
            <a:r>
              <a:rPr lang="en-US" dirty="0"/>
              <a:t>Infiltration rate is 20%  from consumed water. </a:t>
            </a:r>
          </a:p>
          <a:p>
            <a:pPr marL="0" indent="0" algn="l" rtl="0">
              <a:buNone/>
            </a:pPr>
            <a:endParaRPr lang="en-US" dirty="0"/>
          </a:p>
          <a:p>
            <a:pPr marL="0" indent="0" algn="l" rtl="0">
              <a:buNone/>
            </a:pPr>
            <a:r>
              <a:rPr lang="en-US" dirty="0"/>
              <a:t>We calculated the waste water generation per capita as follow.  </a:t>
            </a:r>
          </a:p>
          <a:p>
            <a:pPr marL="0" indent="0" algn="l" rtl="0">
              <a:buNone/>
            </a:pPr>
            <a:r>
              <a:rPr lang="en-US" dirty="0"/>
              <a:t>        WWG/capita-day =  0.8* water consumption L/c-day * (hourly factor + infiltration percent)</a:t>
            </a:r>
          </a:p>
          <a:p>
            <a:pPr marL="0" indent="0" algn="l" rtl="0">
              <a:buNone/>
            </a:pPr>
            <a:r>
              <a:rPr lang="en-US" dirty="0"/>
              <a:t>         WWG/capita-day =  0.8*120*(4+0.2)</a:t>
            </a:r>
          </a:p>
          <a:p>
            <a:pPr marL="0" indent="0" algn="l" rtl="0">
              <a:buNone/>
            </a:pPr>
            <a:r>
              <a:rPr lang="en-US" dirty="0"/>
              <a:t>                   = 403.2 L/capita-day.   </a:t>
            </a:r>
          </a:p>
          <a:p>
            <a:pPr algn="l" rtl="0"/>
            <a:endParaRPr lang="en-US" sz="2000" b="1" dirty="0">
              <a:solidFill>
                <a:schemeClr val="tx1"/>
              </a:solidFill>
            </a:endParaRPr>
          </a:p>
          <a:p>
            <a:pPr algn="l" rtl="0"/>
            <a:endParaRPr lang="en-US" dirty="0"/>
          </a:p>
        </p:txBody>
      </p:sp>
    </p:spTree>
    <p:extLst>
      <p:ext uri="{BB962C8B-B14F-4D97-AF65-F5344CB8AC3E}">
        <p14:creationId xmlns:p14="http://schemas.microsoft.com/office/powerpoint/2010/main" val="3079820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a:t>
            </a:r>
            <a:endParaRPr lang="en-US" dirty="0"/>
          </a:p>
        </p:txBody>
      </p:sp>
      <p:sp>
        <p:nvSpPr>
          <p:cNvPr id="3" name="Content Placeholder 2"/>
          <p:cNvSpPr>
            <a:spLocks noGrp="1"/>
          </p:cNvSpPr>
          <p:nvPr>
            <p:ph idx="1"/>
          </p:nvPr>
        </p:nvSpPr>
        <p:spPr>
          <a:xfrm>
            <a:off x="822959" y="1988840"/>
            <a:ext cx="7543801" cy="4023360"/>
          </a:xfrm>
        </p:spPr>
        <p:txBody>
          <a:bodyPr>
            <a:normAutofit/>
          </a:bodyPr>
          <a:lstStyle/>
          <a:p>
            <a:pPr algn="l" rtl="0">
              <a:buFont typeface="Wingdings" panose="05000000000000000000" pitchFamily="2" charset="2"/>
              <a:buChar char="Ø"/>
            </a:pPr>
            <a:r>
              <a:rPr lang="en-US" dirty="0"/>
              <a:t>Design considerations </a:t>
            </a:r>
          </a:p>
          <a:p>
            <a:pPr marL="0" indent="0" algn="l" rtl="0">
              <a:buNone/>
            </a:pPr>
            <a:endParaRPr lang="en-US" b="1" dirty="0">
              <a:solidFill>
                <a:schemeClr val="tx1"/>
              </a:solidFill>
            </a:endParaRPr>
          </a:p>
        </p:txBody>
      </p:sp>
      <p:sp>
        <p:nvSpPr>
          <p:cNvPr id="4" name="TextBox 3"/>
          <p:cNvSpPr txBox="1"/>
          <p:nvPr/>
        </p:nvSpPr>
        <p:spPr>
          <a:xfrm>
            <a:off x="822959" y="2348880"/>
            <a:ext cx="6984776" cy="3754874"/>
          </a:xfrm>
          <a:prstGeom prst="rect">
            <a:avLst/>
          </a:prstGeom>
          <a:noFill/>
        </p:spPr>
        <p:txBody>
          <a:bodyPr wrap="square" rtlCol="1">
            <a:spAutoFit/>
          </a:bodyPr>
          <a:lstStyle/>
          <a:p>
            <a:pPr marL="285750" indent="-285750">
              <a:buClr>
                <a:schemeClr val="accent2"/>
              </a:buClr>
              <a:buFont typeface="Wingdings" panose="05000000000000000000" pitchFamily="2" charset="2"/>
              <a:buChar char="§"/>
            </a:pPr>
            <a:r>
              <a:rPr lang="en-US" sz="2000" dirty="0">
                <a:solidFill>
                  <a:schemeClr val="tx1">
                    <a:lumMod val="75000"/>
                    <a:lumOff val="25000"/>
                  </a:schemeClr>
                </a:solidFill>
              </a:rPr>
              <a:t>Average </a:t>
            </a:r>
            <a:r>
              <a:rPr lang="en-US" sz="2000" dirty="0">
                <a:solidFill>
                  <a:schemeClr val="tx1">
                    <a:lumMod val="75000"/>
                    <a:lumOff val="25000"/>
                  </a:schemeClr>
                </a:solidFill>
              </a:rPr>
              <a:t>velocity</a:t>
            </a:r>
          </a:p>
          <a:p>
            <a:pPr marL="742950" lvl="1" indent="-285750">
              <a:buClr>
                <a:schemeClr val="accent2"/>
              </a:buClr>
              <a:buFont typeface="Wingdings" panose="05000000000000000000" pitchFamily="2" charset="2"/>
              <a:buChar char="§"/>
            </a:pPr>
            <a:r>
              <a:rPr lang="en-US" sz="2000" dirty="0">
                <a:solidFill>
                  <a:schemeClr val="tx1">
                    <a:lumMod val="75000"/>
                    <a:lumOff val="25000"/>
                  </a:schemeClr>
                </a:solidFill>
              </a:rPr>
              <a:t>A 3 m/s maximum velocity </a:t>
            </a:r>
            <a:r>
              <a:rPr lang="en-US" sz="2000" dirty="0" smtClean="0">
                <a:solidFill>
                  <a:schemeClr val="tx1">
                    <a:lumMod val="75000"/>
                    <a:lumOff val="25000"/>
                  </a:schemeClr>
                </a:solidFill>
              </a:rPr>
              <a:t>.</a:t>
            </a:r>
          </a:p>
          <a:p>
            <a:pPr marL="742950" lvl="1" indent="-285750">
              <a:buClr>
                <a:schemeClr val="accent2"/>
              </a:buClr>
              <a:buFont typeface="Wingdings" panose="05000000000000000000" pitchFamily="2" charset="2"/>
              <a:buChar char="§"/>
            </a:pPr>
            <a:r>
              <a:rPr lang="en-US" sz="2000" dirty="0" smtClean="0">
                <a:solidFill>
                  <a:schemeClr val="tx1">
                    <a:lumMod val="75000"/>
                    <a:lumOff val="25000"/>
                  </a:schemeClr>
                </a:solidFill>
              </a:rPr>
              <a:t>A </a:t>
            </a:r>
            <a:r>
              <a:rPr lang="en-US" sz="2000" dirty="0">
                <a:solidFill>
                  <a:schemeClr val="tx1">
                    <a:lumMod val="75000"/>
                    <a:lumOff val="25000"/>
                  </a:schemeClr>
                </a:solidFill>
              </a:rPr>
              <a:t>0.6 m/s minimum velocity </a:t>
            </a:r>
            <a:r>
              <a:rPr lang="en-US" sz="2000" dirty="0" smtClean="0">
                <a:solidFill>
                  <a:schemeClr val="tx1">
                    <a:lumMod val="75000"/>
                    <a:lumOff val="25000"/>
                  </a:schemeClr>
                </a:solidFill>
              </a:rPr>
              <a:t>.</a:t>
            </a:r>
          </a:p>
          <a:p>
            <a:pPr marL="285750" indent="-285750">
              <a:buClr>
                <a:schemeClr val="accent2"/>
              </a:buClr>
              <a:buFont typeface="Wingdings" panose="05000000000000000000" pitchFamily="2" charset="2"/>
              <a:buChar char="§"/>
            </a:pPr>
            <a:r>
              <a:rPr lang="en-US" sz="2000" dirty="0" smtClean="0">
                <a:solidFill>
                  <a:schemeClr val="tx1">
                    <a:lumMod val="75000"/>
                    <a:lumOff val="25000"/>
                  </a:schemeClr>
                </a:solidFill>
              </a:rPr>
              <a:t>Slope</a:t>
            </a:r>
          </a:p>
          <a:p>
            <a:pPr lvl="1">
              <a:buClr>
                <a:schemeClr val="accent2"/>
              </a:buClr>
            </a:pPr>
            <a:r>
              <a:rPr lang="en-US" sz="2000" dirty="0" smtClean="0">
                <a:solidFill>
                  <a:schemeClr val="tx1">
                    <a:lumMod val="75000"/>
                    <a:lumOff val="25000"/>
                  </a:schemeClr>
                </a:solidFill>
              </a:rPr>
              <a:t>The </a:t>
            </a:r>
            <a:r>
              <a:rPr lang="en-US" sz="2000" dirty="0">
                <a:solidFill>
                  <a:schemeClr val="tx1">
                    <a:lumMod val="75000"/>
                    <a:lumOff val="25000"/>
                  </a:schemeClr>
                </a:solidFill>
              </a:rPr>
              <a:t>slope of the sewer is the difference in the sewer invert elevations per sewer length.</a:t>
            </a:r>
          </a:p>
          <a:p>
            <a:pPr marL="742950" lvl="1" indent="-285750">
              <a:buClr>
                <a:schemeClr val="accent2"/>
              </a:buClr>
              <a:buFont typeface="Wingdings" panose="05000000000000000000" pitchFamily="2" charset="2"/>
              <a:buChar char="§"/>
            </a:pPr>
            <a:r>
              <a:rPr lang="en-US" sz="2000" dirty="0">
                <a:solidFill>
                  <a:schemeClr val="tx1">
                    <a:lumMod val="75000"/>
                    <a:lumOff val="25000"/>
                  </a:schemeClr>
                </a:solidFill>
              </a:rPr>
              <a:t>A minimum slope of 1</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marL="742950" lvl="1" indent="-285750">
              <a:buClr>
                <a:schemeClr val="accent2"/>
              </a:buClr>
              <a:buFont typeface="Wingdings" panose="05000000000000000000" pitchFamily="2" charset="2"/>
              <a:buChar char="§"/>
            </a:pPr>
            <a:r>
              <a:rPr lang="en-US" sz="2000" dirty="0">
                <a:solidFill>
                  <a:schemeClr val="tx1">
                    <a:lumMod val="75000"/>
                    <a:lumOff val="25000"/>
                  </a:schemeClr>
                </a:solidFill>
              </a:rPr>
              <a:t>A maximum slope of 15</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marL="285750" indent="-285750">
              <a:buClr>
                <a:schemeClr val="accent2"/>
              </a:buClr>
              <a:buFont typeface="Wingdings" panose="05000000000000000000" pitchFamily="2" charset="2"/>
              <a:buChar char="§"/>
            </a:pPr>
            <a:r>
              <a:rPr lang="en-US" sz="2000" dirty="0">
                <a:solidFill>
                  <a:schemeClr val="tx1">
                    <a:lumMod val="75000"/>
                    <a:lumOff val="25000"/>
                  </a:schemeClr>
                </a:solidFill>
              </a:rPr>
              <a:t>Cover </a:t>
            </a:r>
            <a:endParaRPr lang="en-US" sz="2000" dirty="0">
              <a:solidFill>
                <a:schemeClr val="tx1">
                  <a:lumMod val="75000"/>
                  <a:lumOff val="25000"/>
                </a:schemeClr>
              </a:solidFill>
            </a:endParaRPr>
          </a:p>
          <a:p>
            <a:pPr marL="742950" lvl="1" indent="-285750">
              <a:buClr>
                <a:schemeClr val="accent2"/>
              </a:buClr>
              <a:buFont typeface="Wingdings" panose="05000000000000000000" pitchFamily="2" charset="2"/>
              <a:buChar char="§"/>
            </a:pPr>
            <a:r>
              <a:rPr lang="en-US" sz="2000" dirty="0">
                <a:solidFill>
                  <a:schemeClr val="tx1">
                    <a:lumMod val="75000"/>
                    <a:lumOff val="25000"/>
                  </a:schemeClr>
                </a:solidFill>
              </a:rPr>
              <a:t>The minimum cover should at least be 1 m.</a:t>
            </a:r>
          </a:p>
          <a:p>
            <a:pPr marL="742950" lvl="1" indent="-285750">
              <a:buClr>
                <a:schemeClr val="accent2"/>
              </a:buClr>
              <a:buFont typeface="Wingdings" panose="05000000000000000000" pitchFamily="2" charset="2"/>
              <a:buChar char="§"/>
            </a:pPr>
            <a:r>
              <a:rPr lang="en-US" sz="2000" dirty="0">
                <a:solidFill>
                  <a:schemeClr val="tx1">
                    <a:lumMod val="75000"/>
                    <a:lumOff val="25000"/>
                  </a:schemeClr>
                </a:solidFill>
              </a:rPr>
              <a:t>The maximum cover should not exceed 5 m.</a:t>
            </a:r>
          </a:p>
          <a:p>
            <a:endParaRPr lang="ar-SA" dirty="0"/>
          </a:p>
        </p:txBody>
      </p:sp>
    </p:spTree>
    <p:extLst>
      <p:ext uri="{BB962C8B-B14F-4D97-AF65-F5344CB8AC3E}">
        <p14:creationId xmlns:p14="http://schemas.microsoft.com/office/powerpoint/2010/main" val="1219634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a:t>
            </a:r>
            <a:endParaRPr lang="en-US" dirty="0"/>
          </a:p>
        </p:txBody>
      </p:sp>
      <p:sp>
        <p:nvSpPr>
          <p:cNvPr id="3" name="Content Placeholder 2"/>
          <p:cNvSpPr>
            <a:spLocks noGrp="1"/>
          </p:cNvSpPr>
          <p:nvPr>
            <p:ph idx="1"/>
          </p:nvPr>
        </p:nvSpPr>
        <p:spPr>
          <a:xfrm>
            <a:off x="822959" y="1988840"/>
            <a:ext cx="7543801" cy="4023360"/>
          </a:xfrm>
        </p:spPr>
        <p:txBody>
          <a:bodyPr>
            <a:normAutofit/>
          </a:bodyPr>
          <a:lstStyle/>
          <a:p>
            <a:pPr algn="l" rtl="0">
              <a:buFont typeface="Wingdings" panose="05000000000000000000" pitchFamily="2" charset="2"/>
              <a:buChar char="Ø"/>
            </a:pPr>
            <a:r>
              <a:rPr lang="en-US" dirty="0"/>
              <a:t>Design considerations </a:t>
            </a:r>
          </a:p>
          <a:p>
            <a:pPr marL="0" indent="0" algn="l" rtl="0">
              <a:buNone/>
            </a:pPr>
            <a:endParaRPr lang="en-US" b="1" dirty="0">
              <a:solidFill>
                <a:schemeClr val="tx1"/>
              </a:solidFill>
            </a:endParaRPr>
          </a:p>
          <a:p>
            <a:pPr marL="0" indent="0" algn="l" rtl="0">
              <a:buNone/>
            </a:pPr>
            <a:endParaRPr lang="en-US" dirty="0">
              <a:solidFill>
                <a:schemeClr val="tx1"/>
              </a:solidFill>
            </a:endParaRPr>
          </a:p>
        </p:txBody>
      </p:sp>
      <p:sp>
        <p:nvSpPr>
          <p:cNvPr id="4" name="TextBox 3"/>
          <p:cNvSpPr txBox="1"/>
          <p:nvPr/>
        </p:nvSpPr>
        <p:spPr>
          <a:xfrm>
            <a:off x="822959" y="2564904"/>
            <a:ext cx="5909281" cy="4144724"/>
          </a:xfrm>
          <a:prstGeom prst="rect">
            <a:avLst/>
          </a:prstGeom>
          <a:noFill/>
        </p:spPr>
        <p:txBody>
          <a:bodyPr wrap="square" rtlCol="1">
            <a:spAutoFit/>
          </a:bodyPr>
          <a:lstStyle/>
          <a:p>
            <a:pPr marL="342900" indent="-342900">
              <a:lnSpc>
                <a:spcPct val="90000"/>
              </a:lnSpc>
              <a:spcBef>
                <a:spcPts val="1200"/>
              </a:spcBef>
              <a:spcAft>
                <a:spcPts val="200"/>
              </a:spcAft>
              <a:buClr>
                <a:schemeClr val="accent1"/>
              </a:buClr>
              <a:buSzPct val="100000"/>
              <a:buFont typeface="Wingdings" panose="05000000000000000000" pitchFamily="2" charset="2"/>
              <a:buChar char="§"/>
            </a:pPr>
            <a:r>
              <a:rPr lang="en-US" sz="2000" dirty="0" smtClean="0">
                <a:solidFill>
                  <a:schemeClr val="tx1">
                    <a:lumMod val="75000"/>
                    <a:lumOff val="25000"/>
                  </a:schemeClr>
                </a:solidFill>
              </a:rPr>
              <a:t>The </a:t>
            </a:r>
            <a:r>
              <a:rPr lang="en-US" sz="2000" dirty="0">
                <a:solidFill>
                  <a:schemeClr val="tx1">
                    <a:lumMod val="75000"/>
                    <a:lumOff val="25000"/>
                  </a:schemeClr>
                </a:solidFill>
              </a:rPr>
              <a:t>flow in conduit is partially flow has percentage 75%.</a:t>
            </a:r>
          </a:p>
          <a:p>
            <a:pPr marL="342900" indent="-342900">
              <a:lnSpc>
                <a:spcPct val="90000"/>
              </a:lnSpc>
              <a:spcBef>
                <a:spcPts val="1200"/>
              </a:spcBef>
              <a:spcAft>
                <a:spcPts val="200"/>
              </a:spcAft>
              <a:buClr>
                <a:schemeClr val="accent1"/>
              </a:buClr>
              <a:buSzPct val="100000"/>
              <a:buFont typeface="Wingdings" panose="05000000000000000000" pitchFamily="2" charset="2"/>
              <a:buChar char="§"/>
            </a:pPr>
            <a:r>
              <a:rPr lang="en-US" sz="2000" dirty="0" smtClean="0">
                <a:solidFill>
                  <a:schemeClr val="tx1">
                    <a:lumMod val="75000"/>
                    <a:lumOff val="25000"/>
                  </a:schemeClr>
                </a:solidFill>
              </a:rPr>
              <a:t>Sump </a:t>
            </a:r>
            <a:r>
              <a:rPr lang="en-US" sz="2000" dirty="0">
                <a:solidFill>
                  <a:schemeClr val="tx1">
                    <a:lumMod val="75000"/>
                    <a:lumOff val="25000"/>
                  </a:schemeClr>
                </a:solidFill>
              </a:rPr>
              <a:t>depth is zero.</a:t>
            </a:r>
          </a:p>
          <a:p>
            <a:pPr marL="342900" indent="-342900">
              <a:lnSpc>
                <a:spcPct val="90000"/>
              </a:lnSpc>
              <a:spcBef>
                <a:spcPts val="1200"/>
              </a:spcBef>
              <a:spcAft>
                <a:spcPts val="200"/>
              </a:spcAft>
              <a:buClr>
                <a:schemeClr val="accent1"/>
              </a:buClr>
              <a:buSzPct val="100000"/>
              <a:buFont typeface="Wingdings" panose="05000000000000000000" pitchFamily="2" charset="2"/>
              <a:buChar char="§"/>
            </a:pPr>
            <a:r>
              <a:rPr lang="en-US" sz="2000" dirty="0" smtClean="0">
                <a:solidFill>
                  <a:schemeClr val="tx1">
                    <a:lumMod val="75000"/>
                    <a:lumOff val="25000"/>
                  </a:schemeClr>
                </a:solidFill>
              </a:rPr>
              <a:t>Manning </a:t>
            </a:r>
            <a:r>
              <a:rPr lang="en-US" sz="2000" dirty="0">
                <a:solidFill>
                  <a:schemeClr val="tx1">
                    <a:lumMod val="75000"/>
                    <a:lumOff val="25000"/>
                  </a:schemeClr>
                </a:solidFill>
              </a:rPr>
              <a:t>coefficient is 0.013</a:t>
            </a:r>
          </a:p>
          <a:p>
            <a:pPr marL="342900" indent="-342900">
              <a:lnSpc>
                <a:spcPct val="90000"/>
              </a:lnSpc>
              <a:spcBef>
                <a:spcPts val="1200"/>
              </a:spcBef>
              <a:spcAft>
                <a:spcPts val="200"/>
              </a:spcAft>
              <a:buClr>
                <a:schemeClr val="accent1"/>
              </a:buClr>
              <a:buSzPct val="100000"/>
              <a:buFont typeface="Wingdings" panose="05000000000000000000" pitchFamily="2" charset="2"/>
              <a:buChar char="§"/>
            </a:pPr>
            <a:r>
              <a:rPr lang="en-US" sz="2000" dirty="0" smtClean="0">
                <a:solidFill>
                  <a:schemeClr val="tx1">
                    <a:lumMod val="75000"/>
                    <a:lumOff val="25000"/>
                  </a:schemeClr>
                </a:solidFill>
              </a:rPr>
              <a:t>Steady </a:t>
            </a:r>
            <a:r>
              <a:rPr lang="en-US" sz="2000" dirty="0">
                <a:solidFill>
                  <a:schemeClr val="tx1">
                    <a:lumMod val="75000"/>
                    <a:lumOff val="25000"/>
                  </a:schemeClr>
                </a:solidFill>
              </a:rPr>
              <a:t>state condition.</a:t>
            </a:r>
          </a:p>
          <a:p>
            <a:pPr marL="342900" indent="-342900">
              <a:lnSpc>
                <a:spcPct val="90000"/>
              </a:lnSpc>
              <a:spcBef>
                <a:spcPts val="1200"/>
              </a:spcBef>
              <a:spcAft>
                <a:spcPts val="200"/>
              </a:spcAft>
              <a:buClr>
                <a:schemeClr val="accent1"/>
              </a:buClr>
              <a:buSzPct val="100000"/>
              <a:buFont typeface="Wingdings" panose="05000000000000000000" pitchFamily="2" charset="2"/>
              <a:buChar char="§"/>
            </a:pPr>
            <a:r>
              <a:rPr lang="en-US" sz="2000" dirty="0" smtClean="0">
                <a:solidFill>
                  <a:schemeClr val="tx1">
                    <a:lumMod val="75000"/>
                    <a:lumOff val="25000"/>
                  </a:schemeClr>
                </a:solidFill>
              </a:rPr>
              <a:t>Outfall </a:t>
            </a:r>
            <a:r>
              <a:rPr lang="en-US" sz="2000" dirty="0">
                <a:solidFill>
                  <a:schemeClr val="tx1">
                    <a:lumMod val="75000"/>
                    <a:lumOff val="25000"/>
                  </a:schemeClr>
                </a:solidFill>
              </a:rPr>
              <a:t>type is free outfall.</a:t>
            </a:r>
          </a:p>
          <a:p>
            <a:pPr marL="342900" indent="-342900">
              <a:lnSpc>
                <a:spcPct val="90000"/>
              </a:lnSpc>
              <a:spcBef>
                <a:spcPts val="1200"/>
              </a:spcBef>
              <a:spcAft>
                <a:spcPts val="200"/>
              </a:spcAft>
              <a:buClr>
                <a:schemeClr val="accent1"/>
              </a:buClr>
              <a:buSzPct val="100000"/>
              <a:buFont typeface="Wingdings" panose="05000000000000000000" pitchFamily="2" charset="2"/>
              <a:buChar char="§"/>
            </a:pPr>
            <a:r>
              <a:rPr lang="en-US" sz="2000" dirty="0" smtClean="0">
                <a:solidFill>
                  <a:schemeClr val="tx1">
                    <a:lumMod val="75000"/>
                    <a:lumOff val="25000"/>
                  </a:schemeClr>
                </a:solidFill>
              </a:rPr>
              <a:t>Diameter </a:t>
            </a:r>
            <a:r>
              <a:rPr lang="en-US" sz="2000" dirty="0">
                <a:solidFill>
                  <a:schemeClr val="tx1">
                    <a:lumMod val="75000"/>
                    <a:lumOff val="25000"/>
                  </a:schemeClr>
                </a:solidFill>
              </a:rPr>
              <a:t>of manhole is 1 m.</a:t>
            </a:r>
          </a:p>
          <a:p>
            <a:pPr marL="342900" indent="-342900">
              <a:lnSpc>
                <a:spcPct val="90000"/>
              </a:lnSpc>
              <a:spcBef>
                <a:spcPts val="1200"/>
              </a:spcBef>
              <a:spcAft>
                <a:spcPts val="200"/>
              </a:spcAft>
              <a:buClr>
                <a:schemeClr val="accent1"/>
              </a:buClr>
              <a:buSzPct val="100000"/>
              <a:buFont typeface="Wingdings" panose="05000000000000000000" pitchFamily="2" charset="2"/>
              <a:buChar char="§"/>
            </a:pPr>
            <a:r>
              <a:rPr lang="en-US" sz="2000" dirty="0" smtClean="0">
                <a:solidFill>
                  <a:schemeClr val="tx1">
                    <a:lumMod val="75000"/>
                    <a:lumOff val="25000"/>
                  </a:schemeClr>
                </a:solidFill>
              </a:rPr>
              <a:t>The </a:t>
            </a:r>
            <a:r>
              <a:rPr lang="en-US" sz="2000" dirty="0">
                <a:solidFill>
                  <a:schemeClr val="tx1">
                    <a:lumMod val="75000"/>
                    <a:lumOff val="25000"/>
                  </a:schemeClr>
                </a:solidFill>
              </a:rPr>
              <a:t>material of conduit is circular uPVC.</a:t>
            </a:r>
          </a:p>
          <a:p>
            <a:pPr marL="342900" indent="-342900">
              <a:lnSpc>
                <a:spcPct val="90000"/>
              </a:lnSpc>
              <a:spcBef>
                <a:spcPts val="1200"/>
              </a:spcBef>
              <a:spcAft>
                <a:spcPts val="200"/>
              </a:spcAft>
              <a:buClr>
                <a:schemeClr val="accent1"/>
              </a:buClr>
              <a:buSzPct val="100000"/>
              <a:buFont typeface="Wingdings" panose="05000000000000000000" pitchFamily="2" charset="2"/>
              <a:buChar char="§"/>
            </a:pPr>
            <a:r>
              <a:rPr lang="en-US" sz="2000" dirty="0" smtClean="0">
                <a:solidFill>
                  <a:schemeClr val="tx1">
                    <a:lumMod val="75000"/>
                    <a:lumOff val="25000"/>
                  </a:schemeClr>
                </a:solidFill>
              </a:rPr>
              <a:t>Ground </a:t>
            </a:r>
            <a:r>
              <a:rPr lang="en-US" sz="2000" dirty="0">
                <a:solidFill>
                  <a:schemeClr val="tx1">
                    <a:lumMod val="75000"/>
                    <a:lumOff val="25000"/>
                  </a:schemeClr>
                </a:solidFill>
              </a:rPr>
              <a:t>elevation is equal Rim elevation.</a:t>
            </a:r>
          </a:p>
          <a:p>
            <a:endParaRPr lang="ar-SA" dirty="0"/>
          </a:p>
        </p:txBody>
      </p:sp>
    </p:spTree>
    <p:extLst>
      <p:ext uri="{BB962C8B-B14F-4D97-AF65-F5344CB8AC3E}">
        <p14:creationId xmlns:p14="http://schemas.microsoft.com/office/powerpoint/2010/main" val="2217101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lvl="0" algn="l" rtl="0">
              <a:buFont typeface="Wingdings" panose="05000000000000000000" pitchFamily="2" charset="2"/>
              <a:buChar char="Ø"/>
            </a:pPr>
            <a:r>
              <a:rPr lang="en-US" dirty="0"/>
              <a:t>Evaluating the existing water network in Burqa village.</a:t>
            </a:r>
          </a:p>
          <a:p>
            <a:pPr lvl="0" algn="l" rtl="0">
              <a:buFont typeface="Wingdings" panose="05000000000000000000" pitchFamily="2" charset="2"/>
              <a:buChar char="Ø"/>
            </a:pPr>
            <a:r>
              <a:rPr lang="en-US" dirty="0"/>
              <a:t>Redesign efficient water distribution network for Burqa village to overcome the growing population for the next 30 years.</a:t>
            </a:r>
          </a:p>
          <a:p>
            <a:pPr lvl="0" algn="l" rtl="0">
              <a:buFont typeface="Wingdings" panose="05000000000000000000" pitchFamily="2" charset="2"/>
              <a:buChar char="Ø"/>
            </a:pPr>
            <a:r>
              <a:rPr lang="en-US" dirty="0"/>
              <a:t>Design sewer network for Burqa village.</a:t>
            </a:r>
          </a:p>
          <a:p>
            <a:endParaRPr lang="en-US" dirty="0">
              <a:solidFill>
                <a:schemeClr val="tx1"/>
              </a:solidFill>
            </a:endParaRPr>
          </a:p>
        </p:txBody>
      </p:sp>
    </p:spTree>
    <p:extLst>
      <p:ext uri="{BB962C8B-B14F-4D97-AF65-F5344CB8AC3E}">
        <p14:creationId xmlns:p14="http://schemas.microsoft.com/office/powerpoint/2010/main" val="239753774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modeling</a:t>
            </a:r>
            <a:endParaRPr lang="ar-SA" dirty="0"/>
          </a:p>
        </p:txBody>
      </p:sp>
      <p:sp>
        <p:nvSpPr>
          <p:cNvPr id="5" name="TextBox 4"/>
          <p:cNvSpPr txBox="1"/>
          <p:nvPr/>
        </p:nvSpPr>
        <p:spPr>
          <a:xfrm>
            <a:off x="971600" y="1916832"/>
            <a:ext cx="6264696" cy="4678204"/>
          </a:xfrm>
          <a:prstGeom prst="rect">
            <a:avLst/>
          </a:prstGeom>
          <a:noFill/>
        </p:spPr>
        <p:txBody>
          <a:bodyPr wrap="square" rtlCol="1">
            <a:spAutoFit/>
          </a:bodyPr>
          <a:lstStyle/>
          <a:p>
            <a:pPr marL="342900" lvl="0" indent="-342900">
              <a:buClr>
                <a:schemeClr val="accent2"/>
              </a:buClr>
              <a:buFont typeface="Wingdings" panose="05000000000000000000" pitchFamily="2" charset="2"/>
              <a:buChar char="§"/>
            </a:pPr>
            <a:r>
              <a:rPr lang="en-US" sz="2000" dirty="0">
                <a:solidFill>
                  <a:schemeClr val="tx1">
                    <a:lumMod val="75000"/>
                    <a:lumOff val="25000"/>
                  </a:schemeClr>
                </a:solidFill>
              </a:rPr>
              <a:t>Add data for </a:t>
            </a:r>
            <a:r>
              <a:rPr lang="en-US" sz="2000" dirty="0" err="1">
                <a:solidFill>
                  <a:schemeClr val="tx1">
                    <a:lumMod val="75000"/>
                    <a:lumOff val="25000"/>
                  </a:schemeClr>
                </a:solidFill>
              </a:rPr>
              <a:t>SewerCAD</a:t>
            </a:r>
            <a:r>
              <a:rPr lang="en-US" sz="2000" dirty="0">
                <a:solidFill>
                  <a:schemeClr val="tx1">
                    <a:lumMod val="75000"/>
                    <a:lumOff val="25000"/>
                  </a:schemeClr>
                </a:solidFill>
              </a:rPr>
              <a:t> software “Contour Map, Building layout, road layout".</a:t>
            </a:r>
          </a:p>
          <a:p>
            <a:pPr marL="342900" lvl="0" indent="-342900">
              <a:buClr>
                <a:schemeClr val="accent2"/>
              </a:buClr>
              <a:buFont typeface="Wingdings" panose="05000000000000000000" pitchFamily="2" charset="2"/>
              <a:buChar char="§"/>
            </a:pPr>
            <a:r>
              <a:rPr lang="en-US" sz="2000" dirty="0">
                <a:solidFill>
                  <a:schemeClr val="tx1">
                    <a:lumMod val="75000"/>
                    <a:lumOff val="25000"/>
                  </a:schemeClr>
                </a:solidFill>
              </a:rPr>
              <a:t>Allocate the location of manholes and outfall.</a:t>
            </a:r>
          </a:p>
          <a:p>
            <a:pPr marL="342900" lvl="0" indent="-342900">
              <a:buClr>
                <a:schemeClr val="accent2"/>
              </a:buClr>
              <a:buFont typeface="Wingdings" panose="05000000000000000000" pitchFamily="2" charset="2"/>
              <a:buChar char="§"/>
            </a:pPr>
            <a:r>
              <a:rPr lang="en-US" sz="2000" dirty="0">
                <a:solidFill>
                  <a:schemeClr val="tx1">
                    <a:lumMod val="75000"/>
                    <a:lumOff val="25000"/>
                  </a:schemeClr>
                </a:solidFill>
              </a:rPr>
              <a:t>Tracing conduit between manholes.</a:t>
            </a:r>
          </a:p>
          <a:p>
            <a:pPr marL="342900" lvl="0" indent="-342900">
              <a:buClr>
                <a:schemeClr val="accent2"/>
              </a:buClr>
              <a:buFont typeface="Wingdings" panose="05000000000000000000" pitchFamily="2" charset="2"/>
              <a:buChar char="§"/>
            </a:pPr>
            <a:r>
              <a:rPr lang="en-US" sz="2000" dirty="0">
                <a:solidFill>
                  <a:schemeClr val="tx1">
                    <a:lumMod val="75000"/>
                    <a:lumOff val="25000"/>
                  </a:schemeClr>
                </a:solidFill>
              </a:rPr>
              <a:t>By using Trex tool determine the ground elevation for manholes and length of conduit</a:t>
            </a:r>
            <a:r>
              <a:rPr lang="en-US" sz="2000" dirty="0" smtClean="0">
                <a:solidFill>
                  <a:schemeClr val="tx1">
                    <a:lumMod val="75000"/>
                    <a:lumOff val="25000"/>
                  </a:schemeClr>
                </a:solidFill>
              </a:rPr>
              <a:t>.</a:t>
            </a:r>
            <a:r>
              <a:rPr lang="en-US" sz="2000" dirty="0">
                <a:solidFill>
                  <a:schemeClr val="tx1">
                    <a:lumMod val="75000"/>
                    <a:lumOff val="25000"/>
                  </a:schemeClr>
                </a:solidFill>
              </a:rPr>
              <a:t> </a:t>
            </a:r>
          </a:p>
          <a:p>
            <a:pPr lvl="0">
              <a:buClr>
                <a:schemeClr val="accent2"/>
              </a:buClr>
            </a:pPr>
            <a:endParaRPr lang="en-US" sz="2000" dirty="0">
              <a:solidFill>
                <a:schemeClr val="tx1">
                  <a:lumMod val="75000"/>
                  <a:lumOff val="25000"/>
                </a:schemeClr>
              </a:solidFill>
            </a:endParaRPr>
          </a:p>
          <a:p>
            <a:pPr marL="342900" lvl="0" indent="-342900">
              <a:buClr>
                <a:schemeClr val="accent2"/>
              </a:buClr>
              <a:buFont typeface="Wingdings" panose="05000000000000000000" pitchFamily="2" charset="2"/>
              <a:buChar char="§"/>
            </a:pPr>
            <a:endParaRPr lang="en-US" sz="2000" dirty="0" smtClean="0">
              <a:solidFill>
                <a:schemeClr val="tx1">
                  <a:lumMod val="75000"/>
                  <a:lumOff val="25000"/>
                </a:schemeClr>
              </a:solidFill>
            </a:endParaRPr>
          </a:p>
          <a:p>
            <a:pPr marL="342900" lvl="0" indent="-342900">
              <a:buClr>
                <a:schemeClr val="accent2"/>
              </a:buClr>
              <a:buFont typeface="Wingdings" panose="05000000000000000000" pitchFamily="2" charset="2"/>
              <a:buChar char="§"/>
            </a:pPr>
            <a:endParaRPr lang="en-US" sz="2000" dirty="0">
              <a:solidFill>
                <a:schemeClr val="tx1">
                  <a:lumMod val="75000"/>
                  <a:lumOff val="25000"/>
                </a:schemeClr>
              </a:solidFill>
            </a:endParaRPr>
          </a:p>
          <a:p>
            <a:pPr marL="342900" lvl="0" indent="-342900">
              <a:buClr>
                <a:schemeClr val="accent2"/>
              </a:buClr>
              <a:buFont typeface="Wingdings" panose="05000000000000000000" pitchFamily="2" charset="2"/>
              <a:buChar char="§"/>
            </a:pPr>
            <a:endParaRPr lang="en-US" sz="2000" dirty="0" smtClean="0">
              <a:solidFill>
                <a:schemeClr val="tx1">
                  <a:lumMod val="75000"/>
                  <a:lumOff val="25000"/>
                </a:schemeClr>
              </a:solidFill>
            </a:endParaRPr>
          </a:p>
          <a:p>
            <a:pPr marL="342900" lvl="0" indent="-342900">
              <a:buClr>
                <a:schemeClr val="accent2"/>
              </a:buClr>
              <a:buFont typeface="Wingdings" panose="05000000000000000000" pitchFamily="2" charset="2"/>
              <a:buChar char="§"/>
            </a:pPr>
            <a:endParaRPr lang="en-US" sz="2000" dirty="0">
              <a:solidFill>
                <a:schemeClr val="tx1">
                  <a:lumMod val="75000"/>
                  <a:lumOff val="25000"/>
                </a:schemeClr>
              </a:solidFill>
            </a:endParaRPr>
          </a:p>
          <a:p>
            <a:pPr marL="342900" lvl="0" indent="-342900">
              <a:buClr>
                <a:schemeClr val="accent2"/>
              </a:buClr>
              <a:buFont typeface="Wingdings" panose="05000000000000000000" pitchFamily="2" charset="2"/>
              <a:buChar char="§"/>
            </a:pPr>
            <a:endParaRPr lang="en-US" sz="2000" dirty="0" smtClean="0">
              <a:solidFill>
                <a:schemeClr val="tx1">
                  <a:lumMod val="75000"/>
                  <a:lumOff val="25000"/>
                </a:schemeClr>
              </a:solidFill>
            </a:endParaRPr>
          </a:p>
          <a:p>
            <a:pPr marL="342900" lvl="0" indent="-342900">
              <a:buClr>
                <a:schemeClr val="accent2"/>
              </a:buClr>
              <a:buFont typeface="Wingdings" panose="05000000000000000000" pitchFamily="2" charset="2"/>
              <a:buChar char="§"/>
            </a:pPr>
            <a:endParaRPr lang="en-US" sz="2000" dirty="0" smtClean="0">
              <a:solidFill>
                <a:schemeClr val="tx1">
                  <a:lumMod val="75000"/>
                  <a:lumOff val="25000"/>
                </a:schemeClr>
              </a:solidFill>
            </a:endParaRPr>
          </a:p>
          <a:p>
            <a:pPr marL="342900" lvl="0" indent="-342900">
              <a:buClr>
                <a:schemeClr val="accent2"/>
              </a:buClr>
              <a:buFont typeface="Wingdings" panose="05000000000000000000" pitchFamily="2" charset="2"/>
              <a:buChar char="§"/>
            </a:pPr>
            <a:endParaRPr lang="en-US" sz="2000" dirty="0">
              <a:solidFill>
                <a:schemeClr val="tx1">
                  <a:lumMod val="75000"/>
                  <a:lumOff val="25000"/>
                </a:schemeClr>
              </a:solidFill>
            </a:endParaRPr>
          </a:p>
          <a:p>
            <a:endParaRPr lang="ar-SA" dirty="0"/>
          </a:p>
        </p:txBody>
      </p:sp>
    </p:spTree>
    <p:extLst>
      <p:ext uri="{BB962C8B-B14F-4D97-AF65-F5344CB8AC3E}">
        <p14:creationId xmlns:p14="http://schemas.microsoft.com/office/powerpoint/2010/main" val="219297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modeling</a:t>
            </a:r>
            <a:endParaRPr lang="ar-SA" dirty="0"/>
          </a:p>
        </p:txBody>
      </p:sp>
      <p:sp>
        <p:nvSpPr>
          <p:cNvPr id="5" name="TextBox 4"/>
          <p:cNvSpPr txBox="1"/>
          <p:nvPr/>
        </p:nvSpPr>
        <p:spPr>
          <a:xfrm>
            <a:off x="971600" y="1916832"/>
            <a:ext cx="6552728" cy="2831544"/>
          </a:xfrm>
          <a:prstGeom prst="rect">
            <a:avLst/>
          </a:prstGeom>
          <a:noFill/>
        </p:spPr>
        <p:txBody>
          <a:bodyPr wrap="square" rtlCol="1">
            <a:spAutoFit/>
          </a:bodyPr>
          <a:lstStyle/>
          <a:p>
            <a:pPr marL="342900" lvl="0" indent="-342900">
              <a:buClr>
                <a:schemeClr val="accent2"/>
              </a:buClr>
              <a:buFont typeface="Wingdings" panose="05000000000000000000" pitchFamily="2" charset="2"/>
              <a:buChar char="§"/>
            </a:pPr>
            <a:r>
              <a:rPr lang="en-US" sz="2000" dirty="0">
                <a:solidFill>
                  <a:schemeClr val="tx1">
                    <a:lumMod val="75000"/>
                    <a:lumOff val="25000"/>
                  </a:schemeClr>
                </a:solidFill>
              </a:rPr>
              <a:t>By using ArcMap do digital elevation model for study area</a:t>
            </a:r>
          </a:p>
          <a:p>
            <a:pPr marL="342900" lvl="0" indent="-342900">
              <a:buClr>
                <a:schemeClr val="accent2"/>
              </a:buClr>
              <a:buFont typeface="Wingdings" panose="05000000000000000000" pitchFamily="2" charset="2"/>
              <a:buChar char="§"/>
            </a:pPr>
            <a:endParaRPr lang="en-US" sz="2000" dirty="0" smtClean="0">
              <a:solidFill>
                <a:schemeClr val="tx1">
                  <a:lumMod val="75000"/>
                  <a:lumOff val="25000"/>
                </a:schemeClr>
              </a:solidFill>
            </a:endParaRPr>
          </a:p>
          <a:p>
            <a:pPr marL="342900" lvl="0" indent="-342900">
              <a:buClr>
                <a:schemeClr val="accent2"/>
              </a:buClr>
              <a:buFont typeface="Wingdings" panose="05000000000000000000" pitchFamily="2" charset="2"/>
              <a:buChar char="§"/>
            </a:pPr>
            <a:endParaRPr lang="en-US" sz="2000" dirty="0">
              <a:solidFill>
                <a:schemeClr val="tx1">
                  <a:lumMod val="75000"/>
                  <a:lumOff val="25000"/>
                </a:schemeClr>
              </a:solidFill>
            </a:endParaRPr>
          </a:p>
          <a:p>
            <a:pPr marL="342900" lvl="0" indent="-342900">
              <a:buClr>
                <a:schemeClr val="accent2"/>
              </a:buClr>
              <a:buFont typeface="Wingdings" panose="05000000000000000000" pitchFamily="2" charset="2"/>
              <a:buChar char="§"/>
            </a:pPr>
            <a:endParaRPr lang="en-US" sz="2000" dirty="0" smtClean="0">
              <a:solidFill>
                <a:schemeClr val="tx1">
                  <a:lumMod val="75000"/>
                  <a:lumOff val="25000"/>
                </a:schemeClr>
              </a:solidFill>
            </a:endParaRPr>
          </a:p>
          <a:p>
            <a:pPr marL="342900" lvl="0" indent="-342900">
              <a:buClr>
                <a:schemeClr val="accent2"/>
              </a:buClr>
              <a:buFont typeface="Wingdings" panose="05000000000000000000" pitchFamily="2" charset="2"/>
              <a:buChar char="§"/>
            </a:pPr>
            <a:endParaRPr lang="en-US" sz="2000" dirty="0">
              <a:solidFill>
                <a:schemeClr val="tx1">
                  <a:lumMod val="75000"/>
                  <a:lumOff val="25000"/>
                </a:schemeClr>
              </a:solidFill>
            </a:endParaRPr>
          </a:p>
          <a:p>
            <a:pPr marL="342900" lvl="0" indent="-342900">
              <a:buClr>
                <a:schemeClr val="accent2"/>
              </a:buClr>
              <a:buFont typeface="Wingdings" panose="05000000000000000000" pitchFamily="2" charset="2"/>
              <a:buChar char="§"/>
            </a:pPr>
            <a:endParaRPr lang="en-US" sz="2000" dirty="0" smtClean="0">
              <a:solidFill>
                <a:schemeClr val="tx1">
                  <a:lumMod val="75000"/>
                  <a:lumOff val="25000"/>
                </a:schemeClr>
              </a:solidFill>
            </a:endParaRPr>
          </a:p>
          <a:p>
            <a:pPr marL="342900" lvl="0" indent="-342900">
              <a:buClr>
                <a:schemeClr val="accent2"/>
              </a:buClr>
              <a:buFont typeface="Wingdings" panose="05000000000000000000" pitchFamily="2" charset="2"/>
              <a:buChar char="§"/>
            </a:pPr>
            <a:endParaRPr lang="en-US" sz="2000" dirty="0" smtClean="0">
              <a:solidFill>
                <a:schemeClr val="tx1">
                  <a:lumMod val="75000"/>
                  <a:lumOff val="25000"/>
                </a:schemeClr>
              </a:solidFill>
            </a:endParaRPr>
          </a:p>
          <a:p>
            <a:pPr marL="342900" lvl="0" indent="-342900">
              <a:buClr>
                <a:schemeClr val="accent2"/>
              </a:buClr>
              <a:buFont typeface="Wingdings" panose="05000000000000000000" pitchFamily="2" charset="2"/>
              <a:buChar char="§"/>
            </a:pPr>
            <a:endParaRPr lang="en-US" sz="2000" dirty="0">
              <a:solidFill>
                <a:schemeClr val="tx1">
                  <a:lumMod val="75000"/>
                  <a:lumOff val="25000"/>
                </a:schemeClr>
              </a:solidFill>
            </a:endParaRPr>
          </a:p>
          <a:p>
            <a:endParaRPr lang="ar-S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348880"/>
            <a:ext cx="5760640" cy="3816424"/>
          </a:xfrm>
          <a:prstGeom prst="rect">
            <a:avLst/>
          </a:prstGeom>
        </p:spPr>
      </p:pic>
    </p:spTree>
    <p:extLst>
      <p:ext uri="{BB962C8B-B14F-4D97-AF65-F5344CB8AC3E}">
        <p14:creationId xmlns:p14="http://schemas.microsoft.com/office/powerpoint/2010/main" val="17252161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56" y="4271606"/>
            <a:ext cx="8352928" cy="1988756"/>
          </a:xfrm>
          <a:prstGeom prst="rect">
            <a:avLst/>
          </a:prstGeom>
        </p:spPr>
      </p:pic>
      <p:pic>
        <p:nvPicPr>
          <p:cNvPr id="5" name="Content Placeholder 3"/>
          <p:cNvPicPr/>
          <p:nvPr/>
        </p:nvPicPr>
        <p:blipFill>
          <a:blip r:embed="rId3" cstate="print">
            <a:extLst>
              <a:ext uri="{28A0092B-C50C-407E-A947-70E740481C1C}">
                <a14:useLocalDpi xmlns:a14="http://schemas.microsoft.com/office/drawing/2010/main" val="0"/>
              </a:ext>
            </a:extLst>
          </a:blip>
          <a:stretch>
            <a:fillRect/>
          </a:stretch>
        </p:blipFill>
        <p:spPr>
          <a:xfrm>
            <a:off x="306074" y="1154132"/>
            <a:ext cx="8575574" cy="2778924"/>
          </a:xfrm>
          <a:prstGeom prst="rect">
            <a:avLst/>
          </a:prstGeom>
        </p:spPr>
      </p:pic>
      <p:sp>
        <p:nvSpPr>
          <p:cNvPr id="7" name="Rectangle 6"/>
          <p:cNvSpPr/>
          <p:nvPr/>
        </p:nvSpPr>
        <p:spPr>
          <a:xfrm>
            <a:off x="355956" y="815582"/>
            <a:ext cx="7257372" cy="646331"/>
          </a:xfrm>
          <a:prstGeom prst="rect">
            <a:avLst/>
          </a:prstGeom>
        </p:spPr>
        <p:txBody>
          <a:bodyPr wrap="square">
            <a:spAutoFit/>
          </a:bodyPr>
          <a:lstStyle/>
          <a:p>
            <a:pPr lvl="0">
              <a:buClr>
                <a:schemeClr val="accent2"/>
              </a:buClr>
            </a:pPr>
            <a:endParaRPr lang="en-US" dirty="0">
              <a:solidFill>
                <a:schemeClr val="tx1">
                  <a:lumMod val="75000"/>
                  <a:lumOff val="25000"/>
                </a:schemeClr>
              </a:solidFill>
            </a:endParaRPr>
          </a:p>
          <a:p>
            <a:endParaRPr lang="ar-SA" dirty="0"/>
          </a:p>
        </p:txBody>
      </p:sp>
      <p:sp>
        <p:nvSpPr>
          <p:cNvPr id="8" name="Rectangle 7"/>
          <p:cNvSpPr/>
          <p:nvPr/>
        </p:nvSpPr>
        <p:spPr>
          <a:xfrm>
            <a:off x="501658" y="70731"/>
            <a:ext cx="4204997" cy="721801"/>
          </a:xfrm>
          <a:prstGeom prst="rect">
            <a:avLst/>
          </a:prstGeom>
        </p:spPr>
        <p:txBody>
          <a:bodyPr wrap="none">
            <a:spAutoFit/>
          </a:bodyPr>
          <a:lstStyle/>
          <a:p>
            <a:pPr rtl="1">
              <a:lnSpc>
                <a:spcPct val="85000"/>
              </a:lnSpc>
              <a:spcBef>
                <a:spcPct val="0"/>
              </a:spcBef>
            </a:pPr>
            <a:r>
              <a:rPr lang="en-US" sz="4800" spc="-50" dirty="0">
                <a:solidFill>
                  <a:schemeClr val="tx1">
                    <a:lumMod val="75000"/>
                    <a:lumOff val="25000"/>
                  </a:schemeClr>
                </a:solidFill>
                <a:latin typeface="+mj-lt"/>
                <a:ea typeface="+mj-ea"/>
                <a:cs typeface="+mj-cs"/>
              </a:rPr>
              <a:t>Design modeling</a:t>
            </a:r>
            <a:endParaRPr lang="ar-SA" sz="4800" spc="-50" dirty="0">
              <a:solidFill>
                <a:schemeClr val="tx1">
                  <a:lumMod val="75000"/>
                  <a:lumOff val="25000"/>
                </a:schemeClr>
              </a:solidFill>
              <a:latin typeface="+mj-lt"/>
              <a:ea typeface="+mj-ea"/>
              <a:cs typeface="+mj-cs"/>
            </a:endParaRPr>
          </a:p>
        </p:txBody>
      </p:sp>
      <p:sp>
        <p:nvSpPr>
          <p:cNvPr id="9" name="Rectangle 8"/>
          <p:cNvSpPr/>
          <p:nvPr/>
        </p:nvSpPr>
        <p:spPr>
          <a:xfrm>
            <a:off x="364712" y="730972"/>
            <a:ext cx="7382710" cy="400110"/>
          </a:xfrm>
          <a:prstGeom prst="rect">
            <a:avLst/>
          </a:prstGeom>
        </p:spPr>
        <p:txBody>
          <a:bodyPr wrap="square">
            <a:spAutoFit/>
          </a:bodyPr>
          <a:lstStyle/>
          <a:p>
            <a:pPr marL="342900" indent="-342900">
              <a:buClr>
                <a:schemeClr val="accent2"/>
              </a:buClr>
              <a:buFont typeface="Wingdings" panose="05000000000000000000" pitchFamily="2" charset="2"/>
              <a:buChar char="§"/>
            </a:pPr>
            <a:r>
              <a:rPr lang="en-US" sz="2000" dirty="0">
                <a:solidFill>
                  <a:schemeClr val="tx1">
                    <a:lumMod val="75000"/>
                    <a:lumOff val="25000"/>
                  </a:schemeClr>
                </a:solidFill>
              </a:rPr>
              <a:t>By using </a:t>
            </a:r>
            <a:r>
              <a:rPr lang="en-US" sz="2000" dirty="0" err="1">
                <a:solidFill>
                  <a:schemeClr val="tx1">
                    <a:lumMod val="75000"/>
                    <a:lumOff val="25000"/>
                  </a:schemeClr>
                </a:solidFill>
              </a:rPr>
              <a:t>ArcHydro</a:t>
            </a:r>
            <a:r>
              <a:rPr lang="en-US" sz="2000" dirty="0">
                <a:solidFill>
                  <a:schemeClr val="tx1">
                    <a:lumMod val="75000"/>
                    <a:lumOff val="25000"/>
                  </a:schemeClr>
                </a:solidFill>
              </a:rPr>
              <a:t> determine served area for each manhole.</a:t>
            </a:r>
          </a:p>
        </p:txBody>
      </p:sp>
    </p:spTree>
    <p:extLst>
      <p:ext uri="{BB962C8B-B14F-4D97-AF65-F5344CB8AC3E}">
        <p14:creationId xmlns:p14="http://schemas.microsoft.com/office/powerpoint/2010/main" val="2950019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187" y="75859"/>
            <a:ext cx="4204997" cy="721801"/>
          </a:xfrm>
          <a:prstGeom prst="rect">
            <a:avLst/>
          </a:prstGeom>
        </p:spPr>
        <p:txBody>
          <a:bodyPr wrap="none">
            <a:spAutoFit/>
          </a:bodyPr>
          <a:lstStyle/>
          <a:p>
            <a:pPr rtl="1">
              <a:lnSpc>
                <a:spcPct val="85000"/>
              </a:lnSpc>
              <a:spcBef>
                <a:spcPct val="0"/>
              </a:spcBef>
            </a:pPr>
            <a:r>
              <a:rPr lang="en-US" sz="4800" spc="-50" dirty="0">
                <a:solidFill>
                  <a:schemeClr val="tx1">
                    <a:lumMod val="75000"/>
                    <a:lumOff val="25000"/>
                  </a:schemeClr>
                </a:solidFill>
                <a:latin typeface="+mj-lt"/>
                <a:ea typeface="+mj-ea"/>
                <a:cs typeface="+mj-cs"/>
              </a:rPr>
              <a:t>Design modeling</a:t>
            </a:r>
            <a:endParaRPr lang="ar-SA" sz="4800" spc="-50" dirty="0">
              <a:solidFill>
                <a:schemeClr val="tx1">
                  <a:lumMod val="75000"/>
                  <a:lumOff val="25000"/>
                </a:schemeClr>
              </a:solidFill>
              <a:latin typeface="+mj-lt"/>
              <a:ea typeface="+mj-ea"/>
              <a:cs typeface="+mj-cs"/>
            </a:endParaRPr>
          </a:p>
        </p:txBody>
      </p:sp>
      <p:sp>
        <p:nvSpPr>
          <p:cNvPr id="7" name="Rectangle 6"/>
          <p:cNvSpPr/>
          <p:nvPr/>
        </p:nvSpPr>
        <p:spPr>
          <a:xfrm>
            <a:off x="554988" y="773996"/>
            <a:ext cx="7257372" cy="646331"/>
          </a:xfrm>
          <a:prstGeom prst="rect">
            <a:avLst/>
          </a:prstGeom>
        </p:spPr>
        <p:txBody>
          <a:bodyPr wrap="square">
            <a:spAutoFit/>
          </a:bodyPr>
          <a:lstStyle/>
          <a:p>
            <a:pPr lvl="0">
              <a:buClr>
                <a:schemeClr val="accent2"/>
              </a:buClr>
            </a:pPr>
            <a:endParaRPr lang="en-US" dirty="0">
              <a:solidFill>
                <a:schemeClr val="tx1">
                  <a:lumMod val="75000"/>
                  <a:lumOff val="25000"/>
                </a:schemeClr>
              </a:solidFill>
            </a:endParaRPr>
          </a:p>
          <a:p>
            <a:endParaRPr lang="ar-SA"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187" y="908721"/>
            <a:ext cx="7960245" cy="5328591"/>
          </a:xfrm>
          <a:prstGeom prst="rect">
            <a:avLst/>
          </a:prstGeom>
        </p:spPr>
      </p:pic>
    </p:spTree>
    <p:extLst>
      <p:ext uri="{BB962C8B-B14F-4D97-AF65-F5344CB8AC3E}">
        <p14:creationId xmlns:p14="http://schemas.microsoft.com/office/powerpoint/2010/main" val="18929310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modeling</a:t>
            </a:r>
            <a:endParaRPr lang="ar-SA" dirty="0"/>
          </a:p>
        </p:txBody>
      </p:sp>
      <p:sp>
        <p:nvSpPr>
          <p:cNvPr id="3" name="TextBox 2"/>
          <p:cNvSpPr txBox="1"/>
          <p:nvPr/>
        </p:nvSpPr>
        <p:spPr>
          <a:xfrm>
            <a:off x="822960" y="1916832"/>
            <a:ext cx="5976664" cy="1938992"/>
          </a:xfrm>
          <a:prstGeom prst="rect">
            <a:avLst/>
          </a:prstGeom>
          <a:noFill/>
        </p:spPr>
        <p:txBody>
          <a:bodyPr wrap="square" rtlCol="1">
            <a:spAutoFit/>
          </a:bodyPr>
          <a:lstStyle/>
          <a:p>
            <a:r>
              <a:rPr lang="en-US" sz="2000" dirty="0">
                <a:solidFill>
                  <a:schemeClr val="tx1">
                    <a:lumMod val="75000"/>
                    <a:lumOff val="25000"/>
                  </a:schemeClr>
                </a:solidFill>
              </a:rPr>
              <a:t>To determine the design load on each manhole we need the following data :</a:t>
            </a:r>
          </a:p>
          <a:p>
            <a:pPr marL="342900" indent="-342900">
              <a:buClr>
                <a:schemeClr val="accent1"/>
              </a:buClr>
              <a:buFont typeface="Wingdings" panose="05000000000000000000" pitchFamily="2" charset="2"/>
              <a:buChar char="§"/>
            </a:pPr>
            <a:r>
              <a:rPr lang="en-US" sz="2000" dirty="0">
                <a:solidFill>
                  <a:schemeClr val="tx1">
                    <a:lumMod val="75000"/>
                    <a:lumOff val="25000"/>
                  </a:schemeClr>
                </a:solidFill>
              </a:rPr>
              <a:t>Served area by each manhole (determined using </a:t>
            </a:r>
            <a:r>
              <a:rPr lang="en-US" sz="2000" dirty="0" err="1">
                <a:solidFill>
                  <a:schemeClr val="tx1">
                    <a:lumMod val="75000"/>
                    <a:lumOff val="25000"/>
                  </a:schemeClr>
                </a:solidFill>
              </a:rPr>
              <a:t>ArcHydro</a:t>
            </a:r>
            <a:r>
              <a:rPr lang="en-US" sz="2000" dirty="0">
                <a:solidFill>
                  <a:schemeClr val="tx1">
                    <a:lumMod val="75000"/>
                    <a:lumOff val="25000"/>
                  </a:schemeClr>
                </a:solidFill>
              </a:rPr>
              <a:t>).</a:t>
            </a:r>
          </a:p>
          <a:p>
            <a:pPr marL="342900" indent="-342900">
              <a:buClr>
                <a:schemeClr val="accent1"/>
              </a:buClr>
              <a:buFont typeface="Wingdings" panose="05000000000000000000" pitchFamily="2" charset="2"/>
              <a:buChar char="§"/>
            </a:pPr>
            <a:r>
              <a:rPr lang="en-US" sz="2000" dirty="0">
                <a:solidFill>
                  <a:schemeClr val="tx1">
                    <a:lumMod val="75000"/>
                    <a:lumOff val="25000"/>
                  </a:schemeClr>
                </a:solidFill>
              </a:rPr>
              <a:t>Population density .</a:t>
            </a:r>
          </a:p>
          <a:p>
            <a:pPr marL="342900" indent="-342900">
              <a:buClr>
                <a:schemeClr val="accent1"/>
              </a:buClr>
              <a:buFont typeface="Wingdings" panose="05000000000000000000" pitchFamily="2" charset="2"/>
              <a:buChar char="§"/>
            </a:pPr>
            <a:r>
              <a:rPr lang="en-US" sz="2000" dirty="0">
                <a:solidFill>
                  <a:schemeClr val="tx1">
                    <a:lumMod val="75000"/>
                    <a:lumOff val="25000"/>
                  </a:schemeClr>
                </a:solidFill>
              </a:rPr>
              <a:t>WWG/capita-day</a:t>
            </a:r>
            <a:endParaRPr lang="ar-SA" sz="2000" dirty="0">
              <a:solidFill>
                <a:schemeClr val="tx1">
                  <a:lumMod val="75000"/>
                  <a:lumOff val="25000"/>
                </a:schemeClr>
              </a:solidFill>
            </a:endParaRPr>
          </a:p>
        </p:txBody>
      </p:sp>
    </p:spTree>
    <p:extLst>
      <p:ext uri="{BB962C8B-B14F-4D97-AF65-F5344CB8AC3E}">
        <p14:creationId xmlns:p14="http://schemas.microsoft.com/office/powerpoint/2010/main" val="28600321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543800" cy="1450757"/>
          </a:xfrm>
        </p:spPr>
        <p:txBody>
          <a:bodyPr/>
          <a:lstStyle/>
          <a:p>
            <a:pPr rtl="0"/>
            <a:r>
              <a:rPr lang="en-US" sz="4300" dirty="0" smtClean="0"/>
              <a:t>Results</a:t>
            </a:r>
            <a:r>
              <a:rPr lang="en-US" dirty="0" smtClean="0"/>
              <a:t/>
            </a:r>
            <a:br>
              <a:rPr lang="en-US" dirty="0" smtClean="0"/>
            </a:br>
            <a:r>
              <a:rPr lang="en-US" sz="2000" dirty="0"/>
              <a:t/>
            </a:r>
            <a:br>
              <a:rPr lang="en-US" sz="2000" dirty="0"/>
            </a:br>
            <a:endParaRPr lang="ar-SA"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24" y="1916833"/>
            <a:ext cx="7112943" cy="4320480"/>
          </a:xfrm>
          <a:prstGeom prst="rect">
            <a:avLst/>
          </a:prstGeom>
        </p:spPr>
      </p:pic>
    </p:spTree>
    <p:extLst>
      <p:ext uri="{BB962C8B-B14F-4D97-AF65-F5344CB8AC3E}">
        <p14:creationId xmlns:p14="http://schemas.microsoft.com/office/powerpoint/2010/main" val="3267463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543800" cy="1450757"/>
          </a:xfrm>
        </p:spPr>
        <p:txBody>
          <a:bodyPr/>
          <a:lstStyle/>
          <a:p>
            <a:pPr rtl="0"/>
            <a:r>
              <a:rPr lang="en-US" sz="4300" dirty="0" smtClean="0"/>
              <a:t>Results</a:t>
            </a:r>
            <a:r>
              <a:rPr lang="en-US" dirty="0" smtClean="0"/>
              <a:t/>
            </a:r>
            <a:br>
              <a:rPr lang="en-US" dirty="0" smtClean="0"/>
            </a:br>
            <a:r>
              <a:rPr lang="en-US" sz="2000" dirty="0"/>
              <a:t>Conduit table:</a:t>
            </a:r>
            <a:br>
              <a:rPr lang="en-US" sz="2000" dirty="0"/>
            </a:br>
            <a:endParaRPr lang="ar-SA" sz="2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196752"/>
            <a:ext cx="8820472" cy="5112568"/>
          </a:xfrm>
        </p:spPr>
      </p:pic>
    </p:spTree>
    <p:extLst>
      <p:ext uri="{BB962C8B-B14F-4D97-AF65-F5344CB8AC3E}">
        <p14:creationId xmlns:p14="http://schemas.microsoft.com/office/powerpoint/2010/main" val="1685605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ar-SA" dirty="0"/>
          </a:p>
        </p:txBody>
      </p:sp>
      <p:sp>
        <p:nvSpPr>
          <p:cNvPr id="8" name="Rectangle 7"/>
          <p:cNvSpPr/>
          <p:nvPr/>
        </p:nvSpPr>
        <p:spPr>
          <a:xfrm>
            <a:off x="107504" y="1988840"/>
            <a:ext cx="4032448" cy="707886"/>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en-US" sz="2000" dirty="0" smtClean="0">
                <a:solidFill>
                  <a:schemeClr val="tx1">
                    <a:lumMod val="75000"/>
                    <a:lumOff val="25000"/>
                  </a:schemeClr>
                </a:solidFill>
              </a:rPr>
              <a:t>Velocities </a:t>
            </a:r>
          </a:p>
          <a:p>
            <a:endParaRPr lang="en-US" sz="2000" dirty="0">
              <a:solidFill>
                <a:schemeClr val="tx1">
                  <a:lumMod val="75000"/>
                  <a:lumOff val="25000"/>
                </a:schemeClr>
              </a:solidFill>
            </a:endParaRPr>
          </a:p>
        </p:txBody>
      </p:sp>
      <p:sp>
        <p:nvSpPr>
          <p:cNvPr id="4" name="TextBox 3"/>
          <p:cNvSpPr txBox="1"/>
          <p:nvPr/>
        </p:nvSpPr>
        <p:spPr>
          <a:xfrm>
            <a:off x="4868718" y="1917465"/>
            <a:ext cx="4010784" cy="369332"/>
          </a:xfrm>
          <a:prstGeom prst="rect">
            <a:avLst/>
          </a:prstGeom>
          <a:noFill/>
        </p:spPr>
        <p:txBody>
          <a:bodyPr wrap="square" rtlCol="1">
            <a:spAutoFit/>
          </a:bodyPr>
          <a:lstStyle/>
          <a:p>
            <a:r>
              <a:rPr lang="en-US" dirty="0"/>
              <a:t>Velocity values in wastewater conduits</a:t>
            </a:r>
            <a:endParaRPr lang="ar-S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2240630"/>
            <a:ext cx="4905375" cy="3996682"/>
          </a:xfrm>
          <a:prstGeom prst="rect">
            <a:avLst/>
          </a:prstGeom>
        </p:spPr>
      </p:pic>
    </p:spTree>
    <p:extLst>
      <p:ext uri="{BB962C8B-B14F-4D97-AF65-F5344CB8AC3E}">
        <p14:creationId xmlns:p14="http://schemas.microsoft.com/office/powerpoint/2010/main" val="980333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ar-SA" dirty="0"/>
          </a:p>
        </p:txBody>
      </p:sp>
      <p:sp>
        <p:nvSpPr>
          <p:cNvPr id="8" name="Rectangle 7"/>
          <p:cNvSpPr/>
          <p:nvPr/>
        </p:nvSpPr>
        <p:spPr>
          <a:xfrm>
            <a:off x="107504" y="1988840"/>
            <a:ext cx="4032448" cy="707886"/>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en-US" sz="2000" dirty="0" smtClean="0">
                <a:solidFill>
                  <a:schemeClr val="tx1">
                    <a:lumMod val="75000"/>
                    <a:lumOff val="25000"/>
                  </a:schemeClr>
                </a:solidFill>
              </a:rPr>
              <a:t>slope</a:t>
            </a:r>
            <a:endParaRPr lang="en-US" sz="2000" dirty="0" smtClean="0">
              <a:solidFill>
                <a:schemeClr val="tx1">
                  <a:lumMod val="75000"/>
                  <a:lumOff val="25000"/>
                </a:schemeClr>
              </a:solidFill>
            </a:endParaRPr>
          </a:p>
          <a:p>
            <a:endParaRPr lang="en-US" sz="2000" dirty="0">
              <a:solidFill>
                <a:schemeClr val="tx1">
                  <a:lumMod val="75000"/>
                  <a:lumOff val="25000"/>
                </a:schemeClr>
              </a:solidFill>
            </a:endParaRPr>
          </a:p>
        </p:txBody>
      </p:sp>
      <p:sp>
        <p:nvSpPr>
          <p:cNvPr id="4" name="TextBox 3"/>
          <p:cNvSpPr txBox="1"/>
          <p:nvPr/>
        </p:nvSpPr>
        <p:spPr>
          <a:xfrm>
            <a:off x="4868718" y="1917465"/>
            <a:ext cx="4010784" cy="369332"/>
          </a:xfrm>
          <a:prstGeom prst="rect">
            <a:avLst/>
          </a:prstGeom>
          <a:noFill/>
        </p:spPr>
        <p:txBody>
          <a:bodyPr wrap="square" rtlCol="1">
            <a:spAutoFit/>
          </a:bodyPr>
          <a:lstStyle/>
          <a:p>
            <a:r>
              <a:rPr lang="en-US" dirty="0"/>
              <a:t>Slope values for wastewater conduits</a:t>
            </a:r>
            <a:endParaRPr lang="ar-S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2218949"/>
            <a:ext cx="5004048" cy="4090371"/>
          </a:xfrm>
          <a:prstGeom prst="rect">
            <a:avLst/>
          </a:prstGeom>
        </p:spPr>
      </p:pic>
    </p:spTree>
    <p:extLst>
      <p:ext uri="{BB962C8B-B14F-4D97-AF65-F5344CB8AC3E}">
        <p14:creationId xmlns:p14="http://schemas.microsoft.com/office/powerpoint/2010/main" val="528401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2783"/>
            <a:ext cx="4534691" cy="3960439"/>
          </a:xfrm>
          <a:prstGeom prst="rect">
            <a:avLst/>
          </a:prstGeom>
        </p:spPr>
      </p:pic>
      <p:sp>
        <p:nvSpPr>
          <p:cNvPr id="2" name="Title 1"/>
          <p:cNvSpPr>
            <a:spLocks noGrp="1"/>
          </p:cNvSpPr>
          <p:nvPr>
            <p:ph type="title"/>
          </p:nvPr>
        </p:nvSpPr>
        <p:spPr/>
        <p:txBody>
          <a:bodyPr/>
          <a:lstStyle/>
          <a:p>
            <a:r>
              <a:rPr lang="en-US" dirty="0" smtClean="0"/>
              <a:t>Results</a:t>
            </a:r>
            <a:endParaRPr lang="ar-SA" dirty="0"/>
          </a:p>
        </p:txBody>
      </p:sp>
      <p:sp>
        <p:nvSpPr>
          <p:cNvPr id="8" name="Rectangle 7"/>
          <p:cNvSpPr/>
          <p:nvPr/>
        </p:nvSpPr>
        <p:spPr>
          <a:xfrm>
            <a:off x="107504" y="1988840"/>
            <a:ext cx="4032448" cy="707886"/>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en-US" sz="2000" dirty="0" smtClean="0">
                <a:solidFill>
                  <a:schemeClr val="tx1">
                    <a:lumMod val="75000"/>
                    <a:lumOff val="25000"/>
                  </a:schemeClr>
                </a:solidFill>
              </a:rPr>
              <a:t> Conduit cover</a:t>
            </a:r>
            <a:endParaRPr lang="en-US" sz="2000" dirty="0" smtClean="0">
              <a:solidFill>
                <a:schemeClr val="tx1">
                  <a:lumMod val="75000"/>
                  <a:lumOff val="25000"/>
                </a:schemeClr>
              </a:solidFill>
            </a:endParaRPr>
          </a:p>
          <a:p>
            <a:endParaRPr lang="en-US" sz="2000" dirty="0">
              <a:solidFill>
                <a:schemeClr val="tx1">
                  <a:lumMod val="75000"/>
                  <a:lumOff val="25000"/>
                </a:schemeClr>
              </a:solidFill>
            </a:endParaRPr>
          </a:p>
        </p:txBody>
      </p:sp>
      <p:sp>
        <p:nvSpPr>
          <p:cNvPr id="4" name="TextBox 3"/>
          <p:cNvSpPr txBox="1"/>
          <p:nvPr/>
        </p:nvSpPr>
        <p:spPr>
          <a:xfrm>
            <a:off x="577659" y="2512060"/>
            <a:ext cx="3957032" cy="369332"/>
          </a:xfrm>
          <a:prstGeom prst="rect">
            <a:avLst/>
          </a:prstGeom>
          <a:noFill/>
        </p:spPr>
        <p:txBody>
          <a:bodyPr wrap="square" rtlCol="1">
            <a:spAutoFit/>
          </a:bodyPr>
          <a:lstStyle/>
          <a:p>
            <a:r>
              <a:rPr lang="en-US" dirty="0"/>
              <a:t>Covers at the start of conduits</a:t>
            </a:r>
            <a:endParaRPr lang="ar-S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2195" y="2342783"/>
            <a:ext cx="4483629" cy="3960439"/>
          </a:xfrm>
          <a:prstGeom prst="rect">
            <a:avLst/>
          </a:prstGeom>
        </p:spPr>
      </p:pic>
      <p:sp>
        <p:nvSpPr>
          <p:cNvPr id="7" name="Rectangle 6"/>
          <p:cNvSpPr/>
          <p:nvPr/>
        </p:nvSpPr>
        <p:spPr>
          <a:xfrm>
            <a:off x="5383758" y="2512060"/>
            <a:ext cx="2977033" cy="369332"/>
          </a:xfrm>
          <a:prstGeom prst="rect">
            <a:avLst/>
          </a:prstGeom>
        </p:spPr>
        <p:txBody>
          <a:bodyPr wrap="none">
            <a:spAutoFit/>
          </a:bodyPr>
          <a:lstStyle/>
          <a:p>
            <a:r>
              <a:rPr lang="en-US" dirty="0"/>
              <a:t>Covers at the </a:t>
            </a:r>
            <a:r>
              <a:rPr lang="en-US" dirty="0" smtClean="0"/>
              <a:t>stop </a:t>
            </a:r>
            <a:r>
              <a:rPr lang="en-US" dirty="0"/>
              <a:t>of conduits</a:t>
            </a:r>
            <a:endParaRPr lang="ar-SA" dirty="0"/>
          </a:p>
        </p:txBody>
      </p:sp>
    </p:spTree>
    <p:extLst>
      <p:ext uri="{BB962C8B-B14F-4D97-AF65-F5344CB8AC3E}">
        <p14:creationId xmlns:p14="http://schemas.microsoft.com/office/powerpoint/2010/main" val="218701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6632"/>
            <a:ext cx="7543800" cy="1450757"/>
          </a:xfrm>
        </p:spPr>
        <p:txBody>
          <a:bodyPr/>
          <a:lstStyle/>
          <a:p>
            <a:r>
              <a:rPr lang="en-US" dirty="0" smtClean="0"/>
              <a:t>Significance of work</a:t>
            </a:r>
            <a:endParaRPr lang="en-US" dirty="0"/>
          </a:p>
        </p:txBody>
      </p:sp>
      <p:sp>
        <p:nvSpPr>
          <p:cNvPr id="3" name="Content Placeholder 2"/>
          <p:cNvSpPr>
            <a:spLocks noGrp="1"/>
          </p:cNvSpPr>
          <p:nvPr>
            <p:ph idx="1"/>
          </p:nvPr>
        </p:nvSpPr>
        <p:spPr>
          <a:xfrm>
            <a:off x="822960" y="1844824"/>
            <a:ext cx="7543801" cy="4023360"/>
          </a:xfrm>
        </p:spPr>
        <p:txBody>
          <a:bodyPr>
            <a:normAutofit/>
          </a:bodyPr>
          <a:lstStyle/>
          <a:p>
            <a:pPr algn="l" rtl="0">
              <a:buFont typeface="Wingdings" panose="05000000000000000000" pitchFamily="2" charset="2"/>
              <a:buChar char="Ø"/>
            </a:pPr>
            <a:r>
              <a:rPr lang="en-US" dirty="0"/>
              <a:t>The water network in </a:t>
            </a:r>
            <a:r>
              <a:rPr lang="en-US" dirty="0" smtClean="0"/>
              <a:t>Burqa doesn’t </a:t>
            </a:r>
            <a:r>
              <a:rPr lang="en-US" dirty="0"/>
              <a:t>work efficiently or effectively, since it has high percentage of loss which reaches </a:t>
            </a:r>
            <a:r>
              <a:rPr lang="en-US" dirty="0" smtClean="0"/>
              <a:t>30% </a:t>
            </a:r>
            <a:r>
              <a:rPr lang="en-US" dirty="0"/>
              <a:t>of water </a:t>
            </a:r>
            <a:r>
              <a:rPr lang="en-US" dirty="0" smtClean="0"/>
              <a:t>supply. </a:t>
            </a:r>
            <a:endParaRPr lang="en-US" dirty="0"/>
          </a:p>
          <a:p>
            <a:pPr algn="l" rtl="0">
              <a:buFont typeface="Wingdings" panose="05000000000000000000" pitchFamily="2" charset="2"/>
              <a:buChar char="Ø"/>
            </a:pPr>
            <a:r>
              <a:rPr lang="en-US" dirty="0" smtClean="0"/>
              <a:t>In </a:t>
            </a:r>
            <a:r>
              <a:rPr lang="en-US" dirty="0"/>
              <a:t>this project we will evaluate and redesign Burqa network to improve it’s efficiency and to minimize the loss in order to cover the future needed of water as much as possible.</a:t>
            </a:r>
          </a:p>
          <a:p>
            <a:pPr lvl="0" algn="l" rtl="0">
              <a:buFont typeface="Wingdings" panose="05000000000000000000" pitchFamily="2" charset="2"/>
              <a:buChar char="Ø"/>
            </a:pPr>
            <a:r>
              <a:rPr lang="en-US" dirty="0"/>
              <a:t>The residents of </a:t>
            </a:r>
            <a:r>
              <a:rPr lang="en-US" dirty="0" smtClean="0"/>
              <a:t>Burqa dispose their </a:t>
            </a:r>
            <a:r>
              <a:rPr lang="en-US" dirty="0"/>
              <a:t>sewage using cesspits</a:t>
            </a:r>
            <a:r>
              <a:rPr lang="en-US" dirty="0" smtClean="0"/>
              <a:t>. Cesspits have many environmental problems. Accordingly, we have to design a wastewater collection network for </a:t>
            </a:r>
            <a:r>
              <a:rPr lang="en-US" dirty="0" smtClean="0"/>
              <a:t>Burqa.</a:t>
            </a:r>
            <a:endParaRPr lang="en-US" dirty="0"/>
          </a:p>
          <a:p>
            <a:pPr algn="l"/>
            <a:endParaRPr lang="en-US" dirty="0" smtClean="0">
              <a:solidFill>
                <a:schemeClr val="tx1"/>
              </a:solidFill>
            </a:endParaRPr>
          </a:p>
        </p:txBody>
      </p:sp>
    </p:spTree>
    <p:extLst>
      <p:ext uri="{BB962C8B-B14F-4D97-AF65-F5344CB8AC3E}">
        <p14:creationId xmlns:p14="http://schemas.microsoft.com/office/powerpoint/2010/main" val="236034445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332656"/>
            <a:ext cx="4572000" cy="984885"/>
          </a:xfrm>
          <a:prstGeom prst="rect">
            <a:avLst/>
          </a:prstGeom>
        </p:spPr>
        <p:txBody>
          <a:bodyPr>
            <a:spAutoFit/>
          </a:bodyPr>
          <a:lstStyle/>
          <a:p>
            <a:r>
              <a:rPr lang="en-US" sz="4000" dirty="0"/>
              <a:t>Results</a:t>
            </a:r>
            <a:r>
              <a:rPr lang="en-US" dirty="0"/>
              <a:t/>
            </a:r>
            <a:br>
              <a:rPr lang="en-US" dirty="0"/>
            </a:br>
            <a:r>
              <a:rPr lang="en-US" dirty="0"/>
              <a:t>Manholes table:</a:t>
            </a:r>
            <a:endParaRPr lang="ar-S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052736"/>
            <a:ext cx="3960440" cy="5253608"/>
          </a:xfrm>
          <a:prstGeom prst="rect">
            <a:avLst/>
          </a:prstGeom>
        </p:spPr>
      </p:pic>
    </p:spTree>
    <p:extLst>
      <p:ext uri="{BB962C8B-B14F-4D97-AF65-F5344CB8AC3E}">
        <p14:creationId xmlns:p14="http://schemas.microsoft.com/office/powerpoint/2010/main" val="36783539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332656"/>
            <a:ext cx="4572000" cy="984885"/>
          </a:xfrm>
          <a:prstGeom prst="rect">
            <a:avLst/>
          </a:prstGeom>
        </p:spPr>
        <p:txBody>
          <a:bodyPr>
            <a:spAutoFit/>
          </a:bodyPr>
          <a:lstStyle/>
          <a:p>
            <a:r>
              <a:rPr lang="en-US" sz="4000" dirty="0"/>
              <a:t>Results</a:t>
            </a:r>
            <a:r>
              <a:rPr lang="en-US" dirty="0"/>
              <a:t/>
            </a:r>
            <a:br>
              <a:rPr lang="en-US" dirty="0"/>
            </a:br>
            <a:r>
              <a:rPr lang="en-US" dirty="0" smtClean="0"/>
              <a:t>Outfall </a:t>
            </a:r>
            <a:r>
              <a:rPr lang="en-US" dirty="0"/>
              <a:t>table:</a:t>
            </a:r>
            <a:endParaRPr lang="ar-S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15" y="1317541"/>
            <a:ext cx="8287881" cy="707970"/>
          </a:xfrm>
          <a:prstGeom prst="rect">
            <a:avLst/>
          </a:prstGeom>
        </p:spPr>
      </p:pic>
    </p:spTree>
    <p:extLst>
      <p:ext uri="{BB962C8B-B14F-4D97-AF65-F5344CB8AC3E}">
        <p14:creationId xmlns:p14="http://schemas.microsoft.com/office/powerpoint/2010/main" val="8619954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332656"/>
            <a:ext cx="4572000" cy="984885"/>
          </a:xfrm>
          <a:prstGeom prst="rect">
            <a:avLst/>
          </a:prstGeom>
        </p:spPr>
        <p:txBody>
          <a:bodyPr>
            <a:spAutoFit/>
          </a:bodyPr>
          <a:lstStyle/>
          <a:p>
            <a:r>
              <a:rPr lang="en-US" sz="4000" dirty="0"/>
              <a:t>Results</a:t>
            </a:r>
            <a:r>
              <a:rPr lang="en-US" dirty="0"/>
              <a:t/>
            </a:r>
            <a:br>
              <a:rPr lang="en-US" dirty="0"/>
            </a:br>
            <a:r>
              <a:rPr lang="en-US" dirty="0" smtClean="0"/>
              <a:t>Profile:</a:t>
            </a:r>
            <a:endParaRPr lang="ar-S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2856"/>
            <a:ext cx="9144000" cy="3168352"/>
          </a:xfrm>
          <a:prstGeom prst="rect">
            <a:avLst/>
          </a:prstGeom>
        </p:spPr>
      </p:pic>
    </p:spTree>
    <p:extLst>
      <p:ext uri="{BB962C8B-B14F-4D97-AF65-F5344CB8AC3E}">
        <p14:creationId xmlns:p14="http://schemas.microsoft.com/office/powerpoint/2010/main" val="22404182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 and Recommendations </a:t>
            </a:r>
            <a:endParaRPr lang="en-US" dirty="0"/>
          </a:p>
        </p:txBody>
      </p:sp>
      <p:sp>
        <p:nvSpPr>
          <p:cNvPr id="3" name="Content Placeholder 2"/>
          <p:cNvSpPr>
            <a:spLocks noGrp="1"/>
          </p:cNvSpPr>
          <p:nvPr>
            <p:ph idx="1"/>
          </p:nvPr>
        </p:nvSpPr>
        <p:spPr>
          <a:xfrm>
            <a:off x="611561" y="1737361"/>
            <a:ext cx="7755200" cy="2065866"/>
          </a:xfrm>
        </p:spPr>
        <p:txBody>
          <a:bodyPr>
            <a:normAutofit/>
          </a:bodyPr>
          <a:lstStyle/>
          <a:p>
            <a:pPr marL="342900" indent="-342900" algn="l" rtl="0">
              <a:buClr>
                <a:schemeClr val="accent2"/>
              </a:buClr>
              <a:buFont typeface="Wingdings" panose="05000000000000000000" pitchFamily="2" charset="2"/>
              <a:buChar char="Ø"/>
            </a:pPr>
            <a:r>
              <a:rPr lang="en-US" dirty="0"/>
              <a:t>Water distribution network</a:t>
            </a:r>
          </a:p>
          <a:p>
            <a:pPr algn="l" rtl="0"/>
            <a:r>
              <a:rPr lang="en-US" dirty="0"/>
              <a:t>After evaluating the status of the current water distribution network at Burqa and finding out that the percent of losses is about </a:t>
            </a:r>
            <a:r>
              <a:rPr lang="en-US" dirty="0" smtClean="0"/>
              <a:t>30% </a:t>
            </a:r>
            <a:r>
              <a:rPr lang="en-US" dirty="0"/>
              <a:t>of the total supply and that it is unsuitable for future demand. </a:t>
            </a:r>
            <a:r>
              <a:rPr lang="en-US" dirty="0"/>
              <a:t>There are other problems, so it is recommended that the new design which is represented in this project should be conducted.</a:t>
            </a:r>
          </a:p>
          <a:p>
            <a:pPr algn="l"/>
            <a:endParaRPr lang="en-US" dirty="0" smtClean="0"/>
          </a:p>
          <a:p>
            <a:pPr algn="l"/>
            <a:endParaRPr lang="en-US" dirty="0"/>
          </a:p>
          <a:p>
            <a:endParaRPr lang="en-US" dirty="0" smtClean="0"/>
          </a:p>
        </p:txBody>
      </p:sp>
      <p:sp>
        <p:nvSpPr>
          <p:cNvPr id="4" name="TextBox 3"/>
          <p:cNvSpPr txBox="1"/>
          <p:nvPr/>
        </p:nvSpPr>
        <p:spPr>
          <a:xfrm>
            <a:off x="611561" y="3645024"/>
            <a:ext cx="6840760" cy="2523768"/>
          </a:xfrm>
          <a:prstGeom prst="rect">
            <a:avLst/>
          </a:prstGeom>
          <a:noFill/>
        </p:spPr>
        <p:txBody>
          <a:bodyPr wrap="square" rtlCol="1">
            <a:spAutoFit/>
          </a:bodyPr>
          <a:lstStyle/>
          <a:p>
            <a:pPr marL="342900" indent="-342900">
              <a:buClr>
                <a:schemeClr val="accent2"/>
              </a:buClr>
              <a:buFont typeface="Wingdings" panose="05000000000000000000" pitchFamily="2" charset="2"/>
              <a:buChar char="Ø"/>
            </a:pPr>
            <a:r>
              <a:rPr lang="en-US" sz="2000" dirty="0">
                <a:solidFill>
                  <a:schemeClr val="tx1">
                    <a:lumMod val="75000"/>
                    <a:lumOff val="25000"/>
                  </a:schemeClr>
                </a:solidFill>
              </a:rPr>
              <a:t>Wastewater </a:t>
            </a:r>
            <a:r>
              <a:rPr lang="en-US" sz="2000" dirty="0">
                <a:solidFill>
                  <a:schemeClr val="tx1">
                    <a:lumMod val="75000"/>
                    <a:lumOff val="25000"/>
                  </a:schemeClr>
                </a:solidFill>
              </a:rPr>
              <a:t>collection </a:t>
            </a:r>
            <a:r>
              <a:rPr lang="en-US" sz="2000" dirty="0" smtClean="0">
                <a:solidFill>
                  <a:schemeClr val="tx1">
                    <a:lumMod val="75000"/>
                    <a:lumOff val="25000"/>
                  </a:schemeClr>
                </a:solidFill>
              </a:rPr>
              <a:t>network</a:t>
            </a:r>
          </a:p>
          <a:p>
            <a:endParaRPr lang="en-US" sz="2000" dirty="0" smtClean="0">
              <a:solidFill>
                <a:schemeClr val="tx1">
                  <a:lumMod val="75000"/>
                  <a:lumOff val="25000"/>
                </a:schemeClr>
              </a:solidFill>
            </a:endParaRPr>
          </a:p>
          <a:p>
            <a:r>
              <a:rPr lang="en-US" sz="2000" dirty="0" smtClean="0">
                <a:solidFill>
                  <a:schemeClr val="tx1">
                    <a:lumMod val="75000"/>
                    <a:lumOff val="25000"/>
                  </a:schemeClr>
                </a:solidFill>
              </a:rPr>
              <a:t>We </a:t>
            </a:r>
            <a:r>
              <a:rPr lang="en-US" sz="2000" dirty="0">
                <a:solidFill>
                  <a:schemeClr val="tx1">
                    <a:lumMod val="75000"/>
                    <a:lumOff val="25000"/>
                  </a:schemeClr>
                </a:solidFill>
              </a:rPr>
              <a:t>conclude from our project:</a:t>
            </a:r>
          </a:p>
          <a:p>
            <a:r>
              <a:rPr lang="en-US" sz="2000" dirty="0">
                <a:solidFill>
                  <a:schemeClr val="tx1">
                    <a:lumMod val="75000"/>
                    <a:lumOff val="25000"/>
                  </a:schemeClr>
                </a:solidFill>
              </a:rPr>
              <a:t>The design is applicable for the selected design period that is 15 years.</a:t>
            </a:r>
          </a:p>
          <a:p>
            <a:r>
              <a:rPr lang="en-US" sz="2000" dirty="0">
                <a:solidFill>
                  <a:schemeClr val="tx1">
                    <a:lumMod val="75000"/>
                    <a:lumOff val="25000"/>
                  </a:schemeClr>
                </a:solidFill>
              </a:rPr>
              <a:t>All values of velocities, slopes and cover is verify the criteria which were mentioned.</a:t>
            </a:r>
          </a:p>
          <a:p>
            <a:endParaRPr lang="ar-SA" dirty="0"/>
          </a:p>
        </p:txBody>
      </p:sp>
    </p:spTree>
    <p:extLst>
      <p:ext uri="{BB962C8B-B14F-4D97-AF65-F5344CB8AC3E}">
        <p14:creationId xmlns:p14="http://schemas.microsoft.com/office/powerpoint/2010/main" val="6721965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060848"/>
            <a:ext cx="8614792" cy="2304256"/>
          </a:xfrm>
        </p:spPr>
        <p:txBody>
          <a:bodyPr>
            <a:normAutofit/>
          </a:bodyPr>
          <a:lstStyle/>
          <a:p>
            <a:pPr algn="ctr"/>
            <a:r>
              <a:rPr lang="en-US" sz="10000" dirty="0" smtClean="0">
                <a:latin typeface="Showcard Gothic" pitchFamily="82" charset="0"/>
              </a:rPr>
              <a:t>Thank </a:t>
            </a:r>
            <a:r>
              <a:rPr lang="en-US" sz="10000" dirty="0" err="1" smtClean="0">
                <a:latin typeface="Showcard Gothic" pitchFamily="82" charset="0"/>
              </a:rPr>
              <a:t>YOu</a:t>
            </a:r>
            <a:endParaRPr lang="en-US" sz="10000" dirty="0">
              <a:latin typeface="Showcard Gothic" pitchFamily="82" charset="0"/>
            </a:endParaRPr>
          </a:p>
        </p:txBody>
      </p:sp>
    </p:spTree>
    <p:extLst>
      <p:ext uri="{BB962C8B-B14F-4D97-AF65-F5344CB8AC3E}">
        <p14:creationId xmlns:p14="http://schemas.microsoft.com/office/powerpoint/2010/main" val="517133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683" y="926693"/>
            <a:ext cx="7467600" cy="724942"/>
          </a:xfrm>
        </p:spPr>
        <p:txBody>
          <a:bodyPr>
            <a:normAutofit/>
          </a:bodyPr>
          <a:lstStyle/>
          <a:p>
            <a:r>
              <a:rPr lang="en-US" dirty="0"/>
              <a:t>Study area</a:t>
            </a:r>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3271" y="1844824"/>
            <a:ext cx="4163256" cy="4022725"/>
          </a:xfrm>
        </p:spPr>
      </p:pic>
      <p:sp>
        <p:nvSpPr>
          <p:cNvPr id="5" name="TextBox 4"/>
          <p:cNvSpPr txBox="1"/>
          <p:nvPr/>
        </p:nvSpPr>
        <p:spPr>
          <a:xfrm>
            <a:off x="683568" y="1844824"/>
            <a:ext cx="4220141" cy="4657685"/>
          </a:xfrm>
          <a:prstGeom prst="rect">
            <a:avLst/>
          </a:prstGeom>
          <a:noFill/>
        </p:spPr>
        <p:txBody>
          <a:bodyPr wrap="square" rtlCol="0">
            <a:spAutoFit/>
          </a:bodyPr>
          <a:lstStyle/>
          <a:p>
            <a:pPr marL="91440" indent="-91440">
              <a:lnSpc>
                <a:spcPct val="90000"/>
              </a:lnSpc>
              <a:spcBef>
                <a:spcPts val="1200"/>
              </a:spcBef>
              <a:spcAft>
                <a:spcPts val="200"/>
              </a:spcAft>
              <a:buClr>
                <a:schemeClr val="accent1"/>
              </a:buClr>
              <a:buSzPct val="100000"/>
              <a:buFont typeface="Wingdings" panose="05000000000000000000" pitchFamily="2" charset="2"/>
              <a:buChar char="Ø"/>
            </a:pPr>
            <a:r>
              <a:rPr lang="en-US" sz="2000" dirty="0">
                <a:solidFill>
                  <a:schemeClr val="tx1">
                    <a:lumMod val="75000"/>
                    <a:lumOff val="25000"/>
                  </a:schemeClr>
                </a:solidFill>
              </a:rPr>
              <a:t>Burqa (Arabic: </a:t>
            </a:r>
            <a:r>
              <a:rPr lang="ar-SA" sz="2000" dirty="0">
                <a:solidFill>
                  <a:schemeClr val="tx1">
                    <a:lumMod val="75000"/>
                    <a:lumOff val="25000"/>
                  </a:schemeClr>
                </a:solidFill>
              </a:rPr>
              <a:t>برقة</a:t>
            </a:r>
            <a:r>
              <a:rPr lang="en-US" sz="2000" dirty="0">
                <a:solidFill>
                  <a:schemeClr val="tx1">
                    <a:lumMod val="75000"/>
                    <a:lumOff val="25000"/>
                  </a:schemeClr>
                </a:solidFill>
              </a:rPr>
              <a:t>) is a Palestinian village in the Nablus Governorate, located 10.7 km northwest of Nablus </a:t>
            </a:r>
            <a:r>
              <a:rPr lang="en-US" sz="2000" dirty="0" smtClean="0">
                <a:solidFill>
                  <a:schemeClr val="tx1">
                    <a:lumMod val="75000"/>
                    <a:lumOff val="25000"/>
                  </a:schemeClr>
                </a:solidFill>
              </a:rPr>
              <a:t>City, </a:t>
            </a:r>
            <a:r>
              <a:rPr lang="en-US" sz="2000" dirty="0">
                <a:solidFill>
                  <a:schemeClr val="tx1">
                    <a:lumMod val="75000"/>
                    <a:lumOff val="25000"/>
                  </a:schemeClr>
                </a:solidFill>
              </a:rPr>
              <a:t>in the northern West Bank . </a:t>
            </a:r>
          </a:p>
          <a:p>
            <a:endParaRPr lang="en-US" sz="2000" b="1" dirty="0" smtClean="0"/>
          </a:p>
          <a:p>
            <a:pPr marL="91440" indent="-91440">
              <a:lnSpc>
                <a:spcPct val="90000"/>
              </a:lnSpc>
              <a:spcBef>
                <a:spcPts val="1200"/>
              </a:spcBef>
              <a:spcAft>
                <a:spcPts val="200"/>
              </a:spcAft>
              <a:buClr>
                <a:schemeClr val="accent1"/>
              </a:buClr>
              <a:buSzPct val="100000"/>
              <a:buFont typeface="Wingdings" panose="05000000000000000000" pitchFamily="2" charset="2"/>
              <a:buChar char="Ø"/>
            </a:pPr>
            <a:r>
              <a:rPr lang="en-US" sz="2000" dirty="0">
                <a:solidFill>
                  <a:schemeClr val="tx1">
                    <a:lumMod val="75000"/>
                    <a:lumOff val="25000"/>
                  </a:schemeClr>
                </a:solidFill>
              </a:rPr>
              <a:t>The total area of Burqa village consists of approximately 18.174 dunums which is divided </a:t>
            </a:r>
            <a:r>
              <a:rPr lang="en-US" sz="2000" dirty="0" smtClean="0">
                <a:solidFill>
                  <a:schemeClr val="tx1">
                    <a:lumMod val="75000"/>
                    <a:lumOff val="25000"/>
                  </a:schemeClr>
                </a:solidFill>
              </a:rPr>
              <a:t>as:</a:t>
            </a:r>
          </a:p>
          <a:p>
            <a:pPr>
              <a:lnSpc>
                <a:spcPct val="90000"/>
              </a:lnSpc>
              <a:spcBef>
                <a:spcPts val="1200"/>
              </a:spcBef>
              <a:spcAft>
                <a:spcPts val="200"/>
              </a:spcAft>
              <a:buClr>
                <a:schemeClr val="accent1"/>
              </a:buClr>
              <a:buSzPct val="100000"/>
            </a:pPr>
            <a:r>
              <a:rPr lang="en-US" sz="2000" dirty="0" smtClean="0">
                <a:solidFill>
                  <a:schemeClr val="tx1">
                    <a:lumMod val="75000"/>
                    <a:lumOff val="25000"/>
                  </a:schemeClr>
                </a:solidFill>
              </a:rPr>
              <a:t>(Area </a:t>
            </a:r>
            <a:r>
              <a:rPr lang="en-US" sz="2000" dirty="0">
                <a:solidFill>
                  <a:schemeClr val="tx1">
                    <a:lumMod val="75000"/>
                    <a:lumOff val="25000"/>
                  </a:schemeClr>
                </a:solidFill>
              </a:rPr>
              <a:t>A:27%, Area B:29%, Area C:44%). </a:t>
            </a:r>
          </a:p>
          <a:p>
            <a:pPr marL="91440" indent="-91440">
              <a:lnSpc>
                <a:spcPct val="90000"/>
              </a:lnSpc>
              <a:spcBef>
                <a:spcPts val="1200"/>
              </a:spcBef>
              <a:spcAft>
                <a:spcPts val="200"/>
              </a:spcAft>
              <a:buClr>
                <a:schemeClr val="accent1"/>
              </a:buClr>
              <a:buSzPct val="100000"/>
              <a:buFont typeface="Wingdings" panose="05000000000000000000" pitchFamily="2" charset="2"/>
              <a:buChar char="Ø"/>
            </a:pPr>
            <a:r>
              <a:rPr lang="en-US" sz="2000" dirty="0">
                <a:solidFill>
                  <a:schemeClr val="tx1">
                    <a:lumMod val="75000"/>
                    <a:lumOff val="25000"/>
                  </a:schemeClr>
                </a:solidFill>
              </a:rPr>
              <a:t>Water resources :</a:t>
            </a:r>
          </a:p>
          <a:p>
            <a:pPr marL="342900" indent="-342900">
              <a:buClr>
                <a:schemeClr val="accent1"/>
              </a:buClr>
              <a:buFont typeface="Wingdings" panose="05000000000000000000" pitchFamily="2" charset="2"/>
              <a:buChar char="§"/>
            </a:pPr>
            <a:r>
              <a:rPr lang="en-US" sz="2000" dirty="0">
                <a:solidFill>
                  <a:schemeClr val="tx1">
                    <a:lumMod val="75000"/>
                    <a:lumOff val="25000"/>
                  </a:schemeClr>
                </a:solidFill>
              </a:rPr>
              <a:t> main sources of water is MAKAROT (an Israeli company</a:t>
            </a:r>
            <a:r>
              <a:rPr lang="en-US" sz="2000" dirty="0" smtClean="0">
                <a:solidFill>
                  <a:schemeClr val="tx1">
                    <a:lumMod val="75000"/>
                    <a:lumOff val="25000"/>
                  </a:schemeClr>
                </a:solidFill>
              </a:rPr>
              <a:t>).</a:t>
            </a:r>
          </a:p>
          <a:p>
            <a:pPr marL="342900" indent="-342900">
              <a:buClr>
                <a:schemeClr val="accent1"/>
              </a:buClr>
              <a:buFont typeface="Wingdings" panose="05000000000000000000" pitchFamily="2" charset="2"/>
              <a:buChar char="§"/>
            </a:pPr>
            <a:r>
              <a:rPr lang="en-US" sz="2000" dirty="0" smtClean="0">
                <a:solidFill>
                  <a:schemeClr val="tx1">
                    <a:lumMod val="75000"/>
                    <a:lumOff val="25000"/>
                  </a:schemeClr>
                </a:solidFill>
              </a:rPr>
              <a:t> </a:t>
            </a:r>
            <a:r>
              <a:rPr lang="en-US" sz="2000" dirty="0">
                <a:solidFill>
                  <a:schemeClr val="tx1">
                    <a:lumMod val="75000"/>
                    <a:lumOff val="25000"/>
                  </a:schemeClr>
                </a:solidFill>
              </a:rPr>
              <a:t>4 wells.</a:t>
            </a:r>
          </a:p>
          <a:p>
            <a:endParaRPr lang="en-US" dirty="0"/>
          </a:p>
        </p:txBody>
      </p:sp>
    </p:spTree>
    <p:extLst>
      <p:ext uri="{BB962C8B-B14F-4D97-AF65-F5344CB8AC3E}">
        <p14:creationId xmlns:p14="http://schemas.microsoft.com/office/powerpoint/2010/main" val="15018174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467600" cy="1143000"/>
          </a:xfrm>
        </p:spPr>
        <p:txBody>
          <a:bodyPr/>
          <a:lstStyle/>
          <a:p>
            <a:r>
              <a:rPr lang="en-US" dirty="0" smtClean="0"/>
              <a:t>Methodology</a:t>
            </a:r>
            <a:endParaRPr lang="en-US" dirty="0"/>
          </a:p>
        </p:txBody>
      </p:sp>
      <p:graphicFrame>
        <p:nvGraphicFramePr>
          <p:cNvPr id="4" name="Diagram 3"/>
          <p:cNvGraphicFramePr>
            <a:graphicFrameLocks/>
          </p:cNvGraphicFramePr>
          <p:nvPr>
            <p:extLst>
              <p:ext uri="{D42A27DB-BD31-4B8C-83A1-F6EECF244321}">
                <p14:modId xmlns:p14="http://schemas.microsoft.com/office/powerpoint/2010/main" val="2928592526"/>
              </p:ext>
            </p:extLst>
          </p:nvPr>
        </p:nvGraphicFramePr>
        <p:xfrm>
          <a:off x="611560" y="1772816"/>
          <a:ext cx="7776864"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223570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60648"/>
            <a:ext cx="7543800" cy="1450757"/>
          </a:xfrm>
          <a:ln>
            <a:noFill/>
          </a:ln>
        </p:spPr>
        <p:txBody>
          <a:bodyPr>
            <a:normAutofit/>
          </a:bodyPr>
          <a:lstStyle/>
          <a:p>
            <a:r>
              <a:rPr lang="en-US" dirty="0"/>
              <a:t>Data collection</a:t>
            </a:r>
          </a:p>
        </p:txBody>
      </p:sp>
      <p:sp>
        <p:nvSpPr>
          <p:cNvPr id="3" name="Content Placeholder 2"/>
          <p:cNvSpPr>
            <a:spLocks noGrp="1"/>
          </p:cNvSpPr>
          <p:nvPr>
            <p:ph idx="1"/>
          </p:nvPr>
        </p:nvSpPr>
        <p:spPr>
          <a:xfrm>
            <a:off x="822960" y="1926001"/>
            <a:ext cx="7421448" cy="4931999"/>
          </a:xfrm>
        </p:spPr>
        <p:txBody>
          <a:bodyPr>
            <a:normAutofit/>
          </a:bodyPr>
          <a:lstStyle/>
          <a:p>
            <a:pPr algn="l" rtl="0">
              <a:buFont typeface="Wingdings" panose="05000000000000000000" pitchFamily="2" charset="2"/>
              <a:buChar char="Ø"/>
            </a:pPr>
            <a:r>
              <a:rPr lang="en-US" dirty="0"/>
              <a:t>Structural map.</a:t>
            </a:r>
            <a:endParaRPr lang="en-US" dirty="0"/>
          </a:p>
          <a:p>
            <a:pPr algn="l" rtl="0">
              <a:buFont typeface="Wingdings" panose="05000000000000000000" pitchFamily="2" charset="2"/>
              <a:buChar char="Ø"/>
            </a:pPr>
            <a:r>
              <a:rPr lang="en-US" dirty="0"/>
              <a:t>Contour </a:t>
            </a:r>
            <a:r>
              <a:rPr lang="en-US" dirty="0"/>
              <a:t>map. </a:t>
            </a:r>
            <a:endParaRPr lang="en-US" dirty="0"/>
          </a:p>
          <a:p>
            <a:pPr algn="l" rtl="0">
              <a:buFont typeface="Wingdings" panose="05000000000000000000" pitchFamily="2" charset="2"/>
              <a:buChar char="Ø"/>
            </a:pPr>
            <a:r>
              <a:rPr lang="en-US" dirty="0"/>
              <a:t>Road </a:t>
            </a:r>
            <a:r>
              <a:rPr lang="en-US" dirty="0"/>
              <a:t>network.</a:t>
            </a:r>
            <a:endParaRPr lang="en-US" dirty="0"/>
          </a:p>
          <a:p>
            <a:pPr lvl="0" algn="l" rtl="0">
              <a:buFont typeface="Wingdings" panose="05000000000000000000" pitchFamily="2" charset="2"/>
              <a:buChar char="Ø"/>
            </a:pPr>
            <a:r>
              <a:rPr lang="en-US" dirty="0"/>
              <a:t>Existing network </a:t>
            </a:r>
            <a:r>
              <a:rPr lang="en-US" dirty="0"/>
              <a:t>map.</a:t>
            </a:r>
            <a:endParaRPr lang="en-US" dirty="0"/>
          </a:p>
          <a:p>
            <a:pPr algn="l" rtl="0">
              <a:buFont typeface="Wingdings" panose="05000000000000000000" pitchFamily="2" charset="2"/>
              <a:buChar char="Ø"/>
            </a:pPr>
            <a:r>
              <a:rPr lang="en-US" dirty="0"/>
              <a:t>Structural map (Houses distribution</a:t>
            </a:r>
            <a:r>
              <a:rPr lang="en-US" dirty="0"/>
              <a:t>).</a:t>
            </a:r>
            <a:endParaRPr lang="en-US" dirty="0"/>
          </a:p>
          <a:p>
            <a:pPr lvl="0" algn="l" rtl="0">
              <a:buFont typeface="Wingdings" panose="05000000000000000000" pitchFamily="2" charset="2"/>
              <a:buChar char="Ø"/>
            </a:pPr>
            <a:r>
              <a:rPr lang="en-US" dirty="0"/>
              <a:t>Population of our study </a:t>
            </a:r>
            <a:r>
              <a:rPr lang="en-US" dirty="0"/>
              <a:t>area. </a:t>
            </a:r>
            <a:endParaRPr lang="en-US" dirty="0"/>
          </a:p>
          <a:p>
            <a:pPr marL="0" lvl="0" indent="0">
              <a:buNone/>
            </a:pPr>
            <a:endParaRPr lang="en-US" dirty="0">
              <a:solidFill>
                <a:schemeClr val="tx1"/>
              </a:solidFill>
            </a:endParaRPr>
          </a:p>
        </p:txBody>
      </p:sp>
    </p:spTree>
    <p:extLst>
      <p:ext uri="{BB962C8B-B14F-4D97-AF65-F5344CB8AC3E}">
        <p14:creationId xmlns:p14="http://schemas.microsoft.com/office/powerpoint/2010/main" val="36736664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a:t>
            </a:r>
            <a:endParaRPr lang="ar-SA" dirty="0"/>
          </a:p>
        </p:txBody>
      </p:sp>
      <p:sp>
        <p:nvSpPr>
          <p:cNvPr id="3" name="Content Placeholder 2"/>
          <p:cNvSpPr>
            <a:spLocks noGrp="1"/>
          </p:cNvSpPr>
          <p:nvPr>
            <p:ph idx="1"/>
          </p:nvPr>
        </p:nvSpPr>
        <p:spPr/>
        <p:txBody>
          <a:bodyPr/>
          <a:lstStyle/>
          <a:p>
            <a:pPr lvl="0" algn="l" rtl="0">
              <a:buFont typeface="Wingdings" panose="05000000000000000000" pitchFamily="2" charset="2"/>
              <a:buChar char="Ø"/>
            </a:pPr>
            <a:r>
              <a:rPr lang="en-US" dirty="0"/>
              <a:t>Pipes diameter and it's type: which was found as Galvanized Iron with diameter of 2, 3 and 4 in.</a:t>
            </a:r>
          </a:p>
          <a:p>
            <a:pPr lvl="0" algn="l" rtl="0">
              <a:buFont typeface="Wingdings" panose="05000000000000000000" pitchFamily="2" charset="2"/>
              <a:buChar char="Ø"/>
            </a:pPr>
            <a:r>
              <a:rPr lang="en-US" dirty="0"/>
              <a:t>Reservoir location.</a:t>
            </a:r>
          </a:p>
          <a:p>
            <a:pPr lvl="0" algn="l" rtl="0">
              <a:buFont typeface="Wingdings" panose="05000000000000000000" pitchFamily="2" charset="2"/>
              <a:buChar char="Ø"/>
            </a:pPr>
            <a:r>
              <a:rPr lang="en-US" dirty="0"/>
              <a:t>Boundary of study area.</a:t>
            </a:r>
          </a:p>
          <a:p>
            <a:pPr lvl="0" algn="l" rtl="0">
              <a:buFont typeface="Wingdings" panose="05000000000000000000" pitchFamily="2" charset="2"/>
              <a:buChar char="Ø"/>
            </a:pPr>
            <a:r>
              <a:rPr lang="en-US" dirty="0"/>
              <a:t>demand per capita. </a:t>
            </a:r>
          </a:p>
          <a:p>
            <a:pPr algn="l" rtl="0">
              <a:buFont typeface="Wingdings" panose="05000000000000000000" pitchFamily="2" charset="2"/>
              <a:buChar char="Ø"/>
            </a:pPr>
            <a:r>
              <a:rPr lang="en-US" dirty="0"/>
              <a:t>Monthly Demand</a:t>
            </a:r>
            <a:endParaRPr lang="ar-SA" dirty="0"/>
          </a:p>
        </p:txBody>
      </p:sp>
    </p:spTree>
    <p:extLst>
      <p:ext uri="{BB962C8B-B14F-4D97-AF65-F5344CB8AC3E}">
        <p14:creationId xmlns:p14="http://schemas.microsoft.com/office/powerpoint/2010/main" val="253983674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2417</TotalTime>
  <Words>1772</Words>
  <Application>Microsoft Office PowerPoint</Application>
  <PresentationFormat>On-screen Show (4:3)</PresentationFormat>
  <Paragraphs>295</Paragraphs>
  <Slides>54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Calibri Light</vt:lpstr>
      <vt:lpstr>Showcard Gothic</vt:lpstr>
      <vt:lpstr>Times New Roman</vt:lpstr>
      <vt:lpstr>Wingdings</vt:lpstr>
      <vt:lpstr>Retrospect</vt:lpstr>
      <vt:lpstr>Evaluation And Redesign of the Water and wastewater Distribution Network of Burqa Village</vt:lpstr>
      <vt:lpstr>Outline</vt:lpstr>
      <vt:lpstr>Introduction</vt:lpstr>
      <vt:lpstr>Objectives</vt:lpstr>
      <vt:lpstr>Significance of work</vt:lpstr>
      <vt:lpstr>Study area</vt:lpstr>
      <vt:lpstr>Methodology</vt:lpstr>
      <vt:lpstr>Data collection</vt:lpstr>
      <vt:lpstr>Data collection</vt:lpstr>
      <vt:lpstr>PowerPoint Presentation</vt:lpstr>
      <vt:lpstr>Monthly Demand</vt:lpstr>
      <vt:lpstr>PowerPoint Presentation</vt:lpstr>
      <vt:lpstr>Data analyzing</vt:lpstr>
      <vt:lpstr>Data analyzing</vt:lpstr>
      <vt:lpstr>Designing</vt:lpstr>
      <vt:lpstr>Modeling</vt:lpstr>
      <vt:lpstr>Evaluation modeling </vt:lpstr>
      <vt:lpstr>Evaluation modeling</vt:lpstr>
      <vt:lpstr>PowerPoint Presentation</vt:lpstr>
      <vt:lpstr>Results</vt:lpstr>
      <vt:lpstr>Results</vt:lpstr>
      <vt:lpstr>Results</vt:lpstr>
      <vt:lpstr>Results</vt:lpstr>
      <vt:lpstr>Evaluation modeling </vt:lpstr>
      <vt:lpstr>Results Pipes table </vt:lpstr>
      <vt:lpstr>Results</vt:lpstr>
      <vt:lpstr>Results Junctions table  </vt:lpstr>
      <vt:lpstr>Results</vt:lpstr>
      <vt:lpstr>Design modeling</vt:lpstr>
      <vt:lpstr>Design modeling</vt:lpstr>
      <vt:lpstr>Results Pipes table </vt:lpstr>
      <vt:lpstr>Results</vt:lpstr>
      <vt:lpstr>Results Pipes table </vt:lpstr>
      <vt:lpstr>Results</vt:lpstr>
      <vt:lpstr>PowerPoint Presentation</vt:lpstr>
      <vt:lpstr>Data analyzing</vt:lpstr>
      <vt:lpstr>Data analyzing</vt:lpstr>
      <vt:lpstr>Designing</vt:lpstr>
      <vt:lpstr>Designing</vt:lpstr>
      <vt:lpstr>Design modeling</vt:lpstr>
      <vt:lpstr>Design modeling</vt:lpstr>
      <vt:lpstr>PowerPoint Presentation</vt:lpstr>
      <vt:lpstr>PowerPoint Presentation</vt:lpstr>
      <vt:lpstr>Design modeling</vt:lpstr>
      <vt:lpstr>Results  </vt:lpstr>
      <vt:lpstr>Results Conduit table: </vt:lpstr>
      <vt:lpstr>Results</vt:lpstr>
      <vt:lpstr>Results</vt:lpstr>
      <vt:lpstr>Results</vt:lpstr>
      <vt:lpstr>PowerPoint Presentation</vt:lpstr>
      <vt:lpstr>PowerPoint Presentation</vt:lpstr>
      <vt:lpstr>PowerPoint Presentation</vt:lpstr>
      <vt:lpstr>Conclusion and Recommendations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Of Water Distribution Network For Asira Al-Shmaliya</dc:title>
  <dc:creator>mohammed swalha</dc:creator>
  <cp:lastModifiedBy>Eng.Qutayba</cp:lastModifiedBy>
  <cp:revision>138</cp:revision>
  <dcterms:created xsi:type="dcterms:W3CDTF">2014-12-19T13:23:29Z</dcterms:created>
  <dcterms:modified xsi:type="dcterms:W3CDTF">2016-05-03T02:38:25Z</dcterms:modified>
</cp:coreProperties>
</file>