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4" r:id="rId4"/>
    <p:sldId id="278" r:id="rId5"/>
    <p:sldId id="279" r:id="rId6"/>
    <p:sldId id="280" r:id="rId7"/>
    <p:sldId id="281" r:id="rId8"/>
    <p:sldId id="282" r:id="rId9"/>
    <p:sldId id="284" r:id="rId10"/>
    <p:sldId id="283" r:id="rId11"/>
    <p:sldId id="275" r:id="rId12"/>
    <p:sldId id="276" r:id="rId13"/>
    <p:sldId id="257" r:id="rId14"/>
    <p:sldId id="266" r:id="rId15"/>
    <p:sldId id="274" r:id="rId16"/>
    <p:sldId id="277" r:id="rId17"/>
    <p:sldId id="263" r:id="rId18"/>
    <p:sldId id="285" r:id="rId19"/>
    <p:sldId id="26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52" autoAdjust="0"/>
    <p:restoredTop sz="94660"/>
  </p:normalViewPr>
  <p:slideViewPr>
    <p:cSldViewPr>
      <p:cViewPr varScale="1">
        <p:scale>
          <a:sx n="107" d="100"/>
          <a:sy n="107" d="100"/>
        </p:scale>
        <p:origin x="-10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503ADC9-EFAD-40DC-A93A-1C0B7710521D}"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383D80-BA07-4DED-ADEA-971085E50F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53A8AC-8C9A-4A7E-BC9A-C576E8991D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5E105B-9031-4180-9BCD-D279E11E8D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E2B4D9F-0667-4370-9EE8-FEF014B4F74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DEEE5A6D-2080-454A-8FDF-161E123AF7F2}"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01BDBCC-90A3-4DF4-BEFE-B12FCE5270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480598B-E7F6-4501-903D-EF1BC06749C5}"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30E73F-A0F8-4959-A969-8E2C2B9595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25E4DC1-CB18-45C0-98FA-2E3CB3840E95}"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3FB9839-2450-4599-BC13-93E37E24DB3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79A26AF-3FBF-4505-B040-AEB5C86BDE87}"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7/77/Bridge_reinforcement_weidatal.jp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upload.wikimedia.org/wikipedia/en/4/42/Post-Tensioning-Cables-3.jpg"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texas.edu/" TargetMode="External"/><Relationship Id="rId2" Type="http://schemas.openxmlformats.org/officeDocument/2006/relationships/hyperlink" Target="http://www.todaysconcretetechnology.com/" TargetMode="External"/><Relationship Id="rId1" Type="http://schemas.openxmlformats.org/officeDocument/2006/relationships/slideLayout" Target="../slideLayouts/slideLayout2.xml"/><Relationship Id="rId6" Type="http://schemas.openxmlformats.org/officeDocument/2006/relationships/hyperlink" Target="http://www.tech9.com/" TargetMode="External"/><Relationship Id="rId5" Type="http://schemas.openxmlformats.org/officeDocument/2006/relationships/hyperlink" Target="http://www.enotes.com/" TargetMode="External"/><Relationship Id="rId4" Type="http://schemas.openxmlformats.org/officeDocument/2006/relationships/hyperlink" Target="http://www.dywidag-systems.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03Hb9VCoEU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estressed.jpg"/>
          <p:cNvPicPr>
            <a:picLocks noChangeAspect="1"/>
          </p:cNvPicPr>
          <p:nvPr/>
        </p:nvPicPr>
        <p:blipFill>
          <a:blip r:embed="rId2" cstate="print"/>
          <a:stretch>
            <a:fillRect/>
          </a:stretch>
        </p:blipFill>
        <p:spPr>
          <a:xfrm>
            <a:off x="0" y="0"/>
            <a:ext cx="9144000" cy="6858000"/>
          </a:xfrm>
          <a:prstGeom prst="rect">
            <a:avLst/>
          </a:prstGeom>
        </p:spPr>
      </p:pic>
      <p:sp>
        <p:nvSpPr>
          <p:cNvPr id="2050" name="Rectangle 2"/>
          <p:cNvSpPr>
            <a:spLocks noGrp="1" noChangeArrowheads="1"/>
          </p:cNvSpPr>
          <p:nvPr>
            <p:ph type="ctrTitle"/>
          </p:nvPr>
        </p:nvSpPr>
        <p:spPr>
          <a:xfrm>
            <a:off x="990600" y="2819400"/>
            <a:ext cx="7772400" cy="1470025"/>
          </a:xfrm>
        </p:spPr>
        <p:txBody>
          <a:bodyPr/>
          <a:lstStyle/>
          <a:p>
            <a:r>
              <a:rPr lang="en-US" dirty="0" smtClean="0">
                <a:solidFill>
                  <a:schemeClr val="tx1"/>
                </a:solidFill>
              </a:rPr>
              <a:t>Pre-stressed </a:t>
            </a:r>
            <a:r>
              <a:rPr lang="en-US" dirty="0">
                <a:solidFill>
                  <a:schemeClr val="tx1"/>
                </a:solidFill>
              </a:rPr>
              <a:t>Concrete</a:t>
            </a:r>
          </a:p>
        </p:txBody>
      </p:sp>
      <p:sp>
        <p:nvSpPr>
          <p:cNvPr id="2051" name="Rectangle 3"/>
          <p:cNvSpPr>
            <a:spLocks noGrp="1" noChangeArrowheads="1"/>
          </p:cNvSpPr>
          <p:nvPr>
            <p:ph type="subTitle" idx="1"/>
          </p:nvPr>
        </p:nvSpPr>
        <p:spPr>
          <a:xfrm>
            <a:off x="2209800" y="4724400"/>
            <a:ext cx="6560234" cy="1752600"/>
          </a:xfrm>
        </p:spPr>
        <p:txBody>
          <a:bodyPr>
            <a:normAutofit fontScale="85000" lnSpcReduction="20000"/>
          </a:bodyPr>
          <a:lstStyle/>
          <a:p>
            <a:pPr algn="ctr"/>
            <a:r>
              <a:rPr lang="en-US" dirty="0"/>
              <a:t>By</a:t>
            </a:r>
            <a:r>
              <a:rPr lang="en-US" dirty="0" smtClean="0"/>
              <a:t>:</a:t>
            </a:r>
          </a:p>
          <a:p>
            <a:pPr algn="ctr"/>
            <a:r>
              <a:rPr lang="en-US" dirty="0" smtClean="0"/>
              <a:t>“The Slackers”</a:t>
            </a:r>
            <a:endParaRPr lang="en-US" dirty="0" smtClean="0"/>
          </a:p>
          <a:p>
            <a:pPr algn="ctr"/>
            <a:r>
              <a:rPr lang="en-US" dirty="0" smtClean="0"/>
              <a:t>Danny Efland</a:t>
            </a:r>
          </a:p>
          <a:p>
            <a:pPr algn="ctr"/>
            <a:r>
              <a:rPr lang="en-US" dirty="0" smtClean="0"/>
              <a:t>Maria </a:t>
            </a:r>
            <a:r>
              <a:rPr lang="en-US" dirty="0" smtClean="0"/>
              <a:t>Cuellar</a:t>
            </a:r>
            <a:endParaRPr lang="en-US" dirty="0"/>
          </a:p>
          <a:p>
            <a:pPr algn="ctr"/>
            <a:r>
              <a:rPr lang="en-US" dirty="0" smtClean="0"/>
              <a:t>Joel Irvine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Basic Common Construction Process of Members</a:t>
            </a:r>
            <a:endParaRPr lang="en-US" dirty="0"/>
          </a:p>
        </p:txBody>
      </p:sp>
      <p:sp>
        <p:nvSpPr>
          <p:cNvPr id="3" name="Content Placeholder 2"/>
          <p:cNvSpPr>
            <a:spLocks noGrp="1"/>
          </p:cNvSpPr>
          <p:nvPr>
            <p:ph idx="1"/>
          </p:nvPr>
        </p:nvSpPr>
        <p:spPr>
          <a:xfrm>
            <a:off x="457200" y="1646236"/>
            <a:ext cx="8229600" cy="5211763"/>
          </a:xfrm>
        </p:spPr>
        <p:txBody>
          <a:bodyPr>
            <a:normAutofit fontScale="85000" lnSpcReduction="20000"/>
          </a:bodyPr>
          <a:lstStyle/>
          <a:p>
            <a:r>
              <a:rPr lang="en-US" dirty="0" smtClean="0"/>
              <a:t>Mold capable of supporting stresses created by the steel is either delivered to job site or molds are located off site. </a:t>
            </a:r>
          </a:p>
          <a:p>
            <a:r>
              <a:rPr lang="en-US" dirty="0" smtClean="0"/>
              <a:t>Required or preplanned pre-stresses are determined and required reinforcement steel is determined and set. </a:t>
            </a:r>
          </a:p>
          <a:p>
            <a:r>
              <a:rPr lang="en-US" dirty="0" smtClean="0"/>
              <a:t>Proper concrete mix is determined and placed into molds.  Self-consolidating concrete is massively used for ease of finishing.</a:t>
            </a:r>
          </a:p>
          <a:p>
            <a:r>
              <a:rPr lang="en-US" dirty="0" smtClean="0"/>
              <a:t>Concrete is allowed to cure and reach a needed strength great enough to support the tension in the steel without cracking.  Then steel is cut and member is removed from mold and is ready to install.</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Bonded Post-tensioned Concrete</a:t>
            </a:r>
            <a:endParaRPr lang="en-US" dirty="0"/>
          </a:p>
        </p:txBody>
      </p:sp>
      <p:sp>
        <p:nvSpPr>
          <p:cNvPr id="3" name="Content Placeholder 2"/>
          <p:cNvSpPr>
            <a:spLocks noGrp="1"/>
          </p:cNvSpPr>
          <p:nvPr>
            <p:ph idx="1"/>
          </p:nvPr>
        </p:nvSpPr>
        <p:spPr/>
        <p:txBody>
          <a:bodyPr/>
          <a:lstStyle/>
          <a:p>
            <a:r>
              <a:rPr lang="en-US" dirty="0" smtClean="0"/>
              <a:t>Process</a:t>
            </a:r>
          </a:p>
          <a:p>
            <a:pPr lvl="1"/>
            <a:r>
              <a:rPr lang="en-US" sz="2000" dirty="0" smtClean="0"/>
              <a:t>Concrete is casted around a curved </a:t>
            </a:r>
          </a:p>
          <a:p>
            <a:pPr lvl="1">
              <a:buNone/>
            </a:pPr>
            <a:r>
              <a:rPr lang="en-US" sz="2000" dirty="0" smtClean="0"/>
              <a:t>	duct (usually corrugated), to allow room </a:t>
            </a:r>
          </a:p>
          <a:p>
            <a:pPr lvl="1">
              <a:buNone/>
            </a:pPr>
            <a:r>
              <a:rPr lang="en-US" sz="2000" dirty="0" smtClean="0"/>
              <a:t>	for the Tendon to be inserted.</a:t>
            </a:r>
          </a:p>
          <a:p>
            <a:pPr lvl="1"/>
            <a:r>
              <a:rPr lang="en-US" sz="2000" dirty="0" smtClean="0"/>
              <a:t>After the concrete has hardened the </a:t>
            </a:r>
          </a:p>
          <a:p>
            <a:pPr lvl="1">
              <a:buNone/>
            </a:pPr>
            <a:r>
              <a:rPr lang="en-US" sz="2000" dirty="0" smtClean="0"/>
              <a:t>	tendons are pulled in tension and then </a:t>
            </a:r>
          </a:p>
          <a:p>
            <a:pPr lvl="1">
              <a:buNone/>
            </a:pPr>
            <a:r>
              <a:rPr lang="en-US" sz="2000" dirty="0" smtClean="0"/>
              <a:t>	wedged.</a:t>
            </a:r>
          </a:p>
          <a:p>
            <a:pPr lvl="1"/>
            <a:r>
              <a:rPr lang="en-US" sz="2000" dirty="0" smtClean="0"/>
              <a:t>The duct is then injected with gout </a:t>
            </a:r>
          </a:p>
          <a:p>
            <a:endParaRPr lang="en-US" dirty="0"/>
          </a:p>
        </p:txBody>
      </p:sp>
      <p:pic>
        <p:nvPicPr>
          <p:cNvPr id="4" name="Picture 2" descr="File:Bridge reinforcement weidatal.jpg">
            <a:hlinkClick r:id="rId2"/>
          </p:cNvPr>
          <p:cNvPicPr>
            <a:picLocks noChangeAspect="1" noChangeArrowheads="1"/>
          </p:cNvPicPr>
          <p:nvPr/>
        </p:nvPicPr>
        <p:blipFill>
          <a:blip r:embed="rId3" cstate="print"/>
          <a:srcRect/>
          <a:stretch>
            <a:fillRect/>
          </a:stretch>
        </p:blipFill>
        <p:spPr bwMode="auto">
          <a:xfrm>
            <a:off x="6096000" y="1600200"/>
            <a:ext cx="2209800" cy="2946400"/>
          </a:xfrm>
          <a:prstGeom prst="rect">
            <a:avLst/>
          </a:prstGeom>
          <a:noFill/>
        </p:spPr>
      </p:pic>
      <p:pic>
        <p:nvPicPr>
          <p:cNvPr id="6" name="Picture 6" descr="http://www.keytometals.com/images/Articles/kts/Fig230_1.jpg"/>
          <p:cNvPicPr>
            <a:picLocks noChangeAspect="1" noChangeArrowheads="1"/>
          </p:cNvPicPr>
          <p:nvPr/>
        </p:nvPicPr>
        <p:blipFill>
          <a:blip r:embed="rId4" cstate="print"/>
          <a:srcRect/>
          <a:stretch>
            <a:fillRect/>
          </a:stretch>
        </p:blipFill>
        <p:spPr bwMode="auto">
          <a:xfrm>
            <a:off x="457200" y="4800600"/>
            <a:ext cx="2971800" cy="1653326"/>
          </a:xfrm>
          <a:prstGeom prst="rect">
            <a:avLst/>
          </a:prstGeom>
          <a:noFill/>
        </p:spPr>
      </p:pic>
      <p:pic>
        <p:nvPicPr>
          <p:cNvPr id="7" name="Picture 4" descr="DYWIDAG Prestressing Systems using Bars - Overview bonded bar tendons"/>
          <p:cNvPicPr>
            <a:picLocks noChangeAspect="1" noChangeArrowheads="1"/>
          </p:cNvPicPr>
          <p:nvPr/>
        </p:nvPicPr>
        <p:blipFill>
          <a:blip r:embed="rId5" cstate="print"/>
          <a:stretch>
            <a:fillRect/>
          </a:stretch>
        </p:blipFill>
        <p:spPr bwMode="auto">
          <a:xfrm>
            <a:off x="6553200" y="4724400"/>
            <a:ext cx="1968337" cy="1809751"/>
          </a:xfrm>
          <a:prstGeom prst="rect">
            <a:avLst/>
          </a:prstGeom>
          <a:noFill/>
        </p:spPr>
      </p:pic>
      <p:pic>
        <p:nvPicPr>
          <p:cNvPr id="8194" name="Picture 2" descr="http://www.structuremag.org/images/0707-pw-2.jpg"/>
          <p:cNvPicPr>
            <a:picLocks noChangeAspect="1" noChangeArrowheads="1"/>
          </p:cNvPicPr>
          <p:nvPr/>
        </p:nvPicPr>
        <p:blipFill>
          <a:blip r:embed="rId6" cstate="print"/>
          <a:srcRect/>
          <a:stretch>
            <a:fillRect/>
          </a:stretch>
        </p:blipFill>
        <p:spPr bwMode="auto">
          <a:xfrm>
            <a:off x="3505200" y="4724400"/>
            <a:ext cx="3003884" cy="19024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Bonded Post-tensioned </a:t>
            </a:r>
            <a:br>
              <a:rPr lang="en-US" dirty="0" smtClean="0"/>
            </a:br>
            <a:r>
              <a:rPr lang="en-US" dirty="0" smtClean="0"/>
              <a:t>Concrete</a:t>
            </a:r>
            <a:endParaRPr lang="en-US" dirty="0"/>
          </a:p>
        </p:txBody>
      </p:sp>
      <p:sp>
        <p:nvSpPr>
          <p:cNvPr id="3" name="Content Placeholder 2"/>
          <p:cNvSpPr>
            <a:spLocks noGrp="1"/>
          </p:cNvSpPr>
          <p:nvPr>
            <p:ph idx="1"/>
          </p:nvPr>
        </p:nvSpPr>
        <p:spPr/>
        <p:txBody>
          <a:bodyPr/>
          <a:lstStyle/>
          <a:p>
            <a:r>
              <a:rPr lang="en-US" dirty="0" smtClean="0"/>
              <a:t>Advantages</a:t>
            </a:r>
          </a:p>
          <a:p>
            <a:pPr lvl="1"/>
            <a:r>
              <a:rPr lang="en-US" sz="1800" dirty="0" smtClean="0"/>
              <a:t>Tendons are less likely to de-stress in accidents</a:t>
            </a:r>
          </a:p>
          <a:p>
            <a:pPr lvl="1"/>
            <a:r>
              <a:rPr lang="en-US" sz="1800" dirty="0" smtClean="0"/>
              <a:t>Tendons can be easily 'weaved' allowing more efficient designs</a:t>
            </a:r>
          </a:p>
          <a:p>
            <a:pPr lvl="1"/>
            <a:r>
              <a:rPr lang="en-US" sz="1800" dirty="0" smtClean="0"/>
              <a:t>Higher ultimate strength due to bond generated between the strand and concrete</a:t>
            </a:r>
          </a:p>
          <a:p>
            <a:pPr lvl="1"/>
            <a:r>
              <a:rPr lang="en-US" sz="1800" dirty="0" smtClean="0"/>
              <a:t>No issues with maintaining the anchor</a:t>
            </a:r>
          </a:p>
          <a:p>
            <a:endParaRPr lang="en-US" dirty="0"/>
          </a:p>
        </p:txBody>
      </p:sp>
      <p:pic>
        <p:nvPicPr>
          <p:cNvPr id="4" name="Picture 3" descr="Figure 1.17 - Post-Tensioning in Straddle Bents"/>
          <p:cNvPicPr>
            <a:picLocks noChangeAspect="1" noChangeArrowheads="1"/>
          </p:cNvPicPr>
          <p:nvPr/>
        </p:nvPicPr>
        <p:blipFill>
          <a:blip r:embed="rId2" cstate="print"/>
          <a:srcRect/>
          <a:stretch>
            <a:fillRect/>
          </a:stretch>
        </p:blipFill>
        <p:spPr bwMode="auto">
          <a:xfrm>
            <a:off x="990600" y="3962400"/>
            <a:ext cx="3074861" cy="2273464"/>
          </a:xfrm>
          <a:prstGeom prst="rect">
            <a:avLst/>
          </a:prstGeom>
          <a:noFill/>
        </p:spPr>
      </p:pic>
      <p:pic>
        <p:nvPicPr>
          <p:cNvPr id="1025" name="Picture 1" descr="http://www.tech9.in/images/tensionedslabsystems_3.jpg"/>
          <p:cNvPicPr>
            <a:picLocks noChangeAspect="1" noChangeArrowheads="1"/>
          </p:cNvPicPr>
          <p:nvPr/>
        </p:nvPicPr>
        <p:blipFill>
          <a:blip r:embed="rId3" cstate="print"/>
          <a:srcRect/>
          <a:stretch>
            <a:fillRect/>
          </a:stretch>
        </p:blipFill>
        <p:spPr bwMode="auto">
          <a:xfrm>
            <a:off x="4876800" y="3962400"/>
            <a:ext cx="2953864" cy="22955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92500"/>
          </a:bodyPr>
          <a:lstStyle/>
          <a:p>
            <a:r>
              <a:rPr lang="en-US" dirty="0" smtClean="0"/>
              <a:t>In post-tensioning, the steel in the concrete is stretched after the curing process. </a:t>
            </a:r>
          </a:p>
          <a:p>
            <a:r>
              <a:rPr lang="en-US" dirty="0" smtClean="0"/>
              <a:t>Unlike bonded, un-bonded provides tendons freedom of movement by coating each tendon with grease and covering it with a plastic sheathing</a:t>
            </a:r>
          </a:p>
          <a:p>
            <a:r>
              <a:rPr lang="en-US" dirty="0" smtClean="0"/>
              <a:t>Tension on the concrete is achieved by the cables acting against the steel anchors that are buried in the perimeters of the concrete</a:t>
            </a:r>
          </a:p>
        </p:txBody>
      </p:sp>
      <p:sp>
        <p:nvSpPr>
          <p:cNvPr id="4" name="Title 1"/>
          <p:cNvSpPr>
            <a:spLocks noGrp="1"/>
          </p:cNvSpPr>
          <p:nvPr>
            <p:ph type="title"/>
          </p:nvPr>
        </p:nvSpPr>
        <p:spPr>
          <a:xfrm>
            <a:off x="533400" y="304800"/>
            <a:ext cx="8229600" cy="1143000"/>
          </a:xfrm>
        </p:spPr>
        <p:txBody>
          <a:bodyPr/>
          <a:lstStyle/>
          <a:p>
            <a:pPr algn="ctr"/>
            <a:r>
              <a:rPr lang="en-US" dirty="0" smtClean="0"/>
              <a:t>Un-bonded Post-Tension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Un-bonded Post-Tension </a:t>
            </a:r>
            <a:endParaRPr lang="en-US" dirty="0"/>
          </a:p>
        </p:txBody>
      </p:sp>
      <p:sp>
        <p:nvSpPr>
          <p:cNvPr id="3" name="Content Placeholder 2"/>
          <p:cNvSpPr>
            <a:spLocks noGrp="1"/>
          </p:cNvSpPr>
          <p:nvPr>
            <p:ph idx="1"/>
          </p:nvPr>
        </p:nvSpPr>
        <p:spPr/>
        <p:txBody>
          <a:bodyPr/>
          <a:lstStyle/>
          <a:p>
            <a:r>
              <a:rPr lang="en-US" dirty="0" smtClean="0"/>
              <a:t/>
            </a:r>
            <a:br>
              <a:rPr lang="en-US" dirty="0" smtClean="0"/>
            </a:br>
            <a:r>
              <a:rPr lang="en-US" dirty="0" smtClean="0"/>
              <a:t/>
            </a:r>
            <a:br>
              <a:rPr lang="en-US" dirty="0" smtClean="0"/>
            </a:br>
            <a:endParaRPr lang="en-US" dirty="0"/>
          </a:p>
        </p:txBody>
      </p:sp>
      <p:pic>
        <p:nvPicPr>
          <p:cNvPr id="4" name="Picture 3" descr="unbonded.jpg"/>
          <p:cNvPicPr>
            <a:picLocks noChangeAspect="1"/>
          </p:cNvPicPr>
          <p:nvPr/>
        </p:nvPicPr>
        <p:blipFill>
          <a:blip r:embed="rId2" cstate="print"/>
          <a:stretch>
            <a:fillRect/>
          </a:stretch>
        </p:blipFill>
        <p:spPr>
          <a:xfrm>
            <a:off x="5562600" y="1676400"/>
            <a:ext cx="2362200" cy="2288381"/>
          </a:xfrm>
          <a:prstGeom prst="rect">
            <a:avLst/>
          </a:prstGeom>
        </p:spPr>
      </p:pic>
      <p:pic>
        <p:nvPicPr>
          <p:cNvPr id="6" name="Picture 5" descr="unbonded1.jpg"/>
          <p:cNvPicPr>
            <a:picLocks noChangeAspect="1"/>
          </p:cNvPicPr>
          <p:nvPr/>
        </p:nvPicPr>
        <p:blipFill>
          <a:blip r:embed="rId3" cstate="print"/>
          <a:stretch>
            <a:fillRect/>
          </a:stretch>
        </p:blipFill>
        <p:spPr>
          <a:xfrm>
            <a:off x="1066800" y="1828800"/>
            <a:ext cx="3444022" cy="1981200"/>
          </a:xfrm>
          <a:prstGeom prst="rect">
            <a:avLst/>
          </a:prstGeom>
        </p:spPr>
      </p:pic>
      <p:pic>
        <p:nvPicPr>
          <p:cNvPr id="7" name="Picture 6" descr="unbonded2.jpg"/>
          <p:cNvPicPr>
            <a:picLocks noChangeAspect="1"/>
          </p:cNvPicPr>
          <p:nvPr/>
        </p:nvPicPr>
        <p:blipFill>
          <a:blip r:embed="rId4" cstate="print"/>
          <a:stretch>
            <a:fillRect/>
          </a:stretch>
        </p:blipFill>
        <p:spPr>
          <a:xfrm>
            <a:off x="914400" y="4114800"/>
            <a:ext cx="3657600" cy="2277835"/>
          </a:xfrm>
          <a:prstGeom prst="rect">
            <a:avLst/>
          </a:prstGeom>
        </p:spPr>
      </p:pic>
      <p:pic>
        <p:nvPicPr>
          <p:cNvPr id="18434" name="Picture 2" descr="File:Post-Tensioning-Cables-3.jpg">
            <a:hlinkClick r:id="rId5"/>
          </p:cNvPr>
          <p:cNvPicPr>
            <a:picLocks noChangeAspect="1" noChangeArrowheads="1"/>
          </p:cNvPicPr>
          <p:nvPr/>
        </p:nvPicPr>
        <p:blipFill>
          <a:blip r:embed="rId6" cstate="print"/>
          <a:srcRect/>
          <a:stretch>
            <a:fillRect/>
          </a:stretch>
        </p:blipFill>
        <p:spPr bwMode="auto">
          <a:xfrm>
            <a:off x="5105400" y="4114800"/>
            <a:ext cx="3533602" cy="23542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Un-bonded?</a:t>
            </a:r>
            <a:endParaRPr lang="en-US" dirty="0"/>
          </a:p>
        </p:txBody>
      </p:sp>
      <p:sp>
        <p:nvSpPr>
          <p:cNvPr id="5" name="Content Placeholder 4"/>
          <p:cNvSpPr>
            <a:spLocks noGrp="1"/>
          </p:cNvSpPr>
          <p:nvPr>
            <p:ph idx="1"/>
          </p:nvPr>
        </p:nvSpPr>
        <p:spPr>
          <a:xfrm>
            <a:off x="457200" y="1646236"/>
            <a:ext cx="8686800" cy="4983163"/>
          </a:xfrm>
        </p:spPr>
        <p:txBody>
          <a:bodyPr>
            <a:normAutofit fontScale="92500" lnSpcReduction="20000"/>
          </a:bodyPr>
          <a:lstStyle/>
          <a:p>
            <a:r>
              <a:rPr lang="en-US" sz="3000" dirty="0" smtClean="0"/>
              <a:t>Advantages</a:t>
            </a:r>
          </a:p>
          <a:p>
            <a:endParaRPr lang="en-US" sz="3000" dirty="0" smtClean="0"/>
          </a:p>
          <a:p>
            <a:pPr lvl="1"/>
            <a:r>
              <a:rPr lang="en-US" sz="2400" dirty="0" smtClean="0"/>
              <a:t>Post-stress grouting is eliminated</a:t>
            </a:r>
          </a:p>
          <a:p>
            <a:pPr lvl="1"/>
            <a:endParaRPr lang="en-US" sz="2400" dirty="0" smtClean="0"/>
          </a:p>
          <a:p>
            <a:pPr lvl="1"/>
            <a:r>
              <a:rPr lang="en-US" sz="2400" dirty="0" smtClean="0"/>
              <a:t>Ability to de-stress the tendons</a:t>
            </a:r>
          </a:p>
          <a:p>
            <a:pPr lvl="1"/>
            <a:endParaRPr lang="en-US" sz="2400" dirty="0" smtClean="0"/>
          </a:p>
          <a:p>
            <a:pPr lvl="1"/>
            <a:r>
              <a:rPr lang="en-US" sz="2400" dirty="0" smtClean="0"/>
              <a:t>Economical </a:t>
            </a:r>
          </a:p>
          <a:p>
            <a:pPr lvl="1"/>
            <a:endParaRPr lang="en-US" sz="2400" dirty="0" smtClean="0"/>
          </a:p>
          <a:p>
            <a:pPr lvl="1"/>
            <a:r>
              <a:rPr lang="en-US" sz="2400" dirty="0" smtClean="0"/>
              <a:t>Replaceable</a:t>
            </a:r>
          </a:p>
          <a:p>
            <a:pPr lvl="1"/>
            <a:endParaRPr lang="en-US" sz="2400" dirty="0" smtClean="0"/>
          </a:p>
          <a:p>
            <a:pPr lvl="1"/>
            <a:r>
              <a:rPr lang="en-US" dirty="0" smtClean="0"/>
              <a:t> </a:t>
            </a:r>
            <a:r>
              <a:rPr lang="en-US" sz="2400" dirty="0" smtClean="0"/>
              <a:t>Simple stressing equipment</a:t>
            </a:r>
            <a:endParaRPr lang="en-US" dirty="0" smtClean="0"/>
          </a:p>
          <a:p>
            <a:pPr>
              <a:buNone/>
            </a:pPr>
            <a:r>
              <a:rPr lang="en-US" dirty="0" smtClean="0"/>
              <a:t/>
            </a:r>
            <a:br>
              <a:rPr lang="en-US" dirty="0" smtClean="0"/>
            </a:br>
            <a:r>
              <a:rPr lang="en-US" dirty="0" smtClean="0"/>
              <a:t/>
            </a:r>
            <a:br>
              <a:rPr lang="en-US" dirty="0" smtClean="0"/>
            </a:br>
            <a:endParaRPr lang="en-US" sz="2400" dirty="0" smtClean="0"/>
          </a:p>
          <a:p>
            <a:pPr lvl="1"/>
            <a:endParaRPr lang="en-US" sz="2400" dirty="0" smtClean="0"/>
          </a:p>
          <a:p>
            <a:pPr lvl="1"/>
            <a:endParaRPr lang="en-US" sz="2400" dirty="0" smtClean="0"/>
          </a:p>
          <a:p>
            <a:pPr lvl="1"/>
            <a:endParaRPr lang="en-US" sz="24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Prestressing</a:t>
            </a:r>
            <a:r>
              <a:rPr lang="en-US" dirty="0" smtClean="0"/>
              <a:t> Steel </a:t>
            </a:r>
            <a:br>
              <a:rPr lang="en-US" dirty="0" smtClean="0"/>
            </a:br>
            <a:r>
              <a:rPr lang="en-US" dirty="0" smtClean="0"/>
              <a:t>(High Strength steel)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Forms</a:t>
            </a:r>
          </a:p>
          <a:p>
            <a:pPr lvl="1"/>
            <a:r>
              <a:rPr lang="en-US" dirty="0" smtClean="0"/>
              <a:t>Wires</a:t>
            </a:r>
          </a:p>
          <a:p>
            <a:pPr lvl="1"/>
            <a:r>
              <a:rPr lang="en-US" dirty="0" smtClean="0"/>
              <a:t>Strands</a:t>
            </a:r>
          </a:p>
          <a:p>
            <a:pPr lvl="1"/>
            <a:r>
              <a:rPr lang="en-US" dirty="0" smtClean="0"/>
              <a:t>Tendons</a:t>
            </a:r>
          </a:p>
          <a:p>
            <a:pPr lvl="1"/>
            <a:r>
              <a:rPr lang="en-US" dirty="0" smtClean="0"/>
              <a:t>Cables</a:t>
            </a:r>
          </a:p>
          <a:p>
            <a:pPr lvl="1"/>
            <a:r>
              <a:rPr lang="en-US" dirty="0" smtClean="0"/>
              <a:t>Bars</a:t>
            </a:r>
          </a:p>
          <a:p>
            <a:r>
              <a:rPr lang="en-US" dirty="0" smtClean="0"/>
              <a:t>Source of Force</a:t>
            </a:r>
          </a:p>
          <a:p>
            <a:pPr lvl="1"/>
            <a:r>
              <a:rPr lang="en-US" dirty="0" smtClean="0"/>
              <a:t>Mechanical</a:t>
            </a:r>
          </a:p>
          <a:p>
            <a:pPr lvl="1"/>
            <a:r>
              <a:rPr lang="en-US" dirty="0" smtClean="0"/>
              <a:t>Hydraulic</a:t>
            </a:r>
          </a:p>
          <a:p>
            <a:pPr lvl="1"/>
            <a:r>
              <a:rPr lang="en-US" dirty="0" smtClean="0"/>
              <a:t>Electrical</a:t>
            </a:r>
          </a:p>
          <a:p>
            <a:pPr lvl="1"/>
            <a:r>
              <a:rPr lang="en-US" dirty="0" smtClean="0"/>
              <a:t>Chemical</a:t>
            </a:r>
          </a:p>
        </p:txBody>
      </p:sp>
      <p:pic>
        <p:nvPicPr>
          <p:cNvPr id="4098" name="Picture 2" descr="PC Bar (Steel Bar for Prestressed Concrete)"/>
          <p:cNvPicPr>
            <a:picLocks noChangeAspect="1" noChangeArrowheads="1"/>
          </p:cNvPicPr>
          <p:nvPr/>
        </p:nvPicPr>
        <p:blipFill>
          <a:blip r:embed="rId2" cstate="print"/>
          <a:srcRect/>
          <a:stretch>
            <a:fillRect/>
          </a:stretch>
        </p:blipFill>
        <p:spPr bwMode="auto">
          <a:xfrm>
            <a:off x="3581400" y="1600200"/>
            <a:ext cx="1905000" cy="1905000"/>
          </a:xfrm>
          <a:prstGeom prst="rect">
            <a:avLst/>
          </a:prstGeom>
          <a:noFill/>
        </p:spPr>
      </p:pic>
      <p:pic>
        <p:nvPicPr>
          <p:cNvPr id="4100" name="Picture 4" descr="http://www.best-b2b.com/userimg/1017/1040-2/prestressing-concrete-strands-989.jpg"/>
          <p:cNvPicPr>
            <a:picLocks noChangeAspect="1" noChangeArrowheads="1"/>
          </p:cNvPicPr>
          <p:nvPr/>
        </p:nvPicPr>
        <p:blipFill>
          <a:blip r:embed="rId3" cstate="print"/>
          <a:srcRect/>
          <a:stretch>
            <a:fillRect/>
          </a:stretch>
        </p:blipFill>
        <p:spPr bwMode="auto">
          <a:xfrm>
            <a:off x="6553200" y="1600200"/>
            <a:ext cx="2038311" cy="1918175"/>
          </a:xfrm>
          <a:prstGeom prst="rect">
            <a:avLst/>
          </a:prstGeom>
          <a:noFill/>
        </p:spPr>
      </p:pic>
      <p:pic>
        <p:nvPicPr>
          <p:cNvPr id="4102" name="Picture 6" descr="http://www.hexa-con.com/post%20tension%204.JPG"/>
          <p:cNvPicPr>
            <a:picLocks noChangeAspect="1" noChangeArrowheads="1"/>
          </p:cNvPicPr>
          <p:nvPr/>
        </p:nvPicPr>
        <p:blipFill>
          <a:blip r:embed="rId4" cstate="print"/>
          <a:srcRect/>
          <a:stretch>
            <a:fillRect/>
          </a:stretch>
        </p:blipFill>
        <p:spPr bwMode="auto">
          <a:xfrm>
            <a:off x="3581400" y="3886200"/>
            <a:ext cx="3162132" cy="2104983"/>
          </a:xfrm>
          <a:prstGeom prst="rect">
            <a:avLst/>
          </a:prstGeom>
          <a:noFill/>
        </p:spPr>
      </p:pic>
      <p:pic>
        <p:nvPicPr>
          <p:cNvPr id="4104" name="Picture 8" descr="THE  SYSTEM"/>
          <p:cNvPicPr>
            <a:picLocks noChangeAspect="1" noChangeArrowheads="1"/>
          </p:cNvPicPr>
          <p:nvPr/>
        </p:nvPicPr>
        <p:blipFill>
          <a:blip r:embed="rId5" cstate="print"/>
          <a:srcRect/>
          <a:stretch>
            <a:fillRect/>
          </a:stretch>
        </p:blipFill>
        <p:spPr bwMode="auto">
          <a:xfrm>
            <a:off x="6934200" y="4343400"/>
            <a:ext cx="1676400" cy="125972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Prestressed</a:t>
            </a:r>
            <a:r>
              <a:rPr lang="en-US" dirty="0" smtClean="0"/>
              <a:t> Concrete?</a:t>
            </a:r>
            <a:endParaRPr lang="en-US" dirty="0"/>
          </a:p>
        </p:txBody>
      </p:sp>
      <p:sp>
        <p:nvSpPr>
          <p:cNvPr id="3" name="Content Placeholder 2"/>
          <p:cNvSpPr>
            <a:spLocks noGrp="1"/>
          </p:cNvSpPr>
          <p:nvPr>
            <p:ph idx="1"/>
          </p:nvPr>
        </p:nvSpPr>
        <p:spPr>
          <a:xfrm>
            <a:off x="457200" y="1828800"/>
            <a:ext cx="8229600" cy="4526280"/>
          </a:xfrm>
        </p:spPr>
        <p:txBody>
          <a:bodyPr/>
          <a:lstStyle/>
          <a:p>
            <a:r>
              <a:rPr lang="en-US" dirty="0" smtClean="0"/>
              <a:t>Concrete remains un-cracked </a:t>
            </a:r>
          </a:p>
          <a:p>
            <a:r>
              <a:rPr lang="en-US" dirty="0" smtClean="0"/>
              <a:t>Reduction of steel corrosion</a:t>
            </a:r>
          </a:p>
          <a:p>
            <a:r>
              <a:rPr lang="en-US" dirty="0" smtClean="0"/>
              <a:t>Increases durability</a:t>
            </a:r>
          </a:p>
          <a:p>
            <a:r>
              <a:rPr lang="en-US" dirty="0" smtClean="0"/>
              <a:t>Good for pressure vessels </a:t>
            </a:r>
          </a:p>
          <a:p>
            <a:r>
              <a:rPr lang="en-US" dirty="0" smtClean="0"/>
              <a:t>High span to depth ratio (ex: 45:1 vs. 28:1)</a:t>
            </a:r>
          </a:p>
          <a:p>
            <a:r>
              <a:rPr lang="en-US" dirty="0" smtClean="0"/>
              <a:t> less dead load </a:t>
            </a:r>
          </a:p>
          <a:p>
            <a:r>
              <a:rPr lang="en-US" dirty="0" smtClean="0"/>
              <a:t>More economical</a:t>
            </a:r>
          </a:p>
          <a:p>
            <a:endParaRPr lang="en-US" dirty="0" smtClean="0"/>
          </a:p>
          <a:p>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r>
              <a:rPr lang="en-US" sz="2800" dirty="0" smtClean="0">
                <a:hlinkClick r:id="rId2"/>
              </a:rPr>
              <a:t>www.todaysconcretetechnology.com</a:t>
            </a:r>
            <a:endParaRPr lang="en-US" sz="2800" dirty="0" smtClean="0"/>
          </a:p>
          <a:p>
            <a:r>
              <a:rPr lang="en-US" sz="2800" dirty="0" smtClean="0">
                <a:hlinkClick r:id="rId3"/>
              </a:rPr>
              <a:t>www.utexas.edu</a:t>
            </a:r>
            <a:endParaRPr lang="en-US" sz="2800" dirty="0" smtClean="0"/>
          </a:p>
          <a:p>
            <a:r>
              <a:rPr lang="en-US" sz="2800" dirty="0" smtClean="0">
                <a:hlinkClick r:id="rId4"/>
              </a:rPr>
              <a:t>www.dywidag-systems.com</a:t>
            </a:r>
            <a:endParaRPr lang="en-US" sz="2800" dirty="0" smtClean="0"/>
          </a:p>
          <a:p>
            <a:r>
              <a:rPr lang="en-US" sz="2800" dirty="0" smtClean="0">
                <a:hlinkClick r:id="rId5"/>
              </a:rPr>
              <a:t>www.enotes.com</a:t>
            </a:r>
            <a:endParaRPr lang="en-US" sz="2800" dirty="0" smtClean="0"/>
          </a:p>
          <a:p>
            <a:r>
              <a:rPr lang="en-US" sz="2800" dirty="0" smtClean="0">
                <a:hlinkClick r:id="rId6"/>
              </a:rPr>
              <a:t>www.tech9.com</a:t>
            </a:r>
            <a:endParaRPr lang="en-US" sz="2800" dirty="0" smtClean="0"/>
          </a:p>
          <a:p>
            <a:r>
              <a:rPr lang="en-US" sz="2800" dirty="0" smtClean="0"/>
              <a:t>Indian Institute of Technology Madras “</a:t>
            </a:r>
            <a:r>
              <a:rPr lang="en-US" sz="2800" dirty="0" err="1" smtClean="0"/>
              <a:t>Prestressed</a:t>
            </a:r>
            <a:r>
              <a:rPr lang="en-US" sz="2800" dirty="0" smtClean="0"/>
              <a:t> Concrete Structures”</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31497596.jpg"/>
          <p:cNvPicPr>
            <a:picLocks noGrp="1" noChangeAspect="1"/>
          </p:cNvPicPr>
          <p:nvPr>
            <p:ph idx="1"/>
          </p:nvPr>
        </p:nvPicPr>
        <p:blipFill>
          <a:blip r:embed="rId2" cstate="print"/>
          <a:srcRect l="-1210" t="31614" r="1017" b="11785"/>
          <a:stretch>
            <a:fillRect/>
          </a:stretch>
        </p:blipFill>
        <p:spPr>
          <a:xfrm>
            <a:off x="76200" y="152401"/>
            <a:ext cx="8915399" cy="6546670"/>
          </a:xfrm>
        </p:spPr>
      </p:pic>
      <p:sp>
        <p:nvSpPr>
          <p:cNvPr id="5" name="TextBox 4"/>
          <p:cNvSpPr txBox="1"/>
          <p:nvPr/>
        </p:nvSpPr>
        <p:spPr>
          <a:xfrm>
            <a:off x="1219200" y="2286000"/>
            <a:ext cx="7924800" cy="1446550"/>
          </a:xfrm>
          <a:prstGeom prst="rect">
            <a:avLst/>
          </a:prstGeom>
          <a:noFill/>
        </p:spPr>
        <p:txBody>
          <a:bodyPr wrap="square" rtlCol="0">
            <a:spAutoFit/>
          </a:bodyPr>
          <a:lstStyle/>
          <a:p>
            <a:r>
              <a:rPr lang="en-US" sz="8800" dirty="0" smtClean="0">
                <a:solidFill>
                  <a:schemeClr val="bg1"/>
                </a:solidFill>
                <a:latin typeface="Algerian" pitchFamily="82" charset="0"/>
              </a:rPr>
              <a:t>QUESTIONS?</a:t>
            </a:r>
            <a:endParaRPr lang="en-US" sz="8800" dirty="0">
              <a:solidFill>
                <a:schemeClr val="bg1"/>
              </a:solidFill>
              <a:latin typeface="Algerian"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dirty="0" err="1" smtClean="0"/>
              <a:t>Prestressed</a:t>
            </a:r>
            <a:r>
              <a:rPr lang="en-US" dirty="0" smtClean="0"/>
              <a:t> Concrete?</a:t>
            </a:r>
            <a:endParaRPr lang="en-US" dirty="0"/>
          </a:p>
        </p:txBody>
      </p:sp>
      <p:sp>
        <p:nvSpPr>
          <p:cNvPr id="3" name="Content Placeholder 2"/>
          <p:cNvSpPr>
            <a:spLocks noGrp="1"/>
          </p:cNvSpPr>
          <p:nvPr>
            <p:ph idx="1"/>
          </p:nvPr>
        </p:nvSpPr>
        <p:spPr/>
        <p:txBody>
          <a:bodyPr/>
          <a:lstStyle/>
          <a:p>
            <a:r>
              <a:rPr lang="en-US" sz="2800" dirty="0" smtClean="0"/>
              <a:t>Definition:</a:t>
            </a:r>
          </a:p>
          <a:p>
            <a:pPr lvl="1"/>
            <a:r>
              <a:rPr lang="en-US" sz="2400" b="1" dirty="0" smtClean="0"/>
              <a:t>“Pre-stressed concrete</a:t>
            </a:r>
            <a:r>
              <a:rPr lang="en-US" sz="2400" dirty="0" smtClean="0"/>
              <a:t> is a form of reinforced concrete that builds in compressive stresses during construction to oppose those found when in use.”</a:t>
            </a:r>
          </a:p>
          <a:p>
            <a:pPr lvl="1"/>
            <a:endParaRPr lang="en-US" sz="2400" dirty="0" smtClean="0"/>
          </a:p>
          <a:p>
            <a:r>
              <a:rPr lang="en-US" sz="2800" dirty="0" smtClean="0"/>
              <a:t>In other words it is a combination of steel and concrete that takes advantages of the strengths of each material</a:t>
            </a:r>
            <a:r>
              <a:rPr lang="en-US" dirty="0" smtClean="0"/>
              <a:t>.</a:t>
            </a:r>
          </a:p>
          <a:p>
            <a:r>
              <a:rPr lang="en-US" dirty="0" smtClean="0">
                <a:hlinkClick r:id="rId2"/>
              </a:rPr>
              <a:t>http://www.youtube.com/watch?v=03Hb9VCoEUo</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3 Main Types of Internal </a:t>
            </a:r>
            <a:r>
              <a:rPr lang="en-US" dirty="0" err="1" smtClean="0"/>
              <a:t>Prestressed</a:t>
            </a:r>
            <a:r>
              <a:rPr lang="en-US" dirty="0" smtClean="0"/>
              <a:t> Concrete</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Pre-Tension Concrete:  </a:t>
            </a:r>
            <a:r>
              <a:rPr lang="en-US" sz="2800" dirty="0" smtClean="0"/>
              <a:t>pre-stressing steel is tension stressed prior to the placement of the concrete and unloaded after concrete has harden to required strength. </a:t>
            </a:r>
          </a:p>
          <a:p>
            <a:r>
              <a:rPr lang="en-US" sz="2800" b="1" dirty="0" smtClean="0"/>
              <a:t>Bonded post-tensioned concrete: </a:t>
            </a:r>
            <a:r>
              <a:rPr lang="en-US" sz="2800" dirty="0" smtClean="0"/>
              <a:t>unstressed  pre-stressing steel is placed with in the concrete and then tension stressed after concrete has harden to required strength </a:t>
            </a:r>
          </a:p>
          <a:p>
            <a:r>
              <a:rPr lang="en-US" sz="2800" b="1" dirty="0" smtClean="0"/>
              <a:t>Un-bonded post-tensioned concrete: </a:t>
            </a:r>
            <a:r>
              <a:rPr lang="en-US" sz="2800" dirty="0" smtClean="0"/>
              <a:t>differs from bonded post-tensioning by providing the pre-stressing steel permanent freedom of movement relative to the concrete.</a:t>
            </a:r>
            <a:endParaRPr lang="en-US" sz="2800"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Pre-tensioned Concrete</a:t>
            </a:r>
            <a:endParaRPr lang="en-US" dirty="0"/>
          </a:p>
        </p:txBody>
      </p:sp>
      <p:sp>
        <p:nvSpPr>
          <p:cNvPr id="3" name="Content Placeholder 2"/>
          <p:cNvSpPr>
            <a:spLocks noGrp="1"/>
          </p:cNvSpPr>
          <p:nvPr>
            <p:ph idx="1"/>
          </p:nvPr>
        </p:nvSpPr>
        <p:spPr/>
        <p:txBody>
          <a:bodyPr/>
          <a:lstStyle/>
          <a:p>
            <a:r>
              <a:rPr lang="en-US" dirty="0" smtClean="0"/>
              <a:t>Pre-tensioned concrete is when the steel reinforcement is stressed prior to concrete being placed around the steel.</a:t>
            </a:r>
          </a:p>
          <a:p>
            <a:endParaRPr lang="en-US" dirty="0"/>
          </a:p>
        </p:txBody>
      </p:sp>
      <p:pic>
        <p:nvPicPr>
          <p:cNvPr id="5" name="Picture 4" descr="IMAG0265.jpg"/>
          <p:cNvPicPr>
            <a:picLocks noChangeAspect="1"/>
          </p:cNvPicPr>
          <p:nvPr/>
        </p:nvPicPr>
        <p:blipFill>
          <a:blip r:embed="rId2" cstate="print"/>
          <a:stretch>
            <a:fillRect/>
          </a:stretch>
        </p:blipFill>
        <p:spPr>
          <a:xfrm>
            <a:off x="1371600" y="3200400"/>
            <a:ext cx="6324600" cy="34013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Advantages of Pretension</a:t>
            </a:r>
            <a:endParaRPr lang="en-US" dirty="0"/>
          </a:p>
        </p:txBody>
      </p:sp>
      <p:sp>
        <p:nvSpPr>
          <p:cNvPr id="3" name="Content Placeholder 2"/>
          <p:cNvSpPr>
            <a:spLocks noGrp="1"/>
          </p:cNvSpPr>
          <p:nvPr>
            <p:ph idx="1"/>
          </p:nvPr>
        </p:nvSpPr>
        <p:spPr/>
        <p:txBody>
          <a:bodyPr>
            <a:normAutofit/>
          </a:bodyPr>
          <a:lstStyle/>
          <a:p>
            <a:r>
              <a:rPr lang="en-US" dirty="0" smtClean="0"/>
              <a:t>Pretension is the easiest controlled of the </a:t>
            </a:r>
            <a:r>
              <a:rPr lang="en-US" b="1" u="sng" dirty="0" smtClean="0"/>
              <a:t>bonded</a:t>
            </a:r>
            <a:r>
              <a:rPr lang="en-US" dirty="0" smtClean="0"/>
              <a:t> </a:t>
            </a:r>
            <a:r>
              <a:rPr lang="en-US" dirty="0" err="1" smtClean="0"/>
              <a:t>stressings</a:t>
            </a:r>
            <a:r>
              <a:rPr lang="en-US" dirty="0" smtClean="0"/>
              <a:t> with the least chance of error in the bonding process.</a:t>
            </a:r>
          </a:p>
          <a:p>
            <a:r>
              <a:rPr lang="en-US" dirty="0" smtClean="0"/>
              <a:t>Tension caused by the steel is spread throughout the length of the concrete since it is bonded within the concrete along the length of the member.</a:t>
            </a:r>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Concerns With Pre-tension</a:t>
            </a:r>
            <a:endParaRPr lang="en-US" dirty="0"/>
          </a:p>
        </p:txBody>
      </p:sp>
      <p:pic>
        <p:nvPicPr>
          <p:cNvPr id="4" name="Content Placeholder 3" descr="IMAG0266.jpg"/>
          <p:cNvPicPr>
            <a:picLocks noGrp="1" noChangeAspect="1"/>
          </p:cNvPicPr>
          <p:nvPr>
            <p:ph sz="half" idx="1"/>
          </p:nvPr>
        </p:nvPicPr>
        <p:blipFill>
          <a:blip r:embed="rId2" cstate="print"/>
          <a:stretch>
            <a:fillRect/>
          </a:stretch>
        </p:blipFill>
        <p:spPr>
          <a:xfrm>
            <a:off x="457200" y="1524000"/>
            <a:ext cx="4038600" cy="2415241"/>
          </a:xfrm>
        </p:spPr>
      </p:pic>
      <p:sp>
        <p:nvSpPr>
          <p:cNvPr id="8" name="Content Placeholder 7"/>
          <p:cNvSpPr>
            <a:spLocks noGrp="1"/>
          </p:cNvSpPr>
          <p:nvPr>
            <p:ph sz="half" idx="2"/>
          </p:nvPr>
        </p:nvSpPr>
        <p:spPr/>
        <p:txBody>
          <a:bodyPr>
            <a:normAutofit fontScale="92500" lnSpcReduction="20000"/>
          </a:bodyPr>
          <a:lstStyle/>
          <a:p>
            <a:r>
              <a:rPr lang="en-US" dirty="0" smtClean="0"/>
              <a:t>Usually uses a mold which is able to resist the forces within the tendons.  Which are more expensive than regular molds.</a:t>
            </a:r>
          </a:p>
          <a:p>
            <a:r>
              <a:rPr lang="en-US" dirty="0" smtClean="0"/>
              <a:t>Exception comes when the sides of the mold our anchored allowing mold to be created between the anchors without supporting stress.</a:t>
            </a:r>
          </a:p>
          <a:p>
            <a:endParaRPr lang="en-US" dirty="0" smtClean="0"/>
          </a:p>
          <a:p>
            <a:endParaRPr lang="en-US" dirty="0"/>
          </a:p>
        </p:txBody>
      </p:sp>
      <p:pic>
        <p:nvPicPr>
          <p:cNvPr id="5" name="Picture 4" descr="imagesCA1DNFDW.jpg"/>
          <p:cNvPicPr>
            <a:picLocks noChangeAspect="1"/>
          </p:cNvPicPr>
          <p:nvPr/>
        </p:nvPicPr>
        <p:blipFill>
          <a:blip r:embed="rId3" cstate="print"/>
          <a:stretch>
            <a:fillRect/>
          </a:stretch>
        </p:blipFill>
        <p:spPr>
          <a:xfrm>
            <a:off x="990600" y="4038600"/>
            <a:ext cx="3048000" cy="25628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Concerns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Concrete sample should be taken for every new mix so that strength obtained may be determined before cutting the tendons releasing the stresses onto the concrete.</a:t>
            </a:r>
            <a:endParaRPr lang="en-US" dirty="0"/>
          </a:p>
          <a:p>
            <a:r>
              <a:rPr lang="en-US" dirty="0" smtClean="0"/>
              <a:t>Since pre-tension may only be set once calculations for the camber must be correct. So, pre-stress takes a large amount of preplanning.  Must consider self-weight deflections, pre-stress deflections, dead load deflections, and live load deflections.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Concerns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it may only tightened once and cannot be retightened the designer must also account for Creep of concrete, elastic shortening of concrete, shrinkage of concrete, relaxation of steel, slip at the anchorage, and friction losses due to intended and unintended (wobble) curvature in the tendons in calculations for the camber of the member in order to have lasting quality of the structure.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Concerns Cont.</a:t>
            </a:r>
            <a:endParaRPr lang="en-US" dirty="0"/>
          </a:p>
        </p:txBody>
      </p:sp>
      <p:sp>
        <p:nvSpPr>
          <p:cNvPr id="3" name="Content Placeholder 2"/>
          <p:cNvSpPr>
            <a:spLocks noGrp="1"/>
          </p:cNvSpPr>
          <p:nvPr>
            <p:ph idx="1"/>
          </p:nvPr>
        </p:nvSpPr>
        <p:spPr/>
        <p:txBody>
          <a:bodyPr>
            <a:normAutofit/>
          </a:bodyPr>
          <a:lstStyle/>
          <a:p>
            <a:r>
              <a:rPr lang="en-US" dirty="0" smtClean="0"/>
              <a:t>Pretension requires for a slightly higher  compression rating to cut the steel over post-tensioned .6 instead of .55 of the compressive strength of concrete at the time of initial pre-stress before accounting losses such as creep, relaxation and shrinkage, and redistribution of force effect.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499</TotalTime>
  <Words>765</Words>
  <Application>Microsoft Office PowerPoint</Application>
  <PresentationFormat>On-screen Show (4:3)</PresentationFormat>
  <Paragraphs>102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Foundry</vt:lpstr>
      <vt:lpstr>Pre-stressed Concrete</vt:lpstr>
      <vt:lpstr>What is Prestressed Concrete?</vt:lpstr>
      <vt:lpstr>3 Main Types of Internal Prestressed Concrete</vt:lpstr>
      <vt:lpstr>Pre-tensioned Concrete</vt:lpstr>
      <vt:lpstr>Advantages of Pretension</vt:lpstr>
      <vt:lpstr>Concerns With Pre-tension</vt:lpstr>
      <vt:lpstr>Concerns Cont.</vt:lpstr>
      <vt:lpstr>Concerns Cont.</vt:lpstr>
      <vt:lpstr>Concerns Cont.</vt:lpstr>
      <vt:lpstr>Basic Common Construction Process of Members</vt:lpstr>
      <vt:lpstr>Bonded Post-tensioned Concrete</vt:lpstr>
      <vt:lpstr>Bonded Post-tensioned  Concrete</vt:lpstr>
      <vt:lpstr>Un-bonded Post-Tension </vt:lpstr>
      <vt:lpstr>Un-bonded Post-Tension </vt:lpstr>
      <vt:lpstr>Why Un-bonded?</vt:lpstr>
      <vt:lpstr>Prestressing Steel  (High Strength steel)</vt:lpstr>
      <vt:lpstr>Why Prestressed Concrete?</vt:lpstr>
      <vt:lpstr>References</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Prestressed Concrete</dc:title>
  <dc:creator>Fabio</dc:creator>
  <cp:lastModifiedBy>eflandt</cp:lastModifiedBy>
  <cp:revision>57</cp:revision>
  <dcterms:created xsi:type="dcterms:W3CDTF">2010-11-29T17:20:41Z</dcterms:created>
  <dcterms:modified xsi:type="dcterms:W3CDTF">2010-11-30T19:55:43Z</dcterms:modified>
</cp:coreProperties>
</file>