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73" r:id="rId3"/>
  </p:sldMasterIdLst>
  <p:notesMasterIdLst>
    <p:notesMasterId r:id="rId20"/>
  </p:notesMasterIdLst>
  <p:handoutMasterIdLst>
    <p:handoutMasterId r:id="rId21"/>
  </p:handoutMasterIdLst>
  <p:sldIdLst>
    <p:sldId id="272" r:id="rId4"/>
    <p:sldId id="269" r:id="rId5"/>
    <p:sldId id="273" r:id="rId6"/>
    <p:sldId id="274" r:id="rId7"/>
    <p:sldId id="258" r:id="rId8"/>
    <p:sldId id="259" r:id="rId9"/>
    <p:sldId id="277" r:id="rId10"/>
    <p:sldId id="278" r:id="rId11"/>
    <p:sldId id="260" r:id="rId12"/>
    <p:sldId id="261" r:id="rId13"/>
    <p:sldId id="262" r:id="rId14"/>
    <p:sldId id="263" r:id="rId15"/>
    <p:sldId id="268" r:id="rId16"/>
    <p:sldId id="279" r:id="rId17"/>
    <p:sldId id="271" r:id="rId18"/>
    <p:sldId id="276" r:id="rId19"/>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0">
          <p15:clr>
            <a:srgbClr val="A4A3A4"/>
          </p15:clr>
        </p15:guide>
        <p15:guide id="2" pos="219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obi Obi Tulton" initials="AO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2" autoAdjust="0"/>
    <p:restoredTop sz="69627" autoAdjust="0"/>
  </p:normalViewPr>
  <p:slideViewPr>
    <p:cSldViewPr>
      <p:cViewPr>
        <p:scale>
          <a:sx n="69" d="100"/>
          <a:sy n="69" d="100"/>
        </p:scale>
        <p:origin x="-72" y="-9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90" y="-90"/>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Rectangle 12"/>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Green Building and Sustainable Architecture</a:t>
            </a:r>
          </a:p>
        </p:txBody>
      </p:sp>
      <p:sp>
        <p:nvSpPr>
          <p:cNvPr id="3085" name="Rectangle 13"/>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a:t>Civil Engineering and Architecture</a:t>
            </a:r>
            <a:r>
              <a:rPr lang="en-US" baseline="30000"/>
              <a:t>®</a:t>
            </a:r>
          </a:p>
          <a:p>
            <a:pPr>
              <a:defRPr/>
            </a:pPr>
            <a:r>
              <a:rPr lang="en-US"/>
              <a:t>Unit </a:t>
            </a:r>
            <a:r>
              <a:rPr lang="en-US" smtClean="0"/>
              <a:t>2 </a:t>
            </a:r>
            <a:r>
              <a:rPr lang="en-US"/>
              <a:t>– Lesson </a:t>
            </a:r>
            <a:r>
              <a:rPr lang="en-US" smtClean="0"/>
              <a:t>2.1 </a:t>
            </a:r>
            <a:r>
              <a:rPr lang="en-US"/>
              <a:t>– </a:t>
            </a:r>
            <a:r>
              <a:rPr lang="en-US" smtClean="0"/>
              <a:t>Building Design and Construction</a:t>
            </a:r>
            <a:endParaRPr lang="en-US"/>
          </a:p>
        </p:txBody>
      </p:sp>
      <p:sp>
        <p:nvSpPr>
          <p:cNvPr id="35844" name="Rectangle 14"/>
          <p:cNvSpPr>
            <a:spLocks noChangeArrowheads="1"/>
          </p:cNvSpPr>
          <p:nvPr/>
        </p:nvSpPr>
        <p:spPr bwMode="auto">
          <a:xfrm>
            <a:off x="77788" y="85852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defRPr/>
            </a:pPr>
            <a:r>
              <a:rPr lang="en-US" altLang="en-US" sz="1200" dirty="0" smtClean="0"/>
              <a:t>Project Lead The Way, Inc.</a:t>
            </a:r>
            <a:endParaRPr lang="en-US" altLang="en-US" sz="1200" baseline="30000" dirty="0" smtClean="0">
              <a:cs typeface="Arial" charset="0"/>
            </a:endParaRPr>
          </a:p>
          <a:p>
            <a:pPr>
              <a:defRPr/>
            </a:pPr>
            <a:r>
              <a:rPr lang="en-US" altLang="en-US" sz="1200" dirty="0" smtClean="0">
                <a:cs typeface="Arial" charset="0"/>
              </a:rPr>
              <a:t>Copyright 2010</a:t>
            </a:r>
          </a:p>
        </p:txBody>
      </p:sp>
      <p:sp>
        <p:nvSpPr>
          <p:cNvPr id="35845" name="Rectangle 15"/>
          <p:cNvSpPr>
            <a:spLocks noChangeArrowheads="1"/>
          </p:cNvSpPr>
          <p:nvPr/>
        </p:nvSpPr>
        <p:spPr bwMode="auto">
          <a:xfrm>
            <a:off x="3733800" y="861060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defRPr/>
            </a:pPr>
            <a:fld id="{8A3BEA09-2318-4BFD-90A3-EB69D701A986}" type="slidenum">
              <a:rPr lang="en-US" altLang="en-US" sz="1200" smtClean="0"/>
              <a:pPr algn="r" eaLnBrk="1" hangingPunct="1">
                <a:defRPr/>
              </a:pPr>
              <a:t>‹#›</a:t>
            </a:fld>
            <a:endParaRPr lang="en-US" altLang="en-US" sz="1200" dirty="0" smtClean="0"/>
          </a:p>
        </p:txBody>
      </p:sp>
      <p:pic>
        <p:nvPicPr>
          <p:cNvPr id="34822" name="Picture 16"/>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5959475" y="8656638"/>
            <a:ext cx="4746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05005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31" name="Rectangle 19"/>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r>
              <a:rPr lang="en-US"/>
              <a:t>Green Building and Sustainable Architecture</a:t>
            </a:r>
          </a:p>
        </p:txBody>
      </p:sp>
      <p:sp>
        <p:nvSpPr>
          <p:cNvPr id="13332" name="Rectangle 20"/>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r>
              <a:rPr lang="en-US"/>
              <a:t>Civil Engineering and </a:t>
            </a:r>
            <a:r>
              <a:rPr lang="en-US" smtClean="0"/>
              <a:t>Architecture</a:t>
            </a:r>
            <a:endParaRPr lang="en-US" baseline="30000"/>
          </a:p>
          <a:p>
            <a:pPr>
              <a:defRPr/>
            </a:pPr>
            <a:r>
              <a:rPr lang="en-US"/>
              <a:t>Unit 2 – Lesson  2.3  – Residential Design</a:t>
            </a:r>
          </a:p>
        </p:txBody>
      </p:sp>
      <p:sp>
        <p:nvSpPr>
          <p:cNvPr id="8" name="Slide Number Placeholder 7"/>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pPr>
              <a:defRPr/>
            </a:pPr>
            <a:fld id="{AE56BD39-CE05-4AC9-9D12-F295349FE7B2}" type="slidenum">
              <a:rPr lang="en-US"/>
              <a:pPr>
                <a:defRPr/>
              </a:pPr>
              <a:t>‹#›</a:t>
            </a:fld>
            <a:endParaRPr lang="en-US" dirty="0"/>
          </a:p>
        </p:txBody>
      </p:sp>
      <p:sp>
        <p:nvSpPr>
          <p:cNvPr id="9" name="Footer Placeholder 8"/>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defTabSz="931863" eaLnBrk="0" hangingPunct="0">
              <a:defRPr sz="1200">
                <a:cs typeface="Arial" charset="0"/>
              </a:defRPr>
            </a:lvl1pPr>
          </a:lstStyle>
          <a:p>
            <a:pPr>
              <a:defRPr/>
            </a:pPr>
            <a:r>
              <a:rPr lang="en-US"/>
              <a:t>Project Lead The Way, Inc.</a:t>
            </a:r>
            <a:endParaRPr lang="en-US" baseline="30000"/>
          </a:p>
          <a:p>
            <a:pPr>
              <a:defRPr/>
            </a:pPr>
            <a:r>
              <a:rPr lang="en-US"/>
              <a:t>Copyright 2010</a:t>
            </a:r>
          </a:p>
        </p:txBody>
      </p:sp>
    </p:spTree>
    <p:extLst>
      <p:ext uri="{BB962C8B-B14F-4D97-AF65-F5344CB8AC3E}">
        <p14:creationId xmlns:p14="http://schemas.microsoft.com/office/powerpoint/2010/main" val="338730597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0485"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0486"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048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E5F717-CCEF-49CF-A5B8-ADA33DA6884A}"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403162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Reduced energy consumption and the comfort of building occupants are two criteria that architects consider most during the life of the structure.</a:t>
            </a:r>
          </a:p>
          <a:p>
            <a:pPr eaLnBrk="1" hangingPunct="1"/>
            <a:endParaRPr lang="en-US" altLang="en-US" smtClean="0"/>
          </a:p>
        </p:txBody>
      </p:sp>
      <p:sp>
        <p:nvSpPr>
          <p:cNvPr id="2662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6629"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6630"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663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42E437-7F2A-4299-8055-AE9AE9A18507}"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414839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sustainable design strategy focuses on reducing construction waste (which currently comprises 60% of the solid waste in landfills) by recycling and reusing buildings and building materials.</a:t>
            </a:r>
          </a:p>
          <a:p>
            <a:pPr eaLnBrk="1" hangingPunct="1"/>
            <a:endParaRPr lang="en-US" altLang="en-US" dirty="0" smtClean="0"/>
          </a:p>
        </p:txBody>
      </p:sp>
      <p:sp>
        <p:nvSpPr>
          <p:cNvPr id="2765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7653"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7654"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765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7A8027-33C8-4065-B439-E1BAD9F7BBB6}"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53746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Programs like (LEED) Leadership in Energy and Environmental Design and ENERGY STAR are helpful tools for improving an existing structure.</a:t>
            </a:r>
          </a:p>
        </p:txBody>
      </p:sp>
      <p:sp>
        <p:nvSpPr>
          <p:cNvPr id="31748"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31749"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31750"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31751"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214BA5F-50CC-451E-85EE-C5777C45F6DC}" type="slidenum">
              <a:rPr lang="en-US" altLang="en-US" smtClean="0"/>
              <a:pPr eaLnBrk="1" hangingPunct="1">
                <a:spcBef>
                  <a:spcPct val="0"/>
                </a:spcBef>
              </a:pPr>
              <a:t>13</a:t>
            </a:fld>
            <a:endParaRPr lang="en-US" altLang="en-US" smtClean="0"/>
          </a:p>
        </p:txBody>
      </p:sp>
    </p:spTree>
    <p:extLst>
      <p:ext uri="{BB962C8B-B14F-4D97-AF65-F5344CB8AC3E}">
        <p14:creationId xmlns:p14="http://schemas.microsoft.com/office/powerpoint/2010/main" val="257343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0485"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0486"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048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E5F717-CCEF-49CF-A5B8-ADA33DA6884A}"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280101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3379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33798"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3379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0F3145-E08D-4848-9A24-55906A96A437}"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25611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3379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33798"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3379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0F3145-E08D-4848-9A24-55906A96A437}" type="slidenum">
              <a:rPr lang="en-US"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116922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talk specifically about LEED, let’s talk about the more general topic of sustainability.</a:t>
            </a:r>
          </a:p>
          <a:p>
            <a:endParaRPr lang="en-US" dirty="0" smtClean="0"/>
          </a:p>
          <a:p>
            <a:r>
              <a:rPr lang="en-US" dirty="0" smtClean="0"/>
              <a:t>Before showing the contents of this slide ask</a:t>
            </a:r>
            <a:r>
              <a:rPr lang="en-US" baseline="0" dirty="0" smtClean="0"/>
              <a:t> students to define the word “sustainability.”  </a:t>
            </a:r>
            <a:endParaRPr lang="en-US" dirty="0"/>
          </a:p>
        </p:txBody>
      </p:sp>
      <p:sp>
        <p:nvSpPr>
          <p:cNvPr id="4" name="Header Placeholder 3"/>
          <p:cNvSpPr>
            <a:spLocks noGrp="1"/>
          </p:cNvSpPr>
          <p:nvPr>
            <p:ph type="hdr" sz="quarter" idx="10"/>
          </p:nvPr>
        </p:nvSpPr>
        <p:spPr/>
        <p:txBody>
          <a:bodyPr/>
          <a:lstStyle/>
          <a:p>
            <a:pPr>
              <a:defRPr/>
            </a:pPr>
            <a:r>
              <a:rPr lang="en-US" smtClean="0"/>
              <a:t>Planning for LEED</a:t>
            </a:r>
            <a:endParaRPr lang="en-US"/>
          </a:p>
        </p:txBody>
      </p:sp>
      <p:sp>
        <p:nvSpPr>
          <p:cNvPr id="5" name="Date Placeholder 4"/>
          <p:cNvSpPr>
            <a:spLocks noGrp="1"/>
          </p:cNvSpPr>
          <p:nvPr>
            <p:ph type="dt" sz="quarter" idx="11"/>
          </p:nvPr>
        </p:nvSpPr>
        <p:spPr/>
        <p:txBody>
          <a:bodyPr/>
          <a:lstStyle/>
          <a:p>
            <a:pPr>
              <a:defRPr/>
            </a:pPr>
            <a:r>
              <a:rPr lang="en-US" smtClean="0"/>
              <a:t>Civil Engineering and Architecture</a:t>
            </a:r>
            <a:endParaRPr lang="en-US" baseline="30000" smtClean="0"/>
          </a:p>
          <a:p>
            <a:pPr>
              <a:defRPr/>
            </a:pPr>
            <a:r>
              <a:rPr lang="en-US" smtClean="0"/>
              <a:t>Unit2– Lesson 2.3 – Residential Design</a:t>
            </a:r>
            <a:endParaRPr lang="en-US"/>
          </a:p>
        </p:txBody>
      </p:sp>
      <p:sp>
        <p:nvSpPr>
          <p:cNvPr id="6" name="Footer Placeholder 5"/>
          <p:cNvSpPr>
            <a:spLocks noGrp="1"/>
          </p:cNvSpPr>
          <p:nvPr>
            <p:ph type="ftr" sz="quarter" idx="12"/>
          </p:nvPr>
        </p:nvSpPr>
        <p:spPr/>
        <p:txBody>
          <a:bodyPr/>
          <a:lstStyle/>
          <a:p>
            <a:pPr>
              <a:defRPr/>
            </a:pPr>
            <a:r>
              <a:rPr lang="en-US" smtClean="0"/>
              <a:t>Project Lead The Way, Inc.</a:t>
            </a:r>
            <a:endParaRPr lang="en-US" baseline="30000" smtClean="0"/>
          </a:p>
          <a:p>
            <a:pPr>
              <a:defRPr/>
            </a:pPr>
            <a:r>
              <a:rPr lang="en-US" smtClean="0"/>
              <a:t>Copyright 2010</a:t>
            </a:r>
            <a:endParaRPr lang="en-US"/>
          </a:p>
        </p:txBody>
      </p:sp>
      <p:sp>
        <p:nvSpPr>
          <p:cNvPr id="7" name="Slide Number Placeholder 6"/>
          <p:cNvSpPr>
            <a:spLocks noGrp="1"/>
          </p:cNvSpPr>
          <p:nvPr>
            <p:ph type="sldNum" sz="quarter" idx="13"/>
          </p:nvPr>
        </p:nvSpPr>
        <p:spPr/>
        <p:txBody>
          <a:bodyPr/>
          <a:lstStyle/>
          <a:p>
            <a:pPr>
              <a:defRPr/>
            </a:pPr>
            <a:fld id="{3D607A68-40EA-456D-B5C2-EA61271E7AA6}" type="slidenum">
              <a:rPr lang="en-US" smtClean="0"/>
              <a:pPr>
                <a:defRPr/>
              </a:pPr>
              <a:t>3</a:t>
            </a:fld>
            <a:endParaRPr lang="en-US"/>
          </a:p>
        </p:txBody>
      </p:sp>
    </p:spTree>
    <p:extLst>
      <p:ext uri="{BB962C8B-B14F-4D97-AF65-F5344CB8AC3E}">
        <p14:creationId xmlns:p14="http://schemas.microsoft.com/office/powerpoint/2010/main" val="351254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Sustainable</a:t>
            </a:r>
            <a:r>
              <a:rPr lang="en-US" altLang="en-US" baseline="0" dirty="0" smtClean="0"/>
              <a:t> and green are often used interchangeably. </a:t>
            </a:r>
          </a:p>
          <a:p>
            <a:pPr eaLnBrk="1" hangingPunct="1"/>
            <a:endParaRPr lang="en-US" altLang="en-US" baseline="0" dirty="0" smtClean="0"/>
          </a:p>
          <a:p>
            <a:pPr eaLnBrk="1" hangingPunct="1"/>
            <a:r>
              <a:rPr lang="en-US" altLang="en-US" dirty="0" smtClean="0"/>
              <a:t>The U.S Green Building Council advocates for a sustainable built</a:t>
            </a:r>
            <a:r>
              <a:rPr lang="en-US" altLang="en-US" baseline="0" dirty="0" smtClean="0"/>
              <a:t> environment through community and consensus building, education and the LEED Green Building Program.</a:t>
            </a:r>
            <a:endParaRPr lang="en-US" altLang="en-US" dirty="0" smtClean="0"/>
          </a:p>
        </p:txBody>
      </p:sp>
      <p:sp>
        <p:nvSpPr>
          <p:cNvPr id="6" name="Date Placeholder 5"/>
          <p:cNvSpPr>
            <a:spLocks noGrp="1"/>
          </p:cNvSpPr>
          <p:nvPr>
            <p:ph type="dt" sz="quarter" idx="1"/>
          </p:nvPr>
        </p:nvSpPr>
        <p:spPr/>
        <p:txBody>
          <a:bodyPr/>
          <a:lstStyle/>
          <a:p>
            <a:pPr>
              <a:defRPr/>
            </a:pPr>
            <a:r>
              <a:rPr lang="en-US" smtClean="0"/>
              <a:t>Civil Engineering and Architecture</a:t>
            </a:r>
            <a:endParaRPr lang="en-US" baseline="30000" smtClean="0"/>
          </a:p>
          <a:p>
            <a:pPr>
              <a:defRPr/>
            </a:pPr>
            <a:r>
              <a:rPr lang="en-US" smtClean="0"/>
              <a:t>Unit2– Lesson 2.3 – Residential Design</a:t>
            </a:r>
            <a:endParaRPr lang="en-US"/>
          </a:p>
        </p:txBody>
      </p:sp>
      <p:sp>
        <p:nvSpPr>
          <p:cNvPr id="7" name="Slide Number Placeholder 6"/>
          <p:cNvSpPr>
            <a:spLocks noGrp="1"/>
          </p:cNvSpPr>
          <p:nvPr>
            <p:ph type="sldNum" sz="quarter" idx="5"/>
          </p:nvPr>
        </p:nvSpPr>
        <p:spPr/>
        <p:txBody>
          <a:bodyPr/>
          <a:lstStyle/>
          <a:p>
            <a:pPr>
              <a:defRPr/>
            </a:pPr>
            <a:fld id="{59CC5E04-01CB-4920-B994-9F6F1610DFEE}" type="slidenum">
              <a:rPr lang="en-US" smtClean="0"/>
              <a:pPr>
                <a:defRPr/>
              </a:pPr>
              <a:t>4</a:t>
            </a:fld>
            <a:endParaRPr lang="en-US"/>
          </a:p>
        </p:txBody>
      </p:sp>
      <p:sp>
        <p:nvSpPr>
          <p:cNvPr id="28678"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139" eaLnBrk="0" hangingPunct="0">
              <a:spcBef>
                <a:spcPct val="30000"/>
              </a:spcBef>
              <a:defRPr sz="1200">
                <a:solidFill>
                  <a:schemeClr val="tx1"/>
                </a:solidFill>
                <a:latin typeface="Arial" charset="0"/>
              </a:defRPr>
            </a:lvl1pPr>
            <a:lvl2pPr marL="751940" indent="-289208" defTabSz="943139" eaLnBrk="0" hangingPunct="0">
              <a:spcBef>
                <a:spcPct val="30000"/>
              </a:spcBef>
              <a:defRPr sz="1200">
                <a:solidFill>
                  <a:schemeClr val="tx1"/>
                </a:solidFill>
                <a:latin typeface="Arial" charset="0"/>
              </a:defRPr>
            </a:lvl2pPr>
            <a:lvl3pPr marL="1156830" indent="-231366" defTabSz="943139" eaLnBrk="0" hangingPunct="0">
              <a:spcBef>
                <a:spcPct val="30000"/>
              </a:spcBef>
              <a:defRPr sz="1200">
                <a:solidFill>
                  <a:schemeClr val="tx1"/>
                </a:solidFill>
                <a:latin typeface="Arial" charset="0"/>
              </a:defRPr>
            </a:lvl3pPr>
            <a:lvl4pPr marL="1619562" indent="-231366" defTabSz="943139" eaLnBrk="0" hangingPunct="0">
              <a:spcBef>
                <a:spcPct val="30000"/>
              </a:spcBef>
              <a:defRPr sz="1200">
                <a:solidFill>
                  <a:schemeClr val="tx1"/>
                </a:solidFill>
                <a:latin typeface="Arial" charset="0"/>
              </a:defRPr>
            </a:lvl4pPr>
            <a:lvl5pPr marL="2082295" indent="-231366" defTabSz="943139" eaLnBrk="0" hangingPunct="0">
              <a:spcBef>
                <a:spcPct val="30000"/>
              </a:spcBef>
              <a:defRPr sz="1200">
                <a:solidFill>
                  <a:schemeClr val="tx1"/>
                </a:solidFill>
                <a:latin typeface="Arial" charset="0"/>
              </a:defRPr>
            </a:lvl5pPr>
            <a:lvl6pPr marL="2545027" indent="-231366" defTabSz="943139" eaLnBrk="0" fontAlgn="base" hangingPunct="0">
              <a:spcBef>
                <a:spcPct val="30000"/>
              </a:spcBef>
              <a:spcAft>
                <a:spcPct val="0"/>
              </a:spcAft>
              <a:defRPr sz="1200">
                <a:solidFill>
                  <a:schemeClr val="tx1"/>
                </a:solidFill>
                <a:latin typeface="Arial" charset="0"/>
              </a:defRPr>
            </a:lvl6pPr>
            <a:lvl7pPr marL="3007759" indent="-231366" defTabSz="943139" eaLnBrk="0" fontAlgn="base" hangingPunct="0">
              <a:spcBef>
                <a:spcPct val="30000"/>
              </a:spcBef>
              <a:spcAft>
                <a:spcPct val="0"/>
              </a:spcAft>
              <a:defRPr sz="1200">
                <a:solidFill>
                  <a:schemeClr val="tx1"/>
                </a:solidFill>
                <a:latin typeface="Arial" charset="0"/>
              </a:defRPr>
            </a:lvl7pPr>
            <a:lvl8pPr marL="3470491" indent="-231366" defTabSz="943139" eaLnBrk="0" fontAlgn="base" hangingPunct="0">
              <a:spcBef>
                <a:spcPct val="30000"/>
              </a:spcBef>
              <a:spcAft>
                <a:spcPct val="0"/>
              </a:spcAft>
              <a:defRPr sz="1200">
                <a:solidFill>
                  <a:schemeClr val="tx1"/>
                </a:solidFill>
                <a:latin typeface="Arial" charset="0"/>
              </a:defRPr>
            </a:lvl8pPr>
            <a:lvl9pPr marL="3933223" indent="-231366" defTabSz="943139"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9" name="Header Placeholder 8"/>
          <p:cNvSpPr>
            <a:spLocks noGrp="1"/>
          </p:cNvSpPr>
          <p:nvPr>
            <p:ph type="hdr" sz="quarter"/>
          </p:nvPr>
        </p:nvSpPr>
        <p:spPr/>
        <p:txBody>
          <a:bodyPr/>
          <a:lstStyle/>
          <a:p>
            <a:pPr>
              <a:defRPr/>
            </a:pPr>
            <a:r>
              <a:rPr lang="en-US" smtClean="0"/>
              <a:t>Planning for LEED</a:t>
            </a:r>
            <a:endParaRPr lang="en-US"/>
          </a:p>
        </p:txBody>
      </p:sp>
    </p:spTree>
    <p:extLst>
      <p:ext uri="{BB962C8B-B14F-4D97-AF65-F5344CB8AC3E}">
        <p14:creationId xmlns:p14="http://schemas.microsoft.com/office/powerpoint/2010/main" val="16756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goal when designing a sustainable building is to design and create a structure that considers natural resources and ecological capacity,</a:t>
            </a:r>
            <a:r>
              <a:rPr lang="en-US" altLang="en-US" baseline="0" dirty="0" smtClean="0"/>
              <a:t> the human experience and social expectations, as well as economic and </a:t>
            </a:r>
            <a:r>
              <a:rPr lang="en-US" altLang="en-US" baseline="0" smtClean="0"/>
              <a:t>technical </a:t>
            </a:r>
            <a:r>
              <a:rPr lang="en-US" altLang="en-US" baseline="0" smtClean="0"/>
              <a:t>concerns</a:t>
            </a:r>
            <a:r>
              <a:rPr lang="en-US" altLang="en-US" baseline="0" dirty="0" smtClean="0"/>
              <a:t>. </a:t>
            </a:r>
            <a:endParaRPr lang="en-US" altLang="en-US" dirty="0" smtClean="0"/>
          </a:p>
        </p:txBody>
      </p:sp>
      <p:sp>
        <p:nvSpPr>
          <p:cNvPr id="2253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2533"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2534"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253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73BB3AA-4C6A-4BFF-91D1-A3E61125585B}"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137503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smtClean="0"/>
              <a:t>The National Institute of Building Sciences (NIBS) advocates “whole building design.”</a:t>
            </a:r>
            <a:r>
              <a:rPr lang="en-US" altLang="en-US" b="0" baseline="0" dirty="0" smtClean="0"/>
              <a:t> The NIBS has published a Whole Building Design Guide which presents eight design objectives that describe a successful building design as cost effective, accessible, sustainable, functional, secure, and productive. Note that these characteristics address the triple bottom line and include the more expansive definition of sustainable design already discussed.. </a:t>
            </a:r>
          </a:p>
          <a:p>
            <a:pPr eaLnBrk="1" hangingPunct="1"/>
            <a:endParaRPr lang="en-US" altLang="en-US" b="0" baseline="0" dirty="0" smtClean="0"/>
          </a:p>
          <a:p>
            <a:pPr eaLnBrk="1" hangingPunct="1"/>
            <a:r>
              <a:rPr lang="en-US" altLang="en-US" b="0" baseline="0" dirty="0" smtClean="0"/>
              <a:t>However, the Whole Building Design Guide defines sustainable design in terms of only environmental performance. These are the six fundamental principles related to sustainable design listed in the Whole Building Design Guide.  </a:t>
            </a:r>
          </a:p>
          <a:p>
            <a:pPr eaLnBrk="1" hangingPunct="1"/>
            <a:endParaRPr lang="en-US" altLang="en-US" b="0" baseline="0" dirty="0" smtClean="0"/>
          </a:p>
          <a:p>
            <a:pPr eaLnBrk="1" hangingPunct="1"/>
            <a:r>
              <a:rPr lang="en-US" altLang="en-US" b="0" baseline="0" dirty="0" smtClean="0"/>
              <a:t>Ask students to share their thoughts on each principle as you present them.</a:t>
            </a:r>
          </a:p>
          <a:p>
            <a:pPr eaLnBrk="1" hangingPunct="1"/>
            <a:endParaRPr lang="en-US" altLang="en-US" b="0" baseline="0" dirty="0" smtClean="0"/>
          </a:p>
          <a:p>
            <a:pPr eaLnBrk="1" hangingPunct="1"/>
            <a:r>
              <a:rPr lang="en-US" altLang="en-US" b="1" dirty="0" smtClean="0"/>
              <a:t>Optimize Site</a:t>
            </a:r>
            <a:r>
              <a:rPr lang="en-US" altLang="en-US" b="1" baseline="0" dirty="0" smtClean="0"/>
              <a:t> Potential </a:t>
            </a:r>
            <a:r>
              <a:rPr lang="en-US" altLang="en-US" baseline="0" dirty="0" smtClean="0"/>
              <a:t>– includes proper </a:t>
            </a:r>
            <a:r>
              <a:rPr lang="en-US" altLang="en-US" dirty="0" smtClean="0"/>
              <a:t>site selection, security planning, building orientation, landscape</a:t>
            </a:r>
            <a:r>
              <a:rPr lang="en-US" altLang="en-US" baseline="0" dirty="0" smtClean="0"/>
              <a:t> design</a:t>
            </a:r>
            <a:r>
              <a:rPr lang="en-US" altLang="en-US" dirty="0" smtClean="0"/>
              <a:t>, storm water management, and preservation of local ecosystems</a:t>
            </a:r>
          </a:p>
          <a:p>
            <a:pPr eaLnBrk="1" hangingPunct="1"/>
            <a:r>
              <a:rPr lang="en-US" altLang="en-US" b="1" dirty="0" smtClean="0"/>
              <a:t>Optimize Energy Use – </a:t>
            </a:r>
            <a:r>
              <a:rPr lang="en-US" altLang="en-US" b="0" dirty="0" smtClean="0"/>
              <a:t>reduce energy load,</a:t>
            </a:r>
            <a:r>
              <a:rPr lang="en-US" altLang="en-US" b="0" baseline="0" dirty="0" smtClean="0"/>
              <a:t> increase efficiency, and maximize the use of renewable and inexhaustible energy sources.</a:t>
            </a:r>
            <a:endParaRPr lang="en-US" altLang="en-US" b="1" dirty="0" smtClean="0"/>
          </a:p>
          <a:p>
            <a:pPr eaLnBrk="1" hangingPunct="1"/>
            <a:r>
              <a:rPr lang="en-US" altLang="en-US" b="1" dirty="0" smtClean="0"/>
              <a:t>Protect and Conserve Water – </a:t>
            </a:r>
            <a:r>
              <a:rPr lang="en-US" altLang="en-US" b="0" dirty="0" smtClean="0"/>
              <a:t>use water efficiently,</a:t>
            </a:r>
            <a:r>
              <a:rPr lang="en-US" altLang="en-US" b="0" baseline="0" dirty="0" smtClean="0"/>
              <a:t> and reuse or recycle water for on-site use, when feasible. </a:t>
            </a:r>
          </a:p>
          <a:p>
            <a:pPr eaLnBrk="1" hangingPunct="1"/>
            <a:r>
              <a:rPr lang="en-US" altLang="en-US" b="1" baseline="0" dirty="0" smtClean="0"/>
              <a:t>Use Greener Materials </a:t>
            </a:r>
            <a:r>
              <a:rPr lang="en-US" altLang="en-US" b="0" baseline="0" dirty="0" smtClean="0"/>
              <a:t>– material choices that prevent upstream pollution, maximizes value, and conserves resources and have a reduced effect on human health and the environment. Building is designed and operated to use and reuse materials in a sustainable way throughout its life cycle.  </a:t>
            </a:r>
            <a:endParaRPr lang="en-US" altLang="en-US" b="1" dirty="0" smtClean="0"/>
          </a:p>
          <a:p>
            <a:pPr eaLnBrk="1" hangingPunct="1"/>
            <a:r>
              <a:rPr lang="en-US" altLang="en-US" b="1" dirty="0" smtClean="0"/>
              <a:t>Enhance Indoor Environmental Quality </a:t>
            </a:r>
            <a:r>
              <a:rPr lang="en-US" altLang="en-US" b="0" dirty="0" smtClean="0"/>
              <a:t>– maximize daylighting,</a:t>
            </a:r>
            <a:r>
              <a:rPr lang="en-US" altLang="en-US" b="0" baseline="0" dirty="0" smtClean="0"/>
              <a:t> provide appropriate ventilation and moisture control, optimize acoustic performance and avoid high VOC emissions.  Provide occupant control over internal systems such as lighting and HVAC.</a:t>
            </a:r>
          </a:p>
          <a:p>
            <a:pPr eaLnBrk="1" hangingPunct="1"/>
            <a:r>
              <a:rPr lang="en-US" altLang="en-US" b="1" baseline="0" dirty="0" smtClean="0"/>
              <a:t>Optimize Operational and Maintenance Practices – </a:t>
            </a:r>
            <a:r>
              <a:rPr lang="en-US" altLang="en-US" b="0" baseline="0" dirty="0" smtClean="0"/>
              <a:t>design building to reduce maintenance requirements, require less water, energy and toxic chemicals to maintain, reduce life-cycle costs.  Include meters to track sustainability initiatives including reduction in water use, energy use and waste generation.</a:t>
            </a:r>
            <a:endParaRPr lang="en-US" altLang="en-US" b="0" dirty="0" smtClean="0"/>
          </a:p>
          <a:p>
            <a:pPr eaLnBrk="1" hangingPunct="1"/>
            <a:endParaRPr lang="en-US" altLang="en-US" dirty="0" smtClean="0"/>
          </a:p>
        </p:txBody>
      </p:sp>
      <p:sp>
        <p:nvSpPr>
          <p:cNvPr id="2355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355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3558"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355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C81A3E-9433-4B8A-A427-B75379610C25}"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36829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Architects and engineers now consider wildlife and the destruction of waterways and food chains for the proposed building site in all phases of the structure’s life.</a:t>
            </a:r>
          </a:p>
        </p:txBody>
      </p:sp>
      <p:sp>
        <p:nvSpPr>
          <p:cNvPr id="2867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8677"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8678"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867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B1D4C1-BCB5-4DDC-A9B9-6D69AE42BE87}"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245497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Occupants who are comfortable in there surroundings are more productive.</a:t>
            </a:r>
          </a:p>
        </p:txBody>
      </p:sp>
      <p:sp>
        <p:nvSpPr>
          <p:cNvPr id="2970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9701"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9702"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970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3BFA77-C719-4D25-BD4D-CA2E88C6934A}"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2162385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smtClean="0"/>
              <a:t>Pre-Building Phase</a:t>
            </a:r>
          </a:p>
          <a:p>
            <a:pPr eaLnBrk="1" hangingPunct="1"/>
            <a:r>
              <a:rPr lang="en-US" altLang="en-US" dirty="0" smtClean="0"/>
              <a:t>How building materials impact the environment: harvesting trees could result in deforestation; mining mineral resources (iron for steel; bauxite for aluminum; sand, gravel, and limestone for concrete) disturbs the natural environment; even the transport  of these materials can be a highly polluting activity, depending on their weight and distance from the site. The manufacturing of building products also requires energy and creates environmental pollution: for example, a high level of energy is required to manufacture steel or aluminum products.</a:t>
            </a:r>
          </a:p>
          <a:p>
            <a:pPr eaLnBrk="1" hangingPunct="1"/>
            <a:endParaRPr lang="en-US" altLang="en-US" dirty="0" smtClean="0"/>
          </a:p>
          <a:p>
            <a:pPr eaLnBrk="1" hangingPunct="1"/>
            <a:r>
              <a:rPr lang="en-US" altLang="en-US" b="1" u="sng" dirty="0" smtClean="0"/>
              <a:t>Building Phase</a:t>
            </a:r>
          </a:p>
          <a:p>
            <a:pPr eaLnBrk="1" hangingPunct="1"/>
            <a:r>
              <a:rPr lang="en-US" altLang="en-US" dirty="0" smtClean="0"/>
              <a:t>The operation of the building life cycle considers natural resources, its carbon footprint, human comfort,</a:t>
            </a:r>
            <a:r>
              <a:rPr lang="en-US" altLang="en-US" baseline="0" dirty="0" smtClean="0"/>
              <a:t> </a:t>
            </a:r>
            <a:r>
              <a:rPr lang="en-US" altLang="en-US" dirty="0" smtClean="0"/>
              <a:t>and operating costs.</a:t>
            </a:r>
          </a:p>
          <a:p>
            <a:pPr eaLnBrk="1" hangingPunct="1"/>
            <a:endParaRPr lang="en-US" altLang="en-US" dirty="0" smtClean="0"/>
          </a:p>
          <a:p>
            <a:pPr eaLnBrk="1" hangingPunct="1"/>
            <a:r>
              <a:rPr lang="en-US" altLang="en-US" b="1" u="sng" dirty="0" smtClean="0"/>
              <a:t>Post-Building Phase</a:t>
            </a:r>
          </a:p>
          <a:p>
            <a:pPr eaLnBrk="1" hangingPunct="1"/>
            <a:r>
              <a:rPr lang="en-US" altLang="en-US" dirty="0" smtClean="0"/>
              <a:t>Old materials become resources for other building or waste to be returned to nature. The sustainable-design strategy focuses on reducing construction waste (which currently comprises 60% of the solid waste in landfills) by recycling and reusing buildings and building materials.</a:t>
            </a:r>
            <a:endParaRPr lang="en-US" altLang="en-US" sz="1000" dirty="0" smtClean="0"/>
          </a:p>
        </p:txBody>
      </p:sp>
      <p:sp>
        <p:nvSpPr>
          <p:cNvPr id="24580"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4581"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4582"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458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90F1C6-1E6B-410A-8EC0-854C00197CD7}"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249235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Neighborhood and cities can benefit by proper planning. Architects and planners should</a:t>
            </a:r>
            <a:r>
              <a:rPr lang="en-US" altLang="en-US" baseline="0" dirty="0" smtClean="0"/>
              <a:t> take into c</a:t>
            </a:r>
            <a:r>
              <a:rPr lang="en-US" altLang="en-US" dirty="0" smtClean="0"/>
              <a:t>onsideration of water demands and building material during the planning phase. Creative architects and planners can use the natural resources provided by the building site.</a:t>
            </a:r>
          </a:p>
          <a:p>
            <a:pPr eaLnBrk="1" hangingPunct="1"/>
            <a:endParaRPr lang="en-US" altLang="en-US" dirty="0" smtClean="0"/>
          </a:p>
        </p:txBody>
      </p:sp>
      <p:sp>
        <p:nvSpPr>
          <p:cNvPr id="2560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Civil Engineering and Architecture</a:t>
            </a:r>
            <a:endParaRPr lang="en-US" altLang="en-US" baseline="30000" smtClean="0"/>
          </a:p>
          <a:p>
            <a:pPr eaLnBrk="1" hangingPunct="1">
              <a:spcBef>
                <a:spcPct val="0"/>
              </a:spcBef>
            </a:pPr>
            <a:r>
              <a:rPr lang="en-US" altLang="en-US" smtClean="0"/>
              <a:t>Unit 2 – Lesson  2.3  – Residential Design</a:t>
            </a:r>
          </a:p>
        </p:txBody>
      </p:sp>
      <p:sp>
        <p:nvSpPr>
          <p:cNvPr id="25605" name="Footer Placeholder 6"/>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0"/>
              </a:spcBef>
            </a:pPr>
            <a:r>
              <a:rPr lang="en-US" altLang="en-US" smtClean="0"/>
              <a:t>Project Lead The Way, Inc.</a:t>
            </a:r>
            <a:endParaRPr lang="en-US" altLang="en-US" baseline="30000" smtClean="0"/>
          </a:p>
          <a:p>
            <a:pPr>
              <a:spcBef>
                <a:spcPct val="0"/>
              </a:spcBef>
            </a:pPr>
            <a:r>
              <a:rPr lang="en-US" altLang="en-US" smtClean="0"/>
              <a:t>Copyright 2010</a:t>
            </a:r>
          </a:p>
        </p:txBody>
      </p:sp>
      <p:sp>
        <p:nvSpPr>
          <p:cNvPr id="25606"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t>Green Building and Sustainable Architecture</a:t>
            </a:r>
          </a:p>
        </p:txBody>
      </p:sp>
      <p:sp>
        <p:nvSpPr>
          <p:cNvPr id="2560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95EA74-9CA6-4779-B288-D2BC43638232}"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26236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504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797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30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4DFFE-00C3-4831-93C0-9A93F7BAEC2C}" type="slidenum">
              <a:rPr lang="en-US"/>
              <a:pPr>
                <a:defRPr/>
              </a:pPr>
              <a:t>‹#›</a:t>
            </a:fld>
            <a:endParaRPr lang="en-US" dirty="0"/>
          </a:p>
        </p:txBody>
      </p:sp>
    </p:spTree>
    <p:extLst>
      <p:ext uri="{BB962C8B-B14F-4D97-AF65-F5344CB8AC3E}">
        <p14:creationId xmlns:p14="http://schemas.microsoft.com/office/powerpoint/2010/main" val="102544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ADEA33-3539-401E-854F-146F356026FB}" type="slidenum">
              <a:rPr lang="en-US"/>
              <a:pPr>
                <a:defRPr/>
              </a:pPr>
              <a:t>‹#›</a:t>
            </a:fld>
            <a:endParaRPr lang="en-US" dirty="0"/>
          </a:p>
        </p:txBody>
      </p:sp>
    </p:spTree>
    <p:extLst>
      <p:ext uri="{BB962C8B-B14F-4D97-AF65-F5344CB8AC3E}">
        <p14:creationId xmlns:p14="http://schemas.microsoft.com/office/powerpoint/2010/main" val="1108664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A3696-21EA-4FAA-8FAA-47A43BF671AD}" type="slidenum">
              <a:rPr lang="en-US"/>
              <a:pPr>
                <a:defRPr/>
              </a:pPr>
              <a:t>‹#›</a:t>
            </a:fld>
            <a:endParaRPr lang="en-US" dirty="0"/>
          </a:p>
        </p:txBody>
      </p:sp>
    </p:spTree>
    <p:extLst>
      <p:ext uri="{BB962C8B-B14F-4D97-AF65-F5344CB8AC3E}">
        <p14:creationId xmlns:p14="http://schemas.microsoft.com/office/powerpoint/2010/main" val="1721014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AECECA-8ADE-4C1F-9D2D-F97D095C8182}" type="slidenum">
              <a:rPr lang="en-US"/>
              <a:pPr>
                <a:defRPr/>
              </a:pPr>
              <a:t>‹#›</a:t>
            </a:fld>
            <a:endParaRPr lang="en-US" dirty="0"/>
          </a:p>
        </p:txBody>
      </p:sp>
    </p:spTree>
    <p:extLst>
      <p:ext uri="{BB962C8B-B14F-4D97-AF65-F5344CB8AC3E}">
        <p14:creationId xmlns:p14="http://schemas.microsoft.com/office/powerpoint/2010/main" val="308489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55229F-58E3-4C77-9153-908D5FD3D851}" type="slidenum">
              <a:rPr lang="en-US"/>
              <a:pPr>
                <a:defRPr/>
              </a:pPr>
              <a:t>‹#›</a:t>
            </a:fld>
            <a:endParaRPr lang="en-US" dirty="0"/>
          </a:p>
        </p:txBody>
      </p:sp>
    </p:spTree>
    <p:extLst>
      <p:ext uri="{BB962C8B-B14F-4D97-AF65-F5344CB8AC3E}">
        <p14:creationId xmlns:p14="http://schemas.microsoft.com/office/powerpoint/2010/main" val="348117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E94EC2-4EF9-4A36-A269-F1C21560D3D1}" type="slidenum">
              <a:rPr lang="en-US"/>
              <a:pPr>
                <a:defRPr/>
              </a:pPr>
              <a:t>‹#›</a:t>
            </a:fld>
            <a:endParaRPr lang="en-US" dirty="0"/>
          </a:p>
        </p:txBody>
      </p:sp>
    </p:spTree>
    <p:extLst>
      <p:ext uri="{BB962C8B-B14F-4D97-AF65-F5344CB8AC3E}">
        <p14:creationId xmlns:p14="http://schemas.microsoft.com/office/powerpoint/2010/main" val="519956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D8409B-4E89-48A8-9D2A-C47AB9827670}" type="slidenum">
              <a:rPr lang="en-US"/>
              <a:pPr>
                <a:defRPr/>
              </a:pPr>
              <a:t>‹#›</a:t>
            </a:fld>
            <a:endParaRPr lang="en-US" dirty="0"/>
          </a:p>
        </p:txBody>
      </p:sp>
    </p:spTree>
    <p:extLst>
      <p:ext uri="{BB962C8B-B14F-4D97-AF65-F5344CB8AC3E}">
        <p14:creationId xmlns:p14="http://schemas.microsoft.com/office/powerpoint/2010/main" val="1723231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786CD2-BF88-4440-8C6F-46AFD9AC6789}" type="slidenum">
              <a:rPr lang="en-US"/>
              <a:pPr>
                <a:defRPr/>
              </a:pPr>
              <a:t>‹#›</a:t>
            </a:fld>
            <a:endParaRPr lang="en-US" dirty="0"/>
          </a:p>
        </p:txBody>
      </p:sp>
    </p:spTree>
    <p:extLst>
      <p:ext uri="{BB962C8B-B14F-4D97-AF65-F5344CB8AC3E}">
        <p14:creationId xmlns:p14="http://schemas.microsoft.com/office/powerpoint/2010/main" val="163934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4744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010517-90A1-43C3-8F71-D284D7BDFF85}" type="slidenum">
              <a:rPr lang="en-US"/>
              <a:pPr>
                <a:defRPr/>
              </a:pPr>
              <a:t>‹#›</a:t>
            </a:fld>
            <a:endParaRPr lang="en-US" dirty="0"/>
          </a:p>
        </p:txBody>
      </p:sp>
    </p:spTree>
    <p:extLst>
      <p:ext uri="{BB962C8B-B14F-4D97-AF65-F5344CB8AC3E}">
        <p14:creationId xmlns:p14="http://schemas.microsoft.com/office/powerpoint/2010/main" val="582082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923BE-C5BE-45B8-9617-F8DDC24D7312}" type="slidenum">
              <a:rPr lang="en-US"/>
              <a:pPr>
                <a:defRPr/>
              </a:pPr>
              <a:t>‹#›</a:t>
            </a:fld>
            <a:endParaRPr lang="en-US" dirty="0"/>
          </a:p>
        </p:txBody>
      </p:sp>
    </p:spTree>
    <p:extLst>
      <p:ext uri="{BB962C8B-B14F-4D97-AF65-F5344CB8AC3E}">
        <p14:creationId xmlns:p14="http://schemas.microsoft.com/office/powerpoint/2010/main" val="1419327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EBA15-6089-4574-BF97-8E026DEF6B44}" type="slidenum">
              <a:rPr lang="en-US"/>
              <a:pPr>
                <a:defRPr/>
              </a:pPr>
              <a:t>‹#›</a:t>
            </a:fld>
            <a:endParaRPr lang="en-US" dirty="0"/>
          </a:p>
        </p:txBody>
      </p:sp>
    </p:spTree>
    <p:extLst>
      <p:ext uri="{BB962C8B-B14F-4D97-AF65-F5344CB8AC3E}">
        <p14:creationId xmlns:p14="http://schemas.microsoft.com/office/powerpoint/2010/main" val="404860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C9EDF-4CEC-47FC-B1FE-4EB35C33D044}" type="slidenum">
              <a:rPr lang="en-US"/>
              <a:pPr>
                <a:defRPr/>
              </a:pPr>
              <a:t>‹#›</a:t>
            </a:fld>
            <a:endParaRPr lang="en-US" dirty="0"/>
          </a:p>
        </p:txBody>
      </p:sp>
    </p:spTree>
    <p:extLst>
      <p:ext uri="{BB962C8B-B14F-4D97-AF65-F5344CB8AC3E}">
        <p14:creationId xmlns:p14="http://schemas.microsoft.com/office/powerpoint/2010/main" val="3339118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April 6,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680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2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65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132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1176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5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7760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823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PLTW_MT_L_3C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7AF6EB-84F2-40D7-BE69-E771BA82BE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BBCFDC-7E41-4CC3-8256-3A17956F6E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www.wbdg.org/design/index.php"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www.usgbc.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b="1" kern="0" dirty="0" smtClean="0">
                <a:solidFill>
                  <a:srgbClr val="002060"/>
                </a:solidFill>
                <a:cs typeface="Arial" panose="020B0604020202020204" pitchFamily="34" charset="0"/>
              </a:rPr>
              <a:t>Green Building and Sustainable Architecture</a:t>
            </a:r>
            <a:endParaRPr lang="en-US" b="1" kern="0" dirty="0">
              <a:solidFill>
                <a:srgbClr val="002060"/>
              </a:solidFill>
              <a:cs typeface="Arial" panose="020B0604020202020204" pitchFamily="34" charset="0"/>
            </a:endParaRPr>
          </a:p>
        </p:txBody>
      </p:sp>
      <p:pic>
        <p:nvPicPr>
          <p:cNvPr id="4099" name="Picture 4" descr="C:\Users\lsmith\Dropbox\2014-15 Curriculum Release\Notes\Logos\PLTW Logo Transparent.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dirty="0" smtClean="0">
                <a:solidFill>
                  <a:schemeClr val="bg1">
                    <a:lumMod val="50000"/>
                  </a:schemeClr>
                </a:solidFill>
                <a:latin typeface="Arial" panose="020B0604020202020204" pitchFamily="34" charset="0"/>
                <a:cs typeface="Arial" panose="020B0604020202020204" pitchFamily="34" charset="0"/>
              </a:rPr>
              <a:t>© 2010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4101" name="Footer Placeholder 3"/>
          <p:cNvSpPr txBox="1">
            <a:spLocks/>
          </p:cNvSpPr>
          <p:nvPr/>
        </p:nvSpPr>
        <p:spPr bwMode="auto">
          <a:xfrm>
            <a:off x="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800">
                <a:solidFill>
                  <a:srgbClr val="7F7F7F"/>
                </a:solidFill>
              </a:rPr>
              <a:t>Civil Engineering and Architecture</a:t>
            </a:r>
          </a:p>
        </p:txBody>
      </p:sp>
      <p:sp>
        <p:nvSpPr>
          <p:cNvPr id="4102" name="Rectangle 5"/>
          <p:cNvSpPr>
            <a:spLocks noChangeArrowheads="1"/>
          </p:cNvSpPr>
          <p:nvPr/>
        </p:nvSpPr>
        <p:spPr bwMode="auto">
          <a:xfrm>
            <a:off x="1750102" y="5428456"/>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002060"/>
                </a:solidFill>
              </a:rPr>
              <a:t>A </a:t>
            </a:r>
            <a:r>
              <a:rPr lang="en-US" altLang="en-US" sz="2800" b="1" dirty="0" smtClean="0">
                <a:solidFill>
                  <a:srgbClr val="002060"/>
                </a:solidFill>
              </a:rPr>
              <a:t>Responsible Approach </a:t>
            </a:r>
            <a:r>
              <a:rPr lang="en-US" altLang="en-US" sz="2800" b="1" dirty="0">
                <a:solidFill>
                  <a:srgbClr val="002060"/>
                </a:solidFill>
              </a:rPr>
              <a:t>to  </a:t>
            </a:r>
            <a:r>
              <a:rPr lang="en-US" altLang="en-US" sz="2800" b="1" dirty="0" smtClean="0">
                <a:solidFill>
                  <a:srgbClr val="002060"/>
                </a:solidFill>
              </a:rPr>
              <a:t>Environmental </a:t>
            </a:r>
            <a:r>
              <a:rPr lang="en-US" altLang="en-US" sz="2800" b="1" dirty="0">
                <a:solidFill>
                  <a:srgbClr val="002060"/>
                </a:solidFill>
              </a:rPr>
              <a:t>and </a:t>
            </a:r>
            <a:r>
              <a:rPr lang="en-US" altLang="en-US" sz="2800" b="1" dirty="0" smtClean="0">
                <a:solidFill>
                  <a:srgbClr val="002060"/>
                </a:solidFill>
              </a:rPr>
              <a:t>Human Health</a:t>
            </a:r>
            <a:endParaRPr lang="en-US" altLang="en-US"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Pre-Building Phase</a:t>
            </a:r>
          </a:p>
        </p:txBody>
      </p:sp>
      <p:sp>
        <p:nvSpPr>
          <p:cNvPr id="10243" name="Rectangle 3"/>
          <p:cNvSpPr>
            <a:spLocks noGrp="1" noChangeArrowheads="1"/>
          </p:cNvSpPr>
          <p:nvPr>
            <p:ph idx="1"/>
          </p:nvPr>
        </p:nvSpPr>
        <p:spPr>
          <a:xfrm>
            <a:off x="152400" y="1219200"/>
            <a:ext cx="8534400" cy="4800600"/>
          </a:xfrm>
        </p:spPr>
        <p:txBody>
          <a:bodyPr/>
          <a:lstStyle/>
          <a:p>
            <a:pPr marL="0" indent="0" eaLnBrk="1" hangingPunct="1">
              <a:spcBef>
                <a:spcPct val="0"/>
              </a:spcBef>
            </a:pPr>
            <a:r>
              <a:rPr lang="en-US" altLang="en-US" sz="2800" smtClean="0"/>
              <a:t>Site selection, building design, and building material processes, up to but not including installation.</a:t>
            </a:r>
            <a:r>
              <a:rPr lang="en-US" altLang="en-US" smtClean="0"/>
              <a:t>  </a:t>
            </a:r>
          </a:p>
          <a:p>
            <a:pPr marL="0" indent="0" eaLnBrk="1" hangingPunct="1"/>
            <a:endParaRPr lang="en-US" altLang="en-US"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13000"/>
            <a:ext cx="5410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p:nvSpPr>
        <p:spPr bwMode="auto">
          <a:xfrm>
            <a:off x="152400" y="2236788"/>
            <a:ext cx="31242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r>
              <a:rPr lang="en-US" altLang="en-US"/>
              <a:t>Examine the environmental consequences of the structure’s design, orientation, impact on the landscape, and materials 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Building Phase</a:t>
            </a:r>
          </a:p>
        </p:txBody>
      </p:sp>
      <p:sp>
        <p:nvSpPr>
          <p:cNvPr id="11267" name="Rectangle 3"/>
          <p:cNvSpPr>
            <a:spLocks noGrp="1" noChangeArrowheads="1"/>
          </p:cNvSpPr>
          <p:nvPr>
            <p:ph idx="1"/>
          </p:nvPr>
        </p:nvSpPr>
        <p:spPr>
          <a:xfrm>
            <a:off x="457200" y="1295400"/>
            <a:ext cx="4495800" cy="4800600"/>
          </a:xfrm>
        </p:spPr>
        <p:txBody>
          <a:bodyPr/>
          <a:lstStyle/>
          <a:p>
            <a:pPr marL="0" indent="0" eaLnBrk="1" hangingPunct="1"/>
            <a:r>
              <a:rPr lang="en-US" altLang="en-US" dirty="0" smtClean="0"/>
              <a:t>Construction and operation processes can reduce the environmental impact of resource consumption</a:t>
            </a:r>
          </a:p>
          <a:p>
            <a:pPr marL="0" indent="0" eaLnBrk="1" hangingPunct="1"/>
            <a:r>
              <a:rPr lang="en-US" altLang="en-US" dirty="0" smtClean="0"/>
              <a:t>Long-term health effects of the building environment on its occupants are considered</a:t>
            </a:r>
          </a:p>
          <a:p>
            <a:pPr marL="0" indent="0" eaLnBrk="1" hangingPunct="1">
              <a:buFontTx/>
              <a:buNone/>
            </a:pPr>
            <a:endParaRPr lang="en-US" altLang="en-US" sz="2800" dirty="0" smtClean="0"/>
          </a:p>
        </p:txBody>
      </p:sp>
      <p:pic>
        <p:nvPicPr>
          <p:cNvPr id="11268" name="Picture 4" descr="12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116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38600"/>
            <a:ext cx="33718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Post-Building Phase</a:t>
            </a:r>
          </a:p>
        </p:txBody>
      </p:sp>
      <p:sp>
        <p:nvSpPr>
          <p:cNvPr id="12291" name="Rectangle 3"/>
          <p:cNvSpPr>
            <a:spLocks noGrp="1" noChangeArrowheads="1"/>
          </p:cNvSpPr>
          <p:nvPr>
            <p:ph idx="1"/>
          </p:nvPr>
        </p:nvSpPr>
        <p:spPr>
          <a:xfrm>
            <a:off x="3886200" y="1600200"/>
            <a:ext cx="4800600" cy="4525963"/>
          </a:xfrm>
        </p:spPr>
        <p:txBody>
          <a:bodyPr/>
          <a:lstStyle/>
          <a:p>
            <a:pPr marL="0" indent="0" eaLnBrk="1" hangingPunct="1">
              <a:lnSpc>
                <a:spcPct val="90000"/>
              </a:lnSpc>
              <a:buFontTx/>
              <a:buNone/>
            </a:pPr>
            <a:r>
              <a:rPr lang="en-US" altLang="en-US" sz="2800" smtClean="0"/>
              <a:t>Old materials become resources for other buildings or waste to be returned to nature. The sustainable design strategy focuses on reducing construction waste by recycling and reusing packaging and excess material.</a:t>
            </a:r>
          </a:p>
          <a:p>
            <a:pPr marL="0" indent="0" eaLnBrk="1" hangingPunct="1">
              <a:lnSpc>
                <a:spcPct val="90000"/>
              </a:lnSpc>
            </a:pPr>
            <a:endParaRPr lang="en-US" altLang="en-US" sz="2800" smtClean="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Sustainable Remodeling</a:t>
            </a:r>
          </a:p>
        </p:txBody>
      </p:sp>
      <p:sp>
        <p:nvSpPr>
          <p:cNvPr id="16387" name="Rectangle 3"/>
          <p:cNvSpPr>
            <a:spLocks noGrp="1" noChangeArrowheads="1"/>
          </p:cNvSpPr>
          <p:nvPr>
            <p:ph idx="1"/>
          </p:nvPr>
        </p:nvSpPr>
        <p:spPr>
          <a:xfrm>
            <a:off x="457200" y="1447800"/>
            <a:ext cx="8229600" cy="5029200"/>
          </a:xfrm>
        </p:spPr>
        <p:txBody>
          <a:bodyPr/>
          <a:lstStyle/>
          <a:p>
            <a:pPr eaLnBrk="1" hangingPunct="1">
              <a:buFontTx/>
              <a:buNone/>
            </a:pPr>
            <a:r>
              <a:rPr lang="en-US" altLang="en-US" sz="2800" dirty="0" smtClean="0"/>
              <a:t>	Existing buildings can be remodeled, improved mechanical components can be installed, and building operating systems can be updated to make a building greener.</a:t>
            </a:r>
          </a:p>
        </p:txBody>
      </p:sp>
      <p:pic>
        <p:nvPicPr>
          <p:cNvPr id="16388" name="Picture 4" descr="106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81400"/>
            <a:ext cx="18065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148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81400"/>
            <a:ext cx="4572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Green Building and Sustainable Architecture</a:t>
            </a:r>
          </a:p>
        </p:txBody>
      </p:sp>
      <p:sp>
        <p:nvSpPr>
          <p:cNvPr id="5123" name="Rectangle 3"/>
          <p:cNvSpPr>
            <a:spLocks noGrp="1" noChangeArrowheads="1"/>
          </p:cNvSpPr>
          <p:nvPr>
            <p:ph idx="1"/>
          </p:nvPr>
        </p:nvSpPr>
        <p:spPr>
          <a:xfrm>
            <a:off x="457200" y="1600200"/>
            <a:ext cx="8229600" cy="4876800"/>
          </a:xfrm>
        </p:spPr>
        <p:txBody>
          <a:bodyPr/>
          <a:lstStyle/>
          <a:p>
            <a:pPr eaLnBrk="1" hangingPunct="1">
              <a:lnSpc>
                <a:spcPct val="80000"/>
              </a:lnSpc>
            </a:pPr>
            <a:r>
              <a:rPr lang="en-US" altLang="en-US" sz="2400" dirty="0" smtClean="0"/>
              <a:t>What Is Sustainability?</a:t>
            </a:r>
          </a:p>
          <a:p>
            <a:pPr eaLnBrk="1" hangingPunct="1">
              <a:lnSpc>
                <a:spcPct val="80000"/>
              </a:lnSpc>
            </a:pPr>
            <a:r>
              <a:rPr lang="en-US" altLang="en-US" sz="2400" dirty="0" smtClean="0"/>
              <a:t>Green Building</a:t>
            </a:r>
          </a:p>
          <a:p>
            <a:pPr eaLnBrk="1" hangingPunct="1">
              <a:lnSpc>
                <a:spcPct val="80000"/>
              </a:lnSpc>
            </a:pPr>
            <a:r>
              <a:rPr lang="en-US" altLang="en-US" sz="2400" dirty="0" smtClean="0"/>
              <a:t>Sustainable Design</a:t>
            </a:r>
          </a:p>
          <a:p>
            <a:pPr eaLnBrk="1" hangingPunct="1">
              <a:lnSpc>
                <a:spcPct val="80000"/>
              </a:lnSpc>
            </a:pPr>
            <a:r>
              <a:rPr lang="en-US" altLang="en-US" sz="2400" dirty="0" smtClean="0"/>
              <a:t>Sustainable Building Design</a:t>
            </a:r>
          </a:p>
          <a:p>
            <a:pPr eaLnBrk="1" hangingPunct="1">
              <a:lnSpc>
                <a:spcPct val="80000"/>
              </a:lnSpc>
            </a:pPr>
            <a:r>
              <a:rPr lang="en-US" altLang="en-US" sz="2400" dirty="0"/>
              <a:t>Preservation of Natural </a:t>
            </a:r>
            <a:r>
              <a:rPr lang="en-US" altLang="en-US" sz="2400" dirty="0" smtClean="0"/>
              <a:t>Conditions</a:t>
            </a:r>
            <a:endParaRPr lang="en-US" altLang="en-US" sz="2400" dirty="0"/>
          </a:p>
          <a:p>
            <a:pPr eaLnBrk="1" hangingPunct="1">
              <a:lnSpc>
                <a:spcPct val="80000"/>
              </a:lnSpc>
            </a:pPr>
            <a:r>
              <a:rPr lang="en-US" altLang="en-US" sz="2400" dirty="0"/>
              <a:t>Human Comforts</a:t>
            </a:r>
          </a:p>
          <a:p>
            <a:pPr eaLnBrk="1" hangingPunct="1">
              <a:lnSpc>
                <a:spcPct val="80000"/>
              </a:lnSpc>
            </a:pPr>
            <a:r>
              <a:rPr lang="en-US" altLang="en-US" sz="2400" dirty="0" smtClean="0"/>
              <a:t>Sustainable Building Life Cycle</a:t>
            </a:r>
          </a:p>
          <a:p>
            <a:pPr eaLnBrk="1" hangingPunct="1">
              <a:lnSpc>
                <a:spcPct val="80000"/>
              </a:lnSpc>
            </a:pPr>
            <a:r>
              <a:rPr lang="en-US" altLang="en-US" sz="2400" dirty="0" smtClean="0"/>
              <a:t>Pre-Building Phase</a:t>
            </a:r>
          </a:p>
          <a:p>
            <a:pPr eaLnBrk="1" hangingPunct="1">
              <a:lnSpc>
                <a:spcPct val="80000"/>
              </a:lnSpc>
            </a:pPr>
            <a:r>
              <a:rPr lang="en-US" altLang="en-US" sz="2400" dirty="0" smtClean="0"/>
              <a:t>Building Phase</a:t>
            </a:r>
          </a:p>
          <a:p>
            <a:pPr eaLnBrk="1" hangingPunct="1">
              <a:lnSpc>
                <a:spcPct val="80000"/>
              </a:lnSpc>
            </a:pPr>
            <a:r>
              <a:rPr lang="en-US" altLang="en-US" sz="2400" dirty="0" smtClean="0"/>
              <a:t>Post-Building Phase</a:t>
            </a:r>
          </a:p>
          <a:p>
            <a:pPr eaLnBrk="1" hangingPunct="1">
              <a:lnSpc>
                <a:spcPct val="80000"/>
              </a:lnSpc>
            </a:pPr>
            <a:r>
              <a:rPr lang="en-US" altLang="en-US" sz="2400" dirty="0" smtClean="0"/>
              <a:t>Sustainable Remodeling</a:t>
            </a:r>
          </a:p>
        </p:txBody>
      </p:sp>
    </p:spTree>
    <p:extLst>
      <p:ext uri="{BB962C8B-B14F-4D97-AF65-F5344CB8AC3E}">
        <p14:creationId xmlns:p14="http://schemas.microsoft.com/office/powerpoint/2010/main" val="386808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References</a:t>
            </a:r>
          </a:p>
        </p:txBody>
      </p:sp>
      <p:sp>
        <p:nvSpPr>
          <p:cNvPr id="18435" name="Rectangle 3"/>
          <p:cNvSpPr>
            <a:spLocks noGrp="1" noChangeArrowheads="1"/>
          </p:cNvSpPr>
          <p:nvPr>
            <p:ph idx="1"/>
          </p:nvPr>
        </p:nvSpPr>
        <p:spPr/>
        <p:txBody>
          <a:bodyPr/>
          <a:lstStyle/>
          <a:p>
            <a:pPr eaLnBrk="1" hangingPunct="1">
              <a:buFontTx/>
              <a:buNone/>
            </a:pPr>
            <a:r>
              <a:rPr lang="en-US" altLang="en-US" sz="2400" dirty="0" smtClean="0"/>
              <a:t>National Institute of Building Sciences (2014). Whole building </a:t>
            </a:r>
            <a:r>
              <a:rPr lang="en-US" altLang="en-US" sz="2400" dirty="0"/>
              <a:t>d</a:t>
            </a:r>
            <a:r>
              <a:rPr lang="en-US" altLang="en-US" sz="2400" dirty="0" smtClean="0"/>
              <a:t>esign guide</a:t>
            </a:r>
            <a:r>
              <a:rPr lang="en-US" altLang="en-US" sz="2400" dirty="0"/>
              <a:t>. </a:t>
            </a:r>
            <a:r>
              <a:rPr lang="en-US" altLang="en-US" sz="2400" dirty="0" smtClean="0"/>
              <a:t>Washington, DC. </a:t>
            </a:r>
            <a:r>
              <a:rPr lang="en-US" altLang="en-US" sz="2400" smtClean="0"/>
              <a:t>Retrieved </a:t>
            </a:r>
            <a:r>
              <a:rPr lang="en-US" altLang="en-US" sz="2400" dirty="0" smtClean="0"/>
              <a:t>from </a:t>
            </a:r>
            <a:r>
              <a:rPr lang="en-US" altLang="en-US" sz="2400" dirty="0" smtClean="0">
                <a:hlinkClick r:id="rId3"/>
              </a:rPr>
              <a:t>http</a:t>
            </a:r>
            <a:r>
              <a:rPr lang="en-US" altLang="en-US" sz="2400" dirty="0">
                <a:hlinkClick r:id="rId3"/>
              </a:rPr>
              <a:t>://</a:t>
            </a:r>
            <a:r>
              <a:rPr lang="en-US" altLang="en-US" sz="2400" dirty="0" smtClean="0">
                <a:hlinkClick r:id="rId3"/>
              </a:rPr>
              <a:t>www.wbdg.org/design/index.php</a:t>
            </a:r>
            <a:endParaRPr lang="en-US" altLang="en-US" sz="2400" dirty="0" smtClean="0"/>
          </a:p>
          <a:p>
            <a:pPr eaLnBrk="1" hangingPunct="1">
              <a:buNone/>
            </a:pPr>
            <a:r>
              <a:rPr lang="en-US" altLang="en-US" sz="2400" dirty="0"/>
              <a:t>U.S. Green Building Council, An introduction to LEED and green </a:t>
            </a:r>
            <a:r>
              <a:rPr lang="en-US" altLang="en-US" sz="2400" dirty="0" smtClean="0"/>
              <a:t>building. </a:t>
            </a:r>
            <a:r>
              <a:rPr lang="en-US" altLang="en-US" sz="2400" dirty="0" smtClean="0">
                <a:hlinkClick r:id="rId4"/>
              </a:rPr>
              <a:t>www.usgbc.org</a:t>
            </a:r>
            <a:r>
              <a:rPr lang="en-US" altLang="en-US" sz="2400" dirty="0" smtClean="0"/>
              <a:t>  </a:t>
            </a:r>
            <a:endParaRPr lang="en-US"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Image Resources</a:t>
            </a:r>
          </a:p>
        </p:txBody>
      </p:sp>
      <p:sp>
        <p:nvSpPr>
          <p:cNvPr id="18435" name="Rectangle 3"/>
          <p:cNvSpPr>
            <a:spLocks noGrp="1" noChangeArrowheads="1"/>
          </p:cNvSpPr>
          <p:nvPr>
            <p:ph idx="1"/>
          </p:nvPr>
        </p:nvSpPr>
        <p:spPr/>
        <p:txBody>
          <a:bodyPr/>
          <a:lstStyle/>
          <a:p>
            <a:pPr eaLnBrk="1" hangingPunct="1">
              <a:buFontTx/>
              <a:buNone/>
            </a:pPr>
            <a:r>
              <a:rPr lang="en-US" altLang="en-US" sz="2400" smtClean="0"/>
              <a:t>Microsoft, Inc. (2009). </a:t>
            </a:r>
            <a:r>
              <a:rPr lang="en-US" altLang="en-US" sz="2400" i="1" smtClean="0"/>
              <a:t>Clip art</a:t>
            </a:r>
            <a:r>
              <a:rPr lang="en-US" altLang="en-US" sz="2400" smtClean="0"/>
              <a:t>. Retrieved April 7, 2009, from http://office.microsoft.com/en-us/clipart/default.aspx</a:t>
            </a:r>
          </a:p>
        </p:txBody>
      </p:sp>
    </p:spTree>
    <p:extLst>
      <p:ext uri="{BB962C8B-B14F-4D97-AF65-F5344CB8AC3E}">
        <p14:creationId xmlns:p14="http://schemas.microsoft.com/office/powerpoint/2010/main" val="297859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Green Building and Sustainable Architecture</a:t>
            </a:r>
          </a:p>
        </p:txBody>
      </p:sp>
      <p:sp>
        <p:nvSpPr>
          <p:cNvPr id="5123" name="Rectangle 3"/>
          <p:cNvSpPr>
            <a:spLocks noGrp="1" noChangeArrowheads="1"/>
          </p:cNvSpPr>
          <p:nvPr>
            <p:ph idx="1"/>
          </p:nvPr>
        </p:nvSpPr>
        <p:spPr>
          <a:xfrm>
            <a:off x="457200" y="1600200"/>
            <a:ext cx="8229600" cy="4876800"/>
          </a:xfrm>
        </p:spPr>
        <p:txBody>
          <a:bodyPr/>
          <a:lstStyle/>
          <a:p>
            <a:pPr eaLnBrk="1" hangingPunct="1">
              <a:lnSpc>
                <a:spcPct val="80000"/>
              </a:lnSpc>
            </a:pPr>
            <a:r>
              <a:rPr lang="en-US" altLang="en-US" sz="2400" dirty="0" smtClean="0"/>
              <a:t>What Is Sustainability?</a:t>
            </a:r>
          </a:p>
          <a:p>
            <a:pPr eaLnBrk="1" hangingPunct="1">
              <a:lnSpc>
                <a:spcPct val="80000"/>
              </a:lnSpc>
            </a:pPr>
            <a:r>
              <a:rPr lang="en-US" altLang="en-US" sz="2400" dirty="0" smtClean="0"/>
              <a:t>Green Building</a:t>
            </a:r>
          </a:p>
          <a:p>
            <a:pPr eaLnBrk="1" hangingPunct="1">
              <a:lnSpc>
                <a:spcPct val="80000"/>
              </a:lnSpc>
            </a:pPr>
            <a:r>
              <a:rPr lang="en-US" altLang="en-US" sz="2400" dirty="0" smtClean="0"/>
              <a:t>Sustainable Design</a:t>
            </a:r>
          </a:p>
          <a:p>
            <a:pPr eaLnBrk="1" hangingPunct="1">
              <a:lnSpc>
                <a:spcPct val="80000"/>
              </a:lnSpc>
            </a:pPr>
            <a:r>
              <a:rPr lang="en-US" altLang="en-US" sz="2400" dirty="0" smtClean="0"/>
              <a:t>Sustainable Building Design</a:t>
            </a:r>
          </a:p>
          <a:p>
            <a:pPr eaLnBrk="1" hangingPunct="1">
              <a:lnSpc>
                <a:spcPct val="80000"/>
              </a:lnSpc>
            </a:pPr>
            <a:r>
              <a:rPr lang="en-US" altLang="en-US" sz="2400" dirty="0"/>
              <a:t>Preservation of Natural </a:t>
            </a:r>
            <a:r>
              <a:rPr lang="en-US" altLang="en-US" sz="2400" dirty="0" smtClean="0"/>
              <a:t>Conditions</a:t>
            </a:r>
            <a:endParaRPr lang="en-US" altLang="en-US" sz="2400" dirty="0"/>
          </a:p>
          <a:p>
            <a:pPr eaLnBrk="1" hangingPunct="1">
              <a:lnSpc>
                <a:spcPct val="80000"/>
              </a:lnSpc>
            </a:pPr>
            <a:r>
              <a:rPr lang="en-US" altLang="en-US" sz="2400" dirty="0"/>
              <a:t>Human Comforts</a:t>
            </a:r>
          </a:p>
          <a:p>
            <a:pPr eaLnBrk="1" hangingPunct="1">
              <a:lnSpc>
                <a:spcPct val="80000"/>
              </a:lnSpc>
            </a:pPr>
            <a:r>
              <a:rPr lang="en-US" altLang="en-US" sz="2400" dirty="0" smtClean="0"/>
              <a:t>Sustainable Building Life Cycle</a:t>
            </a:r>
          </a:p>
          <a:p>
            <a:pPr eaLnBrk="1" hangingPunct="1">
              <a:lnSpc>
                <a:spcPct val="80000"/>
              </a:lnSpc>
            </a:pPr>
            <a:r>
              <a:rPr lang="en-US" altLang="en-US" sz="2400" dirty="0" smtClean="0"/>
              <a:t>Pre-Building Phase</a:t>
            </a:r>
          </a:p>
          <a:p>
            <a:pPr eaLnBrk="1" hangingPunct="1">
              <a:lnSpc>
                <a:spcPct val="80000"/>
              </a:lnSpc>
            </a:pPr>
            <a:r>
              <a:rPr lang="en-US" altLang="en-US" sz="2400" dirty="0" smtClean="0"/>
              <a:t>Building Phase</a:t>
            </a:r>
          </a:p>
          <a:p>
            <a:pPr eaLnBrk="1" hangingPunct="1">
              <a:lnSpc>
                <a:spcPct val="80000"/>
              </a:lnSpc>
            </a:pPr>
            <a:r>
              <a:rPr lang="en-US" altLang="en-US" sz="2400" dirty="0" smtClean="0"/>
              <a:t>Post-Building Phase</a:t>
            </a:r>
          </a:p>
          <a:p>
            <a:pPr eaLnBrk="1" hangingPunct="1">
              <a:lnSpc>
                <a:spcPct val="80000"/>
              </a:lnSpc>
            </a:pPr>
            <a:r>
              <a:rPr lang="en-US" altLang="en-US" sz="2400" dirty="0" smtClean="0"/>
              <a:t>Sustainable Remodeling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normAutofit/>
          </a:bodyPr>
          <a:lstStyle/>
          <a:p>
            <a:r>
              <a:rPr lang="en-US" dirty="0" smtClean="0"/>
              <a:t>What Is Sustainability?</a:t>
            </a:r>
            <a:endParaRPr lang="en-US" dirty="0"/>
          </a:p>
        </p:txBody>
      </p:sp>
      <p:sp>
        <p:nvSpPr>
          <p:cNvPr id="3" name="Content Placeholder 2"/>
          <p:cNvSpPr>
            <a:spLocks noGrp="1"/>
          </p:cNvSpPr>
          <p:nvPr>
            <p:ph sz="quarter" idx="13"/>
          </p:nvPr>
        </p:nvSpPr>
        <p:spPr>
          <a:xfrm>
            <a:off x="762000" y="1371600"/>
            <a:ext cx="7510066" cy="5029200"/>
          </a:xfrm>
        </p:spPr>
        <p:txBody>
          <a:bodyPr>
            <a:normAutofit fontScale="85000" lnSpcReduction="10000"/>
          </a:bodyPr>
          <a:lstStyle/>
          <a:p>
            <a:pPr marL="68580" indent="0">
              <a:spcBef>
                <a:spcPts val="600"/>
              </a:spcBef>
              <a:buNone/>
            </a:pPr>
            <a:r>
              <a:rPr lang="en-US" b="1" dirty="0" smtClean="0"/>
              <a:t>Philosophy</a:t>
            </a:r>
          </a:p>
          <a:p>
            <a:pPr eaLnBrk="1" hangingPunct="1"/>
            <a:r>
              <a:rPr lang="en-US" altLang="en-US" dirty="0"/>
              <a:t>Meeting the needs of the present without compromising the ability of future generations to meet their own needs</a:t>
            </a:r>
            <a:r>
              <a:rPr lang="en-US" altLang="en-US" dirty="0" smtClean="0"/>
              <a:t>. </a:t>
            </a:r>
            <a:r>
              <a:rPr lang="en-US" altLang="en-US" sz="2000" i="1" dirty="0" smtClean="0"/>
              <a:t>World Commission on Environment and Development </a:t>
            </a:r>
          </a:p>
          <a:p>
            <a:pPr>
              <a:spcBef>
                <a:spcPts val="600"/>
              </a:spcBef>
            </a:pPr>
            <a:r>
              <a:rPr lang="en-US" dirty="0" smtClean="0"/>
              <a:t>Principle of intergenerational equity: “We don’t own the earth; we hold it in trust for our children.”</a:t>
            </a:r>
          </a:p>
          <a:p>
            <a:pPr marL="68580" indent="0">
              <a:spcBef>
                <a:spcPts val="600"/>
              </a:spcBef>
              <a:buNone/>
            </a:pPr>
            <a:r>
              <a:rPr lang="en-US" b="1" dirty="0" smtClean="0"/>
              <a:t>Implementation</a:t>
            </a:r>
          </a:p>
          <a:p>
            <a:pPr>
              <a:spcBef>
                <a:spcPts val="600"/>
              </a:spcBef>
            </a:pPr>
            <a:r>
              <a:rPr lang="en-US" dirty="0" smtClean="0"/>
              <a:t>Preserve and enhance the five capitals</a:t>
            </a:r>
          </a:p>
          <a:p>
            <a:pPr marL="822960" lvl="1" indent="-457200">
              <a:spcBef>
                <a:spcPts val="600"/>
              </a:spcBef>
              <a:buFont typeface="+mj-lt"/>
              <a:buAutoNum type="arabicPeriod"/>
            </a:pPr>
            <a:r>
              <a:rPr lang="en-US" dirty="0" smtClean="0"/>
              <a:t>Human</a:t>
            </a:r>
          </a:p>
          <a:p>
            <a:pPr marL="822960" lvl="1" indent="-457200">
              <a:spcBef>
                <a:spcPts val="600"/>
              </a:spcBef>
              <a:buFont typeface="+mj-lt"/>
              <a:buAutoNum type="arabicPeriod"/>
            </a:pPr>
            <a:r>
              <a:rPr lang="en-US" dirty="0" smtClean="0"/>
              <a:t>Environmental</a:t>
            </a:r>
          </a:p>
          <a:p>
            <a:pPr marL="822960" lvl="1" indent="-457200">
              <a:spcBef>
                <a:spcPts val="600"/>
              </a:spcBef>
              <a:buFont typeface="+mj-lt"/>
              <a:buAutoNum type="arabicPeriod"/>
            </a:pPr>
            <a:r>
              <a:rPr lang="en-US" dirty="0" smtClean="0"/>
              <a:t>Social</a:t>
            </a:r>
          </a:p>
          <a:p>
            <a:pPr marL="822960" lvl="1" indent="-457200">
              <a:spcBef>
                <a:spcPts val="600"/>
              </a:spcBef>
              <a:buFont typeface="+mj-lt"/>
              <a:buAutoNum type="arabicPeriod"/>
            </a:pPr>
            <a:r>
              <a:rPr lang="en-US" dirty="0" smtClean="0"/>
              <a:t>Financial</a:t>
            </a:r>
          </a:p>
          <a:p>
            <a:pPr marL="822960" lvl="1" indent="-457200">
              <a:spcBef>
                <a:spcPts val="600"/>
              </a:spcBef>
              <a:buFont typeface="+mj-lt"/>
              <a:buAutoNum type="arabicPeriod"/>
            </a:pPr>
            <a:r>
              <a:rPr lang="en-US" dirty="0" smtClean="0"/>
              <a:t>Manufactured</a:t>
            </a:r>
            <a:endParaRPr lang="en-US" dirty="0"/>
          </a:p>
        </p:txBody>
      </p:sp>
      <p:sp>
        <p:nvSpPr>
          <p:cNvPr id="38" name="TextBox 37"/>
          <p:cNvSpPr txBox="1"/>
          <p:nvPr/>
        </p:nvSpPr>
        <p:spPr>
          <a:xfrm>
            <a:off x="4724399" y="87868"/>
            <a:ext cx="3547667" cy="338554"/>
          </a:xfrm>
          <a:prstGeom prst="rect">
            <a:avLst/>
          </a:prstGeom>
          <a:noFill/>
        </p:spPr>
        <p:txBody>
          <a:bodyPr wrap="square" rtlCol="0">
            <a:spAutoFit/>
          </a:bodyPr>
          <a:lstStyle/>
          <a:p>
            <a:r>
              <a:rPr lang="en-US" sz="1600" dirty="0" smtClean="0">
                <a:solidFill>
                  <a:schemeClr val="bg1"/>
                </a:solidFill>
              </a:rPr>
              <a:t>The Royal Academy of Engineering</a:t>
            </a:r>
            <a:endParaRPr lang="en-US" sz="1600" dirty="0">
              <a:solidFill>
                <a:schemeClr val="bg1"/>
              </a:solidFill>
            </a:endParaRPr>
          </a:p>
        </p:txBody>
      </p:sp>
      <p:pic>
        <p:nvPicPr>
          <p:cNvPr id="39" name="Picture 2" descr="C:\Users\dcalvin\AppData\Local\Microsoft\Windows\Temporary Internet Files\Content.IE5\TL1Y1149\sustainable-eart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648200"/>
            <a:ext cx="2697504" cy="166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6" descr="iStock_000007893245XSmall.jpg"/>
          <p:cNvPicPr>
            <a:picLocks noGrp="1" noChangeAspect="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019800" y="3963987"/>
            <a:ext cx="2495735" cy="2894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bwMode="auto">
          <a:xfrm>
            <a:off x="609600" y="685800"/>
            <a:ext cx="702474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t>Green Building</a:t>
            </a:r>
          </a:p>
        </p:txBody>
      </p:sp>
      <p:sp>
        <p:nvSpPr>
          <p:cNvPr id="7171" name="Rectangle 3"/>
          <p:cNvSpPr>
            <a:spLocks noGrp="1" noChangeArrowheads="1"/>
          </p:cNvSpPr>
          <p:nvPr>
            <p:ph sz="quarter" idx="13"/>
          </p:nvPr>
        </p:nvSpPr>
        <p:spPr bwMode="auto">
          <a:xfrm>
            <a:off x="609600" y="1524000"/>
            <a:ext cx="7772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spcBef>
                <a:spcPts val="1200"/>
              </a:spcBef>
            </a:pPr>
            <a:r>
              <a:rPr lang="en-US" altLang="en-US" dirty="0" smtClean="0"/>
              <a:t>Planning, design, construction, operations, and end-of-life recycling of structures</a:t>
            </a:r>
          </a:p>
          <a:p>
            <a:pPr>
              <a:spcBef>
                <a:spcPts val="1200"/>
              </a:spcBef>
            </a:pPr>
            <a:r>
              <a:rPr lang="en-US" altLang="en-US" dirty="0" smtClean="0"/>
              <a:t>Solutions that represent a healthy and dynamic balance between environmental, social, and economic benefits</a:t>
            </a:r>
          </a:p>
          <a:p>
            <a:pPr>
              <a:spcBef>
                <a:spcPts val="1200"/>
              </a:spcBef>
            </a:pPr>
            <a:r>
              <a:rPr lang="en-US" altLang="en-US" dirty="0" smtClean="0"/>
              <a:t>Triple Bottom Line—a long term view for assessing potential effects and best practices for:</a:t>
            </a:r>
          </a:p>
          <a:p>
            <a:pPr lvl="1">
              <a:spcBef>
                <a:spcPts val="1200"/>
              </a:spcBef>
            </a:pPr>
            <a:r>
              <a:rPr lang="en-US" altLang="en-US" dirty="0" smtClean="0"/>
              <a:t>People</a:t>
            </a:r>
          </a:p>
          <a:p>
            <a:pPr lvl="1">
              <a:spcBef>
                <a:spcPts val="1200"/>
              </a:spcBef>
            </a:pPr>
            <a:r>
              <a:rPr lang="en-US" altLang="en-US" dirty="0" smtClean="0"/>
              <a:t>Planet</a:t>
            </a:r>
          </a:p>
          <a:p>
            <a:pPr lvl="1">
              <a:spcBef>
                <a:spcPts val="1200"/>
              </a:spcBef>
            </a:pPr>
            <a:r>
              <a:rPr lang="en-US" altLang="en-US" dirty="0" smtClean="0"/>
              <a:t>Profit</a:t>
            </a:r>
          </a:p>
          <a:p>
            <a:pPr lvl="1"/>
            <a:endParaRPr lang="en-US" altLang="en-US" dirty="0" smtClean="0"/>
          </a:p>
        </p:txBody>
      </p:sp>
      <p:sp>
        <p:nvSpPr>
          <p:cNvPr id="3" name="TextBox 2"/>
          <p:cNvSpPr txBox="1"/>
          <p:nvPr/>
        </p:nvSpPr>
        <p:spPr>
          <a:xfrm>
            <a:off x="4953000" y="87868"/>
            <a:ext cx="3352800" cy="369332"/>
          </a:xfrm>
          <a:prstGeom prst="rect">
            <a:avLst/>
          </a:prstGeom>
          <a:noFill/>
        </p:spPr>
        <p:txBody>
          <a:bodyPr wrap="square" rtlCol="0">
            <a:spAutoFit/>
          </a:bodyPr>
          <a:lstStyle/>
          <a:p>
            <a:r>
              <a:rPr lang="en-US" dirty="0" smtClean="0">
                <a:solidFill>
                  <a:schemeClr val="bg1"/>
                </a:solidFill>
              </a:rPr>
              <a:t>U.S. Green Building Council</a:t>
            </a:r>
            <a:endParaRPr lang="en-US" dirty="0">
              <a:solidFill>
                <a:schemeClr val="bg1"/>
              </a:solidFill>
            </a:endParaRPr>
          </a:p>
        </p:txBody>
      </p:sp>
    </p:spTree>
    <p:extLst>
      <p:ext uri="{BB962C8B-B14F-4D97-AF65-F5344CB8AC3E}">
        <p14:creationId xmlns:p14="http://schemas.microsoft.com/office/powerpoint/2010/main" val="10883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Sustainable Design</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64920"/>
            <a:ext cx="57531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7013" y="1524000"/>
            <a:ext cx="3561616" cy="1200329"/>
          </a:xfrm>
          <a:prstGeom prst="rect">
            <a:avLst/>
          </a:prstGeom>
          <a:noFill/>
          <a:ln>
            <a:noFill/>
          </a:ln>
        </p:spPr>
        <p:txBody>
          <a:bodyPr wrap="none" lIns="91440" tIns="45720" rIns="91440" bIns="45720">
            <a:spAutoFit/>
          </a:bodyPr>
          <a:lstStyle/>
          <a:p>
            <a:pPr algn="ctr"/>
            <a:r>
              <a:rPr lang="en-US" sz="3600" b="1" dirty="0" smtClean="0">
                <a:ln w="3175" cmpd="sng">
                  <a:solidFill>
                    <a:schemeClr val="tx1"/>
                  </a:solidFill>
                  <a:prstDash val="solid"/>
                </a:ln>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effectLst>
                  <a:outerShdw blurRad="50800" dist="40000" dir="5400000" algn="tl" rotWithShape="0">
                    <a:srgbClr val="000000">
                      <a:shade val="5000"/>
                      <a:satMod val="120000"/>
                      <a:alpha val="33000"/>
                    </a:srgbClr>
                  </a:outerShdw>
                </a:effectLst>
              </a:rPr>
              <a:t>SUSTAINABILE</a:t>
            </a:r>
          </a:p>
          <a:p>
            <a:pPr algn="ctr"/>
            <a:r>
              <a:rPr lang="en-US" sz="3600" b="1" dirty="0" smtClean="0">
                <a:ln w="3175" cmpd="sng">
                  <a:solidFill>
                    <a:schemeClr val="tx1"/>
                  </a:solidFill>
                  <a:prstDash val="solid"/>
                </a:ln>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effectLst>
                  <a:outerShdw blurRad="50800" dist="40000" dir="5400000" algn="tl" rotWithShape="0">
                    <a:srgbClr val="000000">
                      <a:shade val="5000"/>
                      <a:satMod val="120000"/>
                      <a:alpha val="33000"/>
                    </a:srgbClr>
                  </a:outerShdw>
                </a:effectLst>
              </a:rPr>
              <a:t>DESIGN</a:t>
            </a:r>
            <a:endParaRPr lang="en-US" sz="3600" b="1" cap="none" spc="0" dirty="0">
              <a:ln w="3175" cmpd="sng">
                <a:solidFill>
                  <a:schemeClr val="tx1"/>
                </a:solidFill>
                <a:prstDash val="solid"/>
              </a:ln>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effectLst>
                <a:outerShdw blurRad="50800" dist="40000" dir="5400000" algn="tl" rotWithShape="0">
                  <a:srgbClr val="000000">
                    <a:shade val="5000"/>
                    <a:satMod val="120000"/>
                    <a:alpha val="33000"/>
                  </a:srgbClr>
                </a:outerShdw>
              </a:effectLst>
            </a:endParaRPr>
          </a:p>
        </p:txBody>
      </p:sp>
      <p:cxnSp>
        <p:nvCxnSpPr>
          <p:cNvPr id="5" name="Straight Arrow Connector 4"/>
          <p:cNvCxnSpPr/>
          <p:nvPr/>
        </p:nvCxnSpPr>
        <p:spPr>
          <a:xfrm>
            <a:off x="3276600" y="2438400"/>
            <a:ext cx="2495550" cy="175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760" y="228600"/>
            <a:ext cx="167150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a:xfrm>
            <a:off x="457200" y="427038"/>
            <a:ext cx="8229600" cy="715962"/>
          </a:xfrm>
        </p:spPr>
        <p:txBody>
          <a:bodyPr/>
          <a:lstStyle/>
          <a:p>
            <a:pPr eaLnBrk="1" hangingPunct="1"/>
            <a:r>
              <a:rPr lang="en-US" altLang="en-US" dirty="0" smtClean="0"/>
              <a:t>Sustainable Building Design</a:t>
            </a:r>
            <a:br>
              <a:rPr lang="en-US" altLang="en-US" dirty="0" smtClean="0"/>
            </a:br>
            <a:r>
              <a:rPr lang="en-US" altLang="en-US" sz="2400" dirty="0" smtClean="0"/>
              <a:t>According to the Whole Building Design Guide</a:t>
            </a:r>
          </a:p>
        </p:txBody>
      </p:sp>
      <p:sp>
        <p:nvSpPr>
          <p:cNvPr id="8195" name="Rectangle 3"/>
          <p:cNvSpPr>
            <a:spLocks noGrp="1" noChangeArrowheads="1"/>
          </p:cNvSpPr>
          <p:nvPr>
            <p:ph idx="1"/>
          </p:nvPr>
        </p:nvSpPr>
        <p:spPr>
          <a:xfrm>
            <a:off x="457200" y="1646237"/>
            <a:ext cx="8229600" cy="4068763"/>
          </a:xfrm>
        </p:spPr>
        <p:txBody>
          <a:bodyPr/>
          <a:lstStyle/>
          <a:p>
            <a:pPr eaLnBrk="1" hangingPunct="1"/>
            <a:r>
              <a:rPr lang="en-US" altLang="en-US" dirty="0" smtClean="0"/>
              <a:t>Optimize Site Potential </a:t>
            </a:r>
          </a:p>
          <a:p>
            <a:pPr eaLnBrk="1" hangingPunct="1"/>
            <a:r>
              <a:rPr lang="en-US" altLang="en-US" dirty="0" smtClean="0"/>
              <a:t>Optimize Energy Use</a:t>
            </a:r>
          </a:p>
          <a:p>
            <a:pPr eaLnBrk="1" hangingPunct="1"/>
            <a:r>
              <a:rPr lang="en-US" altLang="en-US" dirty="0" smtClean="0"/>
              <a:t>Protect and Conserve Water</a:t>
            </a:r>
          </a:p>
          <a:p>
            <a:pPr eaLnBrk="1" hangingPunct="1"/>
            <a:r>
              <a:rPr lang="en-US" altLang="en-US" dirty="0" smtClean="0"/>
              <a:t>Optimize Building Space and Materials</a:t>
            </a:r>
          </a:p>
          <a:p>
            <a:pPr eaLnBrk="1" hangingPunct="1"/>
            <a:r>
              <a:rPr lang="en-US" altLang="en-US" dirty="0" smtClean="0"/>
              <a:t>Enhance Indoor Environmental Quality</a:t>
            </a:r>
          </a:p>
          <a:p>
            <a:pPr eaLnBrk="1" hangingPunct="1"/>
            <a:r>
              <a:rPr lang="en-US" altLang="en-US" dirty="0" smtClean="0"/>
              <a:t>Optimize Operational and Maintenance Practices </a:t>
            </a:r>
          </a:p>
        </p:txBody>
      </p:sp>
      <p:sp>
        <p:nvSpPr>
          <p:cNvPr id="2" name="TextBox 1"/>
          <p:cNvSpPr txBox="1"/>
          <p:nvPr/>
        </p:nvSpPr>
        <p:spPr>
          <a:xfrm>
            <a:off x="6243502" y="6159639"/>
            <a:ext cx="2667000" cy="553998"/>
          </a:xfrm>
          <a:prstGeom prst="rect">
            <a:avLst/>
          </a:prstGeom>
          <a:noFill/>
        </p:spPr>
        <p:txBody>
          <a:bodyPr wrap="square" rtlCol="0">
            <a:spAutoFit/>
          </a:bodyPr>
          <a:lstStyle/>
          <a:p>
            <a:r>
              <a:rPr lang="en-US" sz="1000" dirty="0" smtClean="0"/>
              <a:t>National Institute of Building Sciences</a:t>
            </a:r>
          </a:p>
          <a:p>
            <a:r>
              <a:rPr lang="en-US" sz="1000" dirty="0" smtClean="0"/>
              <a:t>Whole Building Design Guide</a:t>
            </a:r>
          </a:p>
          <a:p>
            <a:r>
              <a:rPr lang="en-US" sz="1000" dirty="0" smtClean="0"/>
              <a:t>http://www.wbdg.org/design/sustainable.php</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27038"/>
            <a:ext cx="8382000" cy="715962"/>
          </a:xfrm>
        </p:spPr>
        <p:txBody>
          <a:bodyPr/>
          <a:lstStyle/>
          <a:p>
            <a:pPr eaLnBrk="1" hangingPunct="1"/>
            <a:r>
              <a:rPr lang="en-US" altLang="en-US" dirty="0" smtClean="0"/>
              <a:t>Preservation of Natural Conditions</a:t>
            </a:r>
          </a:p>
        </p:txBody>
      </p:sp>
      <p:sp>
        <p:nvSpPr>
          <p:cNvPr id="13315" name="Rectangle 3"/>
          <p:cNvSpPr>
            <a:spLocks noGrp="1" noChangeArrowheads="1"/>
          </p:cNvSpPr>
          <p:nvPr>
            <p:ph idx="1"/>
          </p:nvPr>
        </p:nvSpPr>
        <p:spPr>
          <a:xfrm>
            <a:off x="457200" y="1570038"/>
            <a:ext cx="8229600" cy="4830762"/>
          </a:xfrm>
        </p:spPr>
        <p:txBody>
          <a:bodyPr/>
          <a:lstStyle/>
          <a:p>
            <a:pPr eaLnBrk="1" hangingPunct="1">
              <a:buFontTx/>
              <a:buNone/>
            </a:pPr>
            <a:r>
              <a:rPr lang="en-US" altLang="en-US" sz="2800" smtClean="0"/>
              <a:t> 	An architect should minimize the impact of a building on its local ecosystem (e.g., existing topography, plants, and wildlife).</a:t>
            </a:r>
          </a:p>
        </p:txBody>
      </p:sp>
      <p:pic>
        <p:nvPicPr>
          <p:cNvPr id="13316" name="Picture 4" descr="06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2193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073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04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78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Human Comforts</a:t>
            </a:r>
          </a:p>
        </p:txBody>
      </p:sp>
      <p:sp>
        <p:nvSpPr>
          <p:cNvPr id="14339" name="Rectangle 3"/>
          <p:cNvSpPr>
            <a:spLocks noGrp="1" noChangeArrowheads="1"/>
          </p:cNvSpPr>
          <p:nvPr>
            <p:ph idx="1"/>
          </p:nvPr>
        </p:nvSpPr>
        <p:spPr>
          <a:xfrm>
            <a:off x="457200" y="1371600"/>
            <a:ext cx="8229600" cy="1828800"/>
          </a:xfrm>
        </p:spPr>
        <p:txBody>
          <a:bodyPr/>
          <a:lstStyle/>
          <a:p>
            <a:pPr eaLnBrk="1" hangingPunct="1">
              <a:buFontTx/>
              <a:buNone/>
            </a:pPr>
            <a:r>
              <a:rPr lang="en-US" altLang="en-US" sz="2800" dirty="0" smtClean="0"/>
              <a:t> 	A building’s design should enhance the work and home environments. This can improve productivity, reduce stress, and positively affect health and well being.</a:t>
            </a:r>
          </a:p>
        </p:txBody>
      </p:sp>
      <p:pic>
        <p:nvPicPr>
          <p:cNvPr id="14340" name="Picture 4" descr="102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29000"/>
            <a:ext cx="38862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108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29000"/>
            <a:ext cx="2895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991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Sustainable Building Life Cycle</a:t>
            </a:r>
          </a:p>
        </p:txBody>
      </p:sp>
      <p:sp>
        <p:nvSpPr>
          <p:cNvPr id="96259" name="Rectangle 3"/>
          <p:cNvSpPr>
            <a:spLocks noGrp="1" noChangeArrowheads="1"/>
          </p:cNvSpPr>
          <p:nvPr>
            <p:ph idx="1"/>
          </p:nvPr>
        </p:nvSpPr>
        <p:spPr>
          <a:xfrm>
            <a:off x="457200" y="1676400"/>
            <a:ext cx="2971800" cy="4648200"/>
          </a:xfrm>
        </p:spPr>
        <p:txBody>
          <a:bodyPr/>
          <a:lstStyle/>
          <a:p>
            <a:pPr eaLnBrk="1" hangingPunct="1"/>
            <a:r>
              <a:rPr lang="en-US" altLang="en-US" smtClean="0">
                <a:solidFill>
                  <a:srgbClr val="00386B"/>
                </a:solidFill>
              </a:rPr>
              <a:t>Pre-Building</a:t>
            </a:r>
          </a:p>
          <a:p>
            <a:pPr eaLnBrk="1" hangingPunct="1">
              <a:buFontTx/>
              <a:buNone/>
            </a:pPr>
            <a:endParaRPr lang="en-US" altLang="en-US" smtClean="0">
              <a:solidFill>
                <a:srgbClr val="00386B"/>
              </a:solidFill>
            </a:endParaRPr>
          </a:p>
          <a:p>
            <a:pPr eaLnBrk="1" hangingPunct="1"/>
            <a:r>
              <a:rPr lang="en-US" altLang="en-US" smtClean="0">
                <a:solidFill>
                  <a:srgbClr val="00386B"/>
                </a:solidFill>
              </a:rPr>
              <a:t>Building</a:t>
            </a:r>
          </a:p>
          <a:p>
            <a:pPr eaLnBrk="1" hangingPunct="1">
              <a:buFontTx/>
              <a:buNone/>
            </a:pPr>
            <a:endParaRPr lang="en-US" altLang="en-US" smtClean="0">
              <a:solidFill>
                <a:srgbClr val="00386B"/>
              </a:solidFill>
            </a:endParaRPr>
          </a:p>
          <a:p>
            <a:pPr eaLnBrk="1" hangingPunct="1"/>
            <a:r>
              <a:rPr lang="en-US" altLang="en-US" smtClean="0">
                <a:solidFill>
                  <a:srgbClr val="00386B"/>
                </a:solidFill>
              </a:rPr>
              <a:t>Post-Building</a:t>
            </a:r>
          </a:p>
          <a:p>
            <a:pPr eaLnBrk="1" hangingPunct="1"/>
            <a:endParaRPr lang="en-US" altLang="en-US" smtClean="0"/>
          </a:p>
        </p:txBody>
      </p:sp>
      <p:pic>
        <p:nvPicPr>
          <p:cNvPr id="92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838" y="1447800"/>
            <a:ext cx="2362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5" descr="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4038" y="3429000"/>
            <a:ext cx="36861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6638" y="1449388"/>
            <a:ext cx="2493962"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96259">
                                            <p:txEl>
                                              <p:pRg st="0" end="0"/>
                                            </p:txEl>
                                          </p:spTgt>
                                        </p:tgtEl>
                                        <p:attrNameLst>
                                          <p:attrName>style.opacity</p:attrName>
                                        </p:attrNameLst>
                                      </p:cBhvr>
                                      <p:to>
                                        <p:strVal val="0.5"/>
                                      </p:to>
                                    </p:set>
                                    <p:animEffect filter="image" prLst="opacity: 0.5">
                                      <p:cBhvr rctx="IE">
                                        <p:cTn id="9" dur="indefinite"/>
                                        <p:tgtEl>
                                          <p:spTgt spid="96259">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9626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96259">
                                            <p:txEl>
                                              <p:pRg st="4" end="4"/>
                                            </p:txEl>
                                          </p:spTgt>
                                        </p:tgtEl>
                                        <p:attrNameLst>
                                          <p:attrName>style.visibility</p:attrName>
                                        </p:attrNameLst>
                                      </p:cBhvr>
                                      <p:to>
                                        <p:strVal val="visible"/>
                                      </p:to>
                                    </p:set>
                                  </p:childTnLst>
                                </p:cTn>
                              </p:par>
                              <p:par>
                                <p:cTn id="16" presetID="9" presetClass="emph" presetSubtype="0" nodeType="withEffect">
                                  <p:stCondLst>
                                    <p:cond delay="0"/>
                                  </p:stCondLst>
                                  <p:childTnLst>
                                    <p:set>
                                      <p:cBhvr rctx="PPT">
                                        <p:cTn id="17" dur="indefinite"/>
                                        <p:tgtEl>
                                          <p:spTgt spid="96259">
                                            <p:txEl>
                                              <p:pRg st="2" end="2"/>
                                            </p:txEl>
                                          </p:spTgt>
                                        </p:tgtEl>
                                        <p:attrNameLst>
                                          <p:attrName>style.opacity</p:attrName>
                                        </p:attrNameLst>
                                      </p:cBhvr>
                                      <p:to>
                                        <p:strVal val="0.5"/>
                                      </p:to>
                                    </p:set>
                                    <p:animEffect filter="image" prLst="opacity: 0.5">
                                      <p:cBhvr rctx="IE">
                                        <p:cTn id="18" dur="indefinite"/>
                                        <p:tgtEl>
                                          <p:spTgt spid="96259">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96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thway Template">
  <a:themeElements>
    <a:clrScheme name="Pathwa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hwa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thway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hway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hway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hway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hway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hway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hway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hway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hway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hway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hway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hway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Pathway Template</Template>
  <TotalTime>650</TotalTime>
  <Words>1582</Words>
  <Application>Microsoft Office PowerPoint</Application>
  <PresentationFormat>On-screen Show (4:3)</PresentationFormat>
  <Paragraphs>209</Paragraphs>
  <Slides>16</Slides>
  <Notes>15</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Pathway Template</vt:lpstr>
      <vt:lpstr>1_Custom Design</vt:lpstr>
      <vt:lpstr>2_Custom Design</vt:lpstr>
      <vt:lpstr>PowerPoint Presentation</vt:lpstr>
      <vt:lpstr>Green Building and Sustainable Architecture</vt:lpstr>
      <vt:lpstr>What Is Sustainability?</vt:lpstr>
      <vt:lpstr>Green Building</vt:lpstr>
      <vt:lpstr>Sustainable Design</vt:lpstr>
      <vt:lpstr>Sustainable Building Design According to the Whole Building Design Guide</vt:lpstr>
      <vt:lpstr>Preservation of Natural Conditions</vt:lpstr>
      <vt:lpstr>Human Comforts</vt:lpstr>
      <vt:lpstr>Sustainable Building Life Cycle</vt:lpstr>
      <vt:lpstr>Pre-Building Phase</vt:lpstr>
      <vt:lpstr>Building Phase</vt:lpstr>
      <vt:lpstr>Post-Building Phase</vt:lpstr>
      <vt:lpstr>Sustainable Remodeling</vt:lpstr>
      <vt:lpstr>Green Building and Sustainable Architecture</vt:lpstr>
      <vt:lpstr>References</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Sustainable Architecture</dc:title>
  <dc:subject>CEA - Lesson 2.1 - Building Design and Construction</dc:subject>
  <dc:creator>CEA Revision Team</dc:creator>
  <cp:lastModifiedBy>Deborah Calvin</cp:lastModifiedBy>
  <cp:revision>42</cp:revision>
  <dcterms:created xsi:type="dcterms:W3CDTF">2009-04-07T13:43:29Z</dcterms:created>
  <dcterms:modified xsi:type="dcterms:W3CDTF">2015-04-06T19:38:50Z</dcterms:modified>
</cp:coreProperties>
</file>