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40"/>
  </p:notesMasterIdLst>
  <p:handoutMasterIdLst>
    <p:handoutMasterId r:id="rId41"/>
  </p:handoutMasterIdLst>
  <p:sldIdLst>
    <p:sldId id="256" r:id="rId5"/>
    <p:sldId id="257" r:id="rId6"/>
    <p:sldId id="258" r:id="rId7"/>
    <p:sldId id="338" r:id="rId8"/>
    <p:sldId id="364" r:id="rId9"/>
    <p:sldId id="365" r:id="rId10"/>
    <p:sldId id="363" r:id="rId11"/>
    <p:sldId id="339" r:id="rId12"/>
    <p:sldId id="341" r:id="rId13"/>
    <p:sldId id="357" r:id="rId14"/>
    <p:sldId id="340" r:id="rId15"/>
    <p:sldId id="279" r:id="rId16"/>
    <p:sldId id="278" r:id="rId17"/>
    <p:sldId id="347" r:id="rId18"/>
    <p:sldId id="346" r:id="rId19"/>
    <p:sldId id="349" r:id="rId20"/>
    <p:sldId id="352" r:id="rId21"/>
    <p:sldId id="361" r:id="rId22"/>
    <p:sldId id="350" r:id="rId23"/>
    <p:sldId id="351" r:id="rId24"/>
    <p:sldId id="360" r:id="rId25"/>
    <p:sldId id="362" r:id="rId26"/>
    <p:sldId id="355" r:id="rId27"/>
    <p:sldId id="356" r:id="rId28"/>
    <p:sldId id="358" r:id="rId29"/>
    <p:sldId id="353" r:id="rId30"/>
    <p:sldId id="354" r:id="rId31"/>
    <p:sldId id="329" r:id="rId32"/>
    <p:sldId id="342" r:id="rId33"/>
    <p:sldId id="366" r:id="rId34"/>
    <p:sldId id="367" r:id="rId35"/>
    <p:sldId id="368" r:id="rId36"/>
    <p:sldId id="369" r:id="rId37"/>
    <p:sldId id="370" r:id="rId38"/>
    <p:sldId id="328" r:id="rId3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129" autoAdjust="0"/>
  </p:normalViewPr>
  <p:slideViewPr>
    <p:cSldViewPr>
      <p:cViewPr varScale="1">
        <p:scale>
          <a:sx n="31" d="100"/>
          <a:sy n="31" d="100"/>
        </p:scale>
        <p:origin x="-1090" y="-82"/>
      </p:cViewPr>
      <p:guideLst>
        <p:guide orient="horz" pos="2160"/>
        <p:guide pos="2880"/>
      </p:guideLst>
    </p:cSldViewPr>
  </p:slideViewPr>
  <p:outlineViewPr>
    <p:cViewPr>
      <p:scale>
        <a:sx n="33" d="100"/>
        <a:sy n="33" d="100"/>
      </p:scale>
      <p:origin x="0" y="313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TA3FB\EH\DwpSwp\Project\NO_District\Bovey\chem_data\bovey_coleraine_taconite_area_historic_chemdata_4_handout%20for%2003312014%20meeting.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Bovey Well 1 Sulfate Data</a:t>
            </a:r>
          </a:p>
        </c:rich>
      </c:tx>
      <c:layout>
        <c:manualLayout>
          <c:xMode val="edge"/>
          <c:yMode val="edge"/>
          <c:x val="0.15730738037307379"/>
          <c:y val="0"/>
        </c:manualLayout>
      </c:layout>
      <c:overlay val="0"/>
    </c:title>
    <c:autoTitleDeleted val="0"/>
    <c:plotArea>
      <c:layout/>
      <c:lineChart>
        <c:grouping val="standard"/>
        <c:varyColors val="0"/>
        <c:ser>
          <c:idx val="0"/>
          <c:order val="0"/>
          <c:tx>
            <c:strRef>
              <c:f>'All Samples'!$K$2:$K$11</c:f>
              <c:strCache>
                <c:ptCount val="1"/>
                <c:pt idx="0">
                  <c:v>68 50 160 190 220 334 316 311 208</c:v>
                </c:pt>
              </c:strCache>
            </c:strRef>
          </c:tx>
          <c:marker>
            <c:symbol val="none"/>
          </c:marker>
          <c:cat>
            <c:numRef>
              <c:f>'All Samples'!$C$2:$C$11</c:f>
              <c:numCache>
                <c:formatCode>m/d/yyyy</c:formatCode>
                <c:ptCount val="10"/>
                <c:pt idx="0">
                  <c:v>21089</c:v>
                </c:pt>
                <c:pt idx="1">
                  <c:v>26238</c:v>
                </c:pt>
                <c:pt idx="2">
                  <c:v>38027</c:v>
                </c:pt>
                <c:pt idx="3">
                  <c:v>38140</c:v>
                </c:pt>
                <c:pt idx="4">
                  <c:v>38274</c:v>
                </c:pt>
                <c:pt idx="5">
                  <c:v>39868</c:v>
                </c:pt>
                <c:pt idx="6">
                  <c:v>40416</c:v>
                </c:pt>
                <c:pt idx="7">
                  <c:v>40477</c:v>
                </c:pt>
                <c:pt idx="8">
                  <c:v>40919</c:v>
                </c:pt>
                <c:pt idx="9">
                  <c:v>42093</c:v>
                </c:pt>
              </c:numCache>
            </c:numRef>
          </c:cat>
          <c:val>
            <c:numRef>
              <c:f>'All Samples'!$K$2:$K$11</c:f>
              <c:numCache>
                <c:formatCode>General</c:formatCode>
                <c:ptCount val="10"/>
                <c:pt idx="0">
                  <c:v>68</c:v>
                </c:pt>
                <c:pt idx="1">
                  <c:v>50</c:v>
                </c:pt>
                <c:pt idx="3">
                  <c:v>160</c:v>
                </c:pt>
                <c:pt idx="4">
                  <c:v>190</c:v>
                </c:pt>
                <c:pt idx="5">
                  <c:v>220</c:v>
                </c:pt>
                <c:pt idx="6">
                  <c:v>334</c:v>
                </c:pt>
                <c:pt idx="7">
                  <c:v>316</c:v>
                </c:pt>
                <c:pt idx="8">
                  <c:v>311</c:v>
                </c:pt>
                <c:pt idx="9">
                  <c:v>208</c:v>
                </c:pt>
              </c:numCache>
            </c:numRef>
          </c:val>
          <c:smooth val="0"/>
        </c:ser>
        <c:ser>
          <c:idx val="2"/>
          <c:order val="1"/>
          <c:marker>
            <c:symbol val="none"/>
          </c:marker>
          <c:cat>
            <c:numRef>
              <c:f>'All Samples'!$C$2:$C$11</c:f>
              <c:numCache>
                <c:formatCode>m/d/yyyy</c:formatCode>
                <c:ptCount val="10"/>
                <c:pt idx="0">
                  <c:v>21089</c:v>
                </c:pt>
                <c:pt idx="1">
                  <c:v>26238</c:v>
                </c:pt>
                <c:pt idx="2">
                  <c:v>38027</c:v>
                </c:pt>
                <c:pt idx="3">
                  <c:v>38140</c:v>
                </c:pt>
                <c:pt idx="4">
                  <c:v>38274</c:v>
                </c:pt>
                <c:pt idx="5">
                  <c:v>39868</c:v>
                </c:pt>
                <c:pt idx="6">
                  <c:v>40416</c:v>
                </c:pt>
                <c:pt idx="7">
                  <c:v>40477</c:v>
                </c:pt>
                <c:pt idx="8">
                  <c:v>40919</c:v>
                </c:pt>
                <c:pt idx="9">
                  <c:v>42093</c:v>
                </c:pt>
              </c:numCache>
            </c:numRef>
          </c:cat>
          <c:val>
            <c:numRef>
              <c:f>'All Samples'!$F$2:$F$11</c:f>
            </c:numRef>
          </c:val>
          <c:smooth val="0"/>
        </c:ser>
        <c:ser>
          <c:idx val="3"/>
          <c:order val="2"/>
          <c:marker>
            <c:symbol val="none"/>
          </c:marker>
          <c:cat>
            <c:numRef>
              <c:f>'All Samples'!$C$2:$C$11</c:f>
              <c:numCache>
                <c:formatCode>m/d/yyyy</c:formatCode>
                <c:ptCount val="10"/>
                <c:pt idx="0">
                  <c:v>21089</c:v>
                </c:pt>
                <c:pt idx="1">
                  <c:v>26238</c:v>
                </c:pt>
                <c:pt idx="2">
                  <c:v>38027</c:v>
                </c:pt>
                <c:pt idx="3">
                  <c:v>38140</c:v>
                </c:pt>
                <c:pt idx="4">
                  <c:v>38274</c:v>
                </c:pt>
                <c:pt idx="5">
                  <c:v>39868</c:v>
                </c:pt>
                <c:pt idx="6">
                  <c:v>40416</c:v>
                </c:pt>
                <c:pt idx="7">
                  <c:v>40477</c:v>
                </c:pt>
                <c:pt idx="8">
                  <c:v>40919</c:v>
                </c:pt>
                <c:pt idx="9">
                  <c:v>42093</c:v>
                </c:pt>
              </c:numCache>
            </c:numRef>
          </c:cat>
          <c:val>
            <c:numRef>
              <c:f>'All Samples'!$G$2:$G$11</c:f>
            </c:numRef>
          </c:val>
          <c:smooth val="0"/>
        </c:ser>
        <c:ser>
          <c:idx val="4"/>
          <c:order val="3"/>
          <c:marker>
            <c:symbol val="none"/>
          </c:marker>
          <c:cat>
            <c:numRef>
              <c:f>'All Samples'!$C$2:$C$11</c:f>
              <c:numCache>
                <c:formatCode>m/d/yyyy</c:formatCode>
                <c:ptCount val="10"/>
                <c:pt idx="0">
                  <c:v>21089</c:v>
                </c:pt>
                <c:pt idx="1">
                  <c:v>26238</c:v>
                </c:pt>
                <c:pt idx="2">
                  <c:v>38027</c:v>
                </c:pt>
                <c:pt idx="3">
                  <c:v>38140</c:v>
                </c:pt>
                <c:pt idx="4">
                  <c:v>38274</c:v>
                </c:pt>
                <c:pt idx="5">
                  <c:v>39868</c:v>
                </c:pt>
                <c:pt idx="6">
                  <c:v>40416</c:v>
                </c:pt>
                <c:pt idx="7">
                  <c:v>40477</c:v>
                </c:pt>
                <c:pt idx="8">
                  <c:v>40919</c:v>
                </c:pt>
                <c:pt idx="9">
                  <c:v>42093</c:v>
                </c:pt>
              </c:numCache>
            </c:numRef>
          </c:cat>
          <c:val>
            <c:numRef>
              <c:f>'All Samples'!$H$2:$H$11</c:f>
            </c:numRef>
          </c:val>
          <c:smooth val="0"/>
        </c:ser>
        <c:dLbls>
          <c:showLegendKey val="0"/>
          <c:showVal val="0"/>
          <c:showCatName val="0"/>
          <c:showSerName val="0"/>
          <c:showPercent val="0"/>
          <c:showBubbleSize val="0"/>
        </c:dLbls>
        <c:marker val="1"/>
        <c:smooth val="0"/>
        <c:axId val="101082240"/>
        <c:axId val="101083776"/>
      </c:lineChart>
      <c:dateAx>
        <c:axId val="101082240"/>
        <c:scaling>
          <c:orientation val="minMax"/>
        </c:scaling>
        <c:delete val="0"/>
        <c:axPos val="b"/>
        <c:numFmt formatCode="m/d/yyyy" sourceLinked="1"/>
        <c:majorTickMark val="out"/>
        <c:minorTickMark val="none"/>
        <c:tickLblPos val="nextTo"/>
        <c:crossAx val="101083776"/>
        <c:crosses val="autoZero"/>
        <c:auto val="1"/>
        <c:lblOffset val="100"/>
        <c:baseTimeUnit val="months"/>
      </c:dateAx>
      <c:valAx>
        <c:axId val="101083776"/>
        <c:scaling>
          <c:orientation val="minMax"/>
        </c:scaling>
        <c:delete val="0"/>
        <c:axPos val="l"/>
        <c:majorGridlines/>
        <c:numFmt formatCode="General" sourceLinked="1"/>
        <c:majorTickMark val="out"/>
        <c:minorTickMark val="none"/>
        <c:tickLblPos val="nextTo"/>
        <c:crossAx val="101082240"/>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C308566B-BC8F-47DA-980C-7D0F6F8CA2A8}" type="datetimeFigureOut">
              <a:rPr lang="en-US" smtClean="0"/>
              <a:t>6/15/2015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40661C3-C560-4520-BACD-C8128680853C}" type="slidenum">
              <a:rPr lang="en-US" smtClean="0"/>
              <a:t>‹#›</a:t>
            </a:fld>
            <a:endParaRPr lang="en-US" dirty="0"/>
          </a:p>
        </p:txBody>
      </p:sp>
    </p:spTree>
    <p:extLst>
      <p:ext uri="{BB962C8B-B14F-4D97-AF65-F5344CB8AC3E}">
        <p14:creationId xmlns:p14="http://schemas.microsoft.com/office/powerpoint/2010/main" val="362992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73D1B7C-9D60-4A8E-8C2E-5DF1ACA42E2A}" type="datetimeFigureOut">
              <a:rPr lang="en-US" smtClean="0"/>
              <a:t>6/15/2015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F2E4BC6-6EEC-453C-BAF0-E67D21A49B17}" type="slidenum">
              <a:rPr lang="en-US" smtClean="0"/>
              <a:t>‹#›</a:t>
            </a:fld>
            <a:endParaRPr lang="en-US" dirty="0"/>
          </a:p>
        </p:txBody>
      </p:sp>
    </p:spTree>
    <p:extLst>
      <p:ext uri="{BB962C8B-B14F-4D97-AF65-F5344CB8AC3E}">
        <p14:creationId xmlns:p14="http://schemas.microsoft.com/office/powerpoint/2010/main" val="238600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Species richness and abundance is related, among other things, to availability of habitat. As flows are reduced, habitat is reduced for most riverine species.</a:t>
            </a:r>
          </a:p>
        </p:txBody>
      </p:sp>
      <p:sp>
        <p:nvSpPr>
          <p:cNvPr id="4" name="Slide Number Placeholder 3"/>
          <p:cNvSpPr>
            <a:spLocks noGrp="1"/>
          </p:cNvSpPr>
          <p:nvPr>
            <p:ph type="sldNum" sz="quarter" idx="10"/>
          </p:nvPr>
        </p:nvSpPr>
        <p:spPr/>
        <p:txBody>
          <a:bodyPr/>
          <a:lstStyle/>
          <a:p>
            <a:fld id="{69DF3078-FA4A-4249-898D-83D906E23BD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8918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cartoon shows a two-aquifer system with a water-table and a confined aquifer. The N&amp;E Metro has a more complex, multi-aquifer system, but the diagram is good for review the basics.</a:t>
            </a:r>
          </a:p>
          <a:p>
            <a:endParaRPr lang="en-US" baseline="0" dirty="0" smtClean="0"/>
          </a:p>
          <a:p>
            <a:r>
              <a:rPr lang="en-US" baseline="0" dirty="0" smtClean="0"/>
              <a:t>Refresher definitions: Water table – an actual surface below which rock or soil pores are completely filled with water. Water-table aquifers behave differently than confined or artesian aquifers, which I’ll get to in a moment.</a:t>
            </a:r>
          </a:p>
          <a:p>
            <a:endParaRPr lang="en-US" baseline="0" dirty="0" smtClean="0"/>
          </a:p>
          <a:p>
            <a:r>
              <a:rPr lang="en-US" baseline="0" dirty="0" smtClean="0"/>
              <a:t>Safe yield for water table aquifers is defined as a total withdrawal from the aquifer that does not exceed the average recharge to the aquifer. The idea is to keep the water-table aquifer from being completely drained. Water quality impacts, such as pulling in contaminated surface water, also have to be considered. In practical terms, other limits such as limits to surface-water impacts will almost always kick in at a lower use-rate than the water-table safe yield.</a:t>
            </a:r>
          </a:p>
          <a:p>
            <a:endParaRPr lang="en-US" baseline="0" dirty="0" smtClean="0"/>
          </a:p>
          <a:p>
            <a:r>
              <a:rPr lang="en-US" baseline="0" dirty="0" smtClean="0"/>
              <a:t>Confined (artesian) – groundwater is under pressure that causes water level in a well to rise above the top of the aquifer. This is shown by A in the diagram. Safe yield for confined aquifers is defined as a withdrawal rate that does not cause the pressure in the aquifer to progressively drop to the point that the water level in a well would drop below the top of the aquifer, which would create a water table within the formerly confined aquifer.</a:t>
            </a:r>
          </a:p>
          <a:p>
            <a:endParaRPr lang="en-US" baseline="0" dirty="0" smtClean="0"/>
          </a:p>
          <a:p>
            <a:pPr defTabSz="939363">
              <a:defRPr/>
            </a:pPr>
            <a:r>
              <a:rPr lang="en-US" baseline="0" dirty="0" smtClean="0"/>
              <a:t>DNR has traditionally set a minimum threshold of 25% of the original water height remaining (C on the figure) as a buffer against completely drawing down to the top of the aquifer. A 50% threshold may also be set as a warning. The key aspect of these thresholds is that the limiting factor is where the water level regime in the observation finally ends up after pumping at a given rate for a long period of time.</a:t>
            </a:r>
          </a:p>
          <a:p>
            <a:pPr defTabSz="939363">
              <a:defRPr/>
            </a:pPr>
            <a:endParaRPr lang="en-US" baseline="0" dirty="0" smtClean="0"/>
          </a:p>
          <a:p>
            <a:pPr defTabSz="939363">
              <a:defRPr/>
            </a:pPr>
            <a:r>
              <a:rPr lang="en-US" baseline="0" dirty="0" smtClean="0"/>
              <a:t>Next, we’ll look at how this relates to observation-well levels measured over time, and then look at safe yield in the N&amp;E Metro.</a:t>
            </a:r>
          </a:p>
          <a:p>
            <a:endParaRPr lang="en-US" baseline="0" dirty="0" smtClean="0"/>
          </a:p>
        </p:txBody>
      </p:sp>
      <p:sp>
        <p:nvSpPr>
          <p:cNvPr id="4" name="Slide Number Placeholder 3"/>
          <p:cNvSpPr>
            <a:spLocks noGrp="1"/>
          </p:cNvSpPr>
          <p:nvPr>
            <p:ph type="sldNum" sz="quarter" idx="10"/>
          </p:nvPr>
        </p:nvSpPr>
        <p:spPr/>
        <p:txBody>
          <a:bodyPr/>
          <a:lstStyle/>
          <a:p>
            <a:fld id="{69DF3078-FA4A-4249-898D-83D906E23BD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8918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8B80-BC16-4059-9EE2-6A0F5B75488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4487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50716" indent="-288737" eaLnBrk="0" hangingPunct="0">
              <a:defRPr sz="2500">
                <a:solidFill>
                  <a:schemeClr val="tx1"/>
                </a:solidFill>
                <a:latin typeface="Times New Roman" pitchFamily="18" charset="0"/>
              </a:defRPr>
            </a:lvl2pPr>
            <a:lvl3pPr marL="1154947" indent="-230989" eaLnBrk="0" hangingPunct="0">
              <a:defRPr sz="2500">
                <a:solidFill>
                  <a:schemeClr val="tx1"/>
                </a:solidFill>
                <a:latin typeface="Times New Roman" pitchFamily="18" charset="0"/>
              </a:defRPr>
            </a:lvl3pPr>
            <a:lvl4pPr marL="1616926" indent="-230989" eaLnBrk="0" hangingPunct="0">
              <a:defRPr sz="2500">
                <a:solidFill>
                  <a:schemeClr val="tx1"/>
                </a:solidFill>
                <a:latin typeface="Times New Roman" pitchFamily="18" charset="0"/>
              </a:defRPr>
            </a:lvl4pPr>
            <a:lvl5pPr marL="2078905" indent="-230989" eaLnBrk="0" hangingPunct="0">
              <a:defRPr sz="2500">
                <a:solidFill>
                  <a:schemeClr val="tx1"/>
                </a:solidFill>
                <a:latin typeface="Times New Roman" pitchFamily="18" charset="0"/>
              </a:defRPr>
            </a:lvl5pPr>
            <a:lvl6pPr marL="2540884" indent="-230989" eaLnBrk="0" fontAlgn="base" hangingPunct="0">
              <a:spcBef>
                <a:spcPct val="0"/>
              </a:spcBef>
              <a:spcAft>
                <a:spcPct val="0"/>
              </a:spcAft>
              <a:defRPr sz="2500">
                <a:solidFill>
                  <a:schemeClr val="tx1"/>
                </a:solidFill>
                <a:latin typeface="Times New Roman" pitchFamily="18" charset="0"/>
              </a:defRPr>
            </a:lvl6pPr>
            <a:lvl7pPr marL="3002862" indent="-230989" eaLnBrk="0" fontAlgn="base" hangingPunct="0">
              <a:spcBef>
                <a:spcPct val="0"/>
              </a:spcBef>
              <a:spcAft>
                <a:spcPct val="0"/>
              </a:spcAft>
              <a:defRPr sz="2500">
                <a:solidFill>
                  <a:schemeClr val="tx1"/>
                </a:solidFill>
                <a:latin typeface="Times New Roman" pitchFamily="18" charset="0"/>
              </a:defRPr>
            </a:lvl7pPr>
            <a:lvl8pPr marL="3464840" indent="-230989" eaLnBrk="0" fontAlgn="base" hangingPunct="0">
              <a:spcBef>
                <a:spcPct val="0"/>
              </a:spcBef>
              <a:spcAft>
                <a:spcPct val="0"/>
              </a:spcAft>
              <a:defRPr sz="2500">
                <a:solidFill>
                  <a:schemeClr val="tx1"/>
                </a:solidFill>
                <a:latin typeface="Times New Roman" pitchFamily="18" charset="0"/>
              </a:defRPr>
            </a:lvl8pPr>
            <a:lvl9pPr marL="3926819" indent="-230989" eaLnBrk="0" fontAlgn="base" hangingPunct="0">
              <a:spcBef>
                <a:spcPct val="0"/>
              </a:spcBef>
              <a:spcAft>
                <a:spcPct val="0"/>
              </a:spcAft>
              <a:defRPr sz="2500">
                <a:solidFill>
                  <a:schemeClr val="tx1"/>
                </a:solidFill>
                <a:latin typeface="Times New Roman" pitchFamily="18" charset="0"/>
              </a:defRPr>
            </a:lvl9pPr>
          </a:lstStyle>
          <a:p>
            <a:pPr eaLnBrk="1" hangingPunct="1"/>
            <a:fld id="{2C9D6ED1-B4A4-4ED8-A913-431E950CC32F}" type="slidenum">
              <a:rPr lang="en-US" altLang="en-US" sz="1200"/>
              <a:pPr eaLnBrk="1" hangingPunct="1"/>
              <a:t>28</a:t>
            </a:fld>
            <a:endParaRPr lang="en-US" alt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E4BC6-6EEC-453C-BAF0-E67D21A49B17}" type="slidenum">
              <a:rPr lang="en-US" smtClean="0"/>
              <a:t>31</a:t>
            </a:fld>
            <a:endParaRPr lang="en-US" dirty="0"/>
          </a:p>
        </p:txBody>
      </p:sp>
    </p:spTree>
    <p:extLst>
      <p:ext uri="{BB962C8B-B14F-4D97-AF65-F5344CB8AC3E}">
        <p14:creationId xmlns:p14="http://schemas.microsoft.com/office/powerpoint/2010/main" val="272507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295956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171958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29034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C5D1D7">
                  <a:shade val="50000"/>
                </a:srgbClr>
              </a:solidFill>
            </a:endParaRPr>
          </a:p>
        </p:txBody>
      </p:sp>
      <p:sp>
        <p:nvSpPr>
          <p:cNvPr id="27" name="Slide Number Placeholder 26"/>
          <p:cNvSpPr>
            <a:spLocks noGrp="1"/>
          </p:cNvSpPr>
          <p:nvPr>
            <p:ph type="sldNum" sz="quarter" idx="12"/>
          </p:nvPr>
        </p:nvSpPr>
        <p:spPr/>
        <p:txBody>
          <a:bodyPr/>
          <a:lstStyle/>
          <a:p>
            <a:fld id="{4F59604A-DDD4-4BE5-9F0F-C50D317D165F}"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75047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203982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349815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68448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C5D1D7">
                  <a:shade val="50000"/>
                </a:srgbClr>
              </a:solidFill>
            </a:endParaRPr>
          </a:p>
        </p:txBody>
      </p:sp>
      <p:sp>
        <p:nvSpPr>
          <p:cNvPr id="9" name="Slide Number Placeholder 8"/>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227314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8" name="Slide Number Placeholder 7"/>
          <p:cNvSpPr>
            <a:spLocks noGrp="1"/>
          </p:cNvSpPr>
          <p:nvPr>
            <p:ph type="sldNum" sz="quarter" idx="11"/>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C5D1D7">
                  <a:shade val="50000"/>
                </a:srgbClr>
              </a:solidFill>
            </a:endParaRPr>
          </a:p>
        </p:txBody>
      </p:sp>
    </p:spTree>
    <p:extLst>
      <p:ext uri="{BB962C8B-B14F-4D97-AF65-F5344CB8AC3E}">
        <p14:creationId xmlns:p14="http://schemas.microsoft.com/office/powerpoint/2010/main" val="4115044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C5D1D7">
                  <a:shade val="50000"/>
                </a:srgbClr>
              </a:solidFill>
            </a:endParaRPr>
          </a:p>
        </p:txBody>
      </p:sp>
      <p:sp>
        <p:nvSpPr>
          <p:cNvPr id="4" name="Slide Number Placeholder 3"/>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4232215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21200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9122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300510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37603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2385973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C5D1D7">
                  <a:shade val="50000"/>
                </a:srgbClr>
              </a:solidFill>
            </a:endParaRPr>
          </a:p>
        </p:txBody>
      </p:sp>
      <p:sp>
        <p:nvSpPr>
          <p:cNvPr id="27" name="Slide Number Placeholder 26"/>
          <p:cNvSpPr>
            <a:spLocks noGrp="1"/>
          </p:cNvSpPr>
          <p:nvPr>
            <p:ph type="sldNum" sz="quarter" idx="12"/>
          </p:nvPr>
        </p:nvSpPr>
        <p:spPr/>
        <p:txBody>
          <a:bodyPr/>
          <a:lstStyle/>
          <a:p>
            <a:fld id="{4F59604A-DDD4-4BE5-9F0F-C50D317D165F}"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85365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919138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471340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11755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C5D1D7">
                  <a:shade val="50000"/>
                </a:srgbClr>
              </a:solidFill>
            </a:endParaRPr>
          </a:p>
        </p:txBody>
      </p:sp>
      <p:sp>
        <p:nvSpPr>
          <p:cNvPr id="9" name="Slide Number Placeholder 8"/>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3480106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8" name="Slide Number Placeholder 7"/>
          <p:cNvSpPr>
            <a:spLocks noGrp="1"/>
          </p:cNvSpPr>
          <p:nvPr>
            <p:ph type="sldNum" sz="quarter" idx="11"/>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C5D1D7">
                  <a:shade val="50000"/>
                </a:srgbClr>
              </a:solidFill>
            </a:endParaRPr>
          </a:p>
        </p:txBody>
      </p:sp>
    </p:spTree>
    <p:extLst>
      <p:ext uri="{BB962C8B-B14F-4D97-AF65-F5344CB8AC3E}">
        <p14:creationId xmlns:p14="http://schemas.microsoft.com/office/powerpoint/2010/main" val="272033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C5D1D7">
                  <a:shade val="50000"/>
                </a:srgbClr>
              </a:solidFill>
            </a:endParaRPr>
          </a:p>
        </p:txBody>
      </p:sp>
      <p:sp>
        <p:nvSpPr>
          <p:cNvPr id="4" name="Slide Number Placeholder 3"/>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363776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738024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595155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004654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41945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2975273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C5D1D7">
                  <a:shade val="50000"/>
                </a:srgbClr>
              </a:solidFill>
            </a:endParaRPr>
          </a:p>
        </p:txBody>
      </p:sp>
      <p:sp>
        <p:nvSpPr>
          <p:cNvPr id="27" name="Slide Number Placeholder 26"/>
          <p:cNvSpPr>
            <a:spLocks noGrp="1"/>
          </p:cNvSpPr>
          <p:nvPr>
            <p:ph type="sldNum" sz="quarter" idx="12"/>
          </p:nvPr>
        </p:nvSpPr>
        <p:spPr/>
        <p:txBody>
          <a:bodyPr/>
          <a:lstStyle/>
          <a:p>
            <a:fld id="{4F59604A-DDD4-4BE5-9F0F-C50D317D165F}"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3921696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831848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2586768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2059482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C5D1D7">
                  <a:shade val="50000"/>
                </a:srgbClr>
              </a:solidFill>
            </a:endParaRPr>
          </a:p>
        </p:txBody>
      </p:sp>
      <p:sp>
        <p:nvSpPr>
          <p:cNvPr id="9" name="Slide Number Placeholder 8"/>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427847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8" name="Slide Number Placeholder 7"/>
          <p:cNvSpPr>
            <a:spLocks noGrp="1"/>
          </p:cNvSpPr>
          <p:nvPr>
            <p:ph type="sldNum" sz="quarter" idx="11"/>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C5D1D7">
                  <a:shade val="50000"/>
                </a:srgbClr>
              </a:solidFill>
            </a:endParaRPr>
          </a:p>
        </p:txBody>
      </p:sp>
    </p:spTree>
    <p:extLst>
      <p:ext uri="{BB962C8B-B14F-4D97-AF65-F5344CB8AC3E}">
        <p14:creationId xmlns:p14="http://schemas.microsoft.com/office/powerpoint/2010/main" val="226563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3327375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C5D1D7">
                  <a:shade val="50000"/>
                </a:srgbClr>
              </a:solidFill>
            </a:endParaRPr>
          </a:p>
        </p:txBody>
      </p:sp>
      <p:sp>
        <p:nvSpPr>
          <p:cNvPr id="4" name="Slide Number Placeholder 3"/>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686140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531876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C5D1D7">
                  <a:shade val="50000"/>
                </a:srgbClr>
              </a:solidFill>
            </a:endParaRPr>
          </a:p>
        </p:txBody>
      </p:sp>
      <p:sp>
        <p:nvSpPr>
          <p:cNvPr id="7" name="Slide Number Placeholder 6"/>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1330179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3790794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F6194-8DEF-D247-A310-1CE33F70F84F}" type="datetimeFigureOut">
              <a:rPr lang="en-US" smtClean="0">
                <a:solidFill>
                  <a:srgbClr val="C5D1D7">
                    <a:shade val="50000"/>
                  </a:srgbClr>
                </a:solidFill>
              </a:rPr>
              <a:pPr/>
              <a:t>6/15/2015</a:t>
            </a:fld>
            <a:endParaRPr lang="en-US" dirty="0">
              <a:solidFill>
                <a:srgbClr val="C5D1D7">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C5D1D7">
                  <a:shade val="50000"/>
                </a:srgbClr>
              </a:solidFill>
            </a:endParaRPr>
          </a:p>
        </p:txBody>
      </p:sp>
      <p:sp>
        <p:nvSpPr>
          <p:cNvPr id="6" name="Slide Number Placeholder 5"/>
          <p:cNvSpPr>
            <a:spLocks noGrp="1"/>
          </p:cNvSpPr>
          <p:nvPr>
            <p:ph type="sldNum" sz="quarter" idx="12"/>
          </p:nvPr>
        </p:nvSpPr>
        <p:spPr/>
        <p:txBody>
          <a:bodyPr/>
          <a:lstStyle/>
          <a:p>
            <a:fld id="{6773A2D8-502A-A145-A936-6035B995C7AA}" type="slidenum">
              <a:rPr lang="en-US" smtClean="0">
                <a:solidFill>
                  <a:srgbClr val="C5D1D7">
                    <a:shade val="50000"/>
                  </a:srgbClr>
                </a:solidFill>
              </a:rPr>
              <a:pPr/>
              <a:t>‹#›</a:t>
            </a:fld>
            <a:endParaRPr lang="en-US" dirty="0">
              <a:solidFill>
                <a:srgbClr val="C5D1D7">
                  <a:shade val="50000"/>
                </a:srgbClr>
              </a:solidFill>
            </a:endParaRPr>
          </a:p>
        </p:txBody>
      </p:sp>
    </p:spTree>
    <p:extLst>
      <p:ext uri="{BB962C8B-B14F-4D97-AF65-F5344CB8AC3E}">
        <p14:creationId xmlns:p14="http://schemas.microsoft.com/office/powerpoint/2010/main" val="415029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16857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54109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58768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336805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9C54C-66D4-4CA6-9361-2228536288CA}" type="datetimeFigureOut">
              <a:rPr lang="en-US" smtClean="0"/>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FA6CD-111C-4395-9F43-AD55D0426CF4}" type="slidenum">
              <a:rPr lang="en-US" smtClean="0"/>
              <a:t>‹#›</a:t>
            </a:fld>
            <a:endParaRPr lang="en-US" dirty="0"/>
          </a:p>
        </p:txBody>
      </p:sp>
    </p:spTree>
    <p:extLst>
      <p:ext uri="{BB962C8B-B14F-4D97-AF65-F5344CB8AC3E}">
        <p14:creationId xmlns:p14="http://schemas.microsoft.com/office/powerpoint/2010/main" val="15975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9C54C-66D4-4CA6-9361-2228536288CA}" type="datetimeFigureOut">
              <a:rPr lang="en-US" smtClean="0"/>
              <a:t>6/15/2015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FA6CD-111C-4395-9F43-AD55D0426CF4}" type="slidenum">
              <a:rPr lang="en-US" smtClean="0"/>
              <a:t>‹#›</a:t>
            </a:fld>
            <a:endParaRPr lang="en-US" dirty="0"/>
          </a:p>
        </p:txBody>
      </p:sp>
    </p:spTree>
    <p:extLst>
      <p:ext uri="{BB962C8B-B14F-4D97-AF65-F5344CB8AC3E}">
        <p14:creationId xmlns:p14="http://schemas.microsoft.com/office/powerpoint/2010/main" val="184322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defTabSz="457200"/>
            <a:fld id="{B90F6194-8DEF-D247-A310-1CE33F70F84F}" type="datetimeFigureOut">
              <a:rPr lang="en-US" smtClean="0">
                <a:solidFill>
                  <a:srgbClr val="C5D1D7">
                    <a:shade val="50000"/>
                  </a:srgbClr>
                </a:solidFill>
              </a:rPr>
              <a:pPr defTabSz="457200"/>
              <a:t>6/15/2015</a:t>
            </a:fld>
            <a:endParaRPr lang="en-US" dirty="0">
              <a:solidFill>
                <a:srgbClr val="C5D1D7">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defTabSz="457200"/>
            <a:endParaRPr lang="en-US" dirty="0">
              <a:solidFill>
                <a:srgbClr val="C5D1D7">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457200"/>
            <a:fld id="{6773A2D8-502A-A145-A936-6035B995C7AA}" type="slidenum">
              <a:rPr lang="en-US" smtClean="0">
                <a:solidFill>
                  <a:srgbClr val="C5D1D7">
                    <a:shade val="50000"/>
                  </a:srgbClr>
                </a:solidFill>
              </a:rPr>
              <a:pPr defTabSz="457200"/>
              <a:t>‹#›</a:t>
            </a:fld>
            <a:endParaRPr lang="en-US" dirty="0">
              <a:solidFill>
                <a:srgbClr val="C5D1D7">
                  <a:shade val="50000"/>
                </a:srgbClr>
              </a:solidFill>
            </a:endParaRPr>
          </a:p>
        </p:txBody>
      </p:sp>
    </p:spTree>
    <p:extLst>
      <p:ext uri="{BB962C8B-B14F-4D97-AF65-F5344CB8AC3E}">
        <p14:creationId xmlns:p14="http://schemas.microsoft.com/office/powerpoint/2010/main" val="9954345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defTabSz="457200"/>
            <a:fld id="{B90F6194-8DEF-D247-A310-1CE33F70F84F}" type="datetimeFigureOut">
              <a:rPr lang="en-US" smtClean="0">
                <a:solidFill>
                  <a:srgbClr val="C5D1D7">
                    <a:shade val="50000"/>
                  </a:srgbClr>
                </a:solidFill>
              </a:rPr>
              <a:pPr defTabSz="457200"/>
              <a:t>6/15/2015</a:t>
            </a:fld>
            <a:endParaRPr lang="en-US" dirty="0">
              <a:solidFill>
                <a:srgbClr val="C5D1D7">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defTabSz="457200"/>
            <a:endParaRPr lang="en-US" dirty="0">
              <a:solidFill>
                <a:srgbClr val="C5D1D7">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457200"/>
            <a:fld id="{6773A2D8-502A-A145-A936-6035B995C7AA}" type="slidenum">
              <a:rPr lang="en-US" smtClean="0">
                <a:solidFill>
                  <a:srgbClr val="C5D1D7">
                    <a:shade val="50000"/>
                  </a:srgbClr>
                </a:solidFill>
              </a:rPr>
              <a:pPr defTabSz="457200"/>
              <a:t>‹#›</a:t>
            </a:fld>
            <a:endParaRPr lang="en-US" dirty="0">
              <a:solidFill>
                <a:srgbClr val="C5D1D7">
                  <a:shade val="50000"/>
                </a:srgbClr>
              </a:solidFill>
            </a:endParaRPr>
          </a:p>
        </p:txBody>
      </p:sp>
    </p:spTree>
    <p:extLst>
      <p:ext uri="{BB962C8B-B14F-4D97-AF65-F5344CB8AC3E}">
        <p14:creationId xmlns:p14="http://schemas.microsoft.com/office/powerpoint/2010/main" val="87325504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defTabSz="457200"/>
            <a:endParaRPr lang="en-US" dirty="0">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defTabSz="457200"/>
            <a:fld id="{B90F6194-8DEF-D247-A310-1CE33F70F84F}" type="datetimeFigureOut">
              <a:rPr lang="en-US" smtClean="0">
                <a:solidFill>
                  <a:srgbClr val="C5D1D7">
                    <a:shade val="50000"/>
                  </a:srgbClr>
                </a:solidFill>
              </a:rPr>
              <a:pPr defTabSz="457200"/>
              <a:t>6/15/2015</a:t>
            </a:fld>
            <a:endParaRPr lang="en-US" dirty="0">
              <a:solidFill>
                <a:srgbClr val="C5D1D7">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defTabSz="457200"/>
            <a:endParaRPr lang="en-US" dirty="0">
              <a:solidFill>
                <a:srgbClr val="C5D1D7">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457200"/>
            <a:fld id="{6773A2D8-502A-A145-A936-6035B995C7AA}" type="slidenum">
              <a:rPr lang="en-US" smtClean="0">
                <a:solidFill>
                  <a:srgbClr val="C5D1D7">
                    <a:shade val="50000"/>
                  </a:srgbClr>
                </a:solidFill>
              </a:rPr>
              <a:pPr defTabSz="457200"/>
              <a:t>‹#›</a:t>
            </a:fld>
            <a:endParaRPr lang="en-US" dirty="0">
              <a:solidFill>
                <a:srgbClr val="C5D1D7">
                  <a:shade val="50000"/>
                </a:srgbClr>
              </a:solidFill>
            </a:endParaRPr>
          </a:p>
        </p:txBody>
      </p:sp>
    </p:spTree>
    <p:extLst>
      <p:ext uri="{BB962C8B-B14F-4D97-AF65-F5344CB8AC3E}">
        <p14:creationId xmlns:p14="http://schemas.microsoft.com/office/powerpoint/2010/main" val="33898222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076450"/>
          </a:xfrm>
        </p:spPr>
        <p:txBody>
          <a:bodyPr>
            <a:normAutofit/>
          </a:bodyPr>
          <a:lstStyle/>
          <a:p>
            <a:r>
              <a:rPr lang="en-US" dirty="0" smtClean="0"/>
              <a:t>PROTECTING GROUNDWATER </a:t>
            </a:r>
            <a:br>
              <a:rPr lang="en-US" dirty="0" smtClean="0"/>
            </a:br>
            <a:r>
              <a:rPr lang="en-US" dirty="0" smtClean="0"/>
              <a:t>IN MINING AREAS</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MME Workshop</a:t>
            </a:r>
          </a:p>
          <a:p>
            <a:r>
              <a:rPr lang="en-US" i="1" dirty="0" smtClean="0">
                <a:solidFill>
                  <a:schemeClr val="tx1"/>
                </a:solidFill>
              </a:rPr>
              <a:t>Duluth 2015</a:t>
            </a:r>
          </a:p>
          <a:p>
            <a:r>
              <a:rPr lang="en-US" i="1" dirty="0" smtClean="0">
                <a:solidFill>
                  <a:schemeClr val="tx1"/>
                </a:solidFill>
              </a:rPr>
              <a:t>Bruce Olsen</a:t>
            </a:r>
            <a:endParaRPr lang="en-US" i="1" dirty="0">
              <a:solidFill>
                <a:schemeClr val="tx1"/>
              </a:solidFill>
            </a:endParaRPr>
          </a:p>
          <a:p>
            <a:endParaRPr lang="en-US" i="1" dirty="0"/>
          </a:p>
        </p:txBody>
      </p:sp>
    </p:spTree>
    <p:extLst>
      <p:ext uri="{BB962C8B-B14F-4D97-AF65-F5344CB8AC3E}">
        <p14:creationId xmlns:p14="http://schemas.microsoft.com/office/powerpoint/2010/main" val="3010062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GROUNDWATER AND MINING</a:t>
            </a:r>
            <a:endParaRPr lang="en-US" dirty="0"/>
          </a:p>
        </p:txBody>
      </p:sp>
      <p:sp>
        <p:nvSpPr>
          <p:cNvPr id="3" name="Content Placeholder 2"/>
          <p:cNvSpPr>
            <a:spLocks noGrp="1"/>
          </p:cNvSpPr>
          <p:nvPr>
            <p:ph idx="1"/>
          </p:nvPr>
        </p:nvSpPr>
        <p:spPr/>
        <p:txBody>
          <a:bodyPr/>
          <a:lstStyle/>
          <a:p>
            <a:r>
              <a:rPr lang="en-US" dirty="0" smtClean="0"/>
              <a:t>Geologic Materials Containing Mineral Resources Are Often Aquifers</a:t>
            </a:r>
          </a:p>
          <a:p>
            <a:r>
              <a:rPr lang="en-US" dirty="0" smtClean="0"/>
              <a:t>Pumping is Often Used to Enable Mining Below the Natural Water Table</a:t>
            </a:r>
          </a:p>
          <a:p>
            <a:r>
              <a:rPr lang="en-US" dirty="0" smtClean="0"/>
              <a:t>A High Degree of Interconnection Between Groundwater and Surface Water Often Exists Where Mining Occurs</a:t>
            </a:r>
          </a:p>
          <a:p>
            <a:r>
              <a:rPr lang="en-US" dirty="0" smtClean="0"/>
              <a:t>Mining May Alter Groundwater Chemistry</a:t>
            </a:r>
            <a:endParaRPr lang="en-US" dirty="0"/>
          </a:p>
        </p:txBody>
      </p:sp>
    </p:spTree>
    <p:extLst>
      <p:ext uri="{BB962C8B-B14F-4D97-AF65-F5344CB8AC3E}">
        <p14:creationId xmlns:p14="http://schemas.microsoft.com/office/powerpoint/2010/main" val="26387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GROUNDWATER </a:t>
            </a:r>
            <a:r>
              <a:rPr lang="en-US" smtClean="0"/>
              <a:t>“MINING</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Pumping Exceeds Annual Recharge</a:t>
            </a:r>
          </a:p>
          <a:p>
            <a:r>
              <a:rPr lang="en-US" dirty="0" smtClean="0"/>
              <a:t>Decrease in Hydraulic Head Over Time</a:t>
            </a:r>
          </a:p>
          <a:p>
            <a:r>
              <a:rPr lang="en-US" dirty="0" smtClean="0"/>
              <a:t>MNDNR Limits Pumping When -</a:t>
            </a:r>
          </a:p>
          <a:p>
            <a:pPr lvl="1"/>
            <a:r>
              <a:rPr lang="en-US" dirty="0" smtClean="0"/>
              <a:t>Hydraulic Head is ½ of the Original</a:t>
            </a:r>
          </a:p>
          <a:p>
            <a:pPr lvl="1"/>
            <a:r>
              <a:rPr lang="en-US" dirty="0" smtClean="0"/>
              <a:t>Potential Impacts to Surface Water/Eco Systems</a:t>
            </a:r>
          </a:p>
          <a:p>
            <a:r>
              <a:rPr lang="en-US" dirty="0" smtClean="0"/>
              <a:t>MNDNR Stops Pumping When –</a:t>
            </a:r>
          </a:p>
          <a:p>
            <a:pPr lvl="1"/>
            <a:r>
              <a:rPr lang="en-US" dirty="0" smtClean="0"/>
              <a:t>Hydraulic Head is ¼ of the Original</a:t>
            </a:r>
          </a:p>
          <a:p>
            <a:pPr lvl="1"/>
            <a:r>
              <a:rPr lang="en-US" dirty="0" smtClean="0"/>
              <a:t>Negative Impacts to Surface Water/Eco Systems </a:t>
            </a:r>
          </a:p>
          <a:p>
            <a:pPr lvl="1"/>
            <a:endParaRPr lang="en-US" dirty="0"/>
          </a:p>
        </p:txBody>
      </p:sp>
    </p:spTree>
    <p:extLst>
      <p:ext uri="{BB962C8B-B14F-4D97-AF65-F5344CB8AC3E}">
        <p14:creationId xmlns:p14="http://schemas.microsoft.com/office/powerpoint/2010/main" val="157901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PUMPING PROBLEMS</a:t>
            </a:r>
            <a:endParaRPr lang="en-US" dirty="0"/>
          </a:p>
        </p:txBody>
      </p:sp>
      <p:sp>
        <p:nvSpPr>
          <p:cNvPr id="3" name="Content Placeholder 2"/>
          <p:cNvSpPr>
            <a:spLocks noGrp="1"/>
          </p:cNvSpPr>
          <p:nvPr>
            <p:ph idx="1"/>
          </p:nvPr>
        </p:nvSpPr>
        <p:spPr/>
        <p:txBody>
          <a:bodyPr>
            <a:normAutofit/>
          </a:bodyPr>
          <a:lstStyle/>
          <a:p>
            <a:r>
              <a:rPr lang="en-US" dirty="0" smtClean="0"/>
              <a:t>Impacts on Surface Water – White Bear Lake (city pumping), Straight River (irrigation), Savage Fen (city pumping)</a:t>
            </a:r>
          </a:p>
          <a:p>
            <a:r>
              <a:rPr lang="en-US" dirty="0" smtClean="0"/>
              <a:t> Impacts on Groundwater – Granite Falls (ethanol plant), </a:t>
            </a:r>
            <a:r>
              <a:rPr lang="en-US" dirty="0" err="1" smtClean="0"/>
              <a:t>Brooten</a:t>
            </a:r>
            <a:r>
              <a:rPr lang="en-US" dirty="0" smtClean="0"/>
              <a:t>-Belgrade Area (irrigation), Downtown MPLS-STP (air conditioning)</a:t>
            </a:r>
          </a:p>
        </p:txBody>
      </p:sp>
    </p:spTree>
    <p:extLst>
      <p:ext uri="{BB962C8B-B14F-4D97-AF65-F5344CB8AC3E}">
        <p14:creationId xmlns:p14="http://schemas.microsoft.com/office/powerpoint/2010/main" val="3916530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PUMPING</a:t>
            </a:r>
            <a:endParaRPr lang="en-US" dirty="0"/>
          </a:p>
        </p:txBody>
      </p:sp>
      <p:sp>
        <p:nvSpPr>
          <p:cNvPr id="3" name="Content Placeholder 2"/>
          <p:cNvSpPr>
            <a:spLocks noGrp="1"/>
          </p:cNvSpPr>
          <p:nvPr>
            <p:ph idx="1"/>
          </p:nvPr>
        </p:nvSpPr>
        <p:spPr/>
        <p:txBody>
          <a:bodyPr>
            <a:normAutofit lnSpcReduction="10000"/>
          </a:bodyPr>
          <a:lstStyle/>
          <a:p>
            <a:r>
              <a:rPr lang="en-US" dirty="0" smtClean="0"/>
              <a:t>DNR Regulates Wells that Pump 10,000 gallons/day or 1,000,000 gallons/year</a:t>
            </a:r>
          </a:p>
          <a:p>
            <a:r>
              <a:rPr lang="en-US" smtClean="0"/>
              <a:t>11,742 Active </a:t>
            </a:r>
            <a:r>
              <a:rPr lang="en-US" dirty="0" smtClean="0"/>
              <a:t>Appropriations Permits </a:t>
            </a:r>
          </a:p>
          <a:p>
            <a:r>
              <a:rPr lang="en-US" dirty="0" smtClean="0"/>
              <a:t>Pumping Categories for 2011</a:t>
            </a:r>
          </a:p>
          <a:p>
            <a:pPr lvl="1"/>
            <a:r>
              <a:rPr lang="en-US" dirty="0" smtClean="0"/>
              <a:t>Public Water Supply 	199 billion gal/year</a:t>
            </a:r>
          </a:p>
          <a:p>
            <a:pPr lvl="1"/>
            <a:r>
              <a:rPr lang="en-US" dirty="0" smtClean="0"/>
              <a:t>Industrial Processing 	103</a:t>
            </a:r>
          </a:p>
          <a:p>
            <a:pPr lvl="1"/>
            <a:r>
              <a:rPr lang="en-US" dirty="0" smtClean="0"/>
              <a:t>Irrigation 			  73</a:t>
            </a:r>
          </a:p>
          <a:p>
            <a:pPr lvl="1"/>
            <a:r>
              <a:rPr lang="en-US" dirty="0" smtClean="0"/>
              <a:t>Other 				</a:t>
            </a:r>
            <a:r>
              <a:rPr lang="en-US" u="sng" dirty="0" smtClean="0"/>
              <a:t>  72</a:t>
            </a:r>
            <a:endParaRPr lang="en-US" dirty="0" smtClean="0"/>
          </a:p>
          <a:p>
            <a:pPr marL="3657600" lvl="8" indent="0">
              <a:buNone/>
            </a:pPr>
            <a:r>
              <a:rPr lang="en-US" dirty="0" smtClean="0"/>
              <a:t>	</a:t>
            </a:r>
            <a:r>
              <a:rPr lang="en-US" sz="2800" dirty="0" smtClean="0"/>
              <a:t>447 billion gal/year</a:t>
            </a:r>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69467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chor="ctr"/>
          <a:lstStyle/>
          <a:p>
            <a:pPr algn="ctr"/>
            <a:r>
              <a:rPr lang="en-US" sz="3200" dirty="0" smtClean="0"/>
              <a:t>Stream flow affects habitat</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91638"/>
            <a:ext cx="5486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90617" y="2057400"/>
            <a:ext cx="2743200" cy="4154984"/>
          </a:xfrm>
          <a:prstGeom prst="rect">
            <a:avLst/>
          </a:prstGeom>
          <a:noFill/>
        </p:spPr>
        <p:txBody>
          <a:bodyPr wrap="square" rtlCol="0">
            <a:spAutoFit/>
          </a:bodyPr>
          <a:lstStyle/>
          <a:p>
            <a:pPr marL="457200" indent="-457200" defTabSz="457200">
              <a:buFont typeface="Arial" panose="020B0604020202020204" pitchFamily="34" charset="0"/>
              <a:buChar char="•"/>
            </a:pPr>
            <a:r>
              <a:rPr lang="en-US" sz="2400" b="1" dirty="0" smtClean="0">
                <a:solidFill>
                  <a:prstClr val="white"/>
                </a:solidFill>
              </a:rPr>
              <a:t>Habitat decreases with decreasing flow;</a:t>
            </a:r>
          </a:p>
          <a:p>
            <a:pPr marL="457200" indent="-457200" defTabSz="457200">
              <a:buFont typeface="Arial" panose="020B0604020202020204" pitchFamily="34" charset="0"/>
              <a:buChar char="•"/>
            </a:pPr>
            <a:r>
              <a:rPr lang="en-US" sz="2400" b="1" dirty="0" smtClean="0">
                <a:solidFill>
                  <a:prstClr val="white"/>
                </a:solidFill>
              </a:rPr>
              <a:t>Habitat availability affects species richness and abundance.</a:t>
            </a:r>
            <a:endParaRPr lang="en-US" sz="2400" b="1" dirty="0">
              <a:solidFill>
                <a:prstClr val="white"/>
              </a:solidFill>
            </a:endParaRPr>
          </a:p>
        </p:txBody>
      </p:sp>
    </p:spTree>
    <p:extLst>
      <p:ext uri="{BB962C8B-B14F-4D97-AF65-F5344CB8AC3E}">
        <p14:creationId xmlns:p14="http://schemas.microsoft.com/office/powerpoint/2010/main" val="26097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chor="ctr">
            <a:noAutofit/>
          </a:bodyPr>
          <a:lstStyle/>
          <a:p>
            <a:pPr algn="ctr"/>
            <a:r>
              <a:rPr lang="en-US" sz="3600" dirty="0" smtClean="0"/>
              <a:t>Safe Yield for Confined Aquifers</a:t>
            </a:r>
            <a:endParaRPr lang="en-US" sz="36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756524"/>
            <a:ext cx="5638800" cy="5841462"/>
          </a:xfrm>
        </p:spPr>
      </p:pic>
      <p:pic>
        <p:nvPicPr>
          <p:cNvPr id="4" name="Picture 3" descr="new dnr logo" title="minnesota department of natural resources logo"/>
          <p:cNvPicPr>
            <a:picLocks noChangeAspect="1"/>
          </p:cNvPicPr>
          <p:nvPr/>
        </p:nvPicPr>
        <p:blipFill>
          <a:blip r:embed="rId4"/>
          <a:stretch>
            <a:fillRect/>
          </a:stretch>
        </p:blipFill>
        <p:spPr>
          <a:xfrm>
            <a:off x="420765" y="5682729"/>
            <a:ext cx="756899" cy="963327"/>
          </a:xfrm>
          <a:prstGeom prst="rect">
            <a:avLst/>
          </a:prstGeom>
        </p:spPr>
      </p:pic>
    </p:spTree>
    <p:extLst>
      <p:ext uri="{BB962C8B-B14F-4D97-AF65-F5344CB8AC3E}">
        <p14:creationId xmlns:p14="http://schemas.microsoft.com/office/powerpoint/2010/main" val="282934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new dnr logo" title="minnesota department of natural resources logo"/>
          <p:cNvPicPr>
            <a:picLocks noChangeAspect="1"/>
          </p:cNvPicPr>
          <p:nvPr/>
        </p:nvPicPr>
        <p:blipFill>
          <a:blip r:embed="rId3"/>
          <a:stretch>
            <a:fillRect/>
          </a:stretch>
        </p:blipFill>
        <p:spPr>
          <a:xfrm>
            <a:off x="433050" y="408893"/>
            <a:ext cx="756899" cy="9633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152" y="162458"/>
            <a:ext cx="5065199" cy="6547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76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PUMPING AFFECTS GROUNDWATER FLOW DIRECTIONS</a:t>
            </a:r>
            <a:endParaRPr lang="en-US" dirty="0"/>
          </a:p>
        </p:txBody>
      </p:sp>
      <p:sp>
        <p:nvSpPr>
          <p:cNvPr id="3" name="Content Placeholder 2"/>
          <p:cNvSpPr>
            <a:spLocks noGrp="1"/>
          </p:cNvSpPr>
          <p:nvPr>
            <p:ph idx="1"/>
          </p:nvPr>
        </p:nvSpPr>
        <p:spPr/>
        <p:txBody>
          <a:bodyPr>
            <a:normAutofit/>
          </a:bodyPr>
          <a:lstStyle/>
          <a:p>
            <a:r>
              <a:rPr lang="en-US" dirty="0" smtClean="0"/>
              <a:t>Seasonal Pumping May Change Local Flow Direction For Months.</a:t>
            </a:r>
          </a:p>
          <a:p>
            <a:r>
              <a:rPr lang="en-US" dirty="0" smtClean="0"/>
              <a:t>Continuous Pumping May Impact Flow Directions for Decades or Longer</a:t>
            </a:r>
          </a:p>
          <a:p>
            <a:r>
              <a:rPr lang="en-US" dirty="0" smtClean="0"/>
              <a:t>When Pumping Stops, the Flow Direction Is Likely to Reflect Natural Influences (e.g., Rivers, Streams, Topography)</a:t>
            </a:r>
            <a:endParaRPr lang="en-US" dirty="0"/>
          </a:p>
        </p:txBody>
      </p:sp>
    </p:spTree>
    <p:extLst>
      <p:ext uri="{BB962C8B-B14F-4D97-AF65-F5344CB8AC3E}">
        <p14:creationId xmlns:p14="http://schemas.microsoft.com/office/powerpoint/2010/main" val="663567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600" dirty="0" smtClean="0"/>
              <a:t>DETERMINING GROUNDWATER</a:t>
            </a:r>
            <a:br>
              <a:rPr lang="en-US" sz="3600" dirty="0" smtClean="0"/>
            </a:br>
            <a:r>
              <a:rPr lang="en-US" sz="3600" dirty="0" smtClean="0"/>
              <a:t>FLOW IN MINING AREAS IS COMPLICATED</a:t>
            </a:r>
            <a:endParaRPr lang="en-US" sz="3600" dirty="0"/>
          </a:p>
        </p:txBody>
      </p:sp>
      <p:sp>
        <p:nvSpPr>
          <p:cNvPr id="3" name="Content Placeholder 2"/>
          <p:cNvSpPr>
            <a:spLocks noGrp="1"/>
          </p:cNvSpPr>
          <p:nvPr>
            <p:ph idx="1"/>
          </p:nvPr>
        </p:nvSpPr>
        <p:spPr>
          <a:xfrm>
            <a:off x="457200" y="2057400"/>
            <a:ext cx="8229600" cy="4525963"/>
          </a:xfrm>
        </p:spPr>
        <p:txBody>
          <a:bodyPr/>
          <a:lstStyle/>
          <a:p>
            <a:r>
              <a:rPr lang="en-US" dirty="0" smtClean="0"/>
              <a:t>Surface Water = Groundwater</a:t>
            </a:r>
          </a:p>
          <a:p>
            <a:r>
              <a:rPr lang="en-US" dirty="0" smtClean="0"/>
              <a:t>Complex Geologic Conditions = Complicated Pathways for Flow</a:t>
            </a:r>
          </a:p>
          <a:p>
            <a:r>
              <a:rPr lang="en-US" dirty="0" smtClean="0"/>
              <a:t>Groundwater Flow is Often Via Fractures Which are Difficult to Model</a:t>
            </a:r>
          </a:p>
          <a:p>
            <a:r>
              <a:rPr lang="en-US" dirty="0" smtClean="0"/>
              <a:t>Pumping Alters Local Flow Directions = Changing Recharge Areas</a:t>
            </a:r>
          </a:p>
        </p:txBody>
      </p:sp>
    </p:spTree>
    <p:extLst>
      <p:ext uri="{BB962C8B-B14F-4D97-AF65-F5344CB8AC3E}">
        <p14:creationId xmlns:p14="http://schemas.microsoft.com/office/powerpoint/2010/main" val="705555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12_delin_process_final.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5080819" cy="6740302"/>
          </a:xfrm>
          <a:prstGeom prst="rect">
            <a:avLst/>
          </a:prstGeom>
          <a:noFill/>
          <a:ln>
            <a:noFill/>
          </a:ln>
        </p:spPr>
      </p:pic>
      <p:sp>
        <p:nvSpPr>
          <p:cNvPr id="3" name="TextBox 2"/>
          <p:cNvSpPr txBox="1"/>
          <p:nvPr/>
        </p:nvSpPr>
        <p:spPr>
          <a:xfrm>
            <a:off x="5410201" y="228600"/>
            <a:ext cx="3581400"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KEEWATIN WHPA </a:t>
            </a:r>
          </a:p>
          <a:p>
            <a:r>
              <a:rPr lang="en-US" sz="2800" dirty="0" smtClean="0">
                <a:latin typeface="Times New Roman" panose="02020603050405020304" pitchFamily="18" charset="0"/>
                <a:cs typeface="Times New Roman" panose="02020603050405020304" pitchFamily="18" charset="0"/>
              </a:rPr>
              <a:t>WHEN THE MESABI CHIEF PIT IS PUMPED</a:t>
            </a:r>
          </a:p>
        </p:txBody>
      </p:sp>
      <p:sp>
        <p:nvSpPr>
          <p:cNvPr id="4" name="TextBox 3"/>
          <p:cNvSpPr txBox="1"/>
          <p:nvPr/>
        </p:nvSpPr>
        <p:spPr>
          <a:xfrm>
            <a:off x="5296180" y="2362200"/>
            <a:ext cx="3809441" cy="707886"/>
          </a:xfrm>
          <a:prstGeom prst="rect">
            <a:avLst/>
          </a:prstGeom>
          <a:noFill/>
        </p:spPr>
        <p:txBody>
          <a:bodyPr wrap="none" rtlCol="0">
            <a:spAutoFit/>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THE CARLZ PIT IS THE LOCAL</a:t>
            </a:r>
          </a:p>
          <a:p>
            <a:pPr algn="ctr"/>
            <a:r>
              <a:rPr lang="en-US" sz="2000" dirty="0" smtClean="0">
                <a:solidFill>
                  <a:srgbClr val="FF0000"/>
                </a:solidFill>
                <a:latin typeface="Times New Roman" panose="02020603050405020304" pitchFamily="18" charset="0"/>
                <a:cs typeface="Times New Roman" panose="02020603050405020304" pitchFamily="18" charset="0"/>
              </a:rPr>
              <a:t>POTENTIOMETRIC HIGH</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H="1">
            <a:off x="3733800" y="2819400"/>
            <a:ext cx="1676401" cy="643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72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WHY PROTECT GROUNDWATER?</a:t>
            </a:r>
            <a:endParaRPr lang="en-US" dirty="0"/>
          </a:p>
        </p:txBody>
      </p:sp>
      <p:sp>
        <p:nvSpPr>
          <p:cNvPr id="4" name="Content Placeholder 3"/>
          <p:cNvSpPr>
            <a:spLocks noGrp="1"/>
          </p:cNvSpPr>
          <p:nvPr>
            <p:ph idx="1"/>
          </p:nvPr>
        </p:nvSpPr>
        <p:spPr/>
        <p:txBody>
          <a:bodyPr/>
          <a:lstStyle/>
          <a:p>
            <a:r>
              <a:rPr lang="en-US" dirty="0" smtClean="0"/>
              <a:t>Principal Source of Drinking Water in MN</a:t>
            </a:r>
          </a:p>
          <a:p>
            <a:r>
              <a:rPr lang="en-US" dirty="0" smtClean="0"/>
              <a:t>Recharges Many Lakes and Streams</a:t>
            </a:r>
          </a:p>
          <a:p>
            <a:r>
              <a:rPr lang="en-US" dirty="0" smtClean="0"/>
              <a:t>Extensively Used to Irrigate Crops</a:t>
            </a:r>
          </a:p>
          <a:p>
            <a:r>
              <a:rPr lang="en-US" dirty="0" smtClean="0"/>
              <a:t>Supports Habitat for Many Plants and Animals</a:t>
            </a:r>
          </a:p>
          <a:p>
            <a:r>
              <a:rPr lang="en-US" dirty="0" smtClean="0"/>
              <a:t>Heavily Used for Industry in Some Places</a:t>
            </a:r>
          </a:p>
          <a:p>
            <a:r>
              <a:rPr lang="en-US" dirty="0" smtClean="0"/>
              <a:t>More Dependable Water Supply Than Surface Water </a:t>
            </a:r>
            <a:endParaRPr lang="en-US" dirty="0"/>
          </a:p>
        </p:txBody>
      </p:sp>
    </p:spTree>
    <p:extLst>
      <p:ext uri="{BB962C8B-B14F-4D97-AF65-F5344CB8AC3E}">
        <p14:creationId xmlns:p14="http://schemas.microsoft.com/office/powerpoint/2010/main" val="38366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13_future_whpa.wmf"/>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48300" cy="6858000"/>
          </a:xfrm>
          <a:prstGeom prst="rect">
            <a:avLst/>
          </a:prstGeom>
          <a:noFill/>
          <a:ln>
            <a:noFill/>
          </a:ln>
        </p:spPr>
      </p:pic>
      <p:sp>
        <p:nvSpPr>
          <p:cNvPr id="3" name="TextBox 2"/>
          <p:cNvSpPr txBox="1"/>
          <p:nvPr/>
        </p:nvSpPr>
        <p:spPr>
          <a:xfrm>
            <a:off x="5373416" y="457200"/>
            <a:ext cx="3377784" cy="1815882"/>
          </a:xfrm>
          <a:prstGeom prst="rect">
            <a:avLst/>
          </a:prstGeom>
          <a:noFill/>
        </p:spPr>
        <p:txBody>
          <a:bodyPr wrap="none" rtlCol="0">
            <a:spAutoFit/>
          </a:bodyPr>
          <a:lstStyle/>
          <a:p>
            <a:pPr algn="ctr"/>
            <a:r>
              <a:rPr lang="en-US" sz="2800" dirty="0" smtClean="0">
                <a:latin typeface="Times New Roman" panose="02020603050405020304" pitchFamily="18" charset="0"/>
                <a:cs typeface="Times New Roman" panose="02020603050405020304" pitchFamily="18" charset="0"/>
              </a:rPr>
              <a:t>KEEWATIN WHPA</a:t>
            </a:r>
          </a:p>
          <a:p>
            <a:pPr algn="ctr"/>
            <a:r>
              <a:rPr lang="en-US" sz="2800" dirty="0" smtClean="0">
                <a:latin typeface="Times New Roman" panose="02020603050405020304" pitchFamily="18" charset="0"/>
                <a:cs typeface="Times New Roman" panose="02020603050405020304" pitchFamily="18" charset="0"/>
              </a:rPr>
              <a:t>IF PUMPING STOPS</a:t>
            </a:r>
          </a:p>
          <a:p>
            <a:pPr algn="ctr"/>
            <a:r>
              <a:rPr lang="en-US" sz="2800" dirty="0" smtClean="0">
                <a:latin typeface="Times New Roman" panose="02020603050405020304" pitchFamily="18" charset="0"/>
                <a:cs typeface="Times New Roman" panose="02020603050405020304" pitchFamily="18" charset="0"/>
              </a:rPr>
              <a:t>IN THE MESABI </a:t>
            </a:r>
          </a:p>
          <a:p>
            <a:pPr algn="ctr"/>
            <a:r>
              <a:rPr lang="en-US" sz="2800" dirty="0" smtClean="0">
                <a:latin typeface="Times New Roman" panose="02020603050405020304" pitchFamily="18" charset="0"/>
                <a:cs typeface="Times New Roman" panose="02020603050405020304" pitchFamily="18" charset="0"/>
              </a:rPr>
              <a:t>CHIEF PIT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538555" y="2825158"/>
            <a:ext cx="3304110" cy="1015663"/>
          </a:xfrm>
          <a:prstGeom prst="rect">
            <a:avLst/>
          </a:prstGeom>
          <a:noFill/>
        </p:spPr>
        <p:txBody>
          <a:bodyPr wrap="none" rtlCol="0">
            <a:spAutoFit/>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MESABI CHIEF PIT AREA</a:t>
            </a:r>
          </a:p>
          <a:p>
            <a:pPr algn="ctr"/>
            <a:r>
              <a:rPr lang="en-US" sz="2000" dirty="0" smtClean="0">
                <a:solidFill>
                  <a:srgbClr val="FF0000"/>
                </a:solidFill>
                <a:latin typeface="Times New Roman" panose="02020603050405020304" pitchFamily="18" charset="0"/>
                <a:cs typeface="Times New Roman" panose="02020603050405020304" pitchFamily="18" charset="0"/>
              </a:rPr>
              <a:t>BECOMES THE LOCAL</a:t>
            </a:r>
          </a:p>
          <a:p>
            <a:pPr algn="ctr"/>
            <a:r>
              <a:rPr lang="en-US" sz="2000" dirty="0" smtClean="0">
                <a:solidFill>
                  <a:srgbClr val="FF0000"/>
                </a:solidFill>
                <a:latin typeface="Times New Roman" panose="02020603050405020304" pitchFamily="18" charset="0"/>
                <a:cs typeface="Times New Roman" panose="02020603050405020304" pitchFamily="18" charset="0"/>
              </a:rPr>
              <a:t>POTENTIONMETRIC HIGH</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70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 y="71284"/>
            <a:ext cx="5181601" cy="6705600"/>
          </a:xfrm>
          <a:prstGeom prst="rect">
            <a:avLst/>
          </a:prstGeom>
        </p:spPr>
      </p:pic>
      <p:sp>
        <p:nvSpPr>
          <p:cNvPr id="4" name="TextBox 3"/>
          <p:cNvSpPr txBox="1"/>
          <p:nvPr/>
        </p:nvSpPr>
        <p:spPr>
          <a:xfrm>
            <a:off x="5410200" y="707923"/>
            <a:ext cx="2490425"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Mt. Iron WHPA</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86517" y="2064772"/>
            <a:ext cx="3756156" cy="1569660"/>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Future Changes to Pit </a:t>
            </a:r>
          </a:p>
          <a:p>
            <a:r>
              <a:rPr lang="en-US" sz="2400" dirty="0" smtClean="0">
                <a:latin typeface="Times New Roman" panose="02020603050405020304" pitchFamily="18" charset="0"/>
                <a:cs typeface="Times New Roman" panose="02020603050405020304" pitchFamily="18" charset="0"/>
              </a:rPr>
              <a:t>Pumping Will Change </a:t>
            </a:r>
          </a:p>
          <a:p>
            <a:r>
              <a:rPr lang="en-US" sz="2400" dirty="0" smtClean="0">
                <a:latin typeface="Times New Roman" panose="02020603050405020304" pitchFamily="18" charset="0"/>
                <a:cs typeface="Times New Roman" panose="02020603050405020304" pitchFamily="18" charset="0"/>
              </a:rPr>
              <a:t>Groundwater Flow Direction</a:t>
            </a:r>
          </a:p>
          <a:p>
            <a:r>
              <a:rPr lang="en-US" sz="2400" dirty="0" smtClean="0">
                <a:latin typeface="Times New Roman" panose="02020603050405020304" pitchFamily="18" charset="0"/>
                <a:cs typeface="Times New Roman" panose="02020603050405020304" pitchFamily="18" charset="0"/>
              </a:rPr>
              <a:t>And the WHPA Boundaries</a:t>
            </a:r>
            <a:endParaRPr lang="en-US" sz="24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657600" y="2392402"/>
            <a:ext cx="1371600" cy="579398"/>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930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85704591"/>
              </p:ext>
            </p:extLst>
          </p:nvPr>
        </p:nvGraphicFramePr>
        <p:xfrm>
          <a:off x="4114800" y="152400"/>
          <a:ext cx="3914775" cy="30003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images.dnr.state.mn.us/waters/mine_pit/canisteo-water-level.png"/>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69884"/>
            <a:ext cx="5943600" cy="3470910"/>
          </a:xfrm>
          <a:prstGeom prst="rect">
            <a:avLst/>
          </a:prstGeom>
          <a:noFill/>
          <a:ln>
            <a:noFill/>
          </a:ln>
        </p:spPr>
      </p:pic>
      <p:sp>
        <p:nvSpPr>
          <p:cNvPr id="5" name="TextBox 4"/>
          <p:cNvSpPr txBox="1"/>
          <p:nvPr/>
        </p:nvSpPr>
        <p:spPr>
          <a:xfrm>
            <a:off x="304800" y="563884"/>
            <a:ext cx="3124200"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RISE IN SULFATE LEVEL VERSUS</a:t>
            </a:r>
          </a:p>
          <a:p>
            <a:r>
              <a:rPr lang="en-US" sz="2400" dirty="0" smtClean="0">
                <a:latin typeface="Times New Roman" panose="02020603050405020304" pitchFamily="18" charset="0"/>
                <a:cs typeface="Times New Roman" panose="02020603050405020304" pitchFamily="18" charset="0"/>
              </a:rPr>
              <a:t>NEARBY MINING PIT WATER LEVEL</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2687542"/>
            <a:ext cx="4349076" cy="369332"/>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250 </a:t>
            </a:r>
            <a:r>
              <a:rPr lang="en-US" dirty="0" err="1" smtClean="0">
                <a:solidFill>
                  <a:srgbClr val="FF0000"/>
                </a:solidFill>
                <a:latin typeface="Times New Roman" panose="02020603050405020304" pitchFamily="18" charset="0"/>
                <a:cs typeface="Times New Roman" panose="02020603050405020304" pitchFamily="18" charset="0"/>
              </a:rPr>
              <a:t>mgl</a:t>
            </a:r>
            <a:r>
              <a:rPr lang="en-US" dirty="0" smtClean="0">
                <a:solidFill>
                  <a:srgbClr val="FF0000"/>
                </a:solidFill>
                <a:latin typeface="Times New Roman" panose="02020603050405020304" pitchFamily="18" charset="0"/>
                <a:cs typeface="Times New Roman" panose="02020603050405020304" pitchFamily="18" charset="0"/>
              </a:rPr>
              <a:t> Secondary Drinking Water Standard</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4153875" y="1348714"/>
            <a:ext cx="1637325" cy="13388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789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WELLHEAD PROTECTION ISSUES ON THE MESABI IRON RANGE</a:t>
            </a:r>
            <a:endParaRPr lang="en-US" dirty="0"/>
          </a:p>
        </p:txBody>
      </p:sp>
      <p:sp>
        <p:nvSpPr>
          <p:cNvPr id="3" name="Content Placeholder 2"/>
          <p:cNvSpPr>
            <a:spLocks noGrp="1"/>
          </p:cNvSpPr>
          <p:nvPr>
            <p:ph idx="1"/>
          </p:nvPr>
        </p:nvSpPr>
        <p:spPr/>
        <p:txBody>
          <a:bodyPr/>
          <a:lstStyle/>
          <a:p>
            <a:r>
              <a:rPr lang="en-US" dirty="0" smtClean="0"/>
              <a:t>Storm Water Runoff </a:t>
            </a:r>
          </a:p>
          <a:p>
            <a:pPr lvl="1"/>
            <a:r>
              <a:rPr lang="en-US" dirty="0" smtClean="0"/>
              <a:t>Retention and Infiltration Ponds </a:t>
            </a:r>
          </a:p>
          <a:p>
            <a:pPr lvl="1"/>
            <a:r>
              <a:rPr lang="en-US" dirty="0" smtClean="0"/>
              <a:t>Mine Pits that Supply City Wells</a:t>
            </a:r>
          </a:p>
          <a:p>
            <a:r>
              <a:rPr lang="en-US" dirty="0" smtClean="0"/>
              <a:t>Abandoned Underground Mine Workings</a:t>
            </a:r>
          </a:p>
          <a:p>
            <a:pPr lvl="1"/>
            <a:r>
              <a:rPr lang="en-US" dirty="0" smtClean="0"/>
              <a:t>Shafts</a:t>
            </a:r>
          </a:p>
          <a:p>
            <a:pPr lvl="1"/>
            <a:r>
              <a:rPr lang="en-US" dirty="0" smtClean="0"/>
              <a:t>Drifts</a:t>
            </a:r>
          </a:p>
          <a:p>
            <a:r>
              <a:rPr lang="en-US" dirty="0" smtClean="0"/>
              <a:t>Potential Leaching from Waste Rock Piles</a:t>
            </a:r>
            <a:endParaRPr lang="en-US" dirty="0"/>
          </a:p>
        </p:txBody>
      </p:sp>
    </p:spTree>
    <p:extLst>
      <p:ext uri="{BB962C8B-B14F-4D97-AF65-F5344CB8AC3E}">
        <p14:creationId xmlns:p14="http://schemas.microsoft.com/office/powerpoint/2010/main" val="2493790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WELLHEAD PROTECTION ISSUES ON THE MESABI IRON RANGE</a:t>
            </a:r>
          </a:p>
        </p:txBody>
      </p:sp>
      <p:sp>
        <p:nvSpPr>
          <p:cNvPr id="3" name="Content Placeholder 2"/>
          <p:cNvSpPr>
            <a:spLocks noGrp="1"/>
          </p:cNvSpPr>
          <p:nvPr>
            <p:ph idx="1"/>
          </p:nvPr>
        </p:nvSpPr>
        <p:spPr/>
        <p:txBody>
          <a:bodyPr/>
          <a:lstStyle/>
          <a:p>
            <a:r>
              <a:rPr lang="en-US" dirty="0" smtClean="0"/>
              <a:t>High Capacity Pumping from Mining</a:t>
            </a:r>
          </a:p>
          <a:p>
            <a:r>
              <a:rPr lang="en-US" dirty="0" smtClean="0"/>
              <a:t>Unsealed Wells and Exploration Borings</a:t>
            </a:r>
          </a:p>
          <a:p>
            <a:r>
              <a:rPr lang="en-US" dirty="0" smtClean="0"/>
              <a:t>Solid Waste Disposal</a:t>
            </a:r>
          </a:p>
          <a:p>
            <a:r>
              <a:rPr lang="en-US" dirty="0" smtClean="0"/>
              <a:t>Leaking Sanitary Sewer Lines</a:t>
            </a:r>
          </a:p>
          <a:p>
            <a:r>
              <a:rPr lang="en-US" dirty="0" smtClean="0"/>
              <a:t>Road Salt Management</a:t>
            </a:r>
          </a:p>
          <a:p>
            <a:endParaRPr lang="en-US" dirty="0"/>
          </a:p>
        </p:txBody>
      </p:sp>
    </p:spTree>
    <p:extLst>
      <p:ext uri="{BB962C8B-B14F-4D97-AF65-F5344CB8AC3E}">
        <p14:creationId xmlns:p14="http://schemas.microsoft.com/office/powerpoint/2010/main" val="641441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rmAutofit/>
          </a:bodyPr>
          <a:lstStyle/>
          <a:p>
            <a:r>
              <a:rPr lang="en-US" dirty="0" smtClean="0"/>
              <a:t>POTENTIAL MINING IMPACTS</a:t>
            </a:r>
            <a:br>
              <a:rPr lang="en-US" dirty="0" smtClean="0"/>
            </a:br>
            <a:r>
              <a:rPr lang="en-US" dirty="0" smtClean="0"/>
              <a:t>IN NORTHEASTERN MINNESOTA</a:t>
            </a:r>
            <a:endParaRPr lang="en-US" dirty="0"/>
          </a:p>
        </p:txBody>
      </p:sp>
      <p:sp>
        <p:nvSpPr>
          <p:cNvPr id="3" name="Content Placeholder 2"/>
          <p:cNvSpPr>
            <a:spLocks noGrp="1"/>
          </p:cNvSpPr>
          <p:nvPr>
            <p:ph idx="1"/>
          </p:nvPr>
        </p:nvSpPr>
        <p:spPr>
          <a:xfrm>
            <a:off x="533400" y="2332037"/>
            <a:ext cx="8229600" cy="3840163"/>
          </a:xfrm>
        </p:spPr>
        <p:txBody>
          <a:bodyPr/>
          <a:lstStyle/>
          <a:p>
            <a:r>
              <a:rPr lang="en-US" dirty="0" smtClean="0"/>
              <a:t>Discharge of Process Water Containing Elevated Sulfate Levels</a:t>
            </a:r>
          </a:p>
          <a:p>
            <a:r>
              <a:rPr lang="en-US" dirty="0" smtClean="0"/>
              <a:t>Acid Mine Drainage Resulting from Mining Sulfate Minerals</a:t>
            </a:r>
          </a:p>
          <a:p>
            <a:r>
              <a:rPr lang="en-US" dirty="0" smtClean="0"/>
              <a:t>Introducing Oxygenated Water to Reduced Groundwater May Release Arsenic</a:t>
            </a:r>
            <a:endParaRPr lang="en-US" dirty="0"/>
          </a:p>
        </p:txBody>
      </p:sp>
    </p:spTree>
    <p:extLst>
      <p:ext uri="{BB962C8B-B14F-4D97-AF65-F5344CB8AC3E}">
        <p14:creationId xmlns:p14="http://schemas.microsoft.com/office/powerpoint/2010/main" val="3079306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MOST COMMON TYPE OF MINING IN MINNESOTA?</a:t>
            </a:r>
            <a:endParaRPr lang="en-US" dirty="0"/>
          </a:p>
        </p:txBody>
      </p:sp>
      <p:sp>
        <p:nvSpPr>
          <p:cNvPr id="3" name="Content Placeholder 2"/>
          <p:cNvSpPr>
            <a:spLocks noGrp="1"/>
          </p:cNvSpPr>
          <p:nvPr>
            <p:ph idx="1"/>
          </p:nvPr>
        </p:nvSpPr>
        <p:spPr/>
        <p:txBody>
          <a:bodyPr/>
          <a:lstStyle/>
          <a:p>
            <a:r>
              <a:rPr lang="en-US" dirty="0" smtClean="0"/>
              <a:t>Aggregate (Sand, Gravel, Crushed Rock) Mining</a:t>
            </a:r>
          </a:p>
          <a:p>
            <a:r>
              <a:rPr lang="en-US" dirty="0" smtClean="0"/>
              <a:t>Located on Public and Private Property</a:t>
            </a:r>
          </a:p>
          <a:p>
            <a:r>
              <a:rPr lang="en-US" dirty="0" smtClean="0"/>
              <a:t>Often Associated With Shallow Depths to the Water Table (less than 50 feet)</a:t>
            </a:r>
          </a:p>
          <a:p>
            <a:r>
              <a:rPr lang="en-US" dirty="0" smtClean="0"/>
              <a:t>Often Excavated Into Local Aquifers</a:t>
            </a:r>
          </a:p>
          <a:p>
            <a:r>
              <a:rPr lang="en-US" dirty="0" smtClean="0"/>
              <a:t>Often Viewed as Harmless to Groundwater</a:t>
            </a:r>
          </a:p>
          <a:p>
            <a:pPr marL="0" indent="0">
              <a:buNone/>
            </a:pPr>
            <a:endParaRPr lang="en-US" dirty="0"/>
          </a:p>
        </p:txBody>
      </p:sp>
    </p:spTree>
    <p:extLst>
      <p:ext uri="{BB962C8B-B14F-4D97-AF65-F5344CB8AC3E}">
        <p14:creationId xmlns:p14="http://schemas.microsoft.com/office/powerpoint/2010/main" val="211678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CONTAMINATION   SOURCES IN AGGREGATE MINES</a:t>
            </a:r>
            <a:endParaRPr lang="en-US" dirty="0"/>
          </a:p>
        </p:txBody>
      </p:sp>
      <p:sp>
        <p:nvSpPr>
          <p:cNvPr id="3" name="Content Placeholder 2"/>
          <p:cNvSpPr>
            <a:spLocks noGrp="1"/>
          </p:cNvSpPr>
          <p:nvPr>
            <p:ph idx="1"/>
          </p:nvPr>
        </p:nvSpPr>
        <p:spPr/>
        <p:txBody>
          <a:bodyPr/>
          <a:lstStyle/>
          <a:p>
            <a:r>
              <a:rPr lang="en-US" dirty="0" smtClean="0"/>
              <a:t>Fuel Storage</a:t>
            </a:r>
          </a:p>
          <a:p>
            <a:r>
              <a:rPr lang="en-US" dirty="0" smtClean="0"/>
              <a:t>Equipment Storage and Maintenance</a:t>
            </a:r>
          </a:p>
          <a:p>
            <a:r>
              <a:rPr lang="en-US" dirty="0" smtClean="0"/>
              <a:t>Bituminous Batch Plants</a:t>
            </a:r>
          </a:p>
          <a:p>
            <a:r>
              <a:rPr lang="en-US" dirty="0" smtClean="0"/>
              <a:t>Runoff From Surrounding Lands Flows Into the Pit</a:t>
            </a:r>
          </a:p>
          <a:p>
            <a:r>
              <a:rPr lang="en-US" dirty="0" smtClean="0"/>
              <a:t>Abandoned Pits Become Dumping Grounds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65861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altLang="en-US" dirty="0" smtClean="0"/>
              <a:t>POTENTIAL WATER QUALITY ISSUES</a:t>
            </a:r>
          </a:p>
        </p:txBody>
      </p:sp>
      <p:pic>
        <p:nvPicPr>
          <p:cNvPr id="13315" name="Picture 3" descr="O:\DwpSwp\Photo_graphics_Library\Contaminant Sources\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2895600"/>
            <a:ext cx="1815562"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CITY WELL</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19800" y="2286000"/>
            <a:ext cx="1920910"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GRAVEL PIT</a:t>
            </a:r>
            <a:endParaRPr lang="en-US" sz="2400" dirty="0">
              <a:solidFill>
                <a:srgbClr val="FFFF00"/>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6019800" y="2895600"/>
            <a:ext cx="533400" cy="762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033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MINELAND RECLAIMATION</a:t>
            </a:r>
            <a:endParaRPr lang="en-US" dirty="0"/>
          </a:p>
        </p:txBody>
      </p:sp>
      <p:sp>
        <p:nvSpPr>
          <p:cNvPr id="3" name="Content Placeholder 2"/>
          <p:cNvSpPr>
            <a:spLocks noGrp="1"/>
          </p:cNvSpPr>
          <p:nvPr>
            <p:ph idx="1"/>
          </p:nvPr>
        </p:nvSpPr>
        <p:spPr>
          <a:xfrm>
            <a:off x="457200" y="1295400"/>
            <a:ext cx="8229600" cy="5029200"/>
          </a:xfrm>
        </p:spPr>
        <p:txBody>
          <a:bodyPr>
            <a:normAutofit lnSpcReduction="10000"/>
          </a:bodyPr>
          <a:lstStyle/>
          <a:p>
            <a:r>
              <a:rPr lang="en-US" dirty="0" smtClean="0"/>
              <a:t>Mineland Reclamation Act 1969 and MDNR Rules in 1981 (ferrous), 1983 (peat), and 1993 (non-ferrous metallic).</a:t>
            </a:r>
          </a:p>
          <a:p>
            <a:r>
              <a:rPr lang="en-US" dirty="0" smtClean="0"/>
              <a:t>Covers Lands that Are Disturbed by Mining Which Includes –</a:t>
            </a:r>
          </a:p>
          <a:p>
            <a:pPr lvl="1"/>
            <a:r>
              <a:rPr lang="en-US" dirty="0" smtClean="0"/>
              <a:t>Open Pits</a:t>
            </a:r>
          </a:p>
          <a:p>
            <a:pPr lvl="1"/>
            <a:r>
              <a:rPr lang="en-US" dirty="0" smtClean="0"/>
              <a:t>Waste Rock and Material Stock Piles</a:t>
            </a:r>
          </a:p>
          <a:p>
            <a:pPr lvl="1"/>
            <a:r>
              <a:rPr lang="en-US" dirty="0" smtClean="0"/>
              <a:t>Tailings Basins</a:t>
            </a:r>
          </a:p>
          <a:p>
            <a:pPr lvl="1"/>
            <a:r>
              <a:rPr lang="en-US" dirty="0" smtClean="0"/>
              <a:t>Buildings and Equipment</a:t>
            </a:r>
          </a:p>
          <a:p>
            <a:pPr lvl="1"/>
            <a:r>
              <a:rPr lang="en-US" dirty="0" smtClean="0"/>
              <a:t>Abandoned Infrastructure</a:t>
            </a:r>
          </a:p>
          <a:p>
            <a:pPr lvl="1"/>
            <a:endParaRPr lang="en-US" dirty="0" smtClean="0"/>
          </a:p>
          <a:p>
            <a:pPr lvl="1"/>
            <a:endParaRPr lang="en-US" dirty="0"/>
          </a:p>
        </p:txBody>
      </p:sp>
    </p:spTree>
    <p:extLst>
      <p:ext uri="{BB962C8B-B14F-4D97-AF65-F5344CB8AC3E}">
        <p14:creationId xmlns:p14="http://schemas.microsoft.com/office/powerpoint/2010/main" val="3802987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PROBLEMS?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Over Use – Pumping More Than is Replaced</a:t>
            </a:r>
          </a:p>
          <a:p>
            <a:r>
              <a:rPr lang="en-US" dirty="0" smtClean="0"/>
              <a:t>Misuse  (Wasting) – Pumping for a Less Important Need</a:t>
            </a:r>
          </a:p>
          <a:p>
            <a:r>
              <a:rPr lang="en-US" dirty="0" smtClean="0"/>
              <a:t>Contamination – Introducing a Substance that Makes Groundwater Unusable for Others</a:t>
            </a:r>
          </a:p>
          <a:p>
            <a:r>
              <a:rPr lang="en-US" dirty="0" smtClean="0"/>
              <a:t>Knowledge Gap – Detailed Information About the Resource is Lacking in Many Areas</a:t>
            </a:r>
          </a:p>
          <a:p>
            <a:r>
              <a:rPr lang="en-US" dirty="0" smtClean="0"/>
              <a:t>User Awareness – Limited Understanding of Cause and Effect</a:t>
            </a:r>
          </a:p>
          <a:p>
            <a:endParaRPr lang="en-US" dirty="0" smtClean="0"/>
          </a:p>
          <a:p>
            <a:endParaRPr lang="en-US" dirty="0"/>
          </a:p>
        </p:txBody>
      </p:sp>
    </p:spTree>
    <p:extLst>
      <p:ext uri="{BB962C8B-B14F-4D97-AF65-F5344CB8AC3E}">
        <p14:creationId xmlns:p14="http://schemas.microsoft.com/office/powerpoint/2010/main" val="3553372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GRAVEL PIT IN A PAIL</a:t>
            </a:r>
            <a:endParaRPr lang="en-US" dirty="0"/>
          </a:p>
        </p:txBody>
      </p:sp>
      <p:sp>
        <p:nvSpPr>
          <p:cNvPr id="3" name="Content Placeholder 2"/>
          <p:cNvSpPr>
            <a:spLocks noGrp="1"/>
          </p:cNvSpPr>
          <p:nvPr>
            <p:ph idx="1"/>
          </p:nvPr>
        </p:nvSpPr>
        <p:spPr/>
        <p:txBody>
          <a:bodyPr/>
          <a:lstStyle/>
          <a:p>
            <a:r>
              <a:rPr lang="en-US" dirty="0" smtClean="0"/>
              <a:t>Learn about Groundwater Protection Issues in Mining Areas</a:t>
            </a:r>
          </a:p>
          <a:p>
            <a:r>
              <a:rPr lang="en-US" dirty="0" smtClean="0"/>
              <a:t>Uses Inexpensive Materials for Classroom Activities</a:t>
            </a:r>
          </a:p>
          <a:p>
            <a:r>
              <a:rPr lang="en-US" dirty="0" smtClean="0"/>
              <a:t>Two Lessons </a:t>
            </a:r>
          </a:p>
          <a:p>
            <a:r>
              <a:rPr lang="en-US" dirty="0" smtClean="0"/>
              <a:t>Discussion Items for Teachers</a:t>
            </a:r>
            <a:endParaRPr lang="en-US" dirty="0"/>
          </a:p>
        </p:txBody>
      </p:sp>
    </p:spTree>
    <p:extLst>
      <p:ext uri="{BB962C8B-B14F-4D97-AF65-F5344CB8AC3E}">
        <p14:creationId xmlns:p14="http://schemas.microsoft.com/office/powerpoint/2010/main" val="3897854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432" y="31955"/>
            <a:ext cx="3771900" cy="6705600"/>
          </a:xfrm>
          <a:prstGeom prst="rect">
            <a:avLst/>
          </a:prstGeom>
        </p:spPr>
      </p:pic>
      <p:sp>
        <p:nvSpPr>
          <p:cNvPr id="3" name="TextBox 2"/>
          <p:cNvSpPr txBox="1"/>
          <p:nvPr/>
        </p:nvSpPr>
        <p:spPr>
          <a:xfrm>
            <a:off x="6477000" y="533400"/>
            <a:ext cx="2592376"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2 – Ice Cream Pails</a:t>
            </a:r>
            <a:endParaRPr lang="en-US" sz="24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5410200" y="1143000"/>
            <a:ext cx="1295400"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96332" y="3387213"/>
            <a:ext cx="2562305"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½ X 3/8 inch Valve</a:t>
            </a:r>
            <a:endParaRPr lang="en-US" sz="2400"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5410200" y="4038600"/>
            <a:ext cx="12954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995065"/>
            <a:ext cx="1542410"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Pea Gravel</a:t>
            </a:r>
            <a:endParaRPr lang="en-US" sz="24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905000" y="1456730"/>
            <a:ext cx="27432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10200" y="2209800"/>
            <a:ext cx="381000" cy="11749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2335612"/>
            <a:ext cx="1866217" cy="830997"/>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Peanut Butter</a:t>
            </a:r>
          </a:p>
          <a:p>
            <a:r>
              <a:rPr lang="en-US" sz="2400" dirty="0" smtClean="0">
                <a:latin typeface="Times New Roman" panose="02020603050405020304" pitchFamily="18" charset="0"/>
                <a:cs typeface="Times New Roman" panose="02020603050405020304" pitchFamily="18" charset="0"/>
              </a:rPr>
              <a:t>Jar</a:t>
            </a:r>
            <a:endParaRPr lang="en-US" sz="2400" dirty="0">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762000" y="3166609"/>
            <a:ext cx="2286000" cy="11325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810" y="5414665"/>
            <a:ext cx="1988045"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Food Coloring</a:t>
            </a:r>
            <a:endParaRPr lang="en-US" sz="2400" dirty="0">
              <a:latin typeface="Times New Roman" panose="02020603050405020304" pitchFamily="18" charset="0"/>
              <a:cs typeface="Times New Roman" panose="02020603050405020304" pitchFamily="18" charset="0"/>
            </a:endParaRPr>
          </a:p>
        </p:txBody>
      </p:sp>
      <p:cxnSp>
        <p:nvCxnSpPr>
          <p:cNvPr id="26" name="Straight Arrow Connector 25"/>
          <p:cNvCxnSpPr>
            <a:stCxn id="24" idx="3"/>
          </p:cNvCxnSpPr>
          <p:nvPr/>
        </p:nvCxnSpPr>
        <p:spPr>
          <a:xfrm flipV="1">
            <a:off x="2121855" y="4800600"/>
            <a:ext cx="1916744" cy="8448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96332" y="5456001"/>
            <a:ext cx="288534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3/8 inch Vinyl Tubing</a:t>
            </a:r>
            <a:endParaRPr lang="en-US" sz="2400" dirty="0">
              <a:latin typeface="Times New Roman" panose="02020603050405020304" pitchFamily="18" charset="0"/>
              <a:cs typeface="Times New Roman" panose="02020603050405020304" pitchFamily="18" charset="0"/>
            </a:endParaRPr>
          </a:p>
        </p:txBody>
      </p:sp>
      <p:cxnSp>
        <p:nvCxnSpPr>
          <p:cNvPr id="31" name="Straight Arrow Connector 30"/>
          <p:cNvCxnSpPr>
            <a:endCxn id="29" idx="1"/>
          </p:cNvCxnSpPr>
          <p:nvPr/>
        </p:nvCxnSpPr>
        <p:spPr>
          <a:xfrm flipV="1">
            <a:off x="4038599" y="5686834"/>
            <a:ext cx="2257733" cy="18949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740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3471863" cy="6172200"/>
          </a:xfrm>
          <a:prstGeom prst="rect">
            <a:avLst/>
          </a:prstGeom>
        </p:spPr>
      </p:pic>
      <p:sp>
        <p:nvSpPr>
          <p:cNvPr id="4" name="TextBox 3"/>
          <p:cNvSpPr txBox="1"/>
          <p:nvPr/>
        </p:nvSpPr>
        <p:spPr>
          <a:xfrm>
            <a:off x="4343400" y="381000"/>
            <a:ext cx="4596451" cy="646331"/>
          </a:xfrm>
          <a:prstGeom prst="rect">
            <a:avLst/>
          </a:prstGeom>
          <a:noFill/>
        </p:spPr>
        <p:txBody>
          <a:bodyPr wrap="none" rtlCol="0">
            <a:spAutoFit/>
          </a:bodyPr>
          <a:lstStyle/>
          <a:p>
            <a:r>
              <a:rPr lang="en-US" sz="3600" dirty="0" smtClean="0">
                <a:latin typeface="Times New Roman" panose="02020603050405020304" pitchFamily="18" charset="0"/>
                <a:cs typeface="Times New Roman" panose="02020603050405020304" pitchFamily="18" charset="0"/>
              </a:rPr>
              <a:t>Valve Assembly Details</a:t>
            </a: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95799" y="1676400"/>
            <a:ext cx="275145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Hex Nut From Valve</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495799" y="2667000"/>
            <a:ext cx="378526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5/16 inch ID Rubber Washer</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43400" y="4038600"/>
            <a:ext cx="3918060" cy="830997"/>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½ inch PEX X 3/8 inch tubing</a:t>
            </a:r>
          </a:p>
          <a:p>
            <a:r>
              <a:rPr lang="en-US" sz="2400" dirty="0" smtClean="0">
                <a:latin typeface="Times New Roman" panose="02020603050405020304" pitchFamily="18" charset="0"/>
                <a:cs typeface="Times New Roman" panose="02020603050405020304" pitchFamily="18" charset="0"/>
              </a:rPr>
              <a:t>Straight Valve</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20252" y="5557995"/>
            <a:ext cx="5023748"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½ inch OD X 3/8 inch ID Vinyl Tubing</a:t>
            </a:r>
            <a:endParaRPr lang="en-US" sz="2400" dirty="0">
              <a:latin typeface="Times New Roman" panose="02020603050405020304" pitchFamily="18" charset="0"/>
              <a:cs typeface="Times New Roman" panose="02020603050405020304" pitchFamily="18" charset="0"/>
            </a:endParaRPr>
          </a:p>
        </p:txBody>
      </p:sp>
      <p:cxnSp>
        <p:nvCxnSpPr>
          <p:cNvPr id="10" name="Straight Arrow Connector 9"/>
          <p:cNvCxnSpPr>
            <a:stCxn id="5" idx="1"/>
          </p:cNvCxnSpPr>
          <p:nvPr/>
        </p:nvCxnSpPr>
        <p:spPr>
          <a:xfrm flipH="1">
            <a:off x="2362200" y="1907233"/>
            <a:ext cx="2133599" cy="10645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a:off x="2362200" y="2897833"/>
            <a:ext cx="2133599" cy="7597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828800" y="4454098"/>
            <a:ext cx="2514600" cy="5751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641446" y="5827973"/>
            <a:ext cx="2481264" cy="3833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29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Content Placeholder 2"/>
          <p:cNvSpPr>
            <a:spLocks noGrp="1"/>
          </p:cNvSpPr>
          <p:nvPr>
            <p:ph idx="1"/>
          </p:nvPr>
        </p:nvSpPr>
        <p:spPr/>
        <p:txBody>
          <a:bodyPr/>
          <a:lstStyle/>
          <a:p>
            <a:pPr marL="0" indent="0">
              <a:buNone/>
            </a:pPr>
            <a:r>
              <a:rPr lang="en-US" dirty="0" smtClean="0"/>
              <a:t>Learn about –</a:t>
            </a:r>
          </a:p>
          <a:p>
            <a:pPr marL="857250" lvl="1" indent="-457200">
              <a:buFontTx/>
              <a:buChar char="-"/>
            </a:pPr>
            <a:r>
              <a:rPr lang="en-US" dirty="0" smtClean="0"/>
              <a:t>How Groundwater May be Stored in a Gravel             Deposit</a:t>
            </a:r>
          </a:p>
          <a:p>
            <a:pPr marL="857250" lvl="1" indent="-457200">
              <a:buFontTx/>
              <a:buChar char="-"/>
            </a:pPr>
            <a:r>
              <a:rPr lang="en-US" dirty="0" smtClean="0"/>
              <a:t>Relationship Between Mining and Groundwater Management</a:t>
            </a:r>
          </a:p>
        </p:txBody>
      </p:sp>
    </p:spTree>
    <p:extLst>
      <p:ext uri="{BB962C8B-B14F-4D97-AF65-F5344CB8AC3E}">
        <p14:creationId xmlns:p14="http://schemas.microsoft.com/office/powerpoint/2010/main" val="258015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Content Placeholder 2"/>
          <p:cNvSpPr>
            <a:spLocks noGrp="1"/>
          </p:cNvSpPr>
          <p:nvPr>
            <p:ph idx="1"/>
          </p:nvPr>
        </p:nvSpPr>
        <p:spPr/>
        <p:txBody>
          <a:bodyPr/>
          <a:lstStyle/>
          <a:p>
            <a:pPr marL="0" indent="0">
              <a:buNone/>
            </a:pPr>
            <a:r>
              <a:rPr lang="en-US" dirty="0" smtClean="0"/>
              <a:t>Learn about –</a:t>
            </a:r>
          </a:p>
          <a:p>
            <a:pPr lvl="1"/>
            <a:r>
              <a:rPr lang="en-US" dirty="0" smtClean="0"/>
              <a:t>How Contaminated Recharge Can Contaminate Surface Water and Groundwater</a:t>
            </a:r>
          </a:p>
          <a:p>
            <a:pPr lvl="1"/>
            <a:r>
              <a:rPr lang="en-US" dirty="0" smtClean="0"/>
              <a:t>Ways to Prevent Water Contamination In Mine Pits</a:t>
            </a:r>
          </a:p>
          <a:p>
            <a:pPr lvl="1"/>
            <a:r>
              <a:rPr lang="en-US" dirty="0" smtClean="0"/>
              <a:t>Differences in the Time Required to Clean Up Surface Water Versus Groundwater </a:t>
            </a:r>
            <a:endParaRPr lang="en-US" dirty="0"/>
          </a:p>
        </p:txBody>
      </p:sp>
    </p:spTree>
    <p:extLst>
      <p:ext uri="{BB962C8B-B14F-4D97-AF65-F5344CB8AC3E}">
        <p14:creationId xmlns:p14="http://schemas.microsoft.com/office/powerpoint/2010/main" val="2001608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170" y="1600200"/>
            <a:ext cx="4519659" cy="4525963"/>
          </a:xfrm>
        </p:spPr>
      </p:pic>
    </p:spTree>
    <p:extLst>
      <p:ext uri="{BB962C8B-B14F-4D97-AF65-F5344CB8AC3E}">
        <p14:creationId xmlns:p14="http://schemas.microsoft.com/office/powerpoint/2010/main" val="261571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DEFINITION OF “MINING”</a:t>
            </a:r>
            <a:br>
              <a:rPr lang="en-US" dirty="0" smtClean="0"/>
            </a:br>
            <a:r>
              <a:rPr lang="en-US" dirty="0" smtClean="0"/>
              <a:t>MN Statutes </a:t>
            </a:r>
            <a:r>
              <a:rPr lang="en-US" dirty="0"/>
              <a:t>6130.0100</a:t>
            </a:r>
            <a:r>
              <a:rPr lang="en-US" b="1" dirty="0"/>
              <a:t> </a:t>
            </a:r>
            <a:endParaRPr lang="en-US" dirty="0"/>
          </a:p>
        </p:txBody>
      </p:sp>
      <p:sp>
        <p:nvSpPr>
          <p:cNvPr id="5" name="Content Placeholder 4"/>
          <p:cNvSpPr>
            <a:spLocks noGrp="1"/>
          </p:cNvSpPr>
          <p:nvPr>
            <p:ph idx="1"/>
          </p:nvPr>
        </p:nvSpPr>
        <p:spPr/>
        <p:txBody>
          <a:bodyPr/>
          <a:lstStyle/>
          <a:p>
            <a:r>
              <a:rPr lang="en-US" dirty="0" smtClean="0"/>
              <a:t>“….the </a:t>
            </a:r>
            <a:r>
              <a:rPr lang="en-US" dirty="0"/>
              <a:t>process of removing, stockpiling, processing, storing</a:t>
            </a:r>
            <a:r>
              <a:rPr lang="en-US" dirty="0" smtClean="0"/>
              <a:t>, transporting (excluding use of common carriers and public transportation systems), </a:t>
            </a:r>
            <a:r>
              <a:rPr lang="en-US" dirty="0"/>
              <a:t>and reclaiming any material in connection with the commercial production of metallic minerals. This includes exploration activities such as the taking of large bulk samples.</a:t>
            </a:r>
          </a:p>
        </p:txBody>
      </p:sp>
    </p:spTree>
    <p:extLst>
      <p:ext uri="{BB962C8B-B14F-4D97-AF65-F5344CB8AC3E}">
        <p14:creationId xmlns:p14="http://schemas.microsoft.com/office/powerpoint/2010/main" val="2115006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90" y="0"/>
            <a:ext cx="8610158" cy="6651523"/>
          </a:xfrm>
          <a:prstGeom prst="rect">
            <a:avLst/>
          </a:prstGeom>
        </p:spPr>
      </p:pic>
    </p:spTree>
    <p:extLst>
      <p:ext uri="{BB962C8B-B14F-4D97-AF65-F5344CB8AC3E}">
        <p14:creationId xmlns:p14="http://schemas.microsoft.com/office/powerpoint/2010/main" val="87021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282" y="0"/>
            <a:ext cx="8877435" cy="6858000"/>
          </a:xfrm>
          <a:prstGeom prst="rect">
            <a:avLst/>
          </a:prstGeom>
        </p:spPr>
      </p:pic>
    </p:spTree>
    <p:extLst>
      <p:ext uri="{BB962C8B-B14F-4D97-AF65-F5344CB8AC3E}">
        <p14:creationId xmlns:p14="http://schemas.microsoft.com/office/powerpoint/2010/main" val="560443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minnesota iron rang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5029200" cy="3792855"/>
          </a:xfrm>
          <a:prstGeom prst="rect">
            <a:avLst/>
          </a:prstGeom>
        </p:spPr>
      </p:pic>
    </p:spTree>
    <p:extLst>
      <p:ext uri="{BB962C8B-B14F-4D97-AF65-F5344CB8AC3E}">
        <p14:creationId xmlns:p14="http://schemas.microsoft.com/office/powerpoint/2010/main" val="3050795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MINING FROM A</a:t>
            </a:r>
            <a:br>
              <a:rPr lang="en-US" dirty="0" smtClean="0"/>
            </a:br>
            <a:r>
              <a:rPr lang="en-US" dirty="0" smtClean="0"/>
              <a:t>REGULATORY PERSPECTIVE</a:t>
            </a:r>
            <a:endParaRPr lang="en-US" dirty="0"/>
          </a:p>
        </p:txBody>
      </p:sp>
      <p:sp>
        <p:nvSpPr>
          <p:cNvPr id="3" name="Content Placeholder 2"/>
          <p:cNvSpPr>
            <a:spLocks noGrp="1"/>
          </p:cNvSpPr>
          <p:nvPr>
            <p:ph idx="1"/>
          </p:nvPr>
        </p:nvSpPr>
        <p:spPr/>
        <p:txBody>
          <a:bodyPr/>
          <a:lstStyle/>
          <a:p>
            <a:r>
              <a:rPr lang="en-US" dirty="0" smtClean="0"/>
              <a:t>Ferrous Minerals (Iron Ores)</a:t>
            </a:r>
          </a:p>
          <a:p>
            <a:pPr marL="0" indent="0">
              <a:buNone/>
            </a:pPr>
            <a:endParaRPr lang="en-US" dirty="0" smtClean="0"/>
          </a:p>
          <a:p>
            <a:r>
              <a:rPr lang="en-US" dirty="0" smtClean="0"/>
              <a:t>Non-ferrous Metallic (E.g.., Copper, Nickel, Platinum, Titanium, Gold, and Diamonds)</a:t>
            </a:r>
          </a:p>
          <a:p>
            <a:pPr marL="0" indent="0">
              <a:buNone/>
            </a:pPr>
            <a:endParaRPr lang="en-US" dirty="0" smtClean="0"/>
          </a:p>
          <a:p>
            <a:r>
              <a:rPr lang="en-US" dirty="0" smtClean="0"/>
              <a:t>Industrial Minerals (Silica Sand, Sand &amp;Gravel, Crushed Rock, Dimension Stone, Kaolin, and Peat} </a:t>
            </a:r>
          </a:p>
          <a:p>
            <a:endParaRPr lang="en-US" dirty="0"/>
          </a:p>
        </p:txBody>
      </p:sp>
    </p:spTree>
    <p:extLst>
      <p:ext uri="{BB962C8B-B14F-4D97-AF65-F5344CB8AC3E}">
        <p14:creationId xmlns:p14="http://schemas.microsoft.com/office/powerpoint/2010/main" val="59312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REGULATES MINING?</a:t>
            </a:r>
            <a:endParaRPr lang="en-US" dirty="0"/>
          </a:p>
        </p:txBody>
      </p:sp>
      <p:sp>
        <p:nvSpPr>
          <p:cNvPr id="3" name="Content Placeholder 2"/>
          <p:cNvSpPr>
            <a:spLocks noGrp="1"/>
          </p:cNvSpPr>
          <p:nvPr>
            <p:ph idx="1"/>
          </p:nvPr>
        </p:nvSpPr>
        <p:spPr/>
        <p:txBody>
          <a:bodyPr/>
          <a:lstStyle/>
          <a:p>
            <a:r>
              <a:rPr lang="en-US" dirty="0" smtClean="0"/>
              <a:t>Ferrous and Non-ferrous Mineral Mining and Exploration are Regulated by MDNR</a:t>
            </a:r>
          </a:p>
          <a:p>
            <a:endParaRPr lang="en-US" dirty="0"/>
          </a:p>
          <a:p>
            <a:r>
              <a:rPr lang="en-US" dirty="0" smtClean="0"/>
              <a:t>Industrial Minerals if on –</a:t>
            </a:r>
          </a:p>
          <a:p>
            <a:pPr lvl="1"/>
            <a:r>
              <a:rPr lang="en-US" dirty="0" smtClean="0"/>
              <a:t>State Land is MDNR</a:t>
            </a:r>
          </a:p>
          <a:p>
            <a:pPr lvl="1"/>
            <a:r>
              <a:rPr lang="en-US" dirty="0" smtClean="0"/>
              <a:t>County or Private Lands is Local  Government</a:t>
            </a:r>
          </a:p>
          <a:p>
            <a:pPr lvl="1"/>
            <a:endParaRPr lang="en-US" dirty="0"/>
          </a:p>
          <a:p>
            <a:endParaRPr lang="en-US" dirty="0"/>
          </a:p>
        </p:txBody>
      </p:sp>
    </p:spTree>
    <p:extLst>
      <p:ext uri="{BB962C8B-B14F-4D97-AF65-F5344CB8AC3E}">
        <p14:creationId xmlns:p14="http://schemas.microsoft.com/office/powerpoint/2010/main" val="1805583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nr_ppt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nr_ppt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nr_ppt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1805</TotalTime>
  <Words>1331</Words>
  <Application>Microsoft Office PowerPoint</Application>
  <PresentationFormat>On-screen Show (4:3)</PresentationFormat>
  <Paragraphs>179</Paragraphs>
  <Slides>35</Slides>
  <Notes>5</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dnr_ppt1</vt:lpstr>
      <vt:lpstr>1_dnr_ppt1</vt:lpstr>
      <vt:lpstr>3_dnr_ppt1</vt:lpstr>
      <vt:lpstr>PROTECTING GROUNDWATER  IN MINING AREAS</vt:lpstr>
      <vt:lpstr>WHY PROTECT GROUNDWATER?</vt:lpstr>
      <vt:lpstr>WHAT ARE THE PROBLEMS?</vt:lpstr>
      <vt:lpstr>DEFINITION OF “MINING” MN Statutes 6130.0100 </vt:lpstr>
      <vt:lpstr>PowerPoint Presentation</vt:lpstr>
      <vt:lpstr>PowerPoint Presentation</vt:lpstr>
      <vt:lpstr>PowerPoint Presentation</vt:lpstr>
      <vt:lpstr>MINING FROM A REGULATORY PERSPECTIVE</vt:lpstr>
      <vt:lpstr>WHO REGULATES MINING?</vt:lpstr>
      <vt:lpstr>GROUNDWATER AND MINING</vt:lpstr>
      <vt:lpstr>GROUNDWATER “MINING”</vt:lpstr>
      <vt:lpstr>PUMPING PROBLEMS</vt:lpstr>
      <vt:lpstr>CONTROLLING PUMPING</vt:lpstr>
      <vt:lpstr>Stream flow affects habitat</vt:lpstr>
      <vt:lpstr>Safe Yield for Confined Aquifers</vt:lpstr>
      <vt:lpstr>PowerPoint Presentation</vt:lpstr>
      <vt:lpstr>PUMPING AFFECTS GROUNDWATER FLOW DIRECTIONS</vt:lpstr>
      <vt:lpstr>DETERMINING GROUNDWATER FLOW IN MINING AREAS IS COMPLICATED</vt:lpstr>
      <vt:lpstr>PowerPoint Presentation</vt:lpstr>
      <vt:lpstr>PowerPoint Presentation</vt:lpstr>
      <vt:lpstr>PowerPoint Presentation</vt:lpstr>
      <vt:lpstr>PowerPoint Presentation</vt:lpstr>
      <vt:lpstr>WELLHEAD PROTECTION ISSUES ON THE MESABI IRON RANGE</vt:lpstr>
      <vt:lpstr>WELLHEAD PROTECTION ISSUES ON THE MESABI IRON RANGE</vt:lpstr>
      <vt:lpstr>POTENTIAL MINING IMPACTS IN NORTHEASTERN MINNESOTA</vt:lpstr>
      <vt:lpstr>WHAT IS THE MOST COMMON TYPE OF MINING IN MINNESOTA?</vt:lpstr>
      <vt:lpstr>POTENTIAL CONTAMINATION   SOURCES IN AGGREGATE MINES</vt:lpstr>
      <vt:lpstr>POTENTIAL WATER QUALITY ISSUES</vt:lpstr>
      <vt:lpstr>MINELAND RECLAIMATION</vt:lpstr>
      <vt:lpstr>GRAVEL PIT IN A PAIL</vt:lpstr>
      <vt:lpstr>PowerPoint Presentation</vt:lpstr>
      <vt:lpstr>PowerPoint Presentation</vt:lpstr>
      <vt:lpstr>LESSON 1</vt:lpstr>
      <vt:lpstr>LESSON 2</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Olsen</dc:creator>
  <cp:lastModifiedBy>Bruce Olsen</cp:lastModifiedBy>
  <cp:revision>220</cp:revision>
  <cp:lastPrinted>2014-06-16T14:00:38Z</cp:lastPrinted>
  <dcterms:created xsi:type="dcterms:W3CDTF">2014-05-02T12:05:17Z</dcterms:created>
  <dcterms:modified xsi:type="dcterms:W3CDTF">2015-06-16T02:12:11Z</dcterms:modified>
</cp:coreProperties>
</file>