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0" r:id="rId2"/>
    <p:sldId id="271" r:id="rId3"/>
    <p:sldId id="272" r:id="rId4"/>
    <p:sldId id="273" r:id="rId5"/>
    <p:sldId id="276" r:id="rId6"/>
    <p:sldId id="274" r:id="rId7"/>
    <p:sldId id="261" r:id="rId8"/>
    <p:sldId id="262" r:id="rId9"/>
    <p:sldId id="269"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0000"/>
    <a:srgbClr val="4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006958-A31A-4006-9BB7-FBA012658FB9}" type="datetimeFigureOut">
              <a:rPr lang="en-US" smtClean="0"/>
              <a:pPr/>
              <a:t>1/30/2017</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C955D6-11FA-4EEE-8314-CB71B7C47F60}" type="slidenum">
              <a:rPr lang="en-IN" smtClean="0"/>
              <a:pPr/>
              <a:t>‹#›</a:t>
            </a:fld>
            <a:endParaRPr lang="en-IN"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4AD83-7A75-4426-87E7-90E39056328F}" type="datetimeFigureOut">
              <a:rPr lang="en-US" smtClean="0"/>
              <a:pPr/>
              <a:t>1/30/2017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F905E-D3F0-48D4-8087-7724CF11C891}"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0FF905E-D3F0-48D4-8087-7724CF11C89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BE7577-FC94-45E9-A57E-A9D5FB4B961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0FF905E-D3F0-48D4-8087-7724CF11C891}"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F878200-0B4F-44C8-805A-E807248C8F62}" type="datetime1">
              <a:rPr lang="en-US" smtClean="0"/>
              <a:pPr/>
              <a:t>1/30/2017</a:t>
            </a:fld>
            <a:endParaRPr lang="en-IN" dirty="0"/>
          </a:p>
        </p:txBody>
      </p:sp>
      <p:sp>
        <p:nvSpPr>
          <p:cNvPr id="2" name="Footer Placeholder 1"/>
          <p:cNvSpPr>
            <a:spLocks noGrp="1"/>
          </p:cNvSpPr>
          <p:nvPr>
            <p:ph type="ftr" sz="quarter" idx="11"/>
          </p:nvPr>
        </p:nvSpPr>
        <p:spPr/>
        <p:txBody>
          <a:bodyPr/>
          <a:lstStyle/>
          <a:p>
            <a:endParaRPr lang="en-IN" dirty="0"/>
          </a:p>
        </p:txBody>
      </p:sp>
      <p:sp>
        <p:nvSpPr>
          <p:cNvPr id="15" name="Slide Number Placeholder 14"/>
          <p:cNvSpPr>
            <a:spLocks noGrp="1"/>
          </p:cNvSpPr>
          <p:nvPr>
            <p:ph type="sldNum" sz="quarter" idx="12"/>
          </p:nvPr>
        </p:nvSpPr>
        <p:spPr>
          <a:xfrm>
            <a:off x="8229600" y="6473952"/>
            <a:ext cx="758952" cy="246888"/>
          </a:xfrm>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C039B-CECA-40B7-9FAC-907A21577709}" type="datetime1">
              <a:rPr lang="en-US" smtClean="0"/>
              <a:pPr/>
              <a:t>1/30/2017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954BA0-377B-4691-B7AD-078D4397F0D4}" type="datetime1">
              <a:rPr lang="en-US" smtClean="0"/>
              <a:pPr/>
              <a:t>1/30/2017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42DA4EB-688D-4D64-BF26-559476C24846}" type="datetime1">
              <a:rPr lang="en-US" smtClean="0"/>
              <a:pPr/>
              <a:t>1/30/2017</a:t>
            </a:fld>
            <a:endParaRPr lang="en-IN" dirty="0"/>
          </a:p>
        </p:txBody>
      </p:sp>
      <p:sp>
        <p:nvSpPr>
          <p:cNvPr id="19" name="Footer Placeholder 18"/>
          <p:cNvSpPr>
            <a:spLocks noGrp="1"/>
          </p:cNvSpPr>
          <p:nvPr>
            <p:ph type="ftr" sz="quarter" idx="11"/>
          </p:nvPr>
        </p:nvSpPr>
        <p:spPr>
          <a:xfrm>
            <a:off x="3581400" y="76200"/>
            <a:ext cx="2895600" cy="288925"/>
          </a:xfrm>
        </p:spPr>
        <p:txBody>
          <a:bodyPr/>
          <a:lstStyle/>
          <a:p>
            <a:endParaRPr lang="en-IN" dirty="0"/>
          </a:p>
        </p:txBody>
      </p:sp>
      <p:sp>
        <p:nvSpPr>
          <p:cNvPr id="16" name="Slide Number Placeholder 15"/>
          <p:cNvSpPr>
            <a:spLocks noGrp="1"/>
          </p:cNvSpPr>
          <p:nvPr>
            <p:ph type="sldNum" sz="quarter" idx="12"/>
          </p:nvPr>
        </p:nvSpPr>
        <p:spPr>
          <a:xfrm>
            <a:off x="8229600" y="6473952"/>
            <a:ext cx="758952" cy="246888"/>
          </a:xfrm>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3F1E613-78C1-4333-A264-C46807445871}" type="datetime1">
              <a:rPr lang="en-US" smtClean="0"/>
              <a:pPr/>
              <a:t>1/30/2017</a:t>
            </a:fld>
            <a:endParaRPr lang="en-IN" dirty="0"/>
          </a:p>
        </p:txBody>
      </p:sp>
      <p:sp>
        <p:nvSpPr>
          <p:cNvPr id="11" name="Footer Placeholder 10"/>
          <p:cNvSpPr>
            <a:spLocks noGrp="1"/>
          </p:cNvSpPr>
          <p:nvPr>
            <p:ph type="ftr" sz="quarter" idx="11"/>
          </p:nvPr>
        </p:nvSpPr>
        <p:spPr/>
        <p:txBody>
          <a:bodyPr/>
          <a:lstStyle/>
          <a:p>
            <a:endParaRPr lang="en-IN" dirty="0"/>
          </a:p>
        </p:txBody>
      </p:sp>
      <p:sp>
        <p:nvSpPr>
          <p:cNvPr id="16" name="Slide Number Placeholder 15"/>
          <p:cNvSpPr>
            <a:spLocks noGrp="1"/>
          </p:cNvSpPr>
          <p:nvPr>
            <p:ph type="sldNum" sz="quarter" idx="12"/>
          </p:nvPr>
        </p:nvSpPr>
        <p:spPr/>
        <p:txBody>
          <a:bodyPr/>
          <a:lstStyle/>
          <a:p>
            <a:fld id="{71E520B0-82E3-4F8F-BCC5-3A3005865000}" type="slidenum">
              <a:rPr lang="en-IN" smtClean="0"/>
              <a:pPr/>
              <a:t>‹#›</a:t>
            </a:fld>
            <a:endParaRPr lang="en-IN"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advClick="0" advTm="10000">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3968695-FF01-418A-AAB1-C8ABFA53BB28}" type="datetime1">
              <a:rPr lang="en-US" smtClean="0"/>
              <a:pPr/>
              <a:t>1/30/2017</a:t>
            </a:fld>
            <a:endParaRPr lang="en-IN" dirty="0"/>
          </a:p>
        </p:txBody>
      </p:sp>
      <p:sp>
        <p:nvSpPr>
          <p:cNvPr id="10" name="Footer Placeholder 9"/>
          <p:cNvSpPr>
            <a:spLocks noGrp="1"/>
          </p:cNvSpPr>
          <p:nvPr>
            <p:ph type="ftr" sz="quarter" idx="11"/>
          </p:nvPr>
        </p:nvSpPr>
        <p:spPr/>
        <p:txBody>
          <a:bodyPr/>
          <a:lstStyle/>
          <a:p>
            <a:endParaRPr lang="en-IN" dirty="0"/>
          </a:p>
        </p:txBody>
      </p:sp>
      <p:sp>
        <p:nvSpPr>
          <p:cNvPr id="31" name="Slide Number Placeholder 30"/>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1836BBF-ED80-418D-8A98-C874F97DC9E9}" type="datetime1">
              <a:rPr lang="en-US" smtClean="0"/>
              <a:pPr/>
              <a:t>1/30/2017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a:xfrm>
            <a:off x="8229600" y="6477000"/>
            <a:ext cx="762000" cy="246888"/>
          </a:xfrm>
        </p:spPr>
        <p:txBody>
          <a:bodyPr/>
          <a:lstStyle/>
          <a:p>
            <a:fld id="{71E520B0-82E3-4F8F-BCC5-3A3005865000}" type="slidenum">
              <a:rPr lang="en-IN" smtClean="0"/>
              <a:pPr/>
              <a:t>‹#›</a:t>
            </a:fld>
            <a:endParaRPr lang="en-IN"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spd="slow" advClick="0" advTm="10000">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134AF46-2730-43A7-95F3-F74FBDD5ECA0}" type="datetime1">
              <a:rPr lang="en-US" smtClean="0"/>
              <a:pPr/>
              <a:t>1/30/2017</a:t>
            </a:fld>
            <a:endParaRPr lang="en-IN" dirty="0"/>
          </a:p>
        </p:txBody>
      </p:sp>
      <p:sp>
        <p:nvSpPr>
          <p:cNvPr id="21" name="Footer Placeholder 20"/>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AA35A3-8534-4E8B-B001-9563FA682650}" type="datetime1">
              <a:rPr lang="en-US" smtClean="0"/>
              <a:pPr/>
              <a:t>1/30/2017</a:t>
            </a:fld>
            <a:endParaRPr lang="en-IN" dirty="0"/>
          </a:p>
        </p:txBody>
      </p:sp>
      <p:sp>
        <p:nvSpPr>
          <p:cNvPr id="24" name="Footer Placeholder 23"/>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39C945-B1B4-4D2E-81FA-41477BCFD6DB}" type="datetime1">
              <a:rPr lang="en-US" smtClean="0"/>
              <a:pPr/>
              <a:t>1/30/2017</a:t>
            </a:fld>
            <a:endParaRPr lang="en-IN" dirty="0"/>
          </a:p>
        </p:txBody>
      </p:sp>
      <p:sp>
        <p:nvSpPr>
          <p:cNvPr id="29" name="Footer Placeholder 28"/>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1E520B0-82E3-4F8F-BCC5-3A3005865000}" type="slidenum">
              <a:rPr lang="en-IN" smtClean="0"/>
              <a:pPr/>
              <a:t>‹#›</a:t>
            </a:fld>
            <a:endParaRPr lang="en-IN" dirty="0"/>
          </a:p>
        </p:txBody>
      </p:sp>
    </p:spTree>
  </p:cSld>
  <p:clrMapOvr>
    <a:masterClrMapping/>
  </p:clrMapOvr>
  <p:transition spd="slow" advClick="0" advTm="10000">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0E3D5D51-C74A-46C3-BECA-8ADDB3D60735}" type="datetime1">
              <a:rPr lang="en-US" smtClean="0"/>
              <a:pPr/>
              <a:t>1/30/2017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31" name="Slide Number Placeholder 30"/>
          <p:cNvSpPr>
            <a:spLocks noGrp="1"/>
          </p:cNvSpPr>
          <p:nvPr>
            <p:ph type="sldNum" sz="quarter" idx="12"/>
          </p:nvPr>
        </p:nvSpPr>
        <p:spPr/>
        <p:txBody>
          <a:bodyPr/>
          <a:lstStyle/>
          <a:p>
            <a:fld id="{71E520B0-82E3-4F8F-BCC5-3A3005865000}" type="slidenum">
              <a:rPr lang="en-IN" smtClean="0"/>
              <a:pPr/>
              <a:t>‹#›</a:t>
            </a:fld>
            <a:endParaRPr lang="en-IN"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advClick="0" advTm="10000">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D3F22F5-7227-40C2-A59B-10732FA6540A}" type="datetime1">
              <a:rPr lang="en-US" smtClean="0"/>
              <a:pPr/>
              <a:t>1/30/2017</a:t>
            </a:fld>
            <a:endParaRPr lang="en-IN"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E520B0-82E3-4F8F-BCC5-3A3005865000}" type="slidenum">
              <a:rPr lang="en-IN" smtClean="0"/>
              <a:pPr/>
              <a:t>‹#›</a:t>
            </a:fld>
            <a:endParaRPr lang="en-IN"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0">
    <p:diamond/>
  </p:transition>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Harlequin_bug" TargetMode="External"/><Relationship Id="rId3" Type="http://schemas.openxmlformats.org/officeDocument/2006/relationships/hyperlink" Target="http://en.wikipedia.org/wiki/Ornamental_plant" TargetMode="External"/><Relationship Id="rId7" Type="http://schemas.openxmlformats.org/officeDocument/2006/relationships/hyperlink" Target="http://en.wikipedia.org/wiki/Spider_mite" TargetMode="External"/><Relationship Id="rId2" Type="http://schemas.openxmlformats.org/officeDocument/2006/relationships/hyperlink" Target="http://en.wikipedia.org/wiki/Companion_plant" TargetMode="External"/><Relationship Id="rId1" Type="http://schemas.openxmlformats.org/officeDocument/2006/relationships/slideLayout" Target="../slideLayouts/slideLayout6.xml"/><Relationship Id="rId6" Type="http://schemas.openxmlformats.org/officeDocument/2006/relationships/hyperlink" Target="http://en.wikipedia.org/wiki/Leafhopper" TargetMode="External"/><Relationship Id="rId11" Type="http://schemas.openxmlformats.org/officeDocument/2006/relationships/hyperlink" Target="http://en.wikipedia.org/wiki/Cabbage_worm" TargetMode="External"/><Relationship Id="rId5" Type="http://schemas.openxmlformats.org/officeDocument/2006/relationships/hyperlink" Target="http://en.wikipedia.org/wiki/Bed_bug" TargetMode="External"/><Relationship Id="rId10" Type="http://schemas.openxmlformats.org/officeDocument/2006/relationships/hyperlink" Target="http://en.wikipedia.org/wiki/Pickleworm" TargetMode="External"/><Relationship Id="rId4" Type="http://schemas.openxmlformats.org/officeDocument/2006/relationships/hyperlink" Target="http://en.wikipedia.org/wiki/Aphid" TargetMode="External"/><Relationship Id="rId9" Type="http://schemas.openxmlformats.org/officeDocument/2006/relationships/hyperlink" Target="http://en.wikipedia.org/wiki/Tick"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Piscicide" TargetMode="External"/><Relationship Id="rId2" Type="http://schemas.openxmlformats.org/officeDocument/2006/relationships/hyperlink" Target="http://en.wikipedia.org/wiki/Insecticide" TargetMode="Externa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hyperlink" Target="http://en.wikipedia.org/wiki/Pesticide"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Gastrointestinal_tract" TargetMode="External"/><Relationship Id="rId3" Type="http://schemas.openxmlformats.org/officeDocument/2006/relationships/hyperlink" Target="http://en.wikipedia.org/wiki/Human" TargetMode="External"/><Relationship Id="rId7" Type="http://schemas.openxmlformats.org/officeDocument/2006/relationships/hyperlink" Target="http://en.wikipedia.org/wiki/Invertebrate_trachea"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en.wikipedia.org/wiki/Gill" TargetMode="External"/><Relationship Id="rId5" Type="http://schemas.openxmlformats.org/officeDocument/2006/relationships/hyperlink" Target="http://en.wikipedia.org/wiki/Lipophilic" TargetMode="External"/><Relationship Id="rId4" Type="http://schemas.openxmlformats.org/officeDocument/2006/relationships/hyperlink" Target="http://en.wikipedia.org/wiki/Mamma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Insecticide"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Mosquito" TargetMode="External"/><Relationship Id="rId7" Type="http://schemas.openxmlformats.org/officeDocument/2006/relationships/hyperlink" Target="http://en.wikipedia.org/wiki/Bird" TargetMode="External"/><Relationship Id="rId2" Type="http://schemas.openxmlformats.org/officeDocument/2006/relationships/hyperlink" Target="http://en.wikipedia.org/wiki/Insect" TargetMode="External"/><Relationship Id="rId1" Type="http://schemas.openxmlformats.org/officeDocument/2006/relationships/slideLayout" Target="../slideLayouts/slideLayout7.xml"/><Relationship Id="rId6" Type="http://schemas.openxmlformats.org/officeDocument/2006/relationships/hyperlink" Target="http://en.wikipedia.org/wiki/Mammal" TargetMode="External"/><Relationship Id="rId5" Type="http://schemas.openxmlformats.org/officeDocument/2006/relationships/hyperlink" Target="http://en.wikipedia.org/wiki/Fish" TargetMode="External"/><Relationship Id="rId4" Type="http://schemas.openxmlformats.org/officeDocument/2006/relationships/hyperlink" Target="http://en.wikipedia.org/wiki/Insect_repelle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2302" y="2136338"/>
            <a:ext cx="184730" cy="923330"/>
          </a:xfrm>
          <a:prstGeom prst="rect">
            <a:avLst/>
          </a:prstGeom>
          <a:noFill/>
        </p:spPr>
        <p:txBody>
          <a:bodyPr wrap="none" lIns="91440" tIns="45720" rIns="91440" bIns="45720">
            <a:spAutoFit/>
          </a:bodyPr>
          <a:lstStyle/>
          <a:p>
            <a:pPr algn="ctr"/>
            <a:endParaRPr lang="en-IN"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857224" y="714356"/>
            <a:ext cx="7194598" cy="415498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iller" pitchFamily="82" charset="0"/>
              </a:rPr>
              <a:t> Organic  compound  of </a:t>
            </a:r>
          </a:p>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iller" pitchFamily="82" charset="0"/>
              </a:rPr>
              <a:t>plant  origin </a:t>
            </a:r>
          </a:p>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iller" pitchFamily="82" charset="0"/>
              </a:rPr>
              <a:t>   or</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iller" pitchFamily="82" charset="0"/>
              </a:rPr>
            </a:b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iller" pitchFamily="82" charset="0"/>
              </a:rPr>
              <a:t>    Botanical insecticide</a:t>
            </a:r>
            <a:endParaRPr lang="en-IN"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advClick="0" advTm="5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70" decel="100000"/>
                                        <p:tgtEl>
                                          <p:spTgt spid="6">
                                            <p:txEl>
                                              <p:pRg st="0" end="0"/>
                                            </p:txEl>
                                          </p:spTgt>
                                        </p:tgtEl>
                                      </p:cBhvr>
                                    </p:animEffect>
                                    <p:animScale>
                                      <p:cBhvr>
                                        <p:cTn id="8" dur="770" decel="100000"/>
                                        <p:tgtEl>
                                          <p:spTgt spid="6">
                                            <p:txEl>
                                              <p:pRg st="0" end="0"/>
                                            </p:txEl>
                                          </p:spTgt>
                                        </p:tgtEl>
                                      </p:cBhvr>
                                      <p:from x="10000" y="10000"/>
                                      <p:to x="200000" y="450000"/>
                                    </p:animScale>
                                    <p:animScale>
                                      <p:cBhvr>
                                        <p:cTn id="9" dur="1230" accel="100000" fill="hold">
                                          <p:stCondLst>
                                            <p:cond delay="770"/>
                                          </p:stCondLst>
                                        </p:cTn>
                                        <p:tgtEl>
                                          <p:spTgt spid="6">
                                            <p:txEl>
                                              <p:pRg st="0" end="0"/>
                                            </p:txEl>
                                          </p:spTgt>
                                        </p:tgtEl>
                                      </p:cBhvr>
                                      <p:from x="200000" y="450000"/>
                                      <p:to x="100000" y="100000"/>
                                    </p:animScale>
                                    <p:set>
                                      <p:cBhvr>
                                        <p:cTn id="10" dur="770" fill="hold"/>
                                        <p:tgtEl>
                                          <p:spTgt spid="6">
                                            <p:txEl>
                                              <p:pRg st="0" end="0"/>
                                            </p:txEl>
                                          </p:spTgt>
                                        </p:tgtEl>
                                        <p:attrNameLst>
                                          <p:attrName>ppt_x</p:attrName>
                                        </p:attrNameLst>
                                      </p:cBhvr>
                                      <p:to>
                                        <p:strVal val="(0.5)"/>
                                      </p:to>
                                    </p:set>
                                    <p:anim from="(0.5)" to="(#ppt_x)" calcmode="lin" valueType="num">
                                      <p:cBhvr>
                                        <p:cTn id="11" dur="1230" accel="100000" fill="hold">
                                          <p:stCondLst>
                                            <p:cond delay="770"/>
                                          </p:stCondLst>
                                        </p:cTn>
                                        <p:tgtEl>
                                          <p:spTgt spid="6">
                                            <p:txEl>
                                              <p:pRg st="0" end="0"/>
                                            </p:txEl>
                                          </p:spTgt>
                                        </p:tgtEl>
                                        <p:attrNameLst>
                                          <p:attrName>ppt_x</p:attrName>
                                        </p:attrNameLst>
                                      </p:cBhvr>
                                    </p:anim>
                                    <p:set>
                                      <p:cBhvr>
                                        <p:cTn id="12" dur="770" fill="hold"/>
                                        <p:tgtEl>
                                          <p:spTgt spid="6">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fade">
                                      <p:cBhvr>
                                        <p:cTn id="16" dur="770" decel="100000"/>
                                        <p:tgtEl>
                                          <p:spTgt spid="6">
                                            <p:txEl>
                                              <p:pRg st="1" end="1"/>
                                            </p:txEl>
                                          </p:spTgt>
                                        </p:tgtEl>
                                      </p:cBhvr>
                                    </p:animEffect>
                                    <p:animScale>
                                      <p:cBhvr>
                                        <p:cTn id="17" dur="770" decel="100000"/>
                                        <p:tgtEl>
                                          <p:spTgt spid="6">
                                            <p:txEl>
                                              <p:pRg st="1" end="1"/>
                                            </p:txEl>
                                          </p:spTgt>
                                        </p:tgtEl>
                                      </p:cBhvr>
                                      <p:from x="10000" y="10000"/>
                                      <p:to x="200000" y="450000"/>
                                    </p:animScale>
                                    <p:animScale>
                                      <p:cBhvr>
                                        <p:cTn id="18" dur="1230" accel="100000" fill="hold">
                                          <p:stCondLst>
                                            <p:cond delay="770"/>
                                          </p:stCondLst>
                                        </p:cTn>
                                        <p:tgtEl>
                                          <p:spTgt spid="6">
                                            <p:txEl>
                                              <p:pRg st="1" end="1"/>
                                            </p:txEl>
                                          </p:spTgt>
                                        </p:tgtEl>
                                      </p:cBhvr>
                                      <p:from x="200000" y="450000"/>
                                      <p:to x="100000" y="100000"/>
                                    </p:animScale>
                                    <p:set>
                                      <p:cBhvr>
                                        <p:cTn id="19" dur="770" fill="hold"/>
                                        <p:tgtEl>
                                          <p:spTgt spid="6">
                                            <p:txEl>
                                              <p:pRg st="1" end="1"/>
                                            </p:txEl>
                                          </p:spTgt>
                                        </p:tgtEl>
                                        <p:attrNameLst>
                                          <p:attrName>ppt_x</p:attrName>
                                        </p:attrNameLst>
                                      </p:cBhvr>
                                      <p:to>
                                        <p:strVal val="(0.5)"/>
                                      </p:to>
                                    </p:set>
                                    <p:anim from="(0.5)" to="(#ppt_x)" calcmode="lin" valueType="num">
                                      <p:cBhvr>
                                        <p:cTn id="20" dur="1230" accel="100000" fill="hold">
                                          <p:stCondLst>
                                            <p:cond delay="770"/>
                                          </p:stCondLst>
                                        </p:cTn>
                                        <p:tgtEl>
                                          <p:spTgt spid="6">
                                            <p:txEl>
                                              <p:pRg st="1" end="1"/>
                                            </p:txEl>
                                          </p:spTgt>
                                        </p:tgtEl>
                                        <p:attrNameLst>
                                          <p:attrName>ppt_x</p:attrName>
                                        </p:attrNameLst>
                                      </p:cBhvr>
                                    </p:anim>
                                    <p:set>
                                      <p:cBhvr>
                                        <p:cTn id="21" dur="770" fill="hold"/>
                                        <p:tgtEl>
                                          <p:spTgt spid="6">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6">
                                            <p:txEl>
                                              <p:pRg st="1" end="1"/>
                                            </p:txEl>
                                          </p:spTgt>
                                        </p:tgtEl>
                                        <p:attrNameLst>
                                          <p:attrName>ppt_y</p:attrName>
                                        </p:attrNameLst>
                                      </p:cBhvr>
                                    </p:anim>
                                  </p:childTnLst>
                                </p:cTn>
                              </p:par>
                              <p:par>
                                <p:cTn id="23" presetID="7" presetClass="entr" presetSubtype="4"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596" y="928670"/>
            <a:ext cx="7715304" cy="4401205"/>
          </a:xfrm>
          <a:prstGeom prst="rect">
            <a:avLst/>
          </a:prstGeom>
          <a:noFill/>
        </p:spPr>
        <p:txBody>
          <a:bodyPr wrap="square" rtlCol="0">
            <a:spAutoFit/>
          </a:bodyPr>
          <a:lstStyle/>
          <a:p>
            <a:r>
              <a:rPr lang="en-US" sz="2800" dirty="0" smtClean="0">
                <a:effectLst>
                  <a:glow rad="63500">
                    <a:schemeClr val="accent1">
                      <a:satMod val="175000"/>
                      <a:alpha val="40000"/>
                    </a:schemeClr>
                  </a:glow>
                </a:effectLst>
              </a:rPr>
              <a:t>Because of the natural insecticidal properties of the pyrethrums, they are used as </a:t>
            </a:r>
            <a:r>
              <a:rPr lang="en-US" sz="2800" dirty="0" smtClean="0">
                <a:effectLst>
                  <a:glow rad="63500">
                    <a:schemeClr val="accent1">
                      <a:satMod val="175000"/>
                      <a:alpha val="40000"/>
                    </a:schemeClr>
                  </a:glow>
                </a:effectLst>
                <a:hlinkClick r:id="rId2" action="ppaction://hlinkfile" tooltip="Companion plant"/>
              </a:rPr>
              <a:t>companion plants</a:t>
            </a:r>
            <a:r>
              <a:rPr lang="en-US" sz="2800" dirty="0" smtClean="0">
                <a:effectLst>
                  <a:glow rad="63500">
                    <a:schemeClr val="accent1">
                      <a:satMod val="175000"/>
                      <a:alpha val="40000"/>
                    </a:schemeClr>
                  </a:glow>
                </a:effectLst>
              </a:rPr>
              <a:t>, to repel pest insects from nearby crops and </a:t>
            </a:r>
            <a:r>
              <a:rPr lang="en-US" sz="2800" dirty="0" smtClean="0">
                <a:effectLst>
                  <a:glow rad="63500">
                    <a:schemeClr val="accent1">
                      <a:satMod val="175000"/>
                      <a:alpha val="40000"/>
                    </a:schemeClr>
                  </a:glow>
                </a:effectLst>
                <a:hlinkClick r:id="rId3" action="ppaction://hlinkfile" tooltip="Ornamental plant"/>
              </a:rPr>
              <a:t>ornamental plants</a:t>
            </a:r>
            <a:r>
              <a:rPr lang="en-US" sz="2800" dirty="0" smtClean="0">
                <a:effectLst>
                  <a:glow rad="63500">
                    <a:schemeClr val="accent1">
                      <a:satMod val="175000"/>
                      <a:alpha val="40000"/>
                    </a:schemeClr>
                  </a:glow>
                </a:effectLst>
              </a:rPr>
              <a:t>. They are thought to repel </a:t>
            </a:r>
            <a:r>
              <a:rPr lang="en-US" sz="2800" dirty="0" smtClean="0">
                <a:effectLst>
                  <a:glow rad="63500">
                    <a:schemeClr val="accent1">
                      <a:satMod val="175000"/>
                      <a:alpha val="40000"/>
                    </a:schemeClr>
                  </a:glow>
                </a:effectLst>
                <a:hlinkClick r:id="rId4" action="ppaction://hlinkfile" tooltip="Aphid"/>
              </a:rPr>
              <a:t>aphids</a:t>
            </a:r>
            <a:r>
              <a:rPr lang="en-US" sz="2800" dirty="0" smtClean="0">
                <a:effectLst>
                  <a:glow rad="63500">
                    <a:schemeClr val="accent1">
                      <a:satMod val="175000"/>
                      <a:alpha val="40000"/>
                    </a:schemeClr>
                  </a:glow>
                </a:effectLst>
              </a:rPr>
              <a:t>, </a:t>
            </a:r>
            <a:r>
              <a:rPr lang="en-US" sz="2800" dirty="0" smtClean="0">
                <a:effectLst>
                  <a:glow rad="63500">
                    <a:schemeClr val="accent1">
                      <a:satMod val="175000"/>
                      <a:alpha val="40000"/>
                    </a:schemeClr>
                  </a:glow>
                </a:effectLst>
                <a:hlinkClick r:id="rId5" action="ppaction://hlinkfile" tooltip="Bed bug"/>
              </a:rPr>
              <a:t>bed bugs</a:t>
            </a:r>
            <a:r>
              <a:rPr lang="en-US" sz="2800" dirty="0" smtClean="0">
                <a:effectLst>
                  <a:glow rad="63500">
                    <a:schemeClr val="accent1">
                      <a:satMod val="175000"/>
                      <a:alpha val="40000"/>
                    </a:schemeClr>
                  </a:glow>
                </a:effectLst>
              </a:rPr>
              <a:t> , </a:t>
            </a:r>
            <a:r>
              <a:rPr lang="en-US" sz="2800" dirty="0" smtClean="0">
                <a:effectLst>
                  <a:glow rad="63500">
                    <a:schemeClr val="accent1">
                      <a:satMod val="175000"/>
                      <a:alpha val="40000"/>
                    </a:schemeClr>
                  </a:glow>
                </a:effectLst>
                <a:hlinkClick r:id="rId6" action="ppaction://hlinkfile" tooltip="Leafhopper"/>
              </a:rPr>
              <a:t>leafhoppers</a:t>
            </a:r>
            <a:r>
              <a:rPr lang="en-US" sz="2800" dirty="0" smtClean="0">
                <a:effectLst>
                  <a:glow rad="63500">
                    <a:schemeClr val="accent1">
                      <a:satMod val="175000"/>
                      <a:alpha val="40000"/>
                    </a:schemeClr>
                  </a:glow>
                </a:effectLst>
              </a:rPr>
              <a:t>, </a:t>
            </a:r>
            <a:r>
              <a:rPr lang="en-US" sz="2800" dirty="0" smtClean="0">
                <a:effectLst>
                  <a:glow rad="63500">
                    <a:schemeClr val="accent1">
                      <a:satMod val="175000"/>
                      <a:alpha val="40000"/>
                    </a:schemeClr>
                  </a:glow>
                </a:effectLst>
                <a:hlinkClick r:id="rId7" action="ppaction://hlinkfile" tooltip="Spider mite"/>
              </a:rPr>
              <a:t>spider mites</a:t>
            </a:r>
            <a:r>
              <a:rPr lang="en-US" sz="2800" dirty="0" smtClean="0">
                <a:effectLst>
                  <a:glow rad="63500">
                    <a:schemeClr val="accent1">
                      <a:satMod val="175000"/>
                      <a:alpha val="40000"/>
                    </a:schemeClr>
                  </a:glow>
                </a:effectLst>
              </a:rPr>
              <a:t>, </a:t>
            </a:r>
            <a:r>
              <a:rPr lang="en-US" sz="2800" dirty="0" smtClean="0">
                <a:effectLst>
                  <a:glow rad="63500">
                    <a:schemeClr val="accent1">
                      <a:satMod val="175000"/>
                      <a:alpha val="40000"/>
                    </a:schemeClr>
                  </a:glow>
                </a:effectLst>
                <a:hlinkClick r:id="rId8" action="ppaction://hlinkfile" tooltip="Harlequin bug"/>
              </a:rPr>
              <a:t>harlequin bugs</a:t>
            </a:r>
            <a:r>
              <a:rPr lang="en-US" sz="2800" dirty="0" smtClean="0">
                <a:effectLst>
                  <a:glow rad="63500">
                    <a:schemeClr val="accent1">
                      <a:satMod val="175000"/>
                      <a:alpha val="40000"/>
                    </a:schemeClr>
                  </a:glow>
                </a:effectLst>
              </a:rPr>
              <a:t>, </a:t>
            </a:r>
            <a:r>
              <a:rPr lang="en-US" sz="2800" dirty="0" smtClean="0">
                <a:effectLst>
                  <a:glow rad="63500">
                    <a:schemeClr val="accent1">
                      <a:satMod val="175000"/>
                      <a:alpha val="40000"/>
                    </a:schemeClr>
                  </a:glow>
                </a:effectLst>
                <a:hlinkClick r:id="rId9" action="ppaction://hlinkfile" tooltip="Tick"/>
              </a:rPr>
              <a:t>ticks</a:t>
            </a:r>
            <a:r>
              <a:rPr lang="en-US" sz="2800" dirty="0" smtClean="0">
                <a:effectLst>
                  <a:glow rad="63500">
                    <a:schemeClr val="accent1">
                      <a:satMod val="175000"/>
                      <a:alpha val="40000"/>
                    </a:schemeClr>
                  </a:glow>
                </a:effectLst>
              </a:rPr>
              <a:t>, </a:t>
            </a:r>
            <a:r>
              <a:rPr lang="en-US" sz="2800" dirty="0" smtClean="0">
                <a:effectLst>
                  <a:glow rad="63500">
                    <a:schemeClr val="accent1">
                      <a:satMod val="175000"/>
                      <a:alpha val="40000"/>
                    </a:schemeClr>
                  </a:glow>
                </a:effectLst>
                <a:hlinkClick r:id="rId10" action="ppaction://hlinkfile" tooltip="Pickleworm"/>
              </a:rPr>
              <a:t>pickleworms</a:t>
            </a:r>
            <a:r>
              <a:rPr lang="en-US" sz="2800" dirty="0" smtClean="0">
                <a:effectLst>
                  <a:glow rad="63500">
                    <a:schemeClr val="accent1">
                      <a:satMod val="175000"/>
                      <a:alpha val="40000"/>
                    </a:schemeClr>
                  </a:glow>
                </a:effectLst>
              </a:rPr>
              <a:t> and imported </a:t>
            </a:r>
            <a:r>
              <a:rPr lang="en-US" sz="2800" dirty="0" smtClean="0">
                <a:effectLst>
                  <a:glow rad="63500">
                    <a:schemeClr val="accent1">
                      <a:satMod val="175000"/>
                      <a:alpha val="40000"/>
                    </a:schemeClr>
                  </a:glow>
                </a:effectLst>
                <a:hlinkClick r:id="rId11" action="ppaction://hlinkfile" tooltip="Cabbage worm"/>
              </a:rPr>
              <a:t>cabbage worms</a:t>
            </a:r>
            <a:r>
              <a:rPr lang="en-US" sz="2800" dirty="0" smtClean="0">
                <a:effectLst>
                  <a:glow rad="63500">
                    <a:schemeClr val="accent1">
                      <a:satMod val="175000"/>
                      <a:alpha val="40000"/>
                    </a:schemeClr>
                  </a:glow>
                </a:effectLst>
              </a:rPr>
              <a:t>, among others that are in gardens and farms. For example, they are planted among broccoli plants for protection from several common insect pests.</a:t>
            </a:r>
            <a:endParaRPr lang="en-US" sz="2800" dirty="0">
              <a:effectLst>
                <a:glow rad="63500">
                  <a:schemeClr val="accent1">
                    <a:satMod val="175000"/>
                    <a:alpha val="40000"/>
                  </a:schemeClr>
                </a:glow>
              </a:effectLst>
            </a:endParaRPr>
          </a:p>
        </p:txBody>
      </p:sp>
      <p:sp>
        <p:nvSpPr>
          <p:cNvPr id="4" name="Rectangle 3"/>
          <p:cNvSpPr/>
          <p:nvPr/>
        </p:nvSpPr>
        <p:spPr>
          <a:xfrm>
            <a:off x="357158" y="142852"/>
            <a:ext cx="600196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rPr>
              <a:t>Companion planting</a:t>
            </a:r>
            <a:endParaRPr lang="en-IN"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spd="slow" advClick="0" advTm="10000">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path" presetSubtype="0" accel="50000" decel="50000" fill="hold"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6" dur="2000" fill="hold"/>
                                        <p:tgtEl>
                                          <p:spTgt spid="4">
                                            <p:txEl>
                                              <p:pRg st="0" end="0"/>
                                            </p:txEl>
                                          </p:spTgt>
                                        </p:tgtEl>
                                        <p:attrNameLst>
                                          <p:attrName>ppt_x</p:attrName>
                                          <p:attrName>ppt_y</p:attrName>
                                        </p:attrNameLst>
                                      </p:cBhvr>
                                    </p:animMotion>
                                  </p:childTnLst>
                                </p:cTn>
                              </p:par>
                            </p:childTnLst>
                          </p:cTn>
                        </p:par>
                        <p:par>
                          <p:cTn id="7" fill="hold">
                            <p:stCondLst>
                              <p:cond delay="2000"/>
                            </p:stCondLst>
                            <p:childTnLst>
                              <p:par>
                                <p:cTn id="8" presetID="35"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anim calcmode="lin" valueType="num">
                                      <p:cBhvr>
                                        <p:cTn id="11"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2"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4572000" cy="714380"/>
          </a:xfrm>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Rotenone (C</a:t>
            </a:r>
            <a:r>
              <a:rPr lang="en-US" b="1" baseline="-25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23</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t>
            </a:r>
            <a:r>
              <a:rPr lang="en-US" b="1" baseline="-25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22</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a:t>
            </a:r>
            <a:r>
              <a:rPr lang="en-US" b="1" baseline="-25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6</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Box 2"/>
          <p:cNvSpPr txBox="1"/>
          <p:nvPr/>
        </p:nvSpPr>
        <p:spPr>
          <a:xfrm>
            <a:off x="214282" y="1071546"/>
            <a:ext cx="5715040" cy="5262979"/>
          </a:xfrm>
          <a:prstGeom prst="rect">
            <a:avLst/>
          </a:prstGeom>
          <a:noFill/>
        </p:spPr>
        <p:txBody>
          <a:bodyPr wrap="square" rtlCol="0">
            <a:spAutoFit/>
          </a:bodyPr>
          <a:lstStyle/>
          <a:p>
            <a:pPr>
              <a:buFont typeface="Arial" pitchFamily="34" charset="0"/>
              <a:buChar char="•"/>
            </a:pPr>
            <a:r>
              <a:rPr lang="en-US" sz="2400" dirty="0" smtClean="0"/>
              <a:t>It is an odorless chemical that is used as a broad-spectrum </a:t>
            </a:r>
            <a:r>
              <a:rPr lang="en-US" sz="2400" dirty="0" smtClean="0">
                <a:hlinkClick r:id="rId2" action="ppaction://hlinkfile" tooltip="Insecticide"/>
              </a:rPr>
              <a:t>insecticide</a:t>
            </a:r>
            <a:r>
              <a:rPr lang="en-US" sz="2400" dirty="0" smtClean="0"/>
              <a:t>, </a:t>
            </a:r>
            <a:r>
              <a:rPr lang="en-US" sz="2400" dirty="0" smtClean="0">
                <a:hlinkClick r:id="rId3" action="ppaction://hlinkfile" tooltip="Piscicide"/>
              </a:rPr>
              <a:t>piscicide</a:t>
            </a:r>
            <a:r>
              <a:rPr lang="en-US" sz="2400" dirty="0" smtClean="0"/>
              <a:t>,&amp; </a:t>
            </a:r>
            <a:r>
              <a:rPr lang="en-US" sz="2400" dirty="0" smtClean="0">
                <a:hlinkClick r:id="rId4" action="ppaction://hlinkfile" tooltip="Pesticide"/>
              </a:rPr>
              <a:t>pesticide</a:t>
            </a:r>
            <a:r>
              <a:rPr lang="en-US" sz="2400" dirty="0" smtClean="0"/>
              <a:t>.</a:t>
            </a:r>
          </a:p>
          <a:p>
            <a:pPr>
              <a:buFont typeface="Arial" pitchFamily="34" charset="0"/>
              <a:buChar char="•"/>
            </a:pPr>
            <a:r>
              <a:rPr lang="en-US" sz="2400" dirty="0" smtClean="0"/>
              <a:t>It occurs naturally in the roots and stems of several plants such as the Derris elliptica and D. malaccensis plant. </a:t>
            </a:r>
          </a:p>
          <a:p>
            <a:pPr>
              <a:buFont typeface="Arial" pitchFamily="34" charset="0"/>
              <a:buChar char="•"/>
            </a:pPr>
            <a:r>
              <a:rPr lang="en-US" sz="2400" dirty="0" smtClean="0"/>
              <a:t>Natural occurring retenone are elliptone, sumatrol, malacol, toxicarol, degulin, tephrosin etc.</a:t>
            </a:r>
          </a:p>
          <a:p>
            <a:pPr>
              <a:buFont typeface="Arial" pitchFamily="34" charset="0"/>
              <a:buChar char="•"/>
            </a:pPr>
            <a:r>
              <a:rPr lang="en-US" sz="2400" dirty="0" smtClean="0"/>
              <a:t>The roots are dried &amp; powdered and mixed with  3.7 parts of diluent such as talc, clay &amp; gypsum.</a:t>
            </a:r>
          </a:p>
          <a:p>
            <a:pPr>
              <a:buFont typeface="Arial" pitchFamily="34" charset="0"/>
              <a:buChar char="•"/>
            </a:pPr>
            <a:r>
              <a:rPr lang="en-US" sz="2400" dirty="0" smtClean="0"/>
              <a:t>It is used in making sprays or   impregnated dust.	</a:t>
            </a:r>
            <a:endParaRPr lang="en-US" sz="2400" dirty="0"/>
          </a:p>
        </p:txBody>
      </p:sp>
      <p:pic>
        <p:nvPicPr>
          <p:cNvPr id="2050" name="Picture 2" descr="I:\TubliPD[1].jpg"/>
          <p:cNvPicPr>
            <a:picLocks noChangeAspect="1" noChangeArrowheads="1"/>
          </p:cNvPicPr>
          <p:nvPr/>
        </p:nvPicPr>
        <p:blipFill>
          <a:blip r:embed="rId5" cstate="print"/>
          <a:srcRect/>
          <a:stretch>
            <a:fillRect/>
          </a:stretch>
        </p:blipFill>
        <p:spPr bwMode="auto">
          <a:xfrm>
            <a:off x="5643570" y="1071546"/>
            <a:ext cx="3357554" cy="5286412"/>
          </a:xfrm>
          <a:prstGeom prst="rect">
            <a:avLst/>
          </a:prstGeom>
          <a:ln>
            <a:noFill/>
          </a:ln>
          <a:effectLst>
            <a:softEdge rad="112500"/>
          </a:effectLst>
        </p:spPr>
      </p:pic>
      <p:sp>
        <p:nvSpPr>
          <p:cNvPr id="6" name="TextBox 5"/>
          <p:cNvSpPr txBox="1"/>
          <p:nvPr/>
        </p:nvSpPr>
        <p:spPr>
          <a:xfrm>
            <a:off x="5786446" y="6215082"/>
            <a:ext cx="2928958" cy="461665"/>
          </a:xfrm>
          <a:prstGeom prst="rect">
            <a:avLst/>
          </a:prstGeom>
          <a:noFill/>
        </p:spPr>
        <p:txBody>
          <a:bodyPr wrap="square" rtlCol="0">
            <a:spAutoFit/>
          </a:bodyPr>
          <a:lstStyle/>
          <a:p>
            <a:r>
              <a:rPr lang="en-US" sz="2400" dirty="0" smtClean="0"/>
              <a:t>Derris elliptica</a:t>
            </a:r>
            <a:endParaRPr lang="en-IN" sz="2400" dirty="0"/>
          </a:p>
        </p:txBody>
      </p:sp>
    </p:spTree>
  </p:cSld>
  <p:clrMapOvr>
    <a:masterClrMapping/>
  </p:clrMapOvr>
  <p:transition spd="slow" advClick="0" advTm="10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from="(-#ppt_w/2)" to="(#ppt_x)" calcmode="lin" valueType="num">
                                      <p:cBhvr>
                                        <p:cTn id="7" dur="600" fill="hold">
                                          <p:stCondLst>
                                            <p:cond delay="0"/>
                                          </p:stCondLst>
                                        </p:cTn>
                                        <p:tgtEl>
                                          <p:spTgt spid="2050"/>
                                        </p:tgtEl>
                                        <p:attrNameLst>
                                          <p:attrName>ppt_x</p:attrName>
                                        </p:attrNameLst>
                                      </p:cBhvr>
                                    </p:anim>
                                    <p:anim from="0" to="-1.0" calcmode="lin" valueType="num">
                                      <p:cBhvr>
                                        <p:cTn id="8" dur="200" decel="50000" autoRev="1" fill="hold">
                                          <p:stCondLst>
                                            <p:cond delay="600"/>
                                          </p:stCondLst>
                                        </p:cTn>
                                        <p:tgtEl>
                                          <p:spTgt spid="2050"/>
                                        </p:tgtEl>
                                        <p:attrNameLst>
                                          <p:attrName>xshear</p:attrName>
                                        </p:attrNameLst>
                                      </p:cBhvr>
                                    </p:anim>
                                    <p:animScale>
                                      <p:cBhvr>
                                        <p:cTn id="9" dur="200" decel="100000" autoRev="1" fill="hold">
                                          <p:stCondLst>
                                            <p:cond delay="600"/>
                                          </p:stCondLst>
                                        </p:cTn>
                                        <p:tgtEl>
                                          <p:spTgt spid="2050"/>
                                        </p:tgtEl>
                                      </p:cBhvr>
                                      <p:from x="100000" y="100000"/>
                                      <p:to x="80000" y="100000"/>
                                    </p:animScale>
                                    <p:anim by="(#ppt_h/3+#ppt_w*0.1)" calcmode="lin" valueType="num">
                                      <p:cBhvr additive="sum">
                                        <p:cTn id="10" dur="200" decel="100000" autoRev="1" fill="hold">
                                          <p:stCondLst>
                                            <p:cond delay="600"/>
                                          </p:stCondLst>
                                        </p:cTn>
                                        <p:tgtEl>
                                          <p:spTgt spid="2050"/>
                                        </p:tgtEl>
                                        <p:attrNameLst>
                                          <p:attrName>ppt_x</p:attrName>
                                        </p:attrNameLst>
                                      </p:cBhvr>
                                    </p:anim>
                                  </p:childTnLst>
                                </p:cTn>
                              </p:par>
                            </p:childTnLst>
                          </p:cTn>
                        </p:par>
                        <p:par>
                          <p:cTn id="11" fill="hold">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par>
                          <p:cTn id="28" fill="hold">
                            <p:stCondLst>
                              <p:cond delay="3000"/>
                            </p:stCondLst>
                            <p:childTnLst>
                              <p:par>
                                <p:cTn id="29" presetID="37" presetClass="entr" presetSubtype="0" fill="hold" nodeType="after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1000"/>
                                        <p:tgtEl>
                                          <p:spTgt spid="3">
                                            <p:txEl>
                                              <p:pRg st="0" end="0"/>
                                            </p:txEl>
                                          </p:spTgt>
                                        </p:tgtEl>
                                      </p:cBhvr>
                                    </p:animEffect>
                                    <p:anim calcmode="lin" valueType="num">
                                      <p:cBhvr>
                                        <p:cTn id="3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0"/>
                                        <p:tgtEl>
                                          <p:spTgt spid="3">
                                            <p:txEl>
                                              <p:pRg st="2" end="2"/>
                                            </p:txEl>
                                          </p:spTgt>
                                        </p:tgtEl>
                                      </p:cBhvr>
                                    </p:animEffect>
                                    <p:anim calcmode="lin" valueType="num">
                                      <p:cBhvr>
                                        <p:cTn id="4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pPr>
              <a:buFont typeface="Wingdings" pitchFamily="2" charset="2"/>
              <a:buChar char="§"/>
            </a:pPr>
            <a:r>
              <a:rPr lang="en-US" sz="3200" dirty="0" smtClean="0"/>
              <a:t>It act as contact poison &amp; attack on nervous system caused paralysis.</a:t>
            </a:r>
          </a:p>
          <a:p>
            <a:pPr>
              <a:buFont typeface="Wingdings" pitchFamily="2" charset="2"/>
              <a:buChar char="§"/>
            </a:pPr>
            <a:r>
              <a:rPr lang="en-US" sz="3200" dirty="0" smtClean="0"/>
              <a:t>It is mildly toxic to </a:t>
            </a:r>
            <a:r>
              <a:rPr lang="en-US" sz="3200" dirty="0" smtClean="0">
                <a:hlinkClick r:id="rId3" action="ppaction://hlinkfile" tooltip="Human"/>
              </a:rPr>
              <a:t>humans</a:t>
            </a:r>
            <a:r>
              <a:rPr lang="en-US" sz="3200" dirty="0" smtClean="0"/>
              <a:t> and other </a:t>
            </a:r>
            <a:r>
              <a:rPr lang="en-US" sz="3200" dirty="0" smtClean="0">
                <a:hlinkClick r:id="rId4" action="ppaction://hlinkfile" tooltip="Mammal"/>
              </a:rPr>
              <a:t>mammals</a:t>
            </a:r>
            <a:r>
              <a:rPr lang="en-US" sz="3200" dirty="0" smtClean="0"/>
              <a:t>, but </a:t>
            </a:r>
          </a:p>
          <a:p>
            <a:r>
              <a:rPr lang="en-US" sz="3200" dirty="0" smtClean="0"/>
              <a:t>  extremely toxic to insects and aquatic life (fishs).</a:t>
            </a:r>
          </a:p>
          <a:p>
            <a:pPr>
              <a:buFont typeface="Wingdings" pitchFamily="2" charset="2"/>
              <a:buChar char="§"/>
            </a:pPr>
            <a:r>
              <a:rPr lang="en-US" sz="3200" dirty="0" smtClean="0"/>
              <a:t>This higher toxicity in fish and insects is due to the fact that the </a:t>
            </a:r>
            <a:r>
              <a:rPr lang="en-US" sz="3200" dirty="0" smtClean="0">
                <a:hlinkClick r:id="rId5" action="ppaction://hlinkfile" tooltip="Lipophilic"/>
              </a:rPr>
              <a:t>lipophilic</a:t>
            </a:r>
            <a:r>
              <a:rPr lang="en-US" sz="3200" dirty="0" smtClean="0"/>
              <a:t> rotenone is easily taken up through the </a:t>
            </a:r>
            <a:r>
              <a:rPr lang="en-US" sz="3200" dirty="0" smtClean="0">
                <a:hlinkClick r:id="rId6" action="ppaction://hlinkfile" tooltip="Gill"/>
              </a:rPr>
              <a:t>gills</a:t>
            </a:r>
            <a:r>
              <a:rPr lang="en-US" sz="3200" dirty="0" smtClean="0"/>
              <a:t> or </a:t>
            </a:r>
            <a:r>
              <a:rPr lang="en-US" sz="3200" dirty="0" smtClean="0">
                <a:hlinkClick r:id="rId7" action="ppaction://hlinkfile" tooltip="Invertebrate trachea"/>
              </a:rPr>
              <a:t>trachea</a:t>
            </a:r>
            <a:r>
              <a:rPr lang="en-US" sz="3200" dirty="0" smtClean="0"/>
              <a:t>, but not as easily through the skin or through the </a:t>
            </a:r>
            <a:r>
              <a:rPr lang="en-US" sz="3200" dirty="0" smtClean="0">
                <a:hlinkClick r:id="rId8" action="ppaction://hlinkfile" tooltip="Gastrointestinal tract"/>
              </a:rPr>
              <a:t>gastrointestinal tract</a:t>
            </a:r>
            <a:r>
              <a:rPr lang="en-US" sz="3200" dirty="0" smtClean="0"/>
              <a:t>. </a:t>
            </a:r>
          </a:p>
          <a:p>
            <a:pPr>
              <a:buFont typeface="Wingdings" pitchFamily="2" charset="2"/>
              <a:buChar char="§"/>
            </a:pPr>
            <a:r>
              <a:rPr lang="en-US" sz="3200" dirty="0" smtClean="0"/>
              <a:t>Melting point is 163</a:t>
            </a:r>
            <a:r>
              <a:rPr lang="en-US" sz="3200" baseline="30000" dirty="0" smtClean="0"/>
              <a:t>0</a:t>
            </a:r>
            <a:r>
              <a:rPr lang="en-US" sz="3200" dirty="0" smtClean="0"/>
              <a:t>C .</a:t>
            </a:r>
          </a:p>
          <a:p>
            <a:pPr>
              <a:buFont typeface="Wingdings" pitchFamily="2" charset="2"/>
              <a:buChar char="§"/>
            </a:pPr>
            <a:r>
              <a:rPr lang="en-US" sz="3200" dirty="0" smtClean="0"/>
              <a:t>It is soluble in chloroform, dichloroethane and </a:t>
            </a:r>
          </a:p>
          <a:p>
            <a:r>
              <a:rPr lang="en-US" sz="3200" dirty="0" smtClean="0"/>
              <a:t>  benzene.</a:t>
            </a:r>
            <a:endParaRPr lang="en-US" sz="3200" dirty="0"/>
          </a:p>
        </p:txBody>
      </p:sp>
    </p:spTree>
  </p:cSld>
  <p:clrMapOvr>
    <a:masterClrMapping/>
  </p:clrMapOvr>
  <p:transition spd="slow" advClick="0" advTm="1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p:cTn id="22"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p:cTn id="32"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p:cTn id="37" dur="1000" fill="hold"/>
                                        <p:tgtEl>
                                          <p:spTgt spid="2">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I:\garden-neem-flowers[1].jpg"/>
          <p:cNvPicPr>
            <a:picLocks noChangeAspect="1" noChangeArrowheads="1"/>
          </p:cNvPicPr>
          <p:nvPr/>
        </p:nvPicPr>
        <p:blipFill>
          <a:blip r:embed="rId2" cstate="print"/>
          <a:srcRect/>
          <a:stretch>
            <a:fillRect/>
          </a:stretch>
        </p:blipFill>
        <p:spPr bwMode="auto">
          <a:xfrm>
            <a:off x="4857752" y="1071546"/>
            <a:ext cx="4071934" cy="5286412"/>
          </a:xfrm>
          <a:prstGeom prst="rect">
            <a:avLst/>
          </a:prstGeom>
          <a:noFill/>
        </p:spPr>
      </p:pic>
      <p:sp>
        <p:nvSpPr>
          <p:cNvPr id="3" name="Rectangle 2"/>
          <p:cNvSpPr/>
          <p:nvPr/>
        </p:nvSpPr>
        <p:spPr>
          <a:xfrm>
            <a:off x="214282" y="0"/>
            <a:ext cx="784387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i="1" cap="none" spc="0" dirty="0" smtClean="0">
                <a:ln w="11430"/>
                <a:solidFill>
                  <a:srgbClr val="680000"/>
                </a:solidFill>
                <a:effectLst>
                  <a:outerShdw blurRad="50800" dist="39000" dir="5460000" algn="tl">
                    <a:srgbClr val="000000">
                      <a:alpha val="38000"/>
                    </a:srgbClr>
                  </a:outerShdw>
                </a:effectLst>
              </a:rPr>
              <a:t>Azadirachta indica (Neem) </a:t>
            </a:r>
            <a:endParaRPr lang="en-IN" sz="5400" b="1" cap="none" spc="0" dirty="0">
              <a:ln w="11430"/>
              <a:solidFill>
                <a:srgbClr val="680000"/>
              </a:solidFill>
              <a:effectLst>
                <a:outerShdw blurRad="50800" dist="39000" dir="5460000" algn="tl">
                  <a:srgbClr val="000000">
                    <a:alpha val="38000"/>
                  </a:srgbClr>
                </a:outerShdw>
              </a:effectLst>
            </a:endParaRPr>
          </a:p>
        </p:txBody>
      </p:sp>
      <p:sp>
        <p:nvSpPr>
          <p:cNvPr id="4" name="TextBox 3"/>
          <p:cNvSpPr txBox="1"/>
          <p:nvPr/>
        </p:nvSpPr>
        <p:spPr>
          <a:xfrm>
            <a:off x="0" y="1071546"/>
            <a:ext cx="4929190" cy="5632311"/>
          </a:xfrm>
          <a:prstGeom prst="rect">
            <a:avLst/>
          </a:prstGeom>
          <a:noFill/>
        </p:spPr>
        <p:txBody>
          <a:bodyPr wrap="square" rtlCol="0">
            <a:spAutoFit/>
          </a:bodyPr>
          <a:lstStyle/>
          <a:p>
            <a:pPr>
              <a:buFont typeface="Arial" pitchFamily="34" charset="0"/>
              <a:buChar char="•"/>
            </a:pPr>
            <a:r>
              <a:rPr lang="en-US" sz="2400" dirty="0" smtClean="0"/>
              <a:t>It is deciduous tree.</a:t>
            </a:r>
          </a:p>
          <a:p>
            <a:pPr>
              <a:buFont typeface="Arial" pitchFamily="34" charset="0"/>
              <a:buChar char="•"/>
            </a:pPr>
            <a:r>
              <a:rPr lang="en-US" sz="2400" dirty="0" smtClean="0"/>
              <a:t>Commonly known as neem.</a:t>
            </a:r>
          </a:p>
          <a:p>
            <a:pPr>
              <a:buFont typeface="Arial" pitchFamily="34" charset="0"/>
              <a:buChar char="•"/>
            </a:pPr>
            <a:r>
              <a:rPr lang="en-US" sz="2400" dirty="0" smtClean="0"/>
              <a:t>It possess repellent &amp; insecticidal properties.</a:t>
            </a:r>
          </a:p>
          <a:p>
            <a:pPr>
              <a:buFont typeface="Arial" pitchFamily="34" charset="0"/>
              <a:buChar char="•"/>
            </a:pPr>
            <a:r>
              <a:rPr lang="en-US" sz="2400" dirty="0" smtClean="0"/>
              <a:t>Neem seed powder suspension at 0.1% prepared by adding 9 gm. Of</a:t>
            </a:r>
            <a:r>
              <a:rPr lang="en-IN" sz="2400" dirty="0" smtClean="0"/>
              <a:t> powder to 9 L of water.</a:t>
            </a:r>
          </a:p>
          <a:p>
            <a:pPr>
              <a:buFont typeface="Arial" pitchFamily="34" charset="0"/>
              <a:buChar char="•"/>
            </a:pPr>
            <a:r>
              <a:rPr lang="en-US" sz="2400" dirty="0" smtClean="0"/>
              <a:t>Powdered neem seed when mixed with wheat seed at 1-2 parts/ 100 parts of seed affords protection against </a:t>
            </a:r>
            <a:r>
              <a:rPr lang="en-US" sz="2400" b="1" i="1" dirty="0" smtClean="0"/>
              <a:t>Sitophilous oryzae, Rhizopertha dominica &amp; Trogoderma granarium.</a:t>
            </a:r>
          </a:p>
          <a:p>
            <a:pPr>
              <a:buFont typeface="Arial" pitchFamily="34" charset="0"/>
              <a:buChar char="•"/>
            </a:pPr>
            <a:r>
              <a:rPr lang="en-US" sz="2400" dirty="0" smtClean="0"/>
              <a:t>Neem oil soap emulsion is useful for application for garden plants.</a:t>
            </a:r>
          </a:p>
        </p:txBody>
      </p:sp>
      <p:sp>
        <p:nvSpPr>
          <p:cNvPr id="7" name="TextBox 6"/>
          <p:cNvSpPr txBox="1"/>
          <p:nvPr/>
        </p:nvSpPr>
        <p:spPr>
          <a:xfrm>
            <a:off x="4857752" y="6334780"/>
            <a:ext cx="1928826" cy="523220"/>
          </a:xfrm>
          <a:prstGeom prst="rect">
            <a:avLst/>
          </a:prstGeom>
          <a:noFill/>
        </p:spPr>
        <p:txBody>
          <a:bodyPr wrap="square" rtlCol="0">
            <a:spAutoFit/>
          </a:bodyPr>
          <a:lstStyle/>
          <a:p>
            <a:r>
              <a:rPr lang="en-US" sz="2800" dirty="0" smtClean="0"/>
              <a:t>  Neem </a:t>
            </a:r>
            <a:endParaRPr lang="en-IN" sz="2800" dirty="0"/>
          </a:p>
        </p:txBody>
      </p:sp>
    </p:spTree>
  </p:cSld>
  <p:clrMapOvr>
    <a:masterClrMapping/>
  </p:clrMapOvr>
  <p:transition spd="slow" advClick="0" advTm="10000">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2000"/>
                                        <p:tgtEl>
                                          <p:spTgt spid="3">
                                            <p:txEl>
                                              <p:pRg st="0" end="0"/>
                                            </p:txEl>
                                          </p:spTgt>
                                        </p:tgtEl>
                                      </p:cBhvr>
                                    </p:animEffect>
                                  </p:childTnLst>
                                </p:cTn>
                              </p:par>
                            </p:childTnLst>
                          </p:cTn>
                        </p:par>
                        <p:par>
                          <p:cTn id="12" fill="hold">
                            <p:stCondLst>
                              <p:cond delay="2000"/>
                            </p:stCondLst>
                            <p:childTnLst>
                              <p:par>
                                <p:cTn id="13" presetID="49" presetClass="entr" presetSubtype="0" decel="100000" fill="hold" nodeType="afterEffect">
                                  <p:stCondLst>
                                    <p:cond delay="0"/>
                                  </p:stCondLst>
                                  <p:childTnLst>
                                    <p:set>
                                      <p:cBhvr>
                                        <p:cTn id="14" dur="1" fill="hold">
                                          <p:stCondLst>
                                            <p:cond delay="0"/>
                                          </p:stCondLst>
                                        </p:cTn>
                                        <p:tgtEl>
                                          <p:spTgt spid="3075"/>
                                        </p:tgtEl>
                                        <p:attrNameLst>
                                          <p:attrName>style.visibility</p:attrName>
                                        </p:attrNameLst>
                                      </p:cBhvr>
                                      <p:to>
                                        <p:strVal val="visible"/>
                                      </p:to>
                                    </p:set>
                                    <p:anim calcmode="lin" valueType="num">
                                      <p:cBhvr>
                                        <p:cTn id="15" dur="3000" fill="hold"/>
                                        <p:tgtEl>
                                          <p:spTgt spid="3075"/>
                                        </p:tgtEl>
                                        <p:attrNameLst>
                                          <p:attrName>ppt_w</p:attrName>
                                        </p:attrNameLst>
                                      </p:cBhvr>
                                      <p:tavLst>
                                        <p:tav tm="0">
                                          <p:val>
                                            <p:fltVal val="0"/>
                                          </p:val>
                                        </p:tav>
                                        <p:tav tm="100000">
                                          <p:val>
                                            <p:strVal val="#ppt_w"/>
                                          </p:val>
                                        </p:tav>
                                      </p:tavLst>
                                    </p:anim>
                                    <p:anim calcmode="lin" valueType="num">
                                      <p:cBhvr>
                                        <p:cTn id="16" dur="3000" fill="hold"/>
                                        <p:tgtEl>
                                          <p:spTgt spid="3075"/>
                                        </p:tgtEl>
                                        <p:attrNameLst>
                                          <p:attrName>ppt_h</p:attrName>
                                        </p:attrNameLst>
                                      </p:cBhvr>
                                      <p:tavLst>
                                        <p:tav tm="0">
                                          <p:val>
                                            <p:fltVal val="0"/>
                                          </p:val>
                                        </p:tav>
                                        <p:tav tm="100000">
                                          <p:val>
                                            <p:strVal val="#ppt_h"/>
                                          </p:val>
                                        </p:tav>
                                      </p:tavLst>
                                    </p:anim>
                                    <p:anim calcmode="lin" valueType="num">
                                      <p:cBhvr>
                                        <p:cTn id="17" dur="3000" fill="hold"/>
                                        <p:tgtEl>
                                          <p:spTgt spid="3075"/>
                                        </p:tgtEl>
                                        <p:attrNameLst>
                                          <p:attrName>style.rotation</p:attrName>
                                        </p:attrNameLst>
                                      </p:cBhvr>
                                      <p:tavLst>
                                        <p:tav tm="0">
                                          <p:val>
                                            <p:fltVal val="360"/>
                                          </p:val>
                                        </p:tav>
                                        <p:tav tm="100000">
                                          <p:val>
                                            <p:fltVal val="0"/>
                                          </p:val>
                                        </p:tav>
                                      </p:tavLst>
                                    </p:anim>
                                    <p:animEffect transition="in" filter="fade">
                                      <p:cBhvr>
                                        <p:cTn id="18" dur="3000"/>
                                        <p:tgtEl>
                                          <p:spTgt spid="3075"/>
                                        </p:tgtEl>
                                      </p:cBhvr>
                                    </p:animEffect>
                                  </p:childTnLst>
                                </p:cTn>
                              </p:par>
                            </p:childTnLst>
                          </p:cTn>
                        </p:par>
                        <p:par>
                          <p:cTn id="19" fill="hold">
                            <p:stCondLst>
                              <p:cond delay="5000"/>
                            </p:stCondLst>
                            <p:childTnLst>
                              <p:par>
                                <p:cTn id="20" presetID="51" presetClass="entr" presetSubtype="0" fill="hold"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770" decel="100000"/>
                                        <p:tgtEl>
                                          <p:spTgt spid="4">
                                            <p:txEl>
                                              <p:pRg st="0" end="0"/>
                                            </p:txEl>
                                          </p:spTgt>
                                        </p:tgtEl>
                                      </p:cBhvr>
                                    </p:animEffect>
                                    <p:animScale>
                                      <p:cBhvr>
                                        <p:cTn id="23" dur="770" decel="100000"/>
                                        <p:tgtEl>
                                          <p:spTgt spid="4">
                                            <p:txEl>
                                              <p:pRg st="0" end="0"/>
                                            </p:txEl>
                                          </p:spTgt>
                                        </p:tgtEl>
                                      </p:cBhvr>
                                      <p:from x="10000" y="10000"/>
                                      <p:to x="200000" y="450000"/>
                                    </p:animScale>
                                    <p:animScale>
                                      <p:cBhvr>
                                        <p:cTn id="24" dur="1230" accel="100000" fill="hold">
                                          <p:stCondLst>
                                            <p:cond delay="770"/>
                                          </p:stCondLst>
                                        </p:cTn>
                                        <p:tgtEl>
                                          <p:spTgt spid="4">
                                            <p:txEl>
                                              <p:pRg st="0" end="0"/>
                                            </p:txEl>
                                          </p:spTgt>
                                        </p:tgtEl>
                                      </p:cBhvr>
                                      <p:from x="200000" y="450000"/>
                                      <p:to x="100000" y="100000"/>
                                    </p:animScale>
                                    <p:set>
                                      <p:cBhvr>
                                        <p:cTn id="25" dur="770" fill="hold"/>
                                        <p:tgtEl>
                                          <p:spTgt spid="4">
                                            <p:txEl>
                                              <p:pRg st="0" end="0"/>
                                            </p:txEl>
                                          </p:spTgt>
                                        </p:tgtEl>
                                        <p:attrNameLst>
                                          <p:attrName>ppt_x</p:attrName>
                                        </p:attrNameLst>
                                      </p:cBhvr>
                                      <p:to>
                                        <p:strVal val="(0.5)"/>
                                      </p:to>
                                    </p:set>
                                    <p:anim from="(0.5)" to="(#ppt_x)" calcmode="lin" valueType="num">
                                      <p:cBhvr>
                                        <p:cTn id="26" dur="1230" accel="100000" fill="hold">
                                          <p:stCondLst>
                                            <p:cond delay="770"/>
                                          </p:stCondLst>
                                        </p:cTn>
                                        <p:tgtEl>
                                          <p:spTgt spid="4">
                                            <p:txEl>
                                              <p:pRg st="0" end="0"/>
                                            </p:txEl>
                                          </p:spTgt>
                                        </p:tgtEl>
                                        <p:attrNameLst>
                                          <p:attrName>ppt_x</p:attrName>
                                        </p:attrNameLst>
                                      </p:cBhvr>
                                    </p:anim>
                                    <p:set>
                                      <p:cBhvr>
                                        <p:cTn id="27" dur="770" fill="hold"/>
                                        <p:tgtEl>
                                          <p:spTgt spid="4">
                                            <p:txEl>
                                              <p:pRg st="0" end="0"/>
                                            </p:txEl>
                                          </p:spTgt>
                                        </p:tgtEl>
                                        <p:attrNameLst>
                                          <p:attrName>ppt_y</p:attrName>
                                        </p:attrNameLst>
                                      </p:cBhvr>
                                      <p:to>
                                        <p:strVal val="(#ppt_y+0.4)"/>
                                      </p:to>
                                    </p:set>
                                    <p:anim from="(#ppt_y+0.4)" to="(#ppt_y)" calcmode="lin" valueType="num">
                                      <p:cBhvr>
                                        <p:cTn id="28" dur="1230" accel="100000" fill="hold">
                                          <p:stCondLst>
                                            <p:cond delay="770"/>
                                          </p:stCondLst>
                                        </p:cTn>
                                        <p:tgtEl>
                                          <p:spTgt spid="4">
                                            <p:txEl>
                                              <p:pRg st="0" end="0"/>
                                            </p:txEl>
                                          </p:spTgt>
                                        </p:tgtEl>
                                        <p:attrNameLst>
                                          <p:attrName>ppt_y</p:attrName>
                                        </p:attrNameLst>
                                      </p:cBhvr>
                                    </p:anim>
                                  </p:childTnLst>
                                </p:cTn>
                              </p:par>
                              <p:par>
                                <p:cTn id="29" presetID="5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770" decel="100000"/>
                                        <p:tgtEl>
                                          <p:spTgt spid="4">
                                            <p:txEl>
                                              <p:pRg st="1" end="1"/>
                                            </p:txEl>
                                          </p:spTgt>
                                        </p:tgtEl>
                                      </p:cBhvr>
                                    </p:animEffect>
                                    <p:animScale>
                                      <p:cBhvr>
                                        <p:cTn id="32" dur="770" decel="100000"/>
                                        <p:tgtEl>
                                          <p:spTgt spid="4">
                                            <p:txEl>
                                              <p:pRg st="1" end="1"/>
                                            </p:txEl>
                                          </p:spTgt>
                                        </p:tgtEl>
                                      </p:cBhvr>
                                      <p:from x="10000" y="10000"/>
                                      <p:to x="200000" y="450000"/>
                                    </p:animScale>
                                    <p:animScale>
                                      <p:cBhvr>
                                        <p:cTn id="33" dur="1230" accel="100000" fill="hold">
                                          <p:stCondLst>
                                            <p:cond delay="770"/>
                                          </p:stCondLst>
                                        </p:cTn>
                                        <p:tgtEl>
                                          <p:spTgt spid="4">
                                            <p:txEl>
                                              <p:pRg st="1" end="1"/>
                                            </p:txEl>
                                          </p:spTgt>
                                        </p:tgtEl>
                                      </p:cBhvr>
                                      <p:from x="200000" y="450000"/>
                                      <p:to x="100000" y="100000"/>
                                    </p:animScale>
                                    <p:set>
                                      <p:cBhvr>
                                        <p:cTn id="34" dur="770" fill="hold"/>
                                        <p:tgtEl>
                                          <p:spTgt spid="4">
                                            <p:txEl>
                                              <p:pRg st="1" end="1"/>
                                            </p:txEl>
                                          </p:spTgt>
                                        </p:tgtEl>
                                        <p:attrNameLst>
                                          <p:attrName>ppt_x</p:attrName>
                                        </p:attrNameLst>
                                      </p:cBhvr>
                                      <p:to>
                                        <p:strVal val="(0.5)"/>
                                      </p:to>
                                    </p:set>
                                    <p:anim from="(0.5)" to="(#ppt_x)" calcmode="lin" valueType="num">
                                      <p:cBhvr>
                                        <p:cTn id="35" dur="1230" accel="100000" fill="hold">
                                          <p:stCondLst>
                                            <p:cond delay="770"/>
                                          </p:stCondLst>
                                        </p:cTn>
                                        <p:tgtEl>
                                          <p:spTgt spid="4">
                                            <p:txEl>
                                              <p:pRg st="1" end="1"/>
                                            </p:txEl>
                                          </p:spTgt>
                                        </p:tgtEl>
                                        <p:attrNameLst>
                                          <p:attrName>ppt_x</p:attrName>
                                        </p:attrNameLst>
                                      </p:cBhvr>
                                    </p:anim>
                                    <p:set>
                                      <p:cBhvr>
                                        <p:cTn id="36" dur="770" fill="hold"/>
                                        <p:tgtEl>
                                          <p:spTgt spid="4">
                                            <p:txEl>
                                              <p:pRg st="1" end="1"/>
                                            </p:txEl>
                                          </p:spTgt>
                                        </p:tgtEl>
                                        <p:attrNameLst>
                                          <p:attrName>ppt_y</p:attrName>
                                        </p:attrNameLst>
                                      </p:cBhvr>
                                      <p:to>
                                        <p:strVal val="(#ppt_y+0.4)"/>
                                      </p:to>
                                    </p:set>
                                    <p:anim from="(#ppt_y+0.4)" to="(#ppt_y)" calcmode="lin" valueType="num">
                                      <p:cBhvr>
                                        <p:cTn id="37" dur="1230" accel="100000" fill="hold">
                                          <p:stCondLst>
                                            <p:cond delay="770"/>
                                          </p:stCondLst>
                                        </p:cTn>
                                        <p:tgtEl>
                                          <p:spTgt spid="4">
                                            <p:txEl>
                                              <p:pRg st="1" end="1"/>
                                            </p:txEl>
                                          </p:spTgt>
                                        </p:tgtEl>
                                        <p:attrNameLst>
                                          <p:attrName>ppt_y</p:attrName>
                                        </p:attrNameLst>
                                      </p:cBhvr>
                                    </p:anim>
                                  </p:childTnLst>
                                </p:cTn>
                              </p:par>
                              <p:par>
                                <p:cTn id="38" presetID="51" presetClass="entr" presetSubtype="0" fill="hold" nodeType="with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770" decel="100000"/>
                                        <p:tgtEl>
                                          <p:spTgt spid="4">
                                            <p:txEl>
                                              <p:pRg st="2" end="2"/>
                                            </p:txEl>
                                          </p:spTgt>
                                        </p:tgtEl>
                                      </p:cBhvr>
                                    </p:animEffect>
                                    <p:animScale>
                                      <p:cBhvr>
                                        <p:cTn id="41" dur="770" decel="100000"/>
                                        <p:tgtEl>
                                          <p:spTgt spid="4">
                                            <p:txEl>
                                              <p:pRg st="2" end="2"/>
                                            </p:txEl>
                                          </p:spTgt>
                                        </p:tgtEl>
                                      </p:cBhvr>
                                      <p:from x="10000" y="10000"/>
                                      <p:to x="200000" y="450000"/>
                                    </p:animScale>
                                    <p:animScale>
                                      <p:cBhvr>
                                        <p:cTn id="42" dur="1230" accel="100000" fill="hold">
                                          <p:stCondLst>
                                            <p:cond delay="770"/>
                                          </p:stCondLst>
                                        </p:cTn>
                                        <p:tgtEl>
                                          <p:spTgt spid="4">
                                            <p:txEl>
                                              <p:pRg st="2" end="2"/>
                                            </p:txEl>
                                          </p:spTgt>
                                        </p:tgtEl>
                                      </p:cBhvr>
                                      <p:from x="200000" y="450000"/>
                                      <p:to x="100000" y="100000"/>
                                    </p:animScale>
                                    <p:set>
                                      <p:cBhvr>
                                        <p:cTn id="43" dur="770" fill="hold"/>
                                        <p:tgtEl>
                                          <p:spTgt spid="4">
                                            <p:txEl>
                                              <p:pRg st="2" end="2"/>
                                            </p:txEl>
                                          </p:spTgt>
                                        </p:tgtEl>
                                        <p:attrNameLst>
                                          <p:attrName>ppt_x</p:attrName>
                                        </p:attrNameLst>
                                      </p:cBhvr>
                                      <p:to>
                                        <p:strVal val="(0.5)"/>
                                      </p:to>
                                    </p:set>
                                    <p:anim from="(0.5)" to="(#ppt_x)" calcmode="lin" valueType="num">
                                      <p:cBhvr>
                                        <p:cTn id="44" dur="1230" accel="100000" fill="hold">
                                          <p:stCondLst>
                                            <p:cond delay="770"/>
                                          </p:stCondLst>
                                        </p:cTn>
                                        <p:tgtEl>
                                          <p:spTgt spid="4">
                                            <p:txEl>
                                              <p:pRg st="2" end="2"/>
                                            </p:txEl>
                                          </p:spTgt>
                                        </p:tgtEl>
                                        <p:attrNameLst>
                                          <p:attrName>ppt_x</p:attrName>
                                        </p:attrNameLst>
                                      </p:cBhvr>
                                    </p:anim>
                                    <p:set>
                                      <p:cBhvr>
                                        <p:cTn id="45" dur="770" fill="hold"/>
                                        <p:tgtEl>
                                          <p:spTgt spid="4">
                                            <p:txEl>
                                              <p:pRg st="2" end="2"/>
                                            </p:txEl>
                                          </p:spTgt>
                                        </p:tgtEl>
                                        <p:attrNameLst>
                                          <p:attrName>ppt_y</p:attrName>
                                        </p:attrNameLst>
                                      </p:cBhvr>
                                      <p:to>
                                        <p:strVal val="(#ppt_y+0.4)"/>
                                      </p:to>
                                    </p:set>
                                    <p:anim from="(#ppt_y+0.4)" to="(#ppt_y)" calcmode="lin" valueType="num">
                                      <p:cBhvr>
                                        <p:cTn id="46" dur="1230" accel="100000" fill="hold">
                                          <p:stCondLst>
                                            <p:cond delay="770"/>
                                          </p:stCondLst>
                                        </p:cTn>
                                        <p:tgtEl>
                                          <p:spTgt spid="4">
                                            <p:txEl>
                                              <p:pRg st="2" end="2"/>
                                            </p:txEl>
                                          </p:spTgt>
                                        </p:tgtEl>
                                        <p:attrNameLst>
                                          <p:attrName>ppt_y</p:attrName>
                                        </p:attrNameLst>
                                      </p:cBhvr>
                                    </p:anim>
                                  </p:childTnLst>
                                </p:cTn>
                              </p:par>
                              <p:par>
                                <p:cTn id="47" presetID="51" presetClass="entr" presetSubtype="0"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Effect transition="in" filter="fade">
                                      <p:cBhvr>
                                        <p:cTn id="49" dur="770" decel="100000"/>
                                        <p:tgtEl>
                                          <p:spTgt spid="4">
                                            <p:txEl>
                                              <p:pRg st="3" end="3"/>
                                            </p:txEl>
                                          </p:spTgt>
                                        </p:tgtEl>
                                      </p:cBhvr>
                                    </p:animEffect>
                                    <p:animScale>
                                      <p:cBhvr>
                                        <p:cTn id="50" dur="770" decel="100000"/>
                                        <p:tgtEl>
                                          <p:spTgt spid="4">
                                            <p:txEl>
                                              <p:pRg st="3" end="3"/>
                                            </p:txEl>
                                          </p:spTgt>
                                        </p:tgtEl>
                                      </p:cBhvr>
                                      <p:from x="10000" y="10000"/>
                                      <p:to x="200000" y="450000"/>
                                    </p:animScale>
                                    <p:animScale>
                                      <p:cBhvr>
                                        <p:cTn id="51" dur="1230" accel="100000" fill="hold">
                                          <p:stCondLst>
                                            <p:cond delay="770"/>
                                          </p:stCondLst>
                                        </p:cTn>
                                        <p:tgtEl>
                                          <p:spTgt spid="4">
                                            <p:txEl>
                                              <p:pRg st="3" end="3"/>
                                            </p:txEl>
                                          </p:spTgt>
                                        </p:tgtEl>
                                      </p:cBhvr>
                                      <p:from x="200000" y="450000"/>
                                      <p:to x="100000" y="100000"/>
                                    </p:animScale>
                                    <p:set>
                                      <p:cBhvr>
                                        <p:cTn id="52" dur="770" fill="hold"/>
                                        <p:tgtEl>
                                          <p:spTgt spid="4">
                                            <p:txEl>
                                              <p:pRg st="3" end="3"/>
                                            </p:txEl>
                                          </p:spTgt>
                                        </p:tgtEl>
                                        <p:attrNameLst>
                                          <p:attrName>ppt_x</p:attrName>
                                        </p:attrNameLst>
                                      </p:cBhvr>
                                      <p:to>
                                        <p:strVal val="(0.5)"/>
                                      </p:to>
                                    </p:set>
                                    <p:anim from="(0.5)" to="(#ppt_x)" calcmode="lin" valueType="num">
                                      <p:cBhvr>
                                        <p:cTn id="53" dur="1230" accel="100000" fill="hold">
                                          <p:stCondLst>
                                            <p:cond delay="770"/>
                                          </p:stCondLst>
                                        </p:cTn>
                                        <p:tgtEl>
                                          <p:spTgt spid="4">
                                            <p:txEl>
                                              <p:pRg st="3" end="3"/>
                                            </p:txEl>
                                          </p:spTgt>
                                        </p:tgtEl>
                                        <p:attrNameLst>
                                          <p:attrName>ppt_x</p:attrName>
                                        </p:attrNameLst>
                                      </p:cBhvr>
                                    </p:anim>
                                    <p:set>
                                      <p:cBhvr>
                                        <p:cTn id="54" dur="770" fill="hold"/>
                                        <p:tgtEl>
                                          <p:spTgt spid="4">
                                            <p:txEl>
                                              <p:pRg st="3" end="3"/>
                                            </p:txEl>
                                          </p:spTgt>
                                        </p:tgtEl>
                                        <p:attrNameLst>
                                          <p:attrName>ppt_y</p:attrName>
                                        </p:attrNameLst>
                                      </p:cBhvr>
                                      <p:to>
                                        <p:strVal val="(#ppt_y+0.4)"/>
                                      </p:to>
                                    </p:set>
                                    <p:anim from="(#ppt_y+0.4)" to="(#ppt_y)" calcmode="lin" valueType="num">
                                      <p:cBhvr>
                                        <p:cTn id="55" dur="1230" accel="100000" fill="hold">
                                          <p:stCondLst>
                                            <p:cond delay="770"/>
                                          </p:stCondLst>
                                        </p:cTn>
                                        <p:tgtEl>
                                          <p:spTgt spid="4">
                                            <p:txEl>
                                              <p:pRg st="3" end="3"/>
                                            </p:txEl>
                                          </p:spTgt>
                                        </p:tgtEl>
                                        <p:attrNameLst>
                                          <p:attrName>ppt_y</p:attrName>
                                        </p:attrNameLst>
                                      </p:cBhvr>
                                    </p:anim>
                                  </p:childTnLst>
                                </p:cTn>
                              </p:par>
                              <p:par>
                                <p:cTn id="56" presetID="51" presetClass="entr" presetSubtype="0" fill="hold" nodeType="withEffect">
                                  <p:stCondLst>
                                    <p:cond delay="0"/>
                                  </p:stCondLst>
                                  <p:childTnLst>
                                    <p:set>
                                      <p:cBhvr>
                                        <p:cTn id="57" dur="1" fill="hold">
                                          <p:stCondLst>
                                            <p:cond delay="0"/>
                                          </p:stCondLst>
                                        </p:cTn>
                                        <p:tgtEl>
                                          <p:spTgt spid="4">
                                            <p:txEl>
                                              <p:pRg st="4" end="4"/>
                                            </p:txEl>
                                          </p:spTgt>
                                        </p:tgtEl>
                                        <p:attrNameLst>
                                          <p:attrName>style.visibility</p:attrName>
                                        </p:attrNameLst>
                                      </p:cBhvr>
                                      <p:to>
                                        <p:strVal val="visible"/>
                                      </p:to>
                                    </p:set>
                                    <p:animEffect transition="in" filter="fade">
                                      <p:cBhvr>
                                        <p:cTn id="58" dur="770" decel="100000"/>
                                        <p:tgtEl>
                                          <p:spTgt spid="4">
                                            <p:txEl>
                                              <p:pRg st="4" end="4"/>
                                            </p:txEl>
                                          </p:spTgt>
                                        </p:tgtEl>
                                      </p:cBhvr>
                                    </p:animEffect>
                                    <p:animScale>
                                      <p:cBhvr>
                                        <p:cTn id="59" dur="770" decel="100000"/>
                                        <p:tgtEl>
                                          <p:spTgt spid="4">
                                            <p:txEl>
                                              <p:pRg st="4" end="4"/>
                                            </p:txEl>
                                          </p:spTgt>
                                        </p:tgtEl>
                                      </p:cBhvr>
                                      <p:from x="10000" y="10000"/>
                                      <p:to x="200000" y="450000"/>
                                    </p:animScale>
                                    <p:animScale>
                                      <p:cBhvr>
                                        <p:cTn id="60" dur="1230" accel="100000" fill="hold">
                                          <p:stCondLst>
                                            <p:cond delay="770"/>
                                          </p:stCondLst>
                                        </p:cTn>
                                        <p:tgtEl>
                                          <p:spTgt spid="4">
                                            <p:txEl>
                                              <p:pRg st="4" end="4"/>
                                            </p:txEl>
                                          </p:spTgt>
                                        </p:tgtEl>
                                      </p:cBhvr>
                                      <p:from x="200000" y="450000"/>
                                      <p:to x="100000" y="100000"/>
                                    </p:animScale>
                                    <p:set>
                                      <p:cBhvr>
                                        <p:cTn id="61" dur="770" fill="hold"/>
                                        <p:tgtEl>
                                          <p:spTgt spid="4">
                                            <p:txEl>
                                              <p:pRg st="4" end="4"/>
                                            </p:txEl>
                                          </p:spTgt>
                                        </p:tgtEl>
                                        <p:attrNameLst>
                                          <p:attrName>ppt_x</p:attrName>
                                        </p:attrNameLst>
                                      </p:cBhvr>
                                      <p:to>
                                        <p:strVal val="(0.5)"/>
                                      </p:to>
                                    </p:set>
                                    <p:anim from="(0.5)" to="(#ppt_x)" calcmode="lin" valueType="num">
                                      <p:cBhvr>
                                        <p:cTn id="62" dur="1230" accel="100000" fill="hold">
                                          <p:stCondLst>
                                            <p:cond delay="770"/>
                                          </p:stCondLst>
                                        </p:cTn>
                                        <p:tgtEl>
                                          <p:spTgt spid="4">
                                            <p:txEl>
                                              <p:pRg st="4" end="4"/>
                                            </p:txEl>
                                          </p:spTgt>
                                        </p:tgtEl>
                                        <p:attrNameLst>
                                          <p:attrName>ppt_x</p:attrName>
                                        </p:attrNameLst>
                                      </p:cBhvr>
                                    </p:anim>
                                    <p:set>
                                      <p:cBhvr>
                                        <p:cTn id="63" dur="770" fill="hold"/>
                                        <p:tgtEl>
                                          <p:spTgt spid="4">
                                            <p:txEl>
                                              <p:pRg st="4" end="4"/>
                                            </p:txEl>
                                          </p:spTgt>
                                        </p:tgtEl>
                                        <p:attrNameLst>
                                          <p:attrName>ppt_y</p:attrName>
                                        </p:attrNameLst>
                                      </p:cBhvr>
                                      <p:to>
                                        <p:strVal val="(#ppt_y+0.4)"/>
                                      </p:to>
                                    </p:set>
                                    <p:anim from="(#ppt_y+0.4)" to="(#ppt_y)" calcmode="lin" valueType="num">
                                      <p:cBhvr>
                                        <p:cTn id="64" dur="1230" accel="100000" fill="hold">
                                          <p:stCondLst>
                                            <p:cond delay="770"/>
                                          </p:stCondLst>
                                        </p:cTn>
                                        <p:tgtEl>
                                          <p:spTgt spid="4">
                                            <p:txEl>
                                              <p:pRg st="4" end="4"/>
                                            </p:txEl>
                                          </p:spTgt>
                                        </p:tgtEl>
                                        <p:attrNameLst>
                                          <p:attrName>ppt_y</p:attrName>
                                        </p:attrNameLst>
                                      </p:cBhvr>
                                    </p:anim>
                                  </p:childTnLst>
                                </p:cTn>
                              </p:par>
                              <p:par>
                                <p:cTn id="65" presetID="51" presetClass="entr" presetSubtype="0" fill="hold" nodeType="with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770" decel="100000"/>
                                        <p:tgtEl>
                                          <p:spTgt spid="4">
                                            <p:txEl>
                                              <p:pRg st="5" end="5"/>
                                            </p:txEl>
                                          </p:spTgt>
                                        </p:tgtEl>
                                      </p:cBhvr>
                                    </p:animEffect>
                                    <p:animScale>
                                      <p:cBhvr>
                                        <p:cTn id="68" dur="770" decel="100000"/>
                                        <p:tgtEl>
                                          <p:spTgt spid="4">
                                            <p:txEl>
                                              <p:pRg st="5" end="5"/>
                                            </p:txEl>
                                          </p:spTgt>
                                        </p:tgtEl>
                                      </p:cBhvr>
                                      <p:from x="10000" y="10000"/>
                                      <p:to x="200000" y="450000"/>
                                    </p:animScale>
                                    <p:animScale>
                                      <p:cBhvr>
                                        <p:cTn id="69" dur="1230" accel="100000" fill="hold">
                                          <p:stCondLst>
                                            <p:cond delay="770"/>
                                          </p:stCondLst>
                                        </p:cTn>
                                        <p:tgtEl>
                                          <p:spTgt spid="4">
                                            <p:txEl>
                                              <p:pRg st="5" end="5"/>
                                            </p:txEl>
                                          </p:spTgt>
                                        </p:tgtEl>
                                      </p:cBhvr>
                                      <p:from x="200000" y="450000"/>
                                      <p:to x="100000" y="100000"/>
                                    </p:animScale>
                                    <p:set>
                                      <p:cBhvr>
                                        <p:cTn id="70" dur="770" fill="hold"/>
                                        <p:tgtEl>
                                          <p:spTgt spid="4">
                                            <p:txEl>
                                              <p:pRg st="5" end="5"/>
                                            </p:txEl>
                                          </p:spTgt>
                                        </p:tgtEl>
                                        <p:attrNameLst>
                                          <p:attrName>ppt_x</p:attrName>
                                        </p:attrNameLst>
                                      </p:cBhvr>
                                      <p:to>
                                        <p:strVal val="(0.5)"/>
                                      </p:to>
                                    </p:set>
                                    <p:anim from="(0.5)" to="(#ppt_x)" calcmode="lin" valueType="num">
                                      <p:cBhvr>
                                        <p:cTn id="71" dur="1230" accel="100000" fill="hold">
                                          <p:stCondLst>
                                            <p:cond delay="770"/>
                                          </p:stCondLst>
                                        </p:cTn>
                                        <p:tgtEl>
                                          <p:spTgt spid="4">
                                            <p:txEl>
                                              <p:pRg st="5" end="5"/>
                                            </p:txEl>
                                          </p:spTgt>
                                        </p:tgtEl>
                                        <p:attrNameLst>
                                          <p:attrName>ppt_x</p:attrName>
                                        </p:attrNameLst>
                                      </p:cBhvr>
                                    </p:anim>
                                    <p:set>
                                      <p:cBhvr>
                                        <p:cTn id="72" dur="770" fill="hold"/>
                                        <p:tgtEl>
                                          <p:spTgt spid="4">
                                            <p:txEl>
                                              <p:pRg st="5" end="5"/>
                                            </p:txEl>
                                          </p:spTgt>
                                        </p:tgtEl>
                                        <p:attrNameLst>
                                          <p:attrName>ppt_y</p:attrName>
                                        </p:attrNameLst>
                                      </p:cBhvr>
                                      <p:to>
                                        <p:strVal val="(#ppt_y+0.4)"/>
                                      </p:to>
                                    </p:set>
                                    <p:anim from="(#ppt_y+0.4)" to="(#ppt_y)" calcmode="lin" valueType="num">
                                      <p:cBhvr>
                                        <p:cTn id="73" dur="1230" accel="100000" fill="hold">
                                          <p:stCondLst>
                                            <p:cond delay="770"/>
                                          </p:stCondLst>
                                        </p:cTn>
                                        <p:tgtEl>
                                          <p:spTgt spid="4">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429684" cy="6124754"/>
          </a:xfrm>
          <a:prstGeom prst="rect">
            <a:avLst/>
          </a:prstGeom>
          <a:noFill/>
        </p:spPr>
        <p:txBody>
          <a:bodyPr wrap="square" rtlCol="0">
            <a:spAutoFit/>
          </a:bodyPr>
          <a:lstStyle/>
          <a:p>
            <a:pPr>
              <a:buFont typeface="Wingdings" pitchFamily="2" charset="2"/>
              <a:buChar char="q"/>
            </a:pPr>
            <a:r>
              <a:rPr lang="en-US" sz="2800" dirty="0" smtClean="0"/>
              <a:t>Neem is a key ingredient in non-pesticidal management (NPM), providing a natural alternative to synthetic pesticides. </a:t>
            </a:r>
          </a:p>
          <a:p>
            <a:pPr>
              <a:buFont typeface="Wingdings" pitchFamily="2" charset="2"/>
              <a:buChar char="q"/>
            </a:pPr>
            <a:r>
              <a:rPr lang="en-US" sz="2800" dirty="0" smtClean="0"/>
              <a:t>Neem seeds are ground into a powder that is soaked overnight in water and sprayed onto the crop. To be effective, it is necessary to apply repeatedly, at least every ten days. </a:t>
            </a:r>
          </a:p>
          <a:p>
            <a:pPr>
              <a:buFont typeface="Wingdings" pitchFamily="2" charset="2"/>
              <a:buChar char="q"/>
            </a:pPr>
            <a:r>
              <a:rPr lang="en-US" sz="2800" dirty="0" smtClean="0"/>
              <a:t>Neem does not directly kill insects on the crop. It acts as an anti-feedant, repellent, and egg-laying deterrent, protecting the crop from damage. The insects starve and die within a few days. </a:t>
            </a:r>
          </a:p>
          <a:p>
            <a:pPr>
              <a:buFont typeface="Wingdings" pitchFamily="2" charset="2"/>
              <a:buChar char="q"/>
            </a:pPr>
            <a:r>
              <a:rPr lang="en-US" sz="2800" dirty="0" smtClean="0"/>
              <a:t>Neem also suppresses the hatching of pest insects from their eggs.</a:t>
            </a:r>
          </a:p>
          <a:p>
            <a:pPr>
              <a:buFont typeface="Wingdings" pitchFamily="2" charset="2"/>
              <a:buChar char="q"/>
            </a:pPr>
            <a:r>
              <a:rPr lang="en-US" sz="2800" dirty="0" smtClean="0"/>
              <a:t>Neem cake is often sold as a fertilizer.</a:t>
            </a:r>
            <a:endParaRPr lang="en-US" sz="2800" dirty="0"/>
          </a:p>
        </p:txBody>
      </p:sp>
    </p:spTree>
  </p:cSld>
  <p:clrMapOvr>
    <a:masterClrMapping/>
  </p:clrMapOvr>
  <p:transition spd="slow" advClick="0" advTm="10000">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plus(in)">
                                      <p:cBhvr>
                                        <p:cTn id="10" dur="2000"/>
                                        <p:tgtEl>
                                          <p:spTgt spid="2">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plus(in)">
                                      <p:cBhvr>
                                        <p:cTn id="13" dur="2000"/>
                                        <p:tgtEl>
                                          <p:spTgt spid="2">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plus(in)">
                                      <p:cBhvr>
                                        <p:cTn id="16" dur="2000"/>
                                        <p:tgtEl>
                                          <p:spTgt spid="2">
                                            <p:txEl>
                                              <p:pRg st="3" end="3"/>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plus(in)">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214420"/>
            <a:ext cx="8358246" cy="4832092"/>
          </a:xfrm>
          <a:prstGeom prst="rect">
            <a:avLst/>
          </a:prstGeom>
          <a:noFill/>
        </p:spPr>
        <p:txBody>
          <a:bodyPr wrap="square" rtlCol="0">
            <a:spAutoFit/>
          </a:bodyPr>
          <a:lstStyle/>
          <a:p>
            <a:r>
              <a:rPr lang="en-US" sz="2800" dirty="0" smtClean="0"/>
              <a:t>Neem Cake has an adequate quantity of NPK in organic form for plant growth. Being a totally botanical product it contains 100% natural NPK content and other essential micro nutrients as N(Nitrogen 2.0% to 5.0%), P(Phosphorus 0.5% to 1.0%), K(Potassium 1.0% to 2.0%), Ca(Calcium 0.5% to 3.0%), Mg(Magnesium 0.3% to 1.0%), S(Sulphur 0.2% to 3.0%), Zn(Zinc 15 ppm to 60 ppm), Cu(Copper 4 ppm to 20 ppm), Fe (Iron 500 ppm to 1200 ppm), Mn (Manganese 20 ppm to 60 ppm). It is rich in both sulphur compounds and bitter limonoids.</a:t>
            </a:r>
            <a:endParaRPr lang="en-US" sz="2800" dirty="0"/>
          </a:p>
        </p:txBody>
      </p:sp>
      <p:sp>
        <p:nvSpPr>
          <p:cNvPr id="3" name="Rectangle 2"/>
          <p:cNvSpPr/>
          <p:nvPr/>
        </p:nvSpPr>
        <p:spPr>
          <a:xfrm>
            <a:off x="428596" y="142852"/>
            <a:ext cx="3481274" cy="923330"/>
          </a:xfrm>
          <a:prstGeom prst="rect">
            <a:avLst/>
          </a:prstGeom>
          <a:ln>
            <a:solidFill>
              <a:srgbClr val="C00000"/>
            </a:solidFill>
          </a:ln>
        </p:spPr>
        <p:style>
          <a:lnRef idx="1">
            <a:schemeClr val="dk1"/>
          </a:lnRef>
          <a:fillRef idx="3">
            <a:schemeClr val="dk1"/>
          </a:fillRef>
          <a:effectRef idx="2">
            <a:schemeClr val="dk1"/>
          </a:effectRef>
          <a:fontRef idx="minor">
            <a:schemeClr val="lt1"/>
          </a:fontRef>
        </p:style>
        <p:txBody>
          <a:bodyPr wrap="squar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Neem cake</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spd="slow" advClick="0" advTm="10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par>
                          <p:cTn id="8" fill="hold">
                            <p:stCondLst>
                              <p:cond delay="2000"/>
                            </p:stCondLst>
                            <p:childTnLst>
                              <p:par>
                                <p:cTn id="9" presetID="16" presetClass="entr" presetSubtype="26"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Horizont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17693"/>
            <a:ext cx="8643998" cy="6186309"/>
          </a:xfrm>
          <a:prstGeom prst="rect">
            <a:avLst/>
          </a:prstGeom>
          <a:noFill/>
        </p:spPr>
        <p:txBody>
          <a:bodyPr wrap="square" rtlCol="0">
            <a:spAutoFit/>
          </a:bodyPr>
          <a:lstStyle/>
          <a:p>
            <a:pPr>
              <a:buFont typeface="Arial" pitchFamily="34" charset="0"/>
              <a:buChar char="•"/>
            </a:pPr>
            <a:r>
              <a:rPr lang="en-US" sz="3600" b="1" i="1" dirty="0" smtClean="0">
                <a:solidFill>
                  <a:schemeClr val="tx1">
                    <a:lumMod val="95000"/>
                    <a:lumOff val="5000"/>
                  </a:schemeClr>
                </a:solidFill>
                <a:latin typeface="Andalus" pitchFamily="18" charset="-78"/>
                <a:cs typeface="Andalus" pitchFamily="18" charset="-78"/>
              </a:rPr>
              <a:t>Toxicants  derived from plants are used as arrow-tip poisons and fish poisons.</a:t>
            </a:r>
          </a:p>
          <a:p>
            <a:pPr>
              <a:buFont typeface="Arial" pitchFamily="34" charset="0"/>
              <a:buChar char="•"/>
            </a:pPr>
            <a:r>
              <a:rPr lang="en-US" sz="3600" b="1" i="1" dirty="0" smtClean="0">
                <a:solidFill>
                  <a:schemeClr val="tx1">
                    <a:lumMod val="95000"/>
                    <a:lumOff val="5000"/>
                  </a:schemeClr>
                </a:solidFill>
                <a:latin typeface="Andalus" pitchFamily="18" charset="-78"/>
                <a:cs typeface="Andalus" pitchFamily="18" charset="-78"/>
              </a:rPr>
              <a:t>Insecticides belonging to this group are used against pests having piercing and sucking type of mouth parts and at the same time they are beyond control by stomach poisons, which only kill when eaten by insects.</a:t>
            </a:r>
          </a:p>
          <a:p>
            <a:pPr>
              <a:buFont typeface="Arial" pitchFamily="34" charset="0"/>
              <a:buChar char="•"/>
            </a:pPr>
            <a:r>
              <a:rPr lang="en-US" sz="3600" b="1" i="1" dirty="0" smtClean="0">
                <a:solidFill>
                  <a:schemeClr val="tx1">
                    <a:lumMod val="95000"/>
                    <a:lumOff val="5000"/>
                  </a:schemeClr>
                </a:solidFill>
                <a:latin typeface="Andalus" pitchFamily="18" charset="-78"/>
                <a:cs typeface="Andalus" pitchFamily="18" charset="-78"/>
              </a:rPr>
              <a:t>Plants products are used in many ways in insect control and among these  </a:t>
            </a:r>
            <a:r>
              <a:rPr lang="en-US" sz="3600" b="1" u="sng" kern="200" dirty="0" smtClean="0">
                <a:solidFill>
                  <a:srgbClr val="0070C0"/>
                </a:solidFill>
                <a:latin typeface="Andalus" pitchFamily="18" charset="-78"/>
                <a:cs typeface="Andalus" pitchFamily="18" charset="-78"/>
              </a:rPr>
              <a:t>nicotine , pyrethrum , retenone , neem </a:t>
            </a:r>
            <a:r>
              <a:rPr lang="en-US" sz="3600" b="1" i="1" dirty="0" smtClean="0">
                <a:solidFill>
                  <a:schemeClr val="tx1">
                    <a:lumMod val="95000"/>
                    <a:lumOff val="5000"/>
                  </a:schemeClr>
                </a:solidFill>
                <a:latin typeface="Andalus" pitchFamily="18" charset="-78"/>
                <a:cs typeface="Andalus" pitchFamily="18" charset="-78"/>
              </a:rPr>
              <a:t>are well known.</a:t>
            </a:r>
            <a:endParaRPr lang="en-IN" sz="3600" b="1" i="1" dirty="0">
              <a:solidFill>
                <a:schemeClr val="tx1">
                  <a:lumMod val="95000"/>
                  <a:lumOff val="5000"/>
                </a:schemeClr>
              </a:solidFill>
              <a:latin typeface="Andalus" pitchFamily="18" charset="-78"/>
              <a:cs typeface="Andalus" pitchFamily="18" charset="-78"/>
            </a:endParaRPr>
          </a:p>
        </p:txBody>
      </p:sp>
    </p:spTree>
  </p:cSld>
  <p:clrMapOvr>
    <a:masterClrMapping/>
  </p:clrMapOvr>
  <p:transition spd="slow" advClick="0"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2" end="2"/>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285720" y="142852"/>
            <a:ext cx="8501122"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Bradley Hand ITC" pitchFamily="66" charset="0"/>
              </a:rPr>
              <a:t>NICOTINE</a:t>
            </a:r>
            <a:r>
              <a:rPr lang="en-US" sz="5400" b="1" cap="all" spc="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Bradley Hand ITC" pitchFamily="66" charset="0"/>
              </a:rPr>
              <a:t>( </a:t>
            </a:r>
            <a:r>
              <a:rPr lang="en-US" sz="5400" b="1" cap="all" spc="0" dirty="0" smtClean="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Bradley Hand ITC" pitchFamily="66" charset="0"/>
              </a:rPr>
              <a:t>c</a:t>
            </a:r>
            <a:r>
              <a:rPr lang="en-US" sz="5400" b="1" cap="all" baseline="-25000"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10</a:t>
            </a:r>
            <a:r>
              <a:rPr lang="en-US" sz="5400" b="1" cap="all"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h</a:t>
            </a:r>
            <a:r>
              <a:rPr lang="en-US" sz="5400" b="1" cap="all" baseline="-25000"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14</a:t>
            </a:r>
            <a:r>
              <a:rPr lang="en-US" sz="5400" b="1" cap="all"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n</a:t>
            </a:r>
            <a:r>
              <a:rPr lang="en-US" sz="5400" b="1" cap="all" baseline="-25000"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2</a:t>
            </a:r>
            <a:r>
              <a:rPr lang="en-US" sz="5400" b="1" cap="all" dirty="0" smtClean="0">
                <a:ln w="9000" cmpd="sng">
                  <a:solidFill>
                    <a:schemeClr val="accent4">
                      <a:shade val="50000"/>
                      <a:satMod val="120000"/>
                    </a:schemeClr>
                  </a:solidFill>
                  <a:prstDash val="solid"/>
                </a:ln>
                <a:solidFill>
                  <a:schemeClr val="tx1">
                    <a:lumMod val="95000"/>
                    <a:lumOff val="5000"/>
                  </a:schemeClr>
                </a:solidFill>
                <a:effectLst>
                  <a:outerShdw blurRad="38100" dist="38100" dir="2700000" algn="tl">
                    <a:srgbClr val="000000">
                      <a:alpha val="43137"/>
                    </a:srgbClr>
                  </a:outerShdw>
                  <a:reflection blurRad="12700" stA="28000" endPos="45000" dist="1000" dir="5400000" sy="-100000" algn="bl" rotWithShape="0"/>
                </a:effectLst>
                <a:latin typeface="Bradley Hand ITC" pitchFamily="66" charset="0"/>
              </a:rPr>
              <a:t> )</a:t>
            </a:r>
            <a:endParaRPr lang="en-IN" sz="5400" b="1" cap="all" spc="0" baseline="-25000" dirty="0">
              <a:ln w="9000" cmpd="sng">
                <a:solidFill>
                  <a:schemeClr val="accent4">
                    <a:shade val="50000"/>
                    <a:satMod val="120000"/>
                  </a:schemeClr>
                </a:solidFill>
                <a:prstDash val="solid"/>
              </a:ln>
              <a:solidFill>
                <a:schemeClr val="tx1">
                  <a:lumMod val="95000"/>
                  <a:lumOff val="5000"/>
                </a:schemeClr>
              </a:solidFill>
              <a:effectLst>
                <a:reflection blurRad="12700" stA="28000" endPos="45000" dist="1000" dir="5400000" sy="-100000" algn="bl" rotWithShape="0"/>
              </a:effectLst>
              <a:latin typeface="Bradley Hand ITC" pitchFamily="66" charset="0"/>
            </a:endParaRPr>
          </a:p>
        </p:txBody>
      </p:sp>
      <p:pic>
        <p:nvPicPr>
          <p:cNvPr id="1026" name="Picture 2" descr="I:\tobacco_plant[1].gif"/>
          <p:cNvPicPr>
            <a:picLocks noChangeAspect="1" noChangeArrowheads="1"/>
          </p:cNvPicPr>
          <p:nvPr/>
        </p:nvPicPr>
        <p:blipFill>
          <a:blip r:embed="rId3" cstate="print"/>
          <a:srcRect/>
          <a:stretch>
            <a:fillRect/>
          </a:stretch>
        </p:blipFill>
        <p:spPr bwMode="auto">
          <a:xfrm>
            <a:off x="5143504" y="1214422"/>
            <a:ext cx="3714776" cy="4929222"/>
          </a:xfrm>
          <a:prstGeom prst="rect">
            <a:avLst/>
          </a:prstGeom>
          <a:noFill/>
        </p:spPr>
      </p:pic>
      <p:sp>
        <p:nvSpPr>
          <p:cNvPr id="6" name="TextBox 5"/>
          <p:cNvSpPr txBox="1"/>
          <p:nvPr/>
        </p:nvSpPr>
        <p:spPr>
          <a:xfrm>
            <a:off x="285720" y="1142984"/>
            <a:ext cx="4929222" cy="5016758"/>
          </a:xfrm>
          <a:prstGeom prst="rect">
            <a:avLst/>
          </a:prstGeom>
          <a:noFill/>
        </p:spPr>
        <p:txBody>
          <a:bodyPr wrap="square" rtlCol="0">
            <a:spAutoFit/>
          </a:bodyPr>
          <a:lstStyle/>
          <a:p>
            <a:pPr marL="90488" indent="-90488">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An alkaloid insecticide derived from tobacco plant</a:t>
            </a:r>
          </a:p>
          <a:p>
            <a:pPr>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Nectiana tobacum  and Nectiana rustica .</a:t>
            </a:r>
          </a:p>
          <a:p>
            <a:pPr>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It is sold in form of nicotine sulphate containing 40% nicotine.</a:t>
            </a:r>
          </a:p>
          <a:p>
            <a:pPr marL="90488" indent="-90488">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It is applied either in liquid or dust or as a    fumigant.</a:t>
            </a:r>
          </a:p>
          <a:p>
            <a:pPr marL="90488" indent="-90488">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Alkaloid nicotine is colourless, odourless liquid with boiling point 247</a:t>
            </a:r>
            <a:r>
              <a:rPr lang="en-US" sz="2000" b="1" i="1" baseline="30000" dirty="0" smtClean="0">
                <a:ln w="1905"/>
                <a:solidFill>
                  <a:srgbClr val="002060"/>
                </a:solidFill>
                <a:effectLst>
                  <a:innerShdw blurRad="69850" dist="43180" dir="5400000">
                    <a:srgbClr val="000000">
                      <a:alpha val="65000"/>
                    </a:srgbClr>
                  </a:innerShdw>
                </a:effectLst>
                <a:latin typeface="Arial Black" pitchFamily="34" charset="0"/>
              </a:rPr>
              <a:t>o</a:t>
            </a:r>
            <a:r>
              <a:rPr lang="en-US" sz="2000" b="1" i="1" dirty="0" smtClean="0">
                <a:ln w="1905"/>
                <a:solidFill>
                  <a:srgbClr val="002060"/>
                </a:solidFill>
                <a:effectLst>
                  <a:innerShdw blurRad="69850" dist="43180" dir="5400000">
                    <a:srgbClr val="000000">
                      <a:alpha val="65000"/>
                    </a:srgbClr>
                  </a:innerShdw>
                </a:effectLst>
                <a:latin typeface="Arial Black" pitchFamily="34" charset="0"/>
              </a:rPr>
              <a:t>C and specific gravity 1.009 at 20</a:t>
            </a:r>
            <a:r>
              <a:rPr lang="en-US" sz="2000" b="1" i="1" baseline="30000" dirty="0" smtClean="0">
                <a:ln w="1905"/>
                <a:solidFill>
                  <a:srgbClr val="002060"/>
                </a:solidFill>
                <a:effectLst>
                  <a:innerShdw blurRad="69850" dist="43180" dir="5400000">
                    <a:srgbClr val="000000">
                      <a:alpha val="65000"/>
                    </a:srgbClr>
                  </a:innerShdw>
                </a:effectLst>
                <a:latin typeface="Arial Black" pitchFamily="34" charset="0"/>
              </a:rPr>
              <a:t>o</a:t>
            </a:r>
            <a:r>
              <a:rPr lang="en-US" sz="2000" b="1" i="1" dirty="0" smtClean="0">
                <a:ln w="1905"/>
                <a:solidFill>
                  <a:srgbClr val="002060"/>
                </a:solidFill>
                <a:effectLst>
                  <a:innerShdw blurRad="69850" dist="43180" dir="5400000">
                    <a:srgbClr val="000000">
                      <a:alpha val="65000"/>
                    </a:srgbClr>
                  </a:innerShdw>
                </a:effectLst>
                <a:latin typeface="Arial Black" pitchFamily="34" charset="0"/>
              </a:rPr>
              <a:t>C.</a:t>
            </a:r>
          </a:p>
          <a:p>
            <a:pPr marL="90488" indent="-90488">
              <a:buFont typeface="Wingdings" pitchFamily="2" charset="2"/>
              <a:buChar char="Ø"/>
            </a:pPr>
            <a:r>
              <a:rPr lang="en-US" sz="2000" b="1" i="1" dirty="0" smtClean="0">
                <a:ln w="1905"/>
                <a:solidFill>
                  <a:srgbClr val="002060"/>
                </a:solidFill>
                <a:effectLst>
                  <a:innerShdw blurRad="69850" dist="43180" dir="5400000">
                    <a:srgbClr val="000000">
                      <a:alpha val="65000"/>
                    </a:srgbClr>
                  </a:innerShdw>
                </a:effectLst>
                <a:latin typeface="Arial Black" pitchFamily="34" charset="0"/>
              </a:rPr>
              <a:t>It darken in light and air and become more viscous and develops disagreeable odour due to oxidation.</a:t>
            </a:r>
          </a:p>
        </p:txBody>
      </p:sp>
      <p:sp>
        <p:nvSpPr>
          <p:cNvPr id="7" name="TextBox 6"/>
          <p:cNvSpPr txBox="1"/>
          <p:nvPr/>
        </p:nvSpPr>
        <p:spPr>
          <a:xfrm>
            <a:off x="5429256" y="6215082"/>
            <a:ext cx="2857520" cy="461665"/>
          </a:xfrm>
          <a:prstGeom prst="rect">
            <a:avLst/>
          </a:prstGeom>
          <a:noFill/>
        </p:spPr>
        <p:txBody>
          <a:bodyPr wrap="square" rtlCol="0">
            <a:spAutoFit/>
          </a:bodyPr>
          <a:lstStyle/>
          <a:p>
            <a:r>
              <a:rPr lang="en-US" sz="2400" dirty="0" smtClean="0"/>
              <a:t>Tobacco plant</a:t>
            </a:r>
            <a:endParaRPr lang="en-IN" sz="2400" dirty="0"/>
          </a:p>
        </p:txBody>
      </p:sp>
    </p:spTree>
  </p:cSld>
  <p:clrMapOvr>
    <a:masterClrMapping/>
  </p:clrMapOvr>
  <p:transition spd="slow" advClick="0"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2000"/>
                                        <p:tgtEl>
                                          <p:spTgt spid="3"/>
                                        </p:tgtEl>
                                      </p:cBhvr>
                                    </p:animEffect>
                                  </p:childTnLst>
                                </p:cTn>
                              </p:par>
                            </p:childTnLst>
                          </p:cTn>
                        </p:par>
                        <p:par>
                          <p:cTn id="8" fill="hold">
                            <p:stCondLst>
                              <p:cond delay="2000"/>
                            </p:stCondLst>
                            <p:childTnLst>
                              <p:par>
                                <p:cTn id="9" presetID="50" presetClass="entr" presetSubtype="0" decel="10000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2000" fill="hold"/>
                                        <p:tgtEl>
                                          <p:spTgt spid="1026"/>
                                        </p:tgtEl>
                                        <p:attrNameLst>
                                          <p:attrName>ppt_w</p:attrName>
                                        </p:attrNameLst>
                                      </p:cBhvr>
                                      <p:tavLst>
                                        <p:tav tm="0">
                                          <p:val>
                                            <p:strVal val="#ppt_w+.3"/>
                                          </p:val>
                                        </p:tav>
                                        <p:tav tm="100000">
                                          <p:val>
                                            <p:strVal val="#ppt_w"/>
                                          </p:val>
                                        </p:tav>
                                      </p:tavLst>
                                    </p:anim>
                                    <p:anim calcmode="lin" valueType="num">
                                      <p:cBhvr>
                                        <p:cTn id="12" dur="2000" fill="hold"/>
                                        <p:tgtEl>
                                          <p:spTgt spid="1026"/>
                                        </p:tgtEl>
                                        <p:attrNameLst>
                                          <p:attrName>ppt_h</p:attrName>
                                        </p:attrNameLst>
                                      </p:cBhvr>
                                      <p:tavLst>
                                        <p:tav tm="0">
                                          <p:val>
                                            <p:strVal val="#ppt_h"/>
                                          </p:val>
                                        </p:tav>
                                        <p:tav tm="100000">
                                          <p:val>
                                            <p:strVal val="#ppt_h"/>
                                          </p:val>
                                        </p:tav>
                                      </p:tavLst>
                                    </p:anim>
                                    <p:animEffect transition="in" filter="fade">
                                      <p:cBhvr>
                                        <p:cTn id="1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285720" y="0"/>
            <a:ext cx="4071966" cy="923330"/>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4">
                    <a:lumMod val="40000"/>
                    <a:lumOff val="60000"/>
                  </a:schemeClr>
                </a:solidFill>
                <a:effectLst>
                  <a:outerShdw blurRad="41275" dist="12700" dir="12000000" algn="tl" rotWithShape="0">
                    <a:srgbClr val="000000">
                      <a:alpha val="40000"/>
                    </a:srgbClr>
                  </a:outerShdw>
                </a:effectLst>
              </a:rPr>
              <a:t>Preparation :</a:t>
            </a: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endParaRPr lang="en-IN"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TextBox 3"/>
          <p:cNvSpPr txBox="1"/>
          <p:nvPr/>
        </p:nvSpPr>
        <p:spPr>
          <a:xfrm>
            <a:off x="285720" y="856357"/>
            <a:ext cx="8643998" cy="5509200"/>
          </a:xfrm>
          <a:prstGeom prst="rect">
            <a:avLst/>
          </a:prstGeom>
          <a:noFill/>
        </p:spPr>
        <p:txBody>
          <a:bodyPr wrap="square" rtlCol="0">
            <a:spAutoFit/>
          </a:bodyPr>
          <a:lstStyle/>
          <a:p>
            <a:r>
              <a:rPr lang="en-US" sz="3200" b="1" i="1" dirty="0" smtClean="0">
                <a:latin typeface="+mj-lt"/>
              </a:rPr>
              <a:t>The extraction of this alkaloid is done by passing steam under pressure through tobacco stems and the stems thus obtained are condensed and the condensate is utilized for insecticidal use either as volatile nicotine sulphate.</a:t>
            </a:r>
          </a:p>
          <a:p>
            <a:pPr>
              <a:buFont typeface="Arial" pitchFamily="34" charset="0"/>
              <a:buChar char="•"/>
            </a:pPr>
            <a:r>
              <a:rPr lang="en-US" sz="3200" b="1" i="1" dirty="0" smtClean="0">
                <a:latin typeface="+mj-lt"/>
              </a:rPr>
              <a:t>It is prepared by soaking tobacco in warm lime water. </a:t>
            </a:r>
          </a:p>
          <a:p>
            <a:pPr>
              <a:buFont typeface="Arial" pitchFamily="34" charset="0"/>
              <a:buChar char="•"/>
            </a:pPr>
            <a:r>
              <a:rPr lang="en-US" sz="3200" b="1" i="1" dirty="0" smtClean="0">
                <a:latin typeface="+mj-lt"/>
              </a:rPr>
              <a:t>The nicotine content of the tobacco is highest in leaves and lowest in stalks.</a:t>
            </a:r>
          </a:p>
          <a:p>
            <a:pPr>
              <a:buFont typeface="Arial" pitchFamily="34" charset="0"/>
              <a:buChar char="•"/>
            </a:pPr>
            <a:r>
              <a:rPr lang="en-US" sz="3200" b="1" i="1" dirty="0" smtClean="0">
                <a:latin typeface="+mj-lt"/>
              </a:rPr>
              <a:t>Effectiveness is increased by use of appropriate wetting agents.</a:t>
            </a:r>
          </a:p>
        </p:txBody>
      </p:sp>
    </p:spTree>
  </p:cSld>
  <p:clrMapOvr>
    <a:masterClrMapping/>
  </p:clrMapOvr>
  <p:transition spd="slow" advClick="0"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0-#ppt_w/2"/>
                                          </p:val>
                                        </p:tav>
                                        <p:tav tm="100000">
                                          <p:val>
                                            <p:strVal val="#ppt_x"/>
                                          </p:val>
                                        </p:tav>
                                      </p:tavLst>
                                    </p:anim>
                                    <p:anim calcmode="lin" valueType="num">
                                      <p:cBhvr additive="base">
                                        <p:cTn id="8" dur="3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57158" y="1071546"/>
            <a:ext cx="8572560" cy="5262979"/>
          </a:xfrm>
          <a:prstGeom prst="rect">
            <a:avLst/>
          </a:prstGeom>
          <a:noFill/>
        </p:spPr>
        <p:txBody>
          <a:bodyPr wrap="square" rtlCol="0">
            <a:spAutoFit/>
          </a:bodyPr>
          <a:lstStyle/>
          <a:p>
            <a:r>
              <a:rPr lang="en-US" sz="2800" b="1" dirty="0" smtClean="0">
                <a:solidFill>
                  <a:srgbClr val="002060"/>
                </a:solidFill>
              </a:rPr>
              <a:t>Nicotine Sulphate 40% acts upon the central nervous system of the insect. It has both contact as well as fumigation action.</a:t>
            </a:r>
            <a:br>
              <a:rPr lang="en-US" sz="2800" b="1" dirty="0" smtClean="0">
                <a:solidFill>
                  <a:srgbClr val="002060"/>
                </a:solidFill>
              </a:rPr>
            </a:br>
            <a:r>
              <a:rPr lang="en-US" sz="2800" b="1" dirty="0" smtClean="0">
                <a:solidFill>
                  <a:srgbClr val="002060"/>
                </a:solidFill>
              </a:rPr>
              <a:t/>
            </a:r>
            <a:br>
              <a:rPr lang="en-US" sz="2800" b="1" dirty="0" smtClean="0">
                <a:solidFill>
                  <a:srgbClr val="002060"/>
                </a:solidFill>
              </a:rPr>
            </a:br>
            <a:r>
              <a:rPr lang="en-US" sz="2800" b="1" dirty="0" smtClean="0">
                <a:solidFill>
                  <a:srgbClr val="002060"/>
                </a:solidFill>
              </a:rPr>
              <a:t>It is very effective against a wide range of insect pests affecting fruits, flowers, vegetables, field crops as well as on Ectoparasites affecting livestock.</a:t>
            </a:r>
            <a:br>
              <a:rPr lang="en-US" sz="2800" b="1" dirty="0" smtClean="0">
                <a:solidFill>
                  <a:srgbClr val="002060"/>
                </a:solidFill>
              </a:rPr>
            </a:br>
            <a:r>
              <a:rPr lang="en-US" sz="2800" b="1" dirty="0" smtClean="0">
                <a:solidFill>
                  <a:srgbClr val="002060"/>
                </a:solidFill>
              </a:rPr>
              <a:t/>
            </a:r>
            <a:br>
              <a:rPr lang="en-US" sz="2800" b="1" dirty="0" smtClean="0">
                <a:solidFill>
                  <a:srgbClr val="002060"/>
                </a:solidFill>
              </a:rPr>
            </a:br>
            <a:r>
              <a:rPr lang="en-US" sz="2800" b="1" dirty="0" smtClean="0">
                <a:solidFill>
                  <a:srgbClr val="002060"/>
                </a:solidFill>
              </a:rPr>
              <a:t>Nicotine Sulphate 40% is used to kill Aphids, thrips, Bugs, Worms, Leaf-hoppers and similar sucking insects. It is also effective against lice, mite and ticks which are a menace to livestock.</a:t>
            </a:r>
            <a:endParaRPr lang="en-US" sz="2800" b="1" dirty="0">
              <a:solidFill>
                <a:srgbClr val="002060"/>
              </a:solidFill>
            </a:endParaRPr>
          </a:p>
        </p:txBody>
      </p:sp>
      <p:sp>
        <p:nvSpPr>
          <p:cNvPr id="3" name="Rectangle 2"/>
          <p:cNvSpPr/>
          <p:nvPr/>
        </p:nvSpPr>
        <p:spPr>
          <a:xfrm>
            <a:off x="500034" y="214290"/>
            <a:ext cx="7425431" cy="923330"/>
          </a:xfrm>
          <a:prstGeom prst="rect">
            <a:avLst/>
          </a:prstGeom>
          <a:noFill/>
        </p:spPr>
        <p:txBody>
          <a:bodyPr wrap="none" lIns="91440" tIns="45720" rIns="91440" bIns="45720">
            <a:spAutoFit/>
          </a:bodyPr>
          <a:lstStyle/>
          <a:p>
            <a:pPr algn="ctr"/>
            <a:r>
              <a:rPr lang="en-US" sz="5400" b="1" dirty="0" smtClean="0">
                <a:ln>
                  <a:solidFill>
                    <a:srgbClr val="00B050"/>
                  </a:solidFill>
                </a:ln>
                <a:solidFill>
                  <a:srgbClr val="002060"/>
                </a:solidFill>
                <a:latin typeface="Berlin Sans FB Demi" pitchFamily="34" charset="0"/>
              </a:rPr>
              <a:t>"Nicotine Sulphate 40%</a:t>
            </a:r>
            <a:endParaRPr lang="en-US" sz="5400" b="1" cap="none" spc="0" dirty="0">
              <a:ln>
                <a:solidFill>
                  <a:srgbClr val="00B050"/>
                </a:solidFill>
              </a:ln>
              <a:solidFill>
                <a:srgbClr val="002060"/>
              </a:solidFill>
              <a:effectLst>
                <a:outerShdw blurRad="50800" algn="tl" rotWithShape="0">
                  <a:srgbClr val="000000"/>
                </a:outerShdw>
              </a:effectLst>
            </a:endParaRPr>
          </a:p>
        </p:txBody>
      </p:sp>
    </p:spTree>
  </p:cSld>
  <p:clrMapOvr>
    <a:masterClrMapping/>
  </p:clrMapOvr>
  <p:transition spd="slow" advClick="0"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7" presetClass="entr" presetSubtype="4"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 calcmode="lin" valueType="num">
                                      <p:cBhvr additive="base">
                                        <p:cTn id="10"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1" dur="5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7158" y="857232"/>
            <a:ext cx="8358246" cy="5405855"/>
          </a:xfrm>
          <a:prstGeom prst="rect">
            <a:avLst/>
          </a:prstGeom>
          <a:noFill/>
        </p:spPr>
        <p:txBody>
          <a:bodyPr wrap="square" rtlCol="0">
            <a:spAutoFit/>
          </a:bodyPr>
          <a:lstStyle/>
          <a:p>
            <a:pPr>
              <a:buFont typeface="Wingdings" pitchFamily="2" charset="2"/>
              <a:buChar char="ü"/>
            </a:pPr>
            <a:r>
              <a:rPr lang="en-US" sz="2800" b="1" i="1" dirty="0" smtClean="0">
                <a:latin typeface="Bookman Old Style" pitchFamily="18" charset="0"/>
              </a:rPr>
              <a:t>The fine powder of dry roots , stems and waste from tobacco factories containing nicotine is called ‘tobacco dust’.</a:t>
            </a:r>
          </a:p>
          <a:p>
            <a:pPr>
              <a:buFont typeface="Wingdings" pitchFamily="2" charset="2"/>
              <a:buChar char="ü"/>
            </a:pPr>
            <a:r>
              <a:rPr lang="en-US" sz="2800" b="1" i="1" dirty="0" smtClean="0">
                <a:latin typeface="Bookman Old Style" pitchFamily="18" charset="0"/>
              </a:rPr>
              <a:t>It is used against soil infesting insects.</a:t>
            </a:r>
          </a:p>
          <a:p>
            <a:pPr>
              <a:buFont typeface="Wingdings" pitchFamily="2" charset="2"/>
              <a:buChar char="ü"/>
            </a:pPr>
            <a:r>
              <a:rPr lang="en-US" sz="2800" b="1" i="1" dirty="0" smtClean="0">
                <a:latin typeface="Bookman Old Style" pitchFamily="18" charset="0"/>
              </a:rPr>
              <a:t>Nicotine is incompatible with calcium dust, cryolite and barium fluosilicate.</a:t>
            </a:r>
          </a:p>
          <a:p>
            <a:pPr>
              <a:buFont typeface="Wingdings" pitchFamily="2" charset="2"/>
              <a:buChar char="ü"/>
            </a:pPr>
            <a:r>
              <a:rPr lang="en-US" sz="2800" b="1" i="1" dirty="0" smtClean="0">
                <a:latin typeface="Bookman Old Style" pitchFamily="18" charset="0"/>
              </a:rPr>
              <a:t>Advantage  of nicotine lies in its great margin of safety in plants.</a:t>
            </a:r>
          </a:p>
          <a:p>
            <a:pPr>
              <a:buFont typeface="Wingdings" pitchFamily="2" charset="2"/>
              <a:buChar char="ü"/>
            </a:pPr>
            <a:r>
              <a:rPr lang="en-US" sz="2800" b="1" i="1" dirty="0" smtClean="0">
                <a:latin typeface="Bookman Old Style" pitchFamily="18" charset="0"/>
              </a:rPr>
              <a:t>Disadvantage  its relative high cost and it is disagreeable to use.</a:t>
            </a:r>
          </a:p>
          <a:p>
            <a:pPr>
              <a:buFont typeface="Wingdings" pitchFamily="2" charset="2"/>
              <a:buChar char="ü"/>
            </a:pPr>
            <a:r>
              <a:rPr lang="en-US" sz="2800" b="1" i="1" dirty="0" smtClean="0">
                <a:latin typeface="Bookman Old Style" pitchFamily="18" charset="0"/>
              </a:rPr>
              <a:t>0.05 % nicotine sulphate containing 40% nicotine is effective in controlling aphids.</a:t>
            </a:r>
            <a:endParaRPr lang="en-IN" sz="2800" b="1" i="1" dirty="0">
              <a:latin typeface="Bookman Old Style" pitchFamily="18" charset="0"/>
            </a:endParaRPr>
          </a:p>
        </p:txBody>
      </p:sp>
      <p:sp>
        <p:nvSpPr>
          <p:cNvPr id="7" name="Rectangle 6"/>
          <p:cNvSpPr/>
          <p:nvPr/>
        </p:nvSpPr>
        <p:spPr>
          <a:xfrm>
            <a:off x="428596" y="214290"/>
            <a:ext cx="4974631" cy="769441"/>
          </a:xfrm>
          <a:prstGeom prst="rect">
            <a:avLst/>
          </a:prstGeom>
          <a:noFill/>
        </p:spPr>
        <p:txBody>
          <a:bodyPr wrap="none" lIns="91440" tIns="45720" rIns="91440" bIns="45720">
            <a:spAutoFit/>
          </a:bodyPr>
          <a:lstStyle/>
          <a:p>
            <a:pPr algn="ctr"/>
            <a:r>
              <a:rPr lang="en-US" sz="4400" dirty="0" smtClean="0">
                <a:solidFill>
                  <a:srgbClr val="002060"/>
                </a:solidFill>
                <a:latin typeface="Arial Black" pitchFamily="34" charset="0"/>
              </a:rPr>
              <a:t>Tobacco Dust : </a:t>
            </a:r>
            <a:endParaRPr lang="en-IN" sz="4400" dirty="0">
              <a:solidFill>
                <a:srgbClr val="002060"/>
              </a:solidFill>
            </a:endParaRPr>
          </a:p>
        </p:txBody>
      </p:sp>
    </p:spTree>
  </p:cSld>
  <p:clrMapOvr>
    <a:masterClrMapping/>
  </p:clrMapOvr>
  <p:transition spd="slow" advClick="0" advTm="1000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p:cTn id="25"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28"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6">
                                            <p:txEl>
                                              <p:pRg st="0" end="0"/>
                                            </p:txEl>
                                          </p:spTgt>
                                        </p:tgtEl>
                                      </p:cBhvr>
                                    </p:animEffect>
                                  </p:childTnLst>
                                </p:cTn>
                              </p:par>
                              <p:par>
                                <p:cTn id="33" presetID="25" presetClass="entr" presetSubtype="0"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p:cTn id="35"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38"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6">
                                            <p:txEl>
                                              <p:pRg st="1" end="1"/>
                                            </p:txEl>
                                          </p:spTgt>
                                        </p:tgtEl>
                                      </p:cBhvr>
                                    </p:animEffect>
                                  </p:childTnLst>
                                </p:cTn>
                              </p:par>
                              <p:par>
                                <p:cTn id="43" presetID="25" presetClass="entr" presetSubtype="0"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 calcmode="lin" valueType="num">
                                      <p:cBhvr>
                                        <p:cTn id="45" dur="500" decel="50000" fill="hold">
                                          <p:stCondLst>
                                            <p:cond delay="0"/>
                                          </p:stCondLst>
                                        </p:cTn>
                                        <p:tgtEl>
                                          <p:spTgt spid="6">
                                            <p:txEl>
                                              <p:pRg st="2" end="2"/>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6">
                                            <p:txEl>
                                              <p:pRg st="2" end="2"/>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6">
                                            <p:txEl>
                                              <p:pRg st="2" end="2"/>
                                            </p:txEl>
                                          </p:spTgt>
                                        </p:tgtEl>
                                        <p:attrNameLst>
                                          <p:attrName>ppt_w</p:attrName>
                                        </p:attrNameLst>
                                      </p:cBhvr>
                                      <p:tavLst>
                                        <p:tav tm="0">
                                          <p:val>
                                            <p:strVal val="#ppt_w*.05"/>
                                          </p:val>
                                        </p:tav>
                                        <p:tav tm="100000">
                                          <p:val>
                                            <p:strVal val="#ppt_w"/>
                                          </p:val>
                                        </p:tav>
                                      </p:tavLst>
                                    </p:anim>
                                    <p:anim calcmode="lin" valueType="num">
                                      <p:cBhvr>
                                        <p:cTn id="48" dur="1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6">
                                            <p:txEl>
                                              <p:pRg st="2" end="2"/>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6">
                                            <p:txEl>
                                              <p:pRg st="2" end="2"/>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6">
                                            <p:txEl>
                                              <p:pRg st="2" end="2"/>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6">
                                            <p:txEl>
                                              <p:pRg st="2" end="2"/>
                                            </p:txEl>
                                          </p:spTgt>
                                        </p:tgtEl>
                                      </p:cBhvr>
                                    </p:animEffect>
                                  </p:childTnLst>
                                </p:cTn>
                              </p:par>
                              <p:par>
                                <p:cTn id="53" presetID="25" presetClass="entr" presetSubtype="0" fill="hold" nodeType="with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p:cTn id="55" dur="500" decel="50000" fill="hold">
                                          <p:stCondLst>
                                            <p:cond delay="0"/>
                                          </p:stCondLst>
                                        </p:cTn>
                                        <p:tgtEl>
                                          <p:spTgt spid="6">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6">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6">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6">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6">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6">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6">
                                            <p:txEl>
                                              <p:pRg st="3" end="3"/>
                                            </p:txEl>
                                          </p:spTgt>
                                        </p:tgtEl>
                                      </p:cBhvr>
                                    </p:animEffect>
                                  </p:childTnLst>
                                </p:cTn>
                              </p:par>
                              <p:par>
                                <p:cTn id="63" presetID="25" presetClass="entr" presetSubtype="0" fill="hold" nodeType="withEffect">
                                  <p:stCondLst>
                                    <p:cond delay="0"/>
                                  </p:stCondLst>
                                  <p:childTnLst>
                                    <p:set>
                                      <p:cBhvr>
                                        <p:cTn id="64" dur="1" fill="hold">
                                          <p:stCondLst>
                                            <p:cond delay="0"/>
                                          </p:stCondLst>
                                        </p:cTn>
                                        <p:tgtEl>
                                          <p:spTgt spid="6">
                                            <p:txEl>
                                              <p:pRg st="4" end="4"/>
                                            </p:txEl>
                                          </p:spTgt>
                                        </p:tgtEl>
                                        <p:attrNameLst>
                                          <p:attrName>style.visibility</p:attrName>
                                        </p:attrNameLst>
                                      </p:cBhvr>
                                      <p:to>
                                        <p:strVal val="visible"/>
                                      </p:to>
                                    </p:set>
                                    <p:anim calcmode="lin" valueType="num">
                                      <p:cBhvr>
                                        <p:cTn id="65" dur="500" decel="50000" fill="hold">
                                          <p:stCondLst>
                                            <p:cond delay="0"/>
                                          </p:stCondLst>
                                        </p:cTn>
                                        <p:tgtEl>
                                          <p:spTgt spid="6">
                                            <p:txEl>
                                              <p:pRg st="4" end="4"/>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6">
                                            <p:txEl>
                                              <p:pRg st="4" end="4"/>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6">
                                            <p:txEl>
                                              <p:pRg st="4" end="4"/>
                                            </p:txEl>
                                          </p:spTgt>
                                        </p:tgtEl>
                                        <p:attrNameLst>
                                          <p:attrName>ppt_w</p:attrName>
                                        </p:attrNameLst>
                                      </p:cBhvr>
                                      <p:tavLst>
                                        <p:tav tm="0">
                                          <p:val>
                                            <p:strVal val="#ppt_w*.05"/>
                                          </p:val>
                                        </p:tav>
                                        <p:tav tm="100000">
                                          <p:val>
                                            <p:strVal val="#ppt_w"/>
                                          </p:val>
                                        </p:tav>
                                      </p:tavLst>
                                    </p:anim>
                                    <p:anim calcmode="lin" valueType="num">
                                      <p:cBhvr>
                                        <p:cTn id="68" dur="10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6">
                                            <p:txEl>
                                              <p:pRg st="4" end="4"/>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6">
                                            <p:txEl>
                                              <p:pRg st="4" end="4"/>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6">
                                            <p:txEl>
                                              <p:pRg st="4" end="4"/>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6">
                                            <p:txEl>
                                              <p:pRg st="4" end="4"/>
                                            </p:txEl>
                                          </p:spTgt>
                                        </p:tgtEl>
                                      </p:cBhvr>
                                    </p:animEffect>
                                  </p:childTnLst>
                                </p:cTn>
                              </p:par>
                              <p:par>
                                <p:cTn id="73" presetID="25" presetClass="entr" presetSubtype="0" fill="hold" nodeType="withEffect">
                                  <p:stCondLst>
                                    <p:cond delay="0"/>
                                  </p:stCondLst>
                                  <p:childTnLst>
                                    <p:set>
                                      <p:cBhvr>
                                        <p:cTn id="74" dur="1" fill="hold">
                                          <p:stCondLst>
                                            <p:cond delay="0"/>
                                          </p:stCondLst>
                                        </p:cTn>
                                        <p:tgtEl>
                                          <p:spTgt spid="6">
                                            <p:txEl>
                                              <p:pRg st="5" end="5"/>
                                            </p:txEl>
                                          </p:spTgt>
                                        </p:tgtEl>
                                        <p:attrNameLst>
                                          <p:attrName>style.visibility</p:attrName>
                                        </p:attrNameLst>
                                      </p:cBhvr>
                                      <p:to>
                                        <p:strVal val="visible"/>
                                      </p:to>
                                    </p:set>
                                    <p:anim calcmode="lin" valueType="num">
                                      <p:cBhvr>
                                        <p:cTn id="75" dur="500" decel="50000" fill="hold">
                                          <p:stCondLst>
                                            <p:cond delay="0"/>
                                          </p:stCondLst>
                                        </p:cTn>
                                        <p:tgtEl>
                                          <p:spTgt spid="6">
                                            <p:txEl>
                                              <p:pRg st="5" end="5"/>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6">
                                            <p:txEl>
                                              <p:pRg st="5" end="5"/>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6">
                                            <p:txEl>
                                              <p:pRg st="5" end="5"/>
                                            </p:txEl>
                                          </p:spTgt>
                                        </p:tgtEl>
                                        <p:attrNameLst>
                                          <p:attrName>ppt_w</p:attrName>
                                        </p:attrNameLst>
                                      </p:cBhvr>
                                      <p:tavLst>
                                        <p:tav tm="0">
                                          <p:val>
                                            <p:strVal val="#ppt_w*.05"/>
                                          </p:val>
                                        </p:tav>
                                        <p:tav tm="100000">
                                          <p:val>
                                            <p:strVal val="#ppt_w"/>
                                          </p:val>
                                        </p:tav>
                                      </p:tavLst>
                                    </p:anim>
                                    <p:anim calcmode="lin" valueType="num">
                                      <p:cBhvr>
                                        <p:cTn id="78" dur="1000" fill="hold"/>
                                        <p:tgtEl>
                                          <p:spTgt spid="6">
                                            <p:txEl>
                                              <p:pRg st="5" end="5"/>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6">
                                            <p:txEl>
                                              <p:pRg st="5" end="5"/>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6">
                                            <p:txEl>
                                              <p:pRg st="5" end="5"/>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6">
                                            <p:txEl>
                                              <p:pRg st="5" end="5"/>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ysanthemum-leucanthemum-flower[1].jpg"/>
          <p:cNvPicPr>
            <a:picLocks noChangeAspect="1"/>
          </p:cNvPicPr>
          <p:nvPr/>
        </p:nvPicPr>
        <p:blipFill>
          <a:blip r:embed="rId2" cstate="print"/>
          <a:stretch>
            <a:fillRect/>
          </a:stretch>
        </p:blipFill>
        <p:spPr>
          <a:xfrm>
            <a:off x="5857884" y="1357298"/>
            <a:ext cx="3143272" cy="4786346"/>
          </a:xfrm>
          <a:prstGeom prst="rect">
            <a:avLst/>
          </a:prstGeom>
        </p:spPr>
      </p:pic>
      <p:sp>
        <p:nvSpPr>
          <p:cNvPr id="3" name="Rectangle 2"/>
          <p:cNvSpPr/>
          <p:nvPr/>
        </p:nvSpPr>
        <p:spPr>
          <a:xfrm>
            <a:off x="285720" y="142852"/>
            <a:ext cx="2857520" cy="769441"/>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skerville Old Face" pitchFamily="18" charset="0"/>
              </a:rPr>
              <a:t>Pyrethrum :</a:t>
            </a:r>
            <a:endParaRPr lang="en-IN"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skerville Old Face" pitchFamily="18" charset="0"/>
            </a:endParaRPr>
          </a:p>
        </p:txBody>
      </p:sp>
      <p:sp>
        <p:nvSpPr>
          <p:cNvPr id="5" name="TextBox 4"/>
          <p:cNvSpPr txBox="1"/>
          <p:nvPr/>
        </p:nvSpPr>
        <p:spPr>
          <a:xfrm>
            <a:off x="0" y="1000109"/>
            <a:ext cx="6286512" cy="5262979"/>
          </a:xfrm>
          <a:prstGeom prst="rect">
            <a:avLst/>
          </a:prstGeom>
          <a:noFill/>
        </p:spPr>
        <p:txBody>
          <a:bodyPr wrap="square" rtlCol="0">
            <a:spAutoFit/>
          </a:bodyPr>
          <a:lstStyle/>
          <a:p>
            <a:pPr>
              <a:buFont typeface="Wingdings" pitchFamily="2" charset="2"/>
              <a:buChar char="q"/>
            </a:pPr>
            <a:r>
              <a:rPr lang="en-US" sz="2400" dirty="0" smtClean="0"/>
              <a:t> It is Natural </a:t>
            </a:r>
            <a:r>
              <a:rPr lang="en-US" sz="2400" dirty="0" smtClean="0">
                <a:hlinkClick r:id="rId3" action="ppaction://hlinkfile" tooltip="Insecticide"/>
              </a:rPr>
              <a:t>insecticide</a:t>
            </a:r>
            <a:r>
              <a:rPr lang="en-US" sz="2400" dirty="0" smtClean="0"/>
              <a:t> made from the dried flowers of</a:t>
            </a:r>
            <a:r>
              <a:rPr lang="en-US" sz="2400" i="1" dirty="0" smtClean="0"/>
              <a:t> Chrysanthemum coccineum  </a:t>
            </a:r>
            <a:r>
              <a:rPr lang="en-US" sz="2400" dirty="0" smtClean="0"/>
              <a:t>C.roseum &amp; C.carneum.</a:t>
            </a:r>
          </a:p>
          <a:p>
            <a:pPr>
              <a:buFont typeface="Wingdings" pitchFamily="2" charset="2"/>
              <a:buChar char="q"/>
            </a:pPr>
            <a:r>
              <a:rPr lang="en-US" sz="2400" dirty="0" smtClean="0"/>
              <a:t> Active ingredients  are pyrethrins and </a:t>
            </a:r>
          </a:p>
          <a:p>
            <a:r>
              <a:rPr lang="en-US" sz="2400" dirty="0" smtClean="0"/>
              <a:t>     cinerins.</a:t>
            </a:r>
          </a:p>
          <a:p>
            <a:pPr>
              <a:buFont typeface="Wingdings" pitchFamily="2" charset="2"/>
              <a:buChar char="q"/>
            </a:pPr>
            <a:r>
              <a:rPr lang="en-US" sz="2400" dirty="0" smtClean="0"/>
              <a:t> Flowers are grinded and soaked in the</a:t>
            </a:r>
          </a:p>
          <a:p>
            <a:r>
              <a:rPr lang="en-US" sz="2400" dirty="0" smtClean="0"/>
              <a:t>     solvent ,ethylene dichloride.</a:t>
            </a:r>
          </a:p>
          <a:p>
            <a:pPr>
              <a:buFont typeface="Wingdings" pitchFamily="2" charset="2"/>
              <a:buChar char="q"/>
            </a:pPr>
            <a:r>
              <a:rPr lang="en-US" sz="2400" dirty="0" smtClean="0"/>
              <a:t> The distilled off product is called oleoresins.</a:t>
            </a:r>
          </a:p>
          <a:p>
            <a:pPr>
              <a:buFont typeface="Wingdings" pitchFamily="2" charset="2"/>
              <a:buChar char="q"/>
            </a:pPr>
            <a:r>
              <a:rPr lang="en-US" sz="2400" dirty="0" smtClean="0"/>
              <a:t> Oleoresins is further extracted  with </a:t>
            </a:r>
          </a:p>
          <a:p>
            <a:r>
              <a:rPr lang="en-US" sz="2400" dirty="0" smtClean="0"/>
              <a:t>     kerosine  or alcohal.</a:t>
            </a:r>
          </a:p>
          <a:p>
            <a:pPr>
              <a:buFont typeface="Wingdings" pitchFamily="2" charset="2"/>
              <a:buChar char="q"/>
            </a:pPr>
            <a:r>
              <a:rPr lang="en-US" sz="2400" dirty="0" smtClean="0"/>
              <a:t> When exposed to sun light, UV rays heat &amp;</a:t>
            </a:r>
          </a:p>
          <a:p>
            <a:r>
              <a:rPr lang="en-US" sz="2400" dirty="0" smtClean="0"/>
              <a:t>     air its loses toxic properties.</a:t>
            </a:r>
          </a:p>
          <a:p>
            <a:pPr>
              <a:buFont typeface="Wingdings" pitchFamily="2" charset="2"/>
              <a:buChar char="q"/>
            </a:pPr>
            <a:r>
              <a:rPr lang="en-US" sz="2400" dirty="0" smtClean="0"/>
              <a:t> Storage in cold place from 0</a:t>
            </a:r>
            <a:r>
              <a:rPr lang="en-US" sz="2400" baseline="30000" dirty="0" smtClean="0"/>
              <a:t>0 </a:t>
            </a:r>
            <a:r>
              <a:rPr lang="en-US" sz="2400" dirty="0" smtClean="0"/>
              <a:t>C to 60</a:t>
            </a:r>
            <a:r>
              <a:rPr lang="en-US" sz="2400" baseline="30000" dirty="0" smtClean="0"/>
              <a:t>0</a:t>
            </a:r>
            <a:r>
              <a:rPr lang="en-US" sz="2400" dirty="0" smtClean="0"/>
              <a:t>C </a:t>
            </a:r>
          </a:p>
          <a:p>
            <a:r>
              <a:rPr lang="en-US" sz="2400" dirty="0" smtClean="0"/>
              <a:t>     inhibits decomposition.</a:t>
            </a:r>
          </a:p>
        </p:txBody>
      </p:sp>
      <p:sp>
        <p:nvSpPr>
          <p:cNvPr id="6" name="TextBox 5"/>
          <p:cNvSpPr txBox="1"/>
          <p:nvPr/>
        </p:nvSpPr>
        <p:spPr>
          <a:xfrm>
            <a:off x="5786446" y="6215082"/>
            <a:ext cx="3357554" cy="461665"/>
          </a:xfrm>
          <a:prstGeom prst="rect">
            <a:avLst/>
          </a:prstGeom>
          <a:noFill/>
        </p:spPr>
        <p:txBody>
          <a:bodyPr wrap="square" rtlCol="0">
            <a:spAutoFit/>
          </a:bodyPr>
          <a:lstStyle/>
          <a:p>
            <a:r>
              <a:rPr lang="en-US" sz="2400" i="1" dirty="0" smtClean="0"/>
              <a:t>Chrysanthemum flower </a:t>
            </a:r>
            <a:endParaRPr lang="en-IN" sz="2400" dirty="0"/>
          </a:p>
        </p:txBody>
      </p:sp>
    </p:spTree>
  </p:cSld>
  <p:clrMapOvr>
    <a:masterClrMapping/>
  </p:clrMapOvr>
  <p:transition spd="slow" advClick="0" advTm="1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p:stCondLst>
                              <p:cond delay="2000"/>
                            </p:stCondLst>
                            <p:childTnLst>
                              <p:par>
                                <p:cTn id="15" presetID="22" presetClass="entr" presetSubtype="4" fill="hold"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ipe(down)">
                                      <p:cBhvr>
                                        <p:cTn id="23" dur="500"/>
                                        <p:tgtEl>
                                          <p:spTgt spid="5">
                                            <p:txEl>
                                              <p:pRg st="2" end="2"/>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wipe(down)">
                                      <p:cBhvr>
                                        <p:cTn id="26" dur="500"/>
                                        <p:tgtEl>
                                          <p:spTgt spid="5">
                                            <p:txEl>
                                              <p:pRg st="3" end="3"/>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wipe(down)">
                                      <p:cBhvr>
                                        <p:cTn id="35" dur="500"/>
                                        <p:tgtEl>
                                          <p:spTgt spid="5">
                                            <p:txEl>
                                              <p:pRg st="6" end="6"/>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wipe(down)">
                                      <p:cBhvr>
                                        <p:cTn id="38" dur="500"/>
                                        <p:tgtEl>
                                          <p:spTgt spid="5">
                                            <p:txEl>
                                              <p:pRg st="7" end="7"/>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wipe(down)">
                                      <p:cBhvr>
                                        <p:cTn id="41" dur="500"/>
                                        <p:tgtEl>
                                          <p:spTgt spid="5">
                                            <p:txEl>
                                              <p:pRg st="8" end="8"/>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wipe(down)">
                                      <p:cBhvr>
                                        <p:cTn id="44" dur="500"/>
                                        <p:tgtEl>
                                          <p:spTgt spid="5">
                                            <p:txEl>
                                              <p:pRg st="9" end="9"/>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wipe(down)">
                                      <p:cBhvr>
                                        <p:cTn id="47" dur="500"/>
                                        <p:tgtEl>
                                          <p:spTgt spid="5">
                                            <p:txEl>
                                              <p:pRg st="10" end="10"/>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wipe(down)">
                                      <p:cBhvr>
                                        <p:cTn id="50" dur="500"/>
                                        <p:tgtEl>
                                          <p:spTgt spid="5">
                                            <p:txEl>
                                              <p:pRg st="11" end="11"/>
                                            </p:txEl>
                                          </p:spTgt>
                                        </p:tgtEl>
                                      </p:cBhvr>
                                    </p:animEffect>
                                  </p:childTnLst>
                                </p:cTn>
                              </p:par>
                              <p:par>
                                <p:cTn id="51" presetID="38" presetClass="entr" presetSubtype="0" accel="50000" fill="hold" grpId="0" nodeType="withEffect">
                                  <p:stCondLst>
                                    <p:cond delay="0"/>
                                  </p:stCondLst>
                                  <p:iterate type="lt">
                                    <p:tmPct val="50000"/>
                                  </p:iterate>
                                  <p:childTnLst>
                                    <p:set>
                                      <p:cBhvr>
                                        <p:cTn id="52" dur="1" fill="hold">
                                          <p:stCondLst>
                                            <p:cond delay="0"/>
                                          </p:stCondLst>
                                        </p:cTn>
                                        <p:tgtEl>
                                          <p:spTgt spid="3"/>
                                        </p:tgtEl>
                                        <p:attrNameLst>
                                          <p:attrName>style.visibility</p:attrName>
                                        </p:attrNameLst>
                                      </p:cBhvr>
                                      <p:to>
                                        <p:strVal val="visible"/>
                                      </p:to>
                                    </p:set>
                                    <p:set>
                                      <p:cBhvr>
                                        <p:cTn id="53" dur="455" fill="hold">
                                          <p:stCondLst>
                                            <p:cond delay="0"/>
                                          </p:stCondLst>
                                        </p:cTn>
                                        <p:tgtEl>
                                          <p:spTgt spid="3"/>
                                        </p:tgtEl>
                                        <p:attrNameLst>
                                          <p:attrName>style.rotation</p:attrName>
                                        </p:attrNameLst>
                                      </p:cBhvr>
                                      <p:to>
                                        <p:strVal val="-45.0"/>
                                      </p:to>
                                    </p:set>
                                    <p:anim calcmode="lin" valueType="num">
                                      <p:cBhvr>
                                        <p:cTn id="54"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55"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56"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57"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9001156" cy="6555641"/>
          </a:xfrm>
          <a:prstGeom prst="rect">
            <a:avLst/>
          </a:prstGeom>
          <a:noFill/>
        </p:spPr>
        <p:txBody>
          <a:bodyPr wrap="square" rtlCol="0">
            <a:spAutoFit/>
          </a:bodyPr>
          <a:lstStyle/>
          <a:p>
            <a:pPr>
              <a:buFont typeface="Wingdings" pitchFamily="2" charset="2"/>
              <a:buChar char="Ø"/>
            </a:pPr>
            <a:r>
              <a:rPr lang="en-US" sz="2800" dirty="0" smtClean="0"/>
              <a:t>This is applied as a suspension in water or oil, or as a powder or as spray.</a:t>
            </a:r>
          </a:p>
          <a:p>
            <a:pPr>
              <a:buFont typeface="Wingdings" pitchFamily="2" charset="2"/>
              <a:buChar char="Ø"/>
            </a:pPr>
            <a:r>
              <a:rPr lang="en-US" sz="2800" dirty="0" smtClean="0"/>
              <a:t>Its content ranges from 0.05 to 0.1% in preparation.</a:t>
            </a:r>
          </a:p>
          <a:p>
            <a:pPr>
              <a:buFont typeface="Wingdings" pitchFamily="2" charset="2"/>
              <a:buChar char="Ø"/>
            </a:pPr>
            <a:r>
              <a:rPr lang="en-US" sz="2800" dirty="0" smtClean="0"/>
              <a:t>Spray contains 2% of pyrethrins.</a:t>
            </a:r>
          </a:p>
          <a:p>
            <a:pPr>
              <a:buFont typeface="Wingdings" pitchFamily="2" charset="2"/>
              <a:buChar char="Ø"/>
            </a:pPr>
            <a:r>
              <a:rPr lang="en-US" sz="2800" dirty="0" smtClean="0"/>
              <a:t>Dust contains 0.1% to 0.2% pyrethrins.</a:t>
            </a:r>
          </a:p>
          <a:p>
            <a:pPr>
              <a:buFont typeface="Wingdings" pitchFamily="2" charset="2"/>
              <a:buChar char="Ø"/>
            </a:pPr>
            <a:r>
              <a:rPr lang="en-US" sz="2800" dirty="0" smtClean="0"/>
              <a:t> Pyrethrins attack the nervous systems of all </a:t>
            </a:r>
            <a:r>
              <a:rPr lang="en-US" sz="2800" dirty="0" smtClean="0">
                <a:hlinkClick r:id="rId2" action="ppaction://hlinkfile" tooltip="Insect"/>
              </a:rPr>
              <a:t>insects</a:t>
            </a:r>
            <a:r>
              <a:rPr lang="en-US" sz="2800" dirty="0" smtClean="0"/>
              <a:t>, and inhibit female </a:t>
            </a:r>
            <a:r>
              <a:rPr lang="en-US" sz="2800" dirty="0" smtClean="0">
                <a:hlinkClick r:id="rId3" action="ppaction://hlinkfile" tooltip="Mosquito"/>
              </a:rPr>
              <a:t>mosquitoes</a:t>
            </a:r>
            <a:r>
              <a:rPr lang="en-US" sz="2800" dirty="0" smtClean="0"/>
              <a:t> from biting. </a:t>
            </a:r>
          </a:p>
          <a:p>
            <a:pPr>
              <a:buFont typeface="Wingdings" pitchFamily="2" charset="2"/>
              <a:buChar char="Ø"/>
            </a:pPr>
            <a:r>
              <a:rPr lang="en-US" sz="2800" dirty="0" smtClean="0"/>
              <a:t>When present in amounts less than those fatal to insects, they still appear to have an </a:t>
            </a:r>
            <a:r>
              <a:rPr lang="en-US" sz="2800" dirty="0" smtClean="0">
                <a:hlinkClick r:id="rId4" action="ppaction://hlinkfile" tooltip="Insect repellent"/>
              </a:rPr>
              <a:t>insect repellent</a:t>
            </a:r>
            <a:r>
              <a:rPr lang="en-US" sz="2800" dirty="0" smtClean="0"/>
              <a:t> effect. </a:t>
            </a:r>
          </a:p>
          <a:p>
            <a:pPr>
              <a:buFont typeface="Wingdings" pitchFamily="2" charset="2"/>
              <a:buChar char="Ø"/>
            </a:pPr>
            <a:r>
              <a:rPr lang="en-US" sz="2800" dirty="0" smtClean="0"/>
              <a:t>They are harmful to </a:t>
            </a:r>
            <a:r>
              <a:rPr lang="en-US" sz="2800" dirty="0" smtClean="0">
                <a:hlinkClick r:id="rId5" action="ppaction://hlinkfile" tooltip="Fish"/>
              </a:rPr>
              <a:t>fish</a:t>
            </a:r>
            <a:r>
              <a:rPr lang="en-US" sz="2800" dirty="0" smtClean="0"/>
              <a:t>, but are far less toxic to      </a:t>
            </a:r>
            <a:r>
              <a:rPr lang="en-US" sz="2800" dirty="0" smtClean="0">
                <a:hlinkClick r:id="rId6" action="ppaction://hlinkfile" tooltip="Mammal"/>
              </a:rPr>
              <a:t>mammals</a:t>
            </a:r>
            <a:r>
              <a:rPr lang="en-US" sz="2800" dirty="0" smtClean="0"/>
              <a:t> and </a:t>
            </a:r>
            <a:r>
              <a:rPr lang="en-US" sz="2800" dirty="0" smtClean="0">
                <a:hlinkClick r:id="rId7" action="ppaction://hlinkfile" tooltip="Bird"/>
              </a:rPr>
              <a:t>birds</a:t>
            </a:r>
            <a:r>
              <a:rPr lang="en-US" sz="2800" dirty="0" smtClean="0"/>
              <a:t>.</a:t>
            </a:r>
          </a:p>
          <a:p>
            <a:pPr>
              <a:buFont typeface="Wingdings" pitchFamily="2" charset="2"/>
              <a:buChar char="Ø"/>
            </a:pPr>
            <a:r>
              <a:rPr lang="en-US" sz="2800" dirty="0" smtClean="0"/>
              <a:t>It is mixed with synergist like sulfoxide or piperonyl butaoxide to increase toxicity.</a:t>
            </a:r>
          </a:p>
          <a:p>
            <a:pPr>
              <a:buFont typeface="Wingdings" pitchFamily="2" charset="2"/>
              <a:buChar char="Ø"/>
            </a:pPr>
            <a:r>
              <a:rPr lang="en-US" sz="2800" dirty="0" smtClean="0"/>
              <a:t>Sesame oil is synergist and petroleum is effective solvent.</a:t>
            </a:r>
          </a:p>
        </p:txBody>
      </p:sp>
    </p:spTree>
  </p:cSld>
  <p:clrMapOvr>
    <a:masterClrMapping/>
  </p:clrMapOvr>
  <p:transition spd="slow" advClick="0" advTm="10000">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3000"/>
                                        <p:tgtEl>
                                          <p:spTgt spid="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lide(fromBottom)">
                                      <p:cBhvr>
                                        <p:cTn id="10" dur="3000"/>
                                        <p:tgtEl>
                                          <p:spTgt spid="2">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slide(fromBottom)">
                                      <p:cBhvr>
                                        <p:cTn id="13" dur="3000"/>
                                        <p:tgtEl>
                                          <p:spTgt spid="2">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slide(fromBottom)">
                                      <p:cBhvr>
                                        <p:cTn id="16" dur="3000"/>
                                        <p:tgtEl>
                                          <p:spTgt spid="2">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slide(fromBottom)">
                                      <p:cBhvr>
                                        <p:cTn id="19" dur="3000"/>
                                        <p:tgtEl>
                                          <p:spTgt spid="2">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slide(fromBottom)">
                                      <p:cBhvr>
                                        <p:cTn id="22" dur="3000"/>
                                        <p:tgtEl>
                                          <p:spTgt spid="2">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slide(fromBottom)">
                                      <p:cBhvr>
                                        <p:cTn id="25" dur="3000"/>
                                        <p:tgtEl>
                                          <p:spTgt spid="2">
                                            <p:txEl>
                                              <p:pRg st="6" end="6"/>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slide(fromBottom)">
                                      <p:cBhvr>
                                        <p:cTn id="28" dur="3000"/>
                                        <p:tgtEl>
                                          <p:spTgt spid="2">
                                            <p:txEl>
                                              <p:pRg st="7" end="7"/>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slide(fromBottom)">
                                      <p:cBhvr>
                                        <p:cTn id="31" dur="3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643998" cy="6124754"/>
          </a:xfrm>
          <a:prstGeom prst="rect">
            <a:avLst/>
          </a:prstGeom>
          <a:noFill/>
          <a:effectLst>
            <a:glow rad="139700">
              <a:schemeClr val="accent1">
                <a:satMod val="175000"/>
                <a:alpha val="40000"/>
              </a:schemeClr>
            </a:glow>
          </a:effectLst>
        </p:spPr>
        <p:txBody>
          <a:bodyPr wrap="square" rtlCol="0">
            <a:spAutoFit/>
          </a:bodyPr>
          <a:lstStyle/>
          <a:p>
            <a:pPr>
              <a:buFont typeface="Wingdings" pitchFamily="2" charset="2"/>
              <a:buChar char="§"/>
            </a:pPr>
            <a:r>
              <a:rPr lang="en-US" sz="2800" b="1" dirty="0" smtClean="0"/>
              <a:t>Pyrethrum mixed with stored grains protection against     </a:t>
            </a:r>
          </a:p>
          <a:p>
            <a:r>
              <a:rPr lang="en-US" sz="2800" b="1" dirty="0" smtClean="0"/>
              <a:t>   stored grain pests.</a:t>
            </a:r>
          </a:p>
          <a:p>
            <a:pPr>
              <a:buFont typeface="Wingdings" pitchFamily="2" charset="2"/>
              <a:buChar char="§"/>
            </a:pPr>
            <a:r>
              <a:rPr lang="en-US" sz="2800" b="1" dirty="0" smtClean="0"/>
              <a:t>It is formulated as dust, emulsion, solution and aerosols.</a:t>
            </a:r>
          </a:p>
          <a:p>
            <a:pPr>
              <a:buFont typeface="Wingdings" pitchFamily="2" charset="2"/>
              <a:buChar char="§"/>
            </a:pPr>
            <a:r>
              <a:rPr lang="en-US" sz="2800" b="1" dirty="0" smtClean="0"/>
              <a:t>Powdered flowers and extracts are widely used against </a:t>
            </a:r>
          </a:p>
          <a:p>
            <a:r>
              <a:rPr lang="en-US" sz="2800" b="1" dirty="0" smtClean="0"/>
              <a:t>  flies, bed bugs and silver fish.</a:t>
            </a:r>
          </a:p>
          <a:p>
            <a:pPr>
              <a:buFont typeface="Wingdings" pitchFamily="2" charset="2"/>
              <a:buChar char="§"/>
            </a:pPr>
            <a:r>
              <a:rPr lang="en-US" sz="2800" b="1" dirty="0" smtClean="0"/>
              <a:t>Dust or sprays are used against insects damaging </a:t>
            </a:r>
          </a:p>
          <a:p>
            <a:r>
              <a:rPr lang="en-US" sz="2800" b="1" dirty="0" smtClean="0"/>
              <a:t>  vegetables, ornamentals and fruit.</a:t>
            </a:r>
          </a:p>
          <a:p>
            <a:pPr>
              <a:buFont typeface="Wingdings" pitchFamily="2" charset="2"/>
              <a:buChar char="§"/>
            </a:pPr>
            <a:r>
              <a:rPr lang="en-US" sz="2800" b="1" dirty="0" smtClean="0"/>
              <a:t>It is also used in livestock or cattle spray.</a:t>
            </a:r>
          </a:p>
          <a:p>
            <a:pPr>
              <a:buFont typeface="Wingdings" pitchFamily="2" charset="2"/>
              <a:buChar char="§"/>
            </a:pPr>
            <a:r>
              <a:rPr lang="en-US" sz="2800" b="1" dirty="0" smtClean="0"/>
              <a:t>It is also used for protection of valuable turf.</a:t>
            </a:r>
            <a:endParaRPr lang="en-US" sz="2800" b="1" dirty="0"/>
          </a:p>
          <a:p>
            <a:pPr>
              <a:buFont typeface="Wingdings" pitchFamily="2" charset="2"/>
              <a:buChar char="§"/>
            </a:pPr>
            <a:r>
              <a:rPr lang="en-US" sz="2800" b="1" dirty="0" smtClean="0"/>
              <a:t>Pyrethrum extracts are incompatable with calcium </a:t>
            </a:r>
          </a:p>
          <a:p>
            <a:r>
              <a:rPr lang="en-US" sz="2800" b="1" dirty="0" smtClean="0"/>
              <a:t>  arsenate, lime sulphur, paris green and hydrated lime.</a:t>
            </a:r>
          </a:p>
          <a:p>
            <a:pPr>
              <a:buFont typeface="Wingdings" pitchFamily="2" charset="2"/>
              <a:buChar char="§"/>
            </a:pPr>
            <a:r>
              <a:rPr lang="en-US" sz="2800" b="1" dirty="0" smtClean="0"/>
              <a:t>It is compatable with dinitrophenols and </a:t>
            </a:r>
          </a:p>
          <a:p>
            <a:r>
              <a:rPr lang="en-US" sz="2800" b="1" dirty="0" smtClean="0"/>
              <a:t>   tetraethypyrophosphate.</a:t>
            </a:r>
          </a:p>
        </p:txBody>
      </p:sp>
    </p:spTree>
  </p:cSld>
  <p:clrMapOvr>
    <a:masterClrMapping/>
  </p:clrMapOvr>
  <p:transition spd="slow" advClick="0" advTm="10000">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800" decel="100000"/>
                                        <p:tgtEl>
                                          <p:spTgt spid="2">
                                            <p:txEl>
                                              <p:pRg st="1" end="1"/>
                                            </p:txEl>
                                          </p:spTgt>
                                        </p:tgtEl>
                                      </p:cBhvr>
                                    </p:animEffect>
                                    <p:anim calcmode="lin" valueType="num">
                                      <p:cBhvr>
                                        <p:cTn id="16"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800" decel="100000"/>
                                        <p:tgtEl>
                                          <p:spTgt spid="2">
                                            <p:txEl>
                                              <p:pRg st="2" end="2"/>
                                            </p:txEl>
                                          </p:spTgt>
                                        </p:tgtEl>
                                      </p:cBhvr>
                                    </p:animEffect>
                                    <p:anim calcmode="lin" valueType="num">
                                      <p:cBhvr>
                                        <p:cTn id="24"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800" decel="100000"/>
                                        <p:tgtEl>
                                          <p:spTgt spid="2">
                                            <p:txEl>
                                              <p:pRg st="3" end="3"/>
                                            </p:txEl>
                                          </p:spTgt>
                                        </p:tgtEl>
                                      </p:cBhvr>
                                    </p:animEffect>
                                    <p:anim calcmode="lin" valueType="num">
                                      <p:cBhvr>
                                        <p:cTn id="32"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800" decel="100000"/>
                                        <p:tgtEl>
                                          <p:spTgt spid="2">
                                            <p:txEl>
                                              <p:pRg st="4" end="4"/>
                                            </p:txEl>
                                          </p:spTgt>
                                        </p:tgtEl>
                                      </p:cBhvr>
                                    </p:animEffect>
                                    <p:anim calcmode="lin" valueType="num">
                                      <p:cBhvr>
                                        <p:cTn id="40"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par>
                          <p:cTn id="45" fill="hold">
                            <p:stCondLst>
                              <p:cond delay="1000"/>
                            </p:stCondLst>
                            <p:childTnLst>
                              <p:par>
                                <p:cTn id="46" presetID="19" presetClass="entr" presetSubtype="10" fill="hold" nodeType="after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 calcmode="lin" valueType="num">
                                      <p:cBhvr>
                                        <p:cTn id="48" dur="5000" fill="hold"/>
                                        <p:tgtEl>
                                          <p:spTgt spid="2">
                                            <p:txEl>
                                              <p:pRg st="7" end="7"/>
                                            </p:txEl>
                                          </p:spTgt>
                                        </p:tgtEl>
                                        <p:attrNameLst>
                                          <p:attrName>ppt_w</p:attrName>
                                        </p:attrNameLst>
                                      </p:cBhvr>
                                      <p:tavLst>
                                        <p:tav tm="0" fmla="#ppt_w*sin(2.5*pi*$)">
                                          <p:val>
                                            <p:fltVal val="0"/>
                                          </p:val>
                                        </p:tav>
                                        <p:tav tm="100000">
                                          <p:val>
                                            <p:fltVal val="1"/>
                                          </p:val>
                                        </p:tav>
                                      </p:tavLst>
                                    </p:anim>
                                    <p:anim calcmode="lin" valueType="num">
                                      <p:cBhvr>
                                        <p:cTn id="49" dur="5000" fill="hold"/>
                                        <p:tgtEl>
                                          <p:spTgt spid="2">
                                            <p:txEl>
                                              <p:pRg st="7" end="7"/>
                                            </p:txEl>
                                          </p:spTgt>
                                        </p:tgtEl>
                                        <p:attrNameLst>
                                          <p:attrName>ppt_h</p:attrName>
                                        </p:attrNameLst>
                                      </p:cBhvr>
                                      <p:tavLst>
                                        <p:tav tm="0">
                                          <p:val>
                                            <p:strVal val="#ppt_h"/>
                                          </p:val>
                                        </p:tav>
                                        <p:tav tm="100000">
                                          <p:val>
                                            <p:strVal val="#ppt_h"/>
                                          </p:val>
                                        </p:tav>
                                      </p:tavLst>
                                    </p:anim>
                                  </p:childTnLst>
                                </p:cTn>
                              </p:par>
                              <p:par>
                                <p:cTn id="50" presetID="19" presetClass="entr" presetSubtype="10" fill="hold" nodeType="with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 calcmode="lin" valueType="num">
                                      <p:cBhvr>
                                        <p:cTn id="52" dur="5000" fill="hold"/>
                                        <p:tgtEl>
                                          <p:spTgt spid="2">
                                            <p:txEl>
                                              <p:pRg st="8" end="8"/>
                                            </p:txEl>
                                          </p:spTgt>
                                        </p:tgtEl>
                                        <p:attrNameLst>
                                          <p:attrName>ppt_w</p:attrName>
                                        </p:attrNameLst>
                                      </p:cBhvr>
                                      <p:tavLst>
                                        <p:tav tm="0" fmla="#ppt_w*sin(2.5*pi*$)">
                                          <p:val>
                                            <p:fltVal val="0"/>
                                          </p:val>
                                        </p:tav>
                                        <p:tav tm="100000">
                                          <p:val>
                                            <p:fltVal val="1"/>
                                          </p:val>
                                        </p:tav>
                                      </p:tavLst>
                                    </p:anim>
                                    <p:anim calcmode="lin" valueType="num">
                                      <p:cBhvr>
                                        <p:cTn id="53" dur="5000" fill="hold"/>
                                        <p:tgtEl>
                                          <p:spTgt spid="2">
                                            <p:txEl>
                                              <p:pRg st="8" end="8"/>
                                            </p:txEl>
                                          </p:spTgt>
                                        </p:tgtEl>
                                        <p:attrNameLst>
                                          <p:attrName>ppt_h</p:attrName>
                                        </p:attrNameLst>
                                      </p:cBhvr>
                                      <p:tavLst>
                                        <p:tav tm="0">
                                          <p:val>
                                            <p:strVal val="#ppt_h"/>
                                          </p:val>
                                        </p:tav>
                                        <p:tav tm="100000">
                                          <p:val>
                                            <p:strVal val="#ppt_h"/>
                                          </p:val>
                                        </p:tav>
                                      </p:tavLst>
                                    </p:anim>
                                  </p:childTnLst>
                                </p:cTn>
                              </p:par>
                              <p:par>
                                <p:cTn id="54" presetID="19" presetClass="entr" presetSubtype="10" fill="hold" nodeType="with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 calcmode="lin" valueType="num">
                                      <p:cBhvr>
                                        <p:cTn id="56" dur="5000" fill="hold"/>
                                        <p:tgtEl>
                                          <p:spTgt spid="2">
                                            <p:txEl>
                                              <p:pRg st="9" end="9"/>
                                            </p:txEl>
                                          </p:spTgt>
                                        </p:tgtEl>
                                        <p:attrNameLst>
                                          <p:attrName>ppt_w</p:attrName>
                                        </p:attrNameLst>
                                      </p:cBhvr>
                                      <p:tavLst>
                                        <p:tav tm="0" fmla="#ppt_w*sin(2.5*pi*$)">
                                          <p:val>
                                            <p:fltVal val="0"/>
                                          </p:val>
                                        </p:tav>
                                        <p:tav tm="100000">
                                          <p:val>
                                            <p:fltVal val="1"/>
                                          </p:val>
                                        </p:tav>
                                      </p:tavLst>
                                    </p:anim>
                                    <p:anim calcmode="lin" valueType="num">
                                      <p:cBhvr>
                                        <p:cTn id="57" dur="5000" fill="hold"/>
                                        <p:tgtEl>
                                          <p:spTgt spid="2">
                                            <p:txEl>
                                              <p:pRg st="9" end="9"/>
                                            </p:txEl>
                                          </p:spTgt>
                                        </p:tgtEl>
                                        <p:attrNameLst>
                                          <p:attrName>ppt_h</p:attrName>
                                        </p:attrNameLst>
                                      </p:cBhvr>
                                      <p:tavLst>
                                        <p:tav tm="0">
                                          <p:val>
                                            <p:strVal val="#ppt_h"/>
                                          </p:val>
                                        </p:tav>
                                        <p:tav tm="100000">
                                          <p:val>
                                            <p:strVal val="#ppt_h"/>
                                          </p:val>
                                        </p:tav>
                                      </p:tavLst>
                                    </p:anim>
                                  </p:childTnLst>
                                </p:cTn>
                              </p:par>
                              <p:par>
                                <p:cTn id="58" presetID="19" presetClass="entr" presetSubtype="10" fill="hold" nodeType="withEffect">
                                  <p:stCondLst>
                                    <p:cond delay="0"/>
                                  </p:stCondLst>
                                  <p:childTnLst>
                                    <p:set>
                                      <p:cBhvr>
                                        <p:cTn id="59" dur="1" fill="hold">
                                          <p:stCondLst>
                                            <p:cond delay="0"/>
                                          </p:stCondLst>
                                        </p:cTn>
                                        <p:tgtEl>
                                          <p:spTgt spid="2">
                                            <p:txEl>
                                              <p:pRg st="10" end="10"/>
                                            </p:txEl>
                                          </p:spTgt>
                                        </p:tgtEl>
                                        <p:attrNameLst>
                                          <p:attrName>style.visibility</p:attrName>
                                        </p:attrNameLst>
                                      </p:cBhvr>
                                      <p:to>
                                        <p:strVal val="visible"/>
                                      </p:to>
                                    </p:set>
                                    <p:anim calcmode="lin" valueType="num">
                                      <p:cBhvr>
                                        <p:cTn id="60" dur="5000" fill="hold"/>
                                        <p:tgtEl>
                                          <p:spTgt spid="2">
                                            <p:txEl>
                                              <p:pRg st="10" end="10"/>
                                            </p:txEl>
                                          </p:spTgt>
                                        </p:tgtEl>
                                        <p:attrNameLst>
                                          <p:attrName>ppt_w</p:attrName>
                                        </p:attrNameLst>
                                      </p:cBhvr>
                                      <p:tavLst>
                                        <p:tav tm="0" fmla="#ppt_w*sin(2.5*pi*$)">
                                          <p:val>
                                            <p:fltVal val="0"/>
                                          </p:val>
                                        </p:tav>
                                        <p:tav tm="100000">
                                          <p:val>
                                            <p:fltVal val="1"/>
                                          </p:val>
                                        </p:tav>
                                      </p:tavLst>
                                    </p:anim>
                                    <p:anim calcmode="lin" valueType="num">
                                      <p:cBhvr>
                                        <p:cTn id="61" dur="5000" fill="hold"/>
                                        <p:tgtEl>
                                          <p:spTgt spid="2">
                                            <p:txEl>
                                              <p:pRg st="10" end="10"/>
                                            </p:txEl>
                                          </p:spTgt>
                                        </p:tgtEl>
                                        <p:attrNameLst>
                                          <p:attrName>ppt_h</p:attrName>
                                        </p:attrNameLst>
                                      </p:cBhvr>
                                      <p:tavLst>
                                        <p:tav tm="0">
                                          <p:val>
                                            <p:strVal val="#ppt_h"/>
                                          </p:val>
                                        </p:tav>
                                        <p:tav tm="100000">
                                          <p:val>
                                            <p:strVal val="#ppt_h"/>
                                          </p:val>
                                        </p:tav>
                                      </p:tavLst>
                                    </p:anim>
                                  </p:childTnLst>
                                </p:cTn>
                              </p:par>
                              <p:par>
                                <p:cTn id="62" presetID="19" presetClass="entr" presetSubtype="10" fill="hold" nodeType="withEffect">
                                  <p:stCondLst>
                                    <p:cond delay="0"/>
                                  </p:stCondLst>
                                  <p:childTnLst>
                                    <p:set>
                                      <p:cBhvr>
                                        <p:cTn id="63" dur="1" fill="hold">
                                          <p:stCondLst>
                                            <p:cond delay="0"/>
                                          </p:stCondLst>
                                        </p:cTn>
                                        <p:tgtEl>
                                          <p:spTgt spid="2">
                                            <p:txEl>
                                              <p:pRg st="11" end="11"/>
                                            </p:txEl>
                                          </p:spTgt>
                                        </p:tgtEl>
                                        <p:attrNameLst>
                                          <p:attrName>style.visibility</p:attrName>
                                        </p:attrNameLst>
                                      </p:cBhvr>
                                      <p:to>
                                        <p:strVal val="visible"/>
                                      </p:to>
                                    </p:set>
                                    <p:anim calcmode="lin" valueType="num">
                                      <p:cBhvr>
                                        <p:cTn id="64" dur="5000" fill="hold"/>
                                        <p:tgtEl>
                                          <p:spTgt spid="2">
                                            <p:txEl>
                                              <p:pRg st="11" end="11"/>
                                            </p:txEl>
                                          </p:spTgt>
                                        </p:tgtEl>
                                        <p:attrNameLst>
                                          <p:attrName>ppt_w</p:attrName>
                                        </p:attrNameLst>
                                      </p:cBhvr>
                                      <p:tavLst>
                                        <p:tav tm="0" fmla="#ppt_w*sin(2.5*pi*$)">
                                          <p:val>
                                            <p:fltVal val="0"/>
                                          </p:val>
                                        </p:tav>
                                        <p:tav tm="100000">
                                          <p:val>
                                            <p:fltVal val="1"/>
                                          </p:val>
                                        </p:tav>
                                      </p:tavLst>
                                    </p:anim>
                                    <p:anim calcmode="lin" valueType="num">
                                      <p:cBhvr>
                                        <p:cTn id="65" dur="5000" fill="hold"/>
                                        <p:tgtEl>
                                          <p:spTgt spid="2">
                                            <p:txEl>
                                              <p:pRg st="11" end="11"/>
                                            </p:txEl>
                                          </p:spTgt>
                                        </p:tgtEl>
                                        <p:attrNameLst>
                                          <p:attrName>ppt_h</p:attrName>
                                        </p:attrNameLst>
                                      </p:cBhvr>
                                      <p:tavLst>
                                        <p:tav tm="0">
                                          <p:val>
                                            <p:strVal val="#ppt_h"/>
                                          </p:val>
                                        </p:tav>
                                        <p:tav tm="100000">
                                          <p:val>
                                            <p:strVal val="#ppt_h"/>
                                          </p:val>
                                        </p:tav>
                                      </p:tavLst>
                                    </p:anim>
                                  </p:childTnLst>
                                </p:cTn>
                              </p:par>
                              <p:par>
                                <p:cTn id="66" presetID="19" presetClass="entr" presetSubtype="10" fill="hold" nodeType="withEffect">
                                  <p:stCondLst>
                                    <p:cond delay="0"/>
                                  </p:stCondLst>
                                  <p:childTnLst>
                                    <p:set>
                                      <p:cBhvr>
                                        <p:cTn id="67" dur="1" fill="hold">
                                          <p:stCondLst>
                                            <p:cond delay="0"/>
                                          </p:stCondLst>
                                        </p:cTn>
                                        <p:tgtEl>
                                          <p:spTgt spid="2">
                                            <p:txEl>
                                              <p:pRg st="12" end="12"/>
                                            </p:txEl>
                                          </p:spTgt>
                                        </p:tgtEl>
                                        <p:attrNameLst>
                                          <p:attrName>style.visibility</p:attrName>
                                        </p:attrNameLst>
                                      </p:cBhvr>
                                      <p:to>
                                        <p:strVal val="visible"/>
                                      </p:to>
                                    </p:set>
                                    <p:anim calcmode="lin" valueType="num">
                                      <p:cBhvr>
                                        <p:cTn id="68" dur="5000" fill="hold"/>
                                        <p:tgtEl>
                                          <p:spTgt spid="2">
                                            <p:txEl>
                                              <p:pRg st="12" end="12"/>
                                            </p:txEl>
                                          </p:spTgt>
                                        </p:tgtEl>
                                        <p:attrNameLst>
                                          <p:attrName>ppt_w</p:attrName>
                                        </p:attrNameLst>
                                      </p:cBhvr>
                                      <p:tavLst>
                                        <p:tav tm="0" fmla="#ppt_w*sin(2.5*pi*$)">
                                          <p:val>
                                            <p:fltVal val="0"/>
                                          </p:val>
                                        </p:tav>
                                        <p:tav tm="100000">
                                          <p:val>
                                            <p:fltVal val="1"/>
                                          </p:val>
                                        </p:tav>
                                      </p:tavLst>
                                    </p:anim>
                                    <p:anim calcmode="lin" valueType="num">
                                      <p:cBhvr>
                                        <p:cTn id="69" dur="5000" fill="hold"/>
                                        <p:tgtEl>
                                          <p:spTgt spid="2">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680</TotalTime>
  <Words>1254</Words>
  <Application>Microsoft Office PowerPoint</Application>
  <PresentationFormat>On-screen Show (4:3)</PresentationFormat>
  <Paragraphs>98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Slide 2</vt:lpstr>
      <vt:lpstr>Slide 3</vt:lpstr>
      <vt:lpstr>Slide 4</vt:lpstr>
      <vt:lpstr>Slide 5</vt:lpstr>
      <vt:lpstr>Slide 6</vt:lpstr>
      <vt:lpstr>Slide 7</vt:lpstr>
      <vt:lpstr>Slide 8</vt:lpstr>
      <vt:lpstr>Slide 9</vt:lpstr>
      <vt:lpstr>Slide 10</vt:lpstr>
      <vt:lpstr>Rotenone (C23H22O6 )</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compound of plant origin  or Botanical insecticide</dc:title>
  <dc:creator>Gurinder</dc:creator>
  <cp:lastModifiedBy>Samriti Khera</cp:lastModifiedBy>
  <cp:revision>101</cp:revision>
  <dcterms:created xsi:type="dcterms:W3CDTF">2012-01-19T16:54:46Z</dcterms:created>
  <dcterms:modified xsi:type="dcterms:W3CDTF">2017-01-29T19:02:24Z</dcterms:modified>
</cp:coreProperties>
</file>