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8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A4D1D1-0362-46AE-ABC5-F2A6CB55584E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415601-A6A7-420F-A124-D977795C0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irmteam.org/art_prod/Fluid1.jpg&amp;imgrefurl=http://irmteam.org/HTML/prod_210024sfluid.html&amp;usg=__G8QxqjY8PHV3HVjDdmvFsqO8k_k=&amp;h=1712&amp;w=2288&amp;sz=799&amp;hl=en&amp;start=3&amp;zoom=1&amp;itbs=1&amp;tbnid=WeVs1Z9f0Ft7NM:&amp;tbnh=112&amp;tbnw=150&amp;prev=/images?q=Ammonium+sulfate&amp;hl=en&amp;sa=G&amp;gbv=2&amp;tbs=isch:1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0" Type="http://schemas.openxmlformats.org/officeDocument/2006/relationships/image" Target="../media/image39.jpeg"/><Relationship Id="rId4" Type="http://schemas.openxmlformats.org/officeDocument/2006/relationships/image" Target="../media/image35.jpeg"/><Relationship Id="rId9" Type="http://schemas.openxmlformats.org/officeDocument/2006/relationships/hyperlink" Target="http://www.google.com/imgres?imgurl=http://www.globalcorporation.com.tn/produits/photo_UFMP__Urea_Formaldehyde_Moulding_Compound_.jpg&amp;imgrefurl=http://www.globalcorporation.com.tn/en/our_partners.php?next=2&amp;type_cat=3&amp;usg=__3U4dj-UtZILftPKI75Qo8_H3V5o=&amp;h=359&amp;w=359&amp;sz=29&amp;hl=en&amp;start=2&amp;zoom=1&amp;itbs=1&amp;tbnid=8q-bwOXNOJq1OM:&amp;tbnh=121&amp;tbnw=121&amp;prev=/images?q=Urea+formaldehyde&amp;hl=en&amp;sa=G&amp;gbv=2&amp;tbs=isch: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greatwayfertilizer.com/images/%E9%AB%98%E7%A3%B7%E9%85%B8%E9%B9%BD.JPG&amp;imgrefurl=http://greatwayfertilizer.com/MagnesiumPhosphate.aspx&amp;usg=__YHE95jWu0DPRDzJB_SwF_0CxSVw=&amp;h=480&amp;w=640&amp;sz=48&amp;hl=en&amp;start=9&amp;zoom=1&amp;itbs=1&amp;tbnid=AXdOWEHgI-0sIM:&amp;tbnh=103&amp;tbnw=137&amp;prev=/images?q=Treble+superphosphate&amp;hl=en&amp;sa=G&amp;gbv=2&amp;tbs=isch:1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imghost.indiamart.com/data/L/S/MY-488295/dry-extract-root_250x25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hyperlink" Target="http://www.google.com/imgres?imgurl=http://2.imimg.com/data2/NL/NJ/MY-2250411/potassium-nitrate-250x250.jpg&amp;imgrefurl=http://trade.indiamart.com/details.mp?offer=1766722088&amp;usg=__U9RgPdnTD0ylm-y_QrzNYVxbW1Q=&amp;h=250&amp;w=250&amp;sz=12&amp;hl=en&amp;start=2&amp;zoom=1&amp;itbs=1&amp;tbnid=lZ6n_J4LQmjvAM:&amp;tbnh=111&amp;tbnw=111&amp;prev=/images?q=Nitrate+of+potash&amp;hl=en&amp;sa=G&amp;gbv=2&amp;ndsp=20&amp;tbs=isch:1" TargetMode="External"/><Relationship Id="rId2" Type="http://schemas.openxmlformats.org/officeDocument/2006/relationships/hyperlink" Target="http://www.google.com/imgres?imgurl=http://www.sprucedale.com/images/fert-potash.jpg&amp;imgrefurl=http://www.sprucedale.com/fertilizer.html&amp;usg=__lAJsVBrTuEOqCUcywZ9qcllr5-Y=&amp;h=141&amp;w=150&amp;sz=10&amp;hl=en&amp;start=1&amp;zoom=1&amp;itbs=1&amp;tbnid=AWbArEXH8112UM:&amp;tbnh=90&amp;tbnw=96&amp;prev=/images?q=Muriate+of+potash&amp;hl=en&amp;sa=G&amp;gbv=2&amp;ndsp=20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7.jpeg"/><Relationship Id="rId4" Type="http://schemas.openxmlformats.org/officeDocument/2006/relationships/image" Target="../media/image53.jpeg"/><Relationship Id="rId9" Type="http://schemas.openxmlformats.org/officeDocument/2006/relationships/hyperlink" Target="http://www.google.com/imgres?imgurl=http://i01.i.aliimg.com/photo/v0/238826809/Potassium_Nitrate_99_.jpg&amp;imgrefurl=http://www.uranium1.com/intranet_old/search/?q=potassium-and-calcium-carbonate&amp;usg=__b8FbyzEyTEsGodVInFEXDfyXYAI=&amp;h=2304&amp;w=1728&amp;sz=238&amp;hl=en&amp;start=47&amp;zoom=1&amp;itbs=1&amp;tbnid=1hojHdTW4ETAlM:&amp;tbnh=150&amp;tbnw=113&amp;prev=/images?q=Nitrate+of+potash&amp;start=40&amp;hl=en&amp;sa=N&amp;gbv=2&amp;ndsp=20&amp;tbs=isch: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biologie.uni-hamburg.de/b-online/library/webb/BOT311/Roots/RootCarrotOnion300.jpg&amp;imgrefurl=http://www.biologie.uni-hamburg.de/b-online/library/webb/BOT311/Roots/roots.htm&amp;usg=__9DgvVBAmSSbDtfkmmP6ai9Mvtew=&amp;h=359&amp;w=300&amp;sz=34&amp;hl=en&amp;start=1&amp;zoom=1&amp;itbs=1&amp;tbnid=n4mZDVE7nhTIqM:&amp;tbnh=121&amp;tbnw=101&amp;prev=/images?q=carrot+roots&amp;hl=en&amp;gbv=2&amp;tbs=isch:1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hyperlink" Target="http://www.google.com/imgres?imgurl=http://botit.botany.wisc.edu/images/130/Stem/Modified_Stems/TUBER_potato_2_MC.JPG&amp;imgrefurl=http://botit.botany.wisc.edu/images/130/Stem/Modified_Stems/_._.html&amp;usg=__iDTVUwRoDHmOjb9G6m4qQen-rps=&amp;h=300&amp;w=301&amp;sz=31&amp;hl=en&amp;start=1&amp;zoom=1&amp;itbs=1&amp;tbnid=LBIhulzG7lK-PM:&amp;tbnh=116&amp;tbnw=116&amp;prev=/images?q=tuber+potato&amp;hl=en&amp;gbv=2&amp;tbs=isch:1" TargetMode="Externa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biology-blog.com/images/blogs/10-2007/fertilizer-15101.gif&amp;imgrefurl=http://www.biology-blog.com/blogs/permalinks/10-2007/nitrogen-fertilizers-deplete-soil-organic-carbon.html&amp;usg=__CrgrSd3hczvlCMfkBDU0CEfKrl0=&amp;h=289&amp;w=275&amp;sz=7&amp;hl=en&amp;start=1&amp;zoom=1&amp;itbs=1&amp;tbnid=QVC1EZxeD99mwM:&amp;tbnh=115&amp;tbnw=109&amp;prev=/images?q=fertilizer&amp;hl=en&amp;gbv=2&amp;tbs=isch:1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imgres?imgurl=http://blogs.crikey.com.au/rooted/files/2009/03/image-80-tap-water.gif&amp;imgrefurl=http://blogs.crikey.com.au/rooted/2009/03/15/cry-me-a-river/&amp;usg=__HaRAJ6oMUGJLKaWyWHZpRJy_IlI=&amp;h=341&amp;w=341&amp;sz=69&amp;hl=en&amp;start=3&amp;zoom=1&amp;itbs=1&amp;tbnid=ttJL_mQigpkalM:&amp;tbnh=120&amp;tbnw=120&amp;prev=/images?q=water&amp;hl=en&amp;gbv=2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i.treehugger.com/images/2007/5/24/thermometer.gif&amp;imgrefurl=http://www.treehugger.com/files/2007/05/2007_so_far_so.php&amp;usg=__o9o55upQdHIAcHUTG1G6ZdTCh9M=&amp;h=364&amp;w=269&amp;sz=5&amp;hl=en&amp;start=4&amp;zoom=1&amp;itbs=1&amp;tbnid=opsVGIry9_HLgM:&amp;tbnh=121&amp;tbnw=89&amp;prev=/images?q=temperature+thermometer&amp;hl=en&amp;gbv=2&amp;tbs=isch:1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m/imgres?imgurl=http://www.healthypopulation.com/wp-content/uploads/2009/07/sunlight-for-vitamin-d.jpg&amp;imgrefurl=http://www.healthypopulation.com/health-care/you-might-need-more-sunlight-for-vitamin-d&amp;usg=__XX35XRNt10kT__hHYK651xJ25XE=&amp;h=300&amp;w=400&amp;sz=121&amp;hl=en&amp;start=1&amp;zoom=1&amp;itbs=1&amp;tbnid=y4VnzJFXZ7NbrM:&amp;tbnh=93&amp;tbnw=124&amp;prev=/images?q=sunlight&amp;hl=en&amp;gbv=2&amp;tbs=isch:1" TargetMode="Externa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jpeg"/><Relationship Id="rId4" Type="http://schemas.openxmlformats.org/officeDocument/2006/relationships/hyperlink" Target="http://www.google.com/imgres?imgurl=http://i.ehow.com/images/a06/1f/lq/remove-pollutants-smokestacks-200X200.jpg&amp;imgrefurl=http://www.ehow.com/how_6340282_remove-pollutants-smokestacks.html&amp;usg=__UMWmrCHWmPUXXMbSSR3_hk7onNg=&amp;h=200&amp;w=200&amp;sz=28&amp;hl=en&amp;start=63&amp;zoom=1&amp;itbs=1&amp;tbnid=FSBOqvORU0z6VM:&amp;tbnh=104&amp;tbnw=104&amp;prev=/images?q=gas+and+air+particles&amp;start=60&amp;hl=en&amp;sa=N&amp;gbv=2&amp;ndsp=20&amp;tbs=isch: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insureandgo.com/press/images/flooding_857_19444812_0_0_7006279_300.jpg&amp;imgrefurl=http://www.insureandgo.com/press/Global_warming_impacts_on_home_insurance_13352.html&amp;usg=__pI0S8s7mSVZ8E_9X-OgeQXMHJRI=&amp;h=300&amp;w=300&amp;sz=23&amp;hl=en&amp;start=2&amp;zoom=1&amp;itbs=1&amp;tbnid=_lFWHcDps-7aSM:&amp;tbnh=116&amp;tbnw=116&amp;prev=/images?q=flooding&amp;hl=en&amp;gbv=2&amp;tbs=isch:1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hyperlink" Target="http://www.google.com/imgres?imgurl=http://i202.photobucket.com/albums/aa24/boxlock/t33a3a.jpg&amp;imgrefurl=http://www.heritagehunting.org/forum/viewtopic.php?t=44&amp;usg=__I0F_ZXOuLts4Xi8SBQ3-wIGuGAY=&amp;h=375&amp;w=500&amp;sz=81&amp;hl=en&amp;start=2&amp;zoom=1&amp;itbs=1&amp;tbnid=m1H-DzshxYma9M:&amp;tbnh=98&amp;tbnw=130&amp;prev=/images?q=walking+on+damp+wet+ground&amp;hl=en&amp;gbv=2&amp;tbs=isch:1" TargetMode="External"/><Relationship Id="rId2" Type="http://schemas.openxmlformats.org/officeDocument/2006/relationships/hyperlink" Target="http://www.google.com/imgres?imgurl=http://www.sustainabilityninja.com/wp-content/uploads/2008/11/potting_soil.jpg&amp;imgrefurl=http://www.sustainabilityninja.com/agriculture-sustainability/global-warming-changing-soil-composition/&amp;usg=__V0rYweA4Bm7sOZFcxy4fgKPE9qA=&amp;h=480&amp;w=480&amp;sz=65&amp;hl=en&amp;start=1&amp;zoom=1&amp;itbs=1&amp;tbnid=5iF4KmNpPobC5M:&amp;tbnh=129&amp;tbnw=129&amp;prev=/images?q=soil&amp;hl=en&amp;gbv=2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i.ehow.com/images/a06/6s/mf/science-types-soil-absorb-water-1.1-120X120.jpg&amp;imgrefurl=http://www.ehow.com/list_6517455_science-types-soil-absorb-water.html&amp;usg=__KXubSM9yTa_fn2jwWomuE_Jrpgo=&amp;h=120&amp;w=120&amp;sz=20&amp;hl=en&amp;start=16&amp;zoom=1&amp;itbs=1&amp;tbnid=A-5DCg0wV7UbYM:&amp;tbnh=88&amp;tbnw=88&amp;prev=/images?q=types+of+water+in+soil&amp;hl=en&amp;gbv=2&amp;tbs=isch:1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com/imgres?imgurl=http://ekapa.ioisa.org.za/module8/images/water-moving.gif&amp;imgrefurl=http://ekapa.ioisa.org.za/module8/reducingwaterloss.htm&amp;usg=___iIMHvnxILh_pz83cQ-XYNoZ8C0=&amp;h=483&amp;w=300&amp;sz=95&amp;hl=en&amp;start=22&amp;zoom=1&amp;itbs=1&amp;tbnid=wd51HASywxtyaM:&amp;tbnh=129&amp;tbnw=80&amp;prev=/images?q=water+moving+through+soil&amp;start=20&amp;hl=en&amp;sa=N&amp;gbv=2&amp;ndsp=20&amp;tbs=isch:1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://www.google.com/imgres?imgurl=http://i.ehow.com/images/a06/5d/3r/importance-soil-organic-carbon-200X200.jpg&amp;imgrefurl=http://www.ehow.com/about_6468731_importance-soil-organic-carbon.html&amp;usg=__QIKlEFPDAdii13_WxTkTzDH0pCU=&amp;h=200&amp;w=200&amp;sz=52&amp;hl=en&amp;start=3&amp;zoom=1&amp;itbs=1&amp;tbnid=f8K-pSPdxEgn8M:&amp;tbnh=104&amp;tbnw=104&amp;prev=/images?q=soil+organic+leaves&amp;hl=en&amp;gbv=2&amp;tbs=isch:1" TargetMode="External"/><Relationship Id="rId12" Type="http://schemas.openxmlformats.org/officeDocument/2006/relationships/image" Target="../media/image19.jpeg"/><Relationship Id="rId2" Type="http://schemas.openxmlformats.org/officeDocument/2006/relationships/hyperlink" Target="http://www.google.com/imgres?imgurl=http://static.howstuffworks.com/gif/rd/how-to-attract-earthworms-to-your-garden0.jpg&amp;imgrefurl=http://gumbo.blogspot.com/2009/07/better-than-average-worm-day.html&amp;usg=__HBN9hRur88Lp_gQjlPZxk34fuLQ=&amp;h=300&amp;w=300&amp;sz=19&amp;hl=en&amp;start=16&amp;zoom=1&amp;itbs=1&amp;tbnid=B-YIVTptyOb8OM:&amp;tbnh=116&amp;tbnw=116&amp;prev=/images?q=earth+worms+in+soil&amp;hl=en&amp;gbv=2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hyperlink" Target="http://www.google.com/imgres?imgurl=http://www.horticman.co.uk/userimages/Mulch.gif&amp;imgrefurl=http://www.horticman.co.uk/page12.htm&amp;usg=__9y7bkb0iZh0vQ9aEMiIVhe3FlFU=&amp;h=428&amp;w=504&amp;sz=91&amp;hl=en&amp;start=7&amp;zoom=1&amp;itbs=1&amp;tbnid=BqM1sorHfPXEIM:&amp;tbnh=110&amp;tbnw=130&amp;prev=/images?q=organic+material&amp;hl=en&amp;gbv=2&amp;tbs=isch:1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hyperlink" Target="http://www.google.com/imgres?imgurl=http://www.homediytips.com/wp-content/uploads/2009/03/sandy-soil-226x300.jpg&amp;imgrefurl=http://www.homediytips.com/page/4&amp;usg=__6hDEFBmw9tsJec9gZymji0sWz_w=&amp;h=300&amp;w=226&amp;sz=39&amp;hl=en&amp;start=8&amp;zoom=1&amp;itbs=1&amp;tbnid=cBCcOlpIQrj12M:&amp;tbnh=116&amp;tbnw=87&amp;prev=/images?q=sand+soil+drainage&amp;hl=en&amp;gbv=2&amp;tbs=isch:1" TargetMode="External"/><Relationship Id="rId9" Type="http://schemas.openxmlformats.org/officeDocument/2006/relationships/hyperlink" Target="http://www.google.com/imgres?imgurl=http://www.nrcd.org/aguafria/cmpst_01.jpg&amp;imgrefurl=http://www.nrcd.org/aguafria/compostingprogram.htm&amp;usg=__hw7xsXX59KoMmAT9OHLDsx-F__c=&amp;h=599&amp;w=415&amp;sz=71&amp;hl=en&amp;start=1&amp;zoom=1&amp;itbs=1&amp;tbnid=cmQJTUHcnsylOM:&amp;tbnh=135&amp;tbnw=94&amp;prev=/images?q=organic+material&amp;hl=en&amp;gbv=2&amp;tbs=isch: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imgres?imgurl=http://www.nemasysinfo.com/images/nematodes.jpg&amp;imgrefurl=http://www.nemasysinfo.com/nematodes.shtml&amp;usg=__L63riBlAHdP-NThYePpTCIITTcg=&amp;h=188&amp;w=260&amp;sz=19&amp;hl=en&amp;start=13&amp;zoom=1&amp;itbs=1&amp;tbnid=KK-_1Lbp4VrByM:&amp;tbnh=81&amp;tbnw=112&amp;prev=/images?q=nematodes+in+soil&amp;hl=en&amp;sa=G&amp;gbv=2&amp;tbs=isch: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hyperlink" Target="http://www.google.com/imgres?imgurl=http://www.steelcitycio.com/FederouchWeb/images/managedpics/Website%20Product%20Photos%20(2006)%20R-6%20limestone.jpg&amp;imgrefurl=http://www.steelcitycio.com/FederouchWeb/DesktopDefault.aspx?tabindex=1&amp;tabid=12&amp;usg=__JcdYp1-tEmcyUxP1ghun2Hr8YBM=&amp;h=1200&amp;w=1600&amp;sz=419&amp;hl=en&amp;start=38&amp;zoom=1&amp;itbs=1&amp;tbnid=1M0QZ_SYDCU9FM:&amp;tbnh=113&amp;tbnw=150&amp;prev=/images?q=limestone&amp;start=20&amp;hl=en&amp;sa=N&amp;gbv=2&amp;ndsp=20&amp;tbs=isch: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Environmental Requirements for Good Plant Growth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506" name="Picture 2" descr="http://www.bensoninstitute.org/Publication/Lessons/Images/L1/SoilFertility/fp/1512E.JPG"/>
          <p:cNvPicPr>
            <a:picLocks noChangeAspect="1" noChangeArrowheads="1"/>
          </p:cNvPicPr>
          <p:nvPr/>
        </p:nvPicPr>
        <p:blipFill>
          <a:blip r:embed="rId2" cstate="print"/>
          <a:srcRect t="16215" b="15705"/>
          <a:stretch>
            <a:fillRect/>
          </a:stretch>
        </p:blipFill>
        <p:spPr bwMode="auto">
          <a:xfrm>
            <a:off x="1524000" y="3352800"/>
            <a:ext cx="60261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Plant Food and Fertilizers: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724400" cy="52425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Water</a:t>
            </a:r>
            <a:r>
              <a:rPr lang="en-US" dirty="0" smtClean="0">
                <a:solidFill>
                  <a:srgbClr val="FFFF00"/>
                </a:solidFill>
              </a:rPr>
              <a:t> – 90% of plants weight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Plant Food </a:t>
            </a:r>
            <a:r>
              <a:rPr lang="en-US" dirty="0" smtClean="0">
                <a:solidFill>
                  <a:srgbClr val="FFFF00"/>
                </a:solidFill>
              </a:rPr>
              <a:t>– Fertilizer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Major</a:t>
            </a:r>
            <a:r>
              <a:rPr lang="en-US" dirty="0" smtClean="0">
                <a:solidFill>
                  <a:srgbClr val="FFFF00"/>
                </a:solidFill>
              </a:rPr>
              <a:t> – NPK (Nitrogen, Phosphorus and Potassium)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Secondary Nutrients </a:t>
            </a:r>
            <a:r>
              <a:rPr lang="en-US" dirty="0" smtClean="0">
                <a:solidFill>
                  <a:srgbClr val="FFFF00"/>
                </a:solidFill>
              </a:rPr>
              <a:t>(Calcium, Magnesium, and Sulfur)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Minor Elements: </a:t>
            </a:r>
            <a:r>
              <a:rPr lang="en-US" dirty="0" smtClean="0">
                <a:solidFill>
                  <a:srgbClr val="FFFF00"/>
                </a:solidFill>
              </a:rPr>
              <a:t>(Boron, copper, chlorine, iron, manganese, molybdenum, zinc, nickel)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://www.clevergardening.com/sites/rintrovigne/_files/Image/fertilizer%20b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852022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Nitrogen purchased in four forms: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648200" cy="52425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Nitrate of soda</a:t>
            </a:r>
            <a:endParaRPr lang="en-US" sz="1400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Ammonium nitrate</a:t>
            </a:r>
            <a:endParaRPr lang="en-US" sz="1400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Ammonium sulfate</a:t>
            </a:r>
            <a:endParaRPr lang="en-US" sz="1400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Urea formaldehyde</a:t>
            </a:r>
            <a:endParaRPr lang="en-US" sz="1400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Nitrogen is the most noticeable effect on the plant.</a:t>
            </a:r>
            <a:endParaRPr lang="en-US" sz="1200" dirty="0" smtClean="0">
              <a:solidFill>
                <a:srgbClr val="FFFF00"/>
              </a:solidFill>
            </a:endParaRPr>
          </a:p>
          <a:p>
            <a:pPr lvl="2"/>
            <a:r>
              <a:rPr lang="en-US" u="sng" dirty="0" smtClean="0">
                <a:solidFill>
                  <a:srgbClr val="FFFF00"/>
                </a:solidFill>
              </a:rPr>
              <a:t>Too much nitrogen: </a:t>
            </a:r>
            <a:endParaRPr lang="en-US" sz="1200" dirty="0" smtClean="0">
              <a:solidFill>
                <a:srgbClr val="FFFF00"/>
              </a:solidFill>
            </a:endParaRP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lowers resistance to diseases</a:t>
            </a:r>
            <a:endParaRPr lang="en-US" sz="1100" dirty="0" smtClean="0">
              <a:solidFill>
                <a:srgbClr val="FFFF00"/>
              </a:solidFill>
            </a:endParaRP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weakens stem</a:t>
            </a:r>
            <a:endParaRPr lang="en-US" sz="1100" dirty="0" smtClean="0">
              <a:solidFill>
                <a:srgbClr val="FFFF00"/>
              </a:solidFill>
            </a:endParaRP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lowers fruit quality</a:t>
            </a:r>
            <a:endParaRPr lang="en-US" sz="1100" dirty="0" smtClean="0">
              <a:solidFill>
                <a:srgbClr val="FFFF00"/>
              </a:solidFill>
            </a:endParaRP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delays maturity	</a:t>
            </a:r>
            <a:endParaRPr lang="en-US" sz="1100" dirty="0" smtClean="0">
              <a:solidFill>
                <a:srgbClr val="FFFF00"/>
              </a:solidFill>
            </a:endParaRPr>
          </a:p>
          <a:p>
            <a:pPr lvl="2"/>
            <a:r>
              <a:rPr lang="en-US" u="sng" dirty="0" smtClean="0">
                <a:solidFill>
                  <a:srgbClr val="FFFF00"/>
                </a:solidFill>
              </a:rPr>
              <a:t>Not enough nitrogen:</a:t>
            </a:r>
            <a:endParaRPr lang="en-US" sz="1200" dirty="0" smtClean="0">
              <a:solidFill>
                <a:srgbClr val="FFFF00"/>
              </a:solidFill>
            </a:endParaRP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Plant turns yellow</a:t>
            </a:r>
            <a:endParaRPr lang="en-US" sz="1100" dirty="0" smtClean="0">
              <a:solidFill>
                <a:srgbClr val="FFFF00"/>
              </a:solidFill>
            </a:endParaRP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Stunted roots  and top growth</a:t>
            </a:r>
            <a:endParaRPr lang="en-US" sz="1100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://www.feedmyplants.com/images/Products/fertilizers/fert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85800"/>
            <a:ext cx="2133600" cy="2133600"/>
          </a:xfrm>
          <a:prstGeom prst="rect">
            <a:avLst/>
          </a:prstGeom>
          <a:noFill/>
        </p:spPr>
      </p:pic>
      <p:pic>
        <p:nvPicPr>
          <p:cNvPr id="11268" name="Picture 4" descr="http://i01.i.aliimg.com/photo/v0/104654875/SODIUM_NITRATE.su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1333500" cy="1240155"/>
          </a:xfrm>
          <a:prstGeom prst="rect">
            <a:avLst/>
          </a:prstGeom>
          <a:noFill/>
        </p:spPr>
      </p:pic>
      <p:pic>
        <p:nvPicPr>
          <p:cNvPr id="11270" name="Picture 6" descr="http://tracefireandsafety.com/VFRE-99/Recognition/High/An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971800"/>
            <a:ext cx="1782445" cy="1273175"/>
          </a:xfrm>
          <a:prstGeom prst="rect">
            <a:avLst/>
          </a:prstGeom>
          <a:noFill/>
        </p:spPr>
      </p:pic>
      <p:pic>
        <p:nvPicPr>
          <p:cNvPr id="11272" name="Picture 8" descr="http://large.stanford.edu/publications/crime/references/wilson/wilson_files/nn_williams_fertilizer_0409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743200"/>
            <a:ext cx="1676400" cy="1257300"/>
          </a:xfrm>
          <a:prstGeom prst="rect">
            <a:avLst/>
          </a:prstGeom>
          <a:noFill/>
        </p:spPr>
      </p:pic>
      <p:pic>
        <p:nvPicPr>
          <p:cNvPr id="11274" name="Picture 10" descr="http://t0.gstatic.com/images?q=tbn:WeVs1Z9f0Ft7NM:http://irmteam.org/art_prod/Fluid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4343400"/>
            <a:ext cx="1428750" cy="1066801"/>
          </a:xfrm>
          <a:prstGeom prst="rect">
            <a:avLst/>
          </a:prstGeom>
          <a:noFill/>
        </p:spPr>
      </p:pic>
      <p:pic>
        <p:nvPicPr>
          <p:cNvPr id="11276" name="Picture 12" descr="http://3.bp.blogspot.com/_LIeoRV_X0dI/S3YsJCqyhzI/AAAAAAAAAnE/lLAn37lMdis/s400/fertilizer+post+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343400"/>
            <a:ext cx="1587500" cy="1190625"/>
          </a:xfrm>
          <a:prstGeom prst="rect">
            <a:avLst/>
          </a:prstGeom>
          <a:noFill/>
        </p:spPr>
      </p:pic>
      <p:pic>
        <p:nvPicPr>
          <p:cNvPr id="11278" name="Picture 14" descr="http://t3.gstatic.com/images?q=tbn:8q-bwOXNOJq1OM:http://www.globalcorporation.com.tn/produits/photo_UFMP__Urea_Formaldehyde_Moulding_Compound_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1524000"/>
            <a:ext cx="1152525" cy="1152526"/>
          </a:xfrm>
          <a:prstGeom prst="rect">
            <a:avLst/>
          </a:prstGeom>
          <a:noFill/>
        </p:spPr>
      </p:pic>
      <p:pic>
        <p:nvPicPr>
          <p:cNvPr id="11280" name="Picture 16" descr="http://farm4.static.flickr.com/3331/3337840867_e90214cfe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4267200"/>
            <a:ext cx="1183481" cy="1577975"/>
          </a:xfrm>
          <a:prstGeom prst="rect">
            <a:avLst/>
          </a:prstGeom>
          <a:noFill/>
        </p:spPr>
      </p:pic>
      <p:pic>
        <p:nvPicPr>
          <p:cNvPr id="11282" name="Picture 18" descr="http://www.greenlandgarden.com/images/whats_bugging/NITROGEN_DEFICIENCY_ON_IMPATIEN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5486400"/>
            <a:ext cx="1143000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Phosphorous purchased in the following forms: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14800" cy="470916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solidFill>
                  <a:srgbClr val="FFFF00"/>
                </a:solidFill>
              </a:rPr>
              <a:t>Superphosphate</a:t>
            </a:r>
          </a:p>
          <a:p>
            <a:pPr lvl="0"/>
            <a:r>
              <a:rPr lang="en-US" sz="3600" dirty="0" smtClean="0">
                <a:solidFill>
                  <a:srgbClr val="FFFF00"/>
                </a:solidFill>
              </a:rPr>
              <a:t>Treble superphosphate</a:t>
            </a:r>
          </a:p>
          <a:p>
            <a:pPr lvl="0"/>
            <a:r>
              <a:rPr lang="en-US" sz="3600" dirty="0" smtClean="0">
                <a:solidFill>
                  <a:srgbClr val="FFFF00"/>
                </a:solidFill>
              </a:rPr>
              <a:t>Rock Phosphate</a:t>
            </a:r>
          </a:p>
          <a:p>
            <a:pPr lvl="0"/>
            <a:r>
              <a:rPr lang="en-US" sz="3600" dirty="0" smtClean="0">
                <a:solidFill>
                  <a:srgbClr val="FFFF00"/>
                </a:solidFill>
              </a:rPr>
              <a:t>Ammonium phosphate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http://img.diytrade.com/cdimg/819928/7296527/0/1225860251/Triple_Super_Phosph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2142690" cy="2343150"/>
          </a:xfrm>
          <a:prstGeom prst="rect">
            <a:avLst/>
          </a:prstGeom>
          <a:noFill/>
        </p:spPr>
      </p:pic>
      <p:pic>
        <p:nvPicPr>
          <p:cNvPr id="10244" name="Picture 4" descr="http://t2.gstatic.com/images?q=tbn:AXdOWEHgI-0sIM:http://greatwayfertilizer.com/images/%E9%AB%98%E7%A3%B7%E9%85%B8%E9%B9%B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438400"/>
            <a:ext cx="1608985" cy="1209676"/>
          </a:xfrm>
          <a:prstGeom prst="rect">
            <a:avLst/>
          </a:prstGeom>
          <a:noFill/>
        </p:spPr>
      </p:pic>
      <p:pic>
        <p:nvPicPr>
          <p:cNvPr id="10246" name="Picture 6" descr="http://www.al-sadek.com/images/Phosph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038600"/>
            <a:ext cx="3333750" cy="2466975"/>
          </a:xfrm>
          <a:prstGeom prst="rect">
            <a:avLst/>
          </a:prstGeom>
          <a:noFill/>
        </p:spPr>
      </p:pic>
      <p:pic>
        <p:nvPicPr>
          <p:cNvPr id="10248" name="Picture 8" descr="http://img.alibaba.com/photo/104582384/Mono_Ammonium_Phosphate_12_61_water_solub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336" y="4876800"/>
            <a:ext cx="2092190" cy="156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Phosphorous affects plants in several ways: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6482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Encourages cell division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Flowers and seeds don’t form without it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Hastens maturity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Encourages root growth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Makes potash available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Increases plants resistance to diseases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Improves quality of grain, root, and fruit crops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18" name="Picture 2" descr="http://www.ars.usda.gov/SP2UserFiles/Place/53680000/presentations/dtw/2003wnmsaltlake/fig2.jpg"/>
          <p:cNvPicPr>
            <a:picLocks noChangeAspect="1" noChangeArrowheads="1"/>
          </p:cNvPicPr>
          <p:nvPr/>
        </p:nvPicPr>
        <p:blipFill>
          <a:blip r:embed="rId2" cstate="print"/>
          <a:srcRect l="17551" r="13559" b="38653"/>
          <a:stretch>
            <a:fillRect/>
          </a:stretch>
        </p:blipFill>
        <p:spPr bwMode="auto">
          <a:xfrm>
            <a:off x="5029200" y="2286000"/>
            <a:ext cx="3692769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Too much phosphorus: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22098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solidFill>
                  <a:srgbClr val="FFFF00"/>
                </a:solidFill>
              </a:rPr>
              <a:t>Plant roots dry out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://greengenes.cit.cornell.edu/gifs/wheat_diseases/096.gif"/>
          <p:cNvPicPr>
            <a:picLocks noChangeAspect="1" noChangeArrowheads="1"/>
          </p:cNvPicPr>
          <p:nvPr/>
        </p:nvPicPr>
        <p:blipFill>
          <a:blip r:embed="rId2" cstate="print"/>
          <a:srcRect t="15730"/>
          <a:stretch>
            <a:fillRect/>
          </a:stretch>
        </p:blipFill>
        <p:spPr bwMode="auto">
          <a:xfrm>
            <a:off x="3200400" y="1219200"/>
            <a:ext cx="5200650" cy="2857500"/>
          </a:xfrm>
          <a:prstGeom prst="rect">
            <a:avLst/>
          </a:prstGeom>
          <a:noFill/>
        </p:spPr>
      </p:pic>
      <p:pic>
        <p:nvPicPr>
          <p:cNvPr id="8196" name="Picture 4" descr="http://herselfshoustongarden.com/images/2007/02/greenvein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67200"/>
            <a:ext cx="2590800" cy="1936623"/>
          </a:xfrm>
          <a:prstGeom prst="rect">
            <a:avLst/>
          </a:prstGeom>
          <a:noFill/>
        </p:spPr>
      </p:pic>
      <p:pic>
        <p:nvPicPr>
          <p:cNvPr id="8198" name="Picture 6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267200"/>
            <a:ext cx="2057400" cy="2057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Not enough phosphorus: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886200" cy="37338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Leaves turn purple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Reduced fruit, flower and/or seed production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Plant diseases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Poor quality fruits and seeds.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www.freewebs.com/jacksbromeliads/Tillandsia/2726_phix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3657600" cy="2792437"/>
          </a:xfrm>
          <a:prstGeom prst="rect">
            <a:avLst/>
          </a:prstGeom>
          <a:noFill/>
        </p:spPr>
      </p:pic>
      <p:pic>
        <p:nvPicPr>
          <p:cNvPr id="7172" name="Picture 4" descr="http://extension.entm.purdue.edu/pestcrop/2007/issue9/images/agron14.png"/>
          <p:cNvPicPr>
            <a:picLocks noChangeAspect="1" noChangeArrowheads="1"/>
          </p:cNvPicPr>
          <p:nvPr/>
        </p:nvPicPr>
        <p:blipFill>
          <a:blip r:embed="rId3" cstate="print"/>
          <a:srcRect t="21622"/>
          <a:stretch>
            <a:fillRect/>
          </a:stretch>
        </p:blipFill>
        <p:spPr bwMode="auto">
          <a:xfrm>
            <a:off x="3886200" y="3962400"/>
            <a:ext cx="4762500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Potassium – the most common sources are: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3048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Muriate of potash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Sulfate of potash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Nitrate of potash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t0.gstatic.com/images?q=tbn:AWbArEXH8112UM:http://www.sprucedale.com/images/fert-potas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52600"/>
            <a:ext cx="2133600" cy="2000252"/>
          </a:xfrm>
          <a:prstGeom prst="rect">
            <a:avLst/>
          </a:prstGeom>
          <a:noFill/>
        </p:spPr>
      </p:pic>
      <p:pic>
        <p:nvPicPr>
          <p:cNvPr id="6148" name="Picture 4" descr="http://www.gwapa.org/membergallery/albums/Aaron-Talbot-s-Gallery/SoluablePotass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057400"/>
            <a:ext cx="1971675" cy="2630731"/>
          </a:xfrm>
          <a:prstGeom prst="rect">
            <a:avLst/>
          </a:prstGeom>
          <a:noFill/>
        </p:spPr>
      </p:pic>
      <p:pic>
        <p:nvPicPr>
          <p:cNvPr id="6150" name="Picture 6" descr="http://www.allnaturalandorganic.com/images/kelp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4953000"/>
            <a:ext cx="1047750" cy="1495425"/>
          </a:xfrm>
          <a:prstGeom prst="rect">
            <a:avLst/>
          </a:prstGeom>
          <a:noFill/>
        </p:spPr>
      </p:pic>
      <p:pic>
        <p:nvPicPr>
          <p:cNvPr id="6152" name="Picture 8" descr="http://www.sanjacorganic.com/images/potas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257800"/>
            <a:ext cx="1714500" cy="1238250"/>
          </a:xfrm>
          <a:prstGeom prst="rect">
            <a:avLst/>
          </a:prstGeom>
          <a:noFill/>
        </p:spPr>
      </p:pic>
      <p:pic>
        <p:nvPicPr>
          <p:cNvPr id="6154" name="Picture 10" descr="http://t3.gstatic.com/images?q=tbn:lZ6n_J4LQmjvAM:http://2.imimg.com/data2/NL/NJ/MY-2250411/potassium-nitrate-250x25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114800"/>
            <a:ext cx="1590675" cy="1590677"/>
          </a:xfrm>
          <a:prstGeom prst="rect">
            <a:avLst/>
          </a:prstGeom>
          <a:noFill/>
        </p:spPr>
      </p:pic>
      <p:pic>
        <p:nvPicPr>
          <p:cNvPr id="6156" name="Picture 12" descr="http://t3.gstatic.com/images?q=tbn:1hojHdTW4ETAlM:http://i01.i.aliimg.com/photo/v0/238826809/Potassium_Nitrate_99_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4419600"/>
            <a:ext cx="1609725" cy="2136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Potassium is essential because: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47091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Increases plant resistance to diseases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Encourages strong root system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Essential to starch formation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Needed for the development of chlorophyll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Essential for tuber development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Encourages the use of C02 (carbon dioxide)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4" name="Picture 4" descr="http://www.icrisat.org/vasat/learning_resources/crops/groundnut/gnut_prodpractices/html/mod6les2uni3/resources/nh/6m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505325" cy="3276600"/>
          </a:xfrm>
          <a:prstGeom prst="rect">
            <a:avLst/>
          </a:prstGeom>
          <a:noFill/>
        </p:spPr>
      </p:pic>
      <p:pic>
        <p:nvPicPr>
          <p:cNvPr id="5126" name="Picture 6" descr="http://t1.gstatic.com/images?q=tbn:n4mZDVE7nhTIqM:http://www.biologie.uni-hamburg.de/b-online/library/webb/BOT311/Roots/RootCarrotOnion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724400"/>
            <a:ext cx="1495425" cy="1791550"/>
          </a:xfrm>
          <a:prstGeom prst="rect">
            <a:avLst/>
          </a:prstGeom>
          <a:noFill/>
        </p:spPr>
      </p:pic>
      <p:pic>
        <p:nvPicPr>
          <p:cNvPr id="5128" name="Picture 8" descr="http://t1.gstatic.com/images?q=tbn:LBIhulzG7lK-PM:http://botit.botany.wisc.edu/images/130/Stem/Modified_Stems/TUBER_potato_2_MC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800600"/>
            <a:ext cx="1714500" cy="171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Too much: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7091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Marginal yellowing or scorch on the edges of the leaves. 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aos.org/AM/Images/pest+diseases/leaftip_dieback_S_dec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324225" cy="442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Little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814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Yellowing and curling of edges of lower (older) leaves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Sometimes leaves will turn purple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More likely to occur in times of drought stress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Leaf edges looked burned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4820" name="Picture 4" descr="http://www.lawncare.net/wp-content/uploads/potassium-fertilizer-for-the-law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162300" cy="4211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Environment: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114800" cy="501396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solidFill>
                  <a:srgbClr val="FFFF00"/>
                </a:solidFill>
              </a:rPr>
              <a:t>Water</a:t>
            </a:r>
          </a:p>
          <a:p>
            <a:pPr lvl="0"/>
            <a:r>
              <a:rPr lang="en-US" sz="3200" dirty="0" smtClean="0">
                <a:solidFill>
                  <a:srgbClr val="FFFF00"/>
                </a:solidFill>
              </a:rPr>
              <a:t>Nutrition</a:t>
            </a:r>
          </a:p>
          <a:p>
            <a:pPr lvl="0"/>
            <a:r>
              <a:rPr lang="en-US" sz="3200" dirty="0" smtClean="0">
                <a:solidFill>
                  <a:srgbClr val="FFFF00"/>
                </a:solidFill>
              </a:rPr>
              <a:t>Temperature (High and Low)</a:t>
            </a:r>
          </a:p>
          <a:p>
            <a:pPr lvl="0"/>
            <a:r>
              <a:rPr lang="en-US" sz="3200" dirty="0" smtClean="0">
                <a:solidFill>
                  <a:srgbClr val="FFFF00"/>
                </a:solidFill>
              </a:rPr>
              <a:t>Light and Day Length</a:t>
            </a:r>
          </a:p>
          <a:p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http://t3.gstatic.com/images?q=tbn:ttJL_mQigpkalM:http://blogs.crikey.com.au/rooted/files/2009/03/image-80-tap-wat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2133598" cy="2133600"/>
          </a:xfrm>
          <a:prstGeom prst="rect">
            <a:avLst/>
          </a:prstGeom>
          <a:noFill/>
        </p:spPr>
      </p:pic>
      <p:pic>
        <p:nvPicPr>
          <p:cNvPr id="20484" name="Picture 4" descr="http://t3.gstatic.com/images?q=tbn:y4VnzJFXZ7NbrM:http://www.healthypopulation.com/wp-content/uploads/2009/07/sunlight-for-vitamin-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781426"/>
            <a:ext cx="2743200" cy="2057400"/>
          </a:xfrm>
          <a:prstGeom prst="rect">
            <a:avLst/>
          </a:prstGeom>
          <a:noFill/>
        </p:spPr>
      </p:pic>
      <p:pic>
        <p:nvPicPr>
          <p:cNvPr id="20486" name="Picture 6" descr="http://t1.gstatic.com/images?q=tbn:opsVGIry9_HLgM:http://i.treehugger.com/images/2007/5/24/thermometer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381000"/>
            <a:ext cx="1838325" cy="2499298"/>
          </a:xfrm>
          <a:prstGeom prst="rect">
            <a:avLst/>
          </a:prstGeom>
          <a:noFill/>
        </p:spPr>
      </p:pic>
      <p:pic>
        <p:nvPicPr>
          <p:cNvPr id="20488" name="Picture 8" descr="http://t1.gstatic.com/images?q=tbn:QVC1EZxeD99mwM:http://www.biology-blog.com/images/blogs/10-2007/fertilizer-15101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0734" y="3657600"/>
            <a:ext cx="2318466" cy="2446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Soil pH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4114800" cy="516636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Acid – sour pH 0 -6.9 (to raise add limestone)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Alkaline – sweet 7.1 -14 ( to lower add sulfur)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Neutral – pH 7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s://faculty.rpcs.org/essre/2008/Worms/images/pHsca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546" y="1143000"/>
            <a:ext cx="5367454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Above ground Environment: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038600" cy="51663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Temperature – ideal 70 degrees Fahrenheit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Light  - photoperiodism (Long or Short days)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Humidity 40 – 80% best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Adaptability of plants  - grow in certain plant zones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Plant Diseases and Insects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Gases and Air Particles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2" name="Picture 4" descr="http://ncelementaryscience.files.wordpress.com/2010/07/thermome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667000"/>
            <a:ext cx="1216661" cy="2111375"/>
          </a:xfrm>
          <a:prstGeom prst="rect">
            <a:avLst/>
          </a:prstGeom>
          <a:noFill/>
        </p:spPr>
      </p:pic>
      <p:pic>
        <p:nvPicPr>
          <p:cNvPr id="2054" name="Picture 6" descr="http://www.ars.usda.gov/images/docs/12682_12876/Presentat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953000"/>
            <a:ext cx="1846933" cy="1539875"/>
          </a:xfrm>
          <a:prstGeom prst="rect">
            <a:avLst/>
          </a:prstGeom>
          <a:noFill/>
        </p:spPr>
      </p:pic>
      <p:pic>
        <p:nvPicPr>
          <p:cNvPr id="2056" name="Picture 8" descr="http://t2.gstatic.com/images?q=tbn:FSBOqvORU0z6VM:http://i.ehow.com/images/a06/1f/lq/remove-pollutants-smokestacks-200X2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429000"/>
            <a:ext cx="1219200" cy="1219201"/>
          </a:xfrm>
          <a:prstGeom prst="rect">
            <a:avLst/>
          </a:prstGeom>
          <a:noFill/>
        </p:spPr>
      </p:pic>
      <p:pic>
        <p:nvPicPr>
          <p:cNvPr id="2058" name="Picture 10" descr="http://www.treemendousday.com/treemasters/Images/usamap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876800"/>
            <a:ext cx="2677691" cy="1749425"/>
          </a:xfrm>
          <a:prstGeom prst="rect">
            <a:avLst/>
          </a:prstGeom>
          <a:noFill/>
        </p:spPr>
      </p:pic>
      <p:pic>
        <p:nvPicPr>
          <p:cNvPr id="2060" name="Picture 12" descr="http://www.rainguardusa.com/article_images/humidit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352800"/>
            <a:ext cx="1339849" cy="1354256"/>
          </a:xfrm>
          <a:prstGeom prst="rect">
            <a:avLst/>
          </a:prstGeom>
          <a:noFill/>
        </p:spPr>
      </p:pic>
      <p:pic>
        <p:nvPicPr>
          <p:cNvPr id="2062" name="Picture 14" descr="http://www.urbanflorainc.com/images/Mu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1066800"/>
            <a:ext cx="2143698" cy="220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1026" name="Picture 2" descr="Poinsett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4886325" cy="5521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Underground Environment: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495800" cy="547116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Soil – weathered rock</a:t>
            </a:r>
            <a:endParaRPr lang="en-US" sz="1400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Three types of soil (sand/silt/clay)</a:t>
            </a:r>
            <a:endParaRPr lang="en-US" sz="1400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Three layers (top/sub/bedrock)</a:t>
            </a:r>
            <a:endParaRPr lang="en-US" sz="1400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Types of water in the soil</a:t>
            </a:r>
            <a:endParaRPr lang="en-US" sz="1400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Gravitational water</a:t>
            </a:r>
            <a:endParaRPr lang="en-US" sz="1200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Free moving capillary water – flood stage</a:t>
            </a:r>
            <a:endParaRPr lang="en-US" sz="1200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Available capillary water or field capacity</a:t>
            </a:r>
            <a:endParaRPr lang="en-US" sz="1200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Unavailable capillary water 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ttp://t0.gstatic.com/images?q=tbn:5iF4KmNpPobC5M:http://www.sustainabilityninja.com/wp-content/uploads/2008/11/potting_so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1228725" cy="1228726"/>
          </a:xfrm>
          <a:prstGeom prst="rect">
            <a:avLst/>
          </a:prstGeom>
          <a:noFill/>
        </p:spPr>
      </p:pic>
      <p:pic>
        <p:nvPicPr>
          <p:cNvPr id="19460" name="Picture 4" descr="http://www.factmonster.com/images/ency048soilay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143000"/>
            <a:ext cx="2381250" cy="3028950"/>
          </a:xfrm>
          <a:prstGeom prst="rect">
            <a:avLst/>
          </a:prstGeom>
          <a:noFill/>
        </p:spPr>
      </p:pic>
      <p:pic>
        <p:nvPicPr>
          <p:cNvPr id="19462" name="Picture 6" descr="http://www.your-healthy-gardens.com/images/SoilType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343400"/>
            <a:ext cx="3657600" cy="2276475"/>
          </a:xfrm>
          <a:prstGeom prst="rect">
            <a:avLst/>
          </a:prstGeom>
          <a:noFill/>
        </p:spPr>
      </p:pic>
      <p:pic>
        <p:nvPicPr>
          <p:cNvPr id="19464" name="Picture 8" descr="http://t3.gstatic.com/images?q=tbn:A-5DCg0wV7UbYM:http://i.ehow.com/images/a06/6s/mf/science-types-soil-absorb-water-1.1-120X12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791200"/>
            <a:ext cx="838200" cy="838201"/>
          </a:xfrm>
          <a:prstGeom prst="rect">
            <a:avLst/>
          </a:prstGeom>
          <a:noFill/>
        </p:spPr>
      </p:pic>
      <p:pic>
        <p:nvPicPr>
          <p:cNvPr id="4" name="Picture 2" descr="http://t2.gstatic.com/images?q=tbn:_lFWHcDps-7aSM:http://www.insureandgo.com/press/images/flooding_857_19444812_0_0_7006279_30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2895600"/>
            <a:ext cx="1104900" cy="1104901"/>
          </a:xfrm>
          <a:prstGeom prst="rect">
            <a:avLst/>
          </a:prstGeom>
          <a:noFill/>
        </p:spPr>
      </p:pic>
      <p:pic>
        <p:nvPicPr>
          <p:cNvPr id="5" name="Picture 4" descr="http://t1.gstatic.com/images?q=tbn:wd51HASywxtyaM:http://ekapa.ioisa.org.za/module8/images/water-moving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1752600"/>
            <a:ext cx="762000" cy="1228726"/>
          </a:xfrm>
          <a:prstGeom prst="rect">
            <a:avLst/>
          </a:prstGeom>
          <a:noFill/>
        </p:spPr>
      </p:pic>
      <p:pic>
        <p:nvPicPr>
          <p:cNvPr id="6" name="Picture 6" descr="http://t2.gstatic.com/images?q=tbn:m1H-DzshxYma9M:http://i202.photobucket.com/albums/aa24/boxlock/t33a3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2200" y="5924550"/>
            <a:ext cx="123825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Soil improvements: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70916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Drainage – add sand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Aeration – Earth worms, loam soil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Moisture retention – add organic matter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t0.gstatic.com/images?q=tbn:B-YIVTptyOb8OM:http://static.howstuffworks.com/gif/rd/how-to-attract-earthworms-to-your-garden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343400"/>
            <a:ext cx="2247899" cy="2247901"/>
          </a:xfrm>
          <a:prstGeom prst="rect">
            <a:avLst/>
          </a:prstGeom>
          <a:noFill/>
        </p:spPr>
      </p:pic>
      <p:pic>
        <p:nvPicPr>
          <p:cNvPr id="18436" name="Picture 4" descr="http://t0.gstatic.com/images?q=tbn:cBCcOlpIQrj12M:http://www.homediytips.com/wp-content/uploads/2009/03/sandy-soil-226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95400"/>
            <a:ext cx="1514475" cy="2019302"/>
          </a:xfrm>
          <a:prstGeom prst="rect">
            <a:avLst/>
          </a:prstGeom>
          <a:noFill/>
        </p:spPr>
      </p:pic>
      <p:pic>
        <p:nvPicPr>
          <p:cNvPr id="18438" name="Picture 6" descr="http://farm3.static.flickr.com/2569/4126659988_1408867b8d_o.jpg"/>
          <p:cNvPicPr>
            <a:picLocks noChangeAspect="1" noChangeArrowheads="1"/>
          </p:cNvPicPr>
          <p:nvPr/>
        </p:nvPicPr>
        <p:blipFill>
          <a:blip r:embed="rId6" cstate="print"/>
          <a:srcRect r="66667"/>
          <a:stretch>
            <a:fillRect/>
          </a:stretch>
        </p:blipFill>
        <p:spPr bwMode="auto">
          <a:xfrm>
            <a:off x="6553200" y="1066800"/>
            <a:ext cx="1905000" cy="3048000"/>
          </a:xfrm>
          <a:prstGeom prst="rect">
            <a:avLst/>
          </a:prstGeom>
          <a:noFill/>
        </p:spPr>
      </p:pic>
      <p:pic>
        <p:nvPicPr>
          <p:cNvPr id="18440" name="Picture 8" descr="http://t2.gstatic.com/images?q=tbn:f8K-pSPdxEgn8M:http://i.ehow.com/images/a06/5d/3r/importance-soil-organic-carbon-200X2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3505200"/>
            <a:ext cx="1447800" cy="1447801"/>
          </a:xfrm>
          <a:prstGeom prst="rect">
            <a:avLst/>
          </a:prstGeom>
          <a:noFill/>
        </p:spPr>
      </p:pic>
      <p:pic>
        <p:nvPicPr>
          <p:cNvPr id="18442" name="Picture 10" descr="http://t1.gstatic.com/images?q=tbn:cmQJTUHcnsylOM:http://www.nrcd.org/aguafria/cmpst_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4648200"/>
            <a:ext cx="1276350" cy="1833057"/>
          </a:xfrm>
          <a:prstGeom prst="rect">
            <a:avLst/>
          </a:prstGeom>
          <a:noFill/>
        </p:spPr>
      </p:pic>
      <p:pic>
        <p:nvPicPr>
          <p:cNvPr id="18444" name="Picture 12" descr="http://t1.gstatic.com/images?q=tbn:BqM1sorHfPXEIM:http://www.horticman.co.uk/userimages/Mulch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5257800"/>
            <a:ext cx="1418359" cy="120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Nutritional Deficiencies: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971800" cy="4709160"/>
          </a:xfrm>
        </p:spPr>
        <p:txBody>
          <a:bodyPr>
            <a:normAutofit/>
          </a:bodyPr>
          <a:lstStyle/>
          <a:p>
            <a:pPr lvl="0"/>
            <a:r>
              <a:rPr lang="en-US" sz="4400" dirty="0" smtClean="0">
                <a:solidFill>
                  <a:srgbClr val="FFFF00"/>
                </a:solidFill>
              </a:rPr>
              <a:t>Plants lacking NPK</a:t>
            </a:r>
          </a:p>
          <a:p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7410" name="Picture 2" descr="http://www.fao.org/docrep/008/ae938e/ae938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5372100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Soil Pests: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276600" cy="13716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solidFill>
                  <a:srgbClr val="FFFF00"/>
                </a:solidFill>
              </a:rPr>
              <a:t>Nematodes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ttp://www.ipm.iastate.edu/ipm/icm/files/images/corn-seedl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524158" cy="5260699"/>
          </a:xfrm>
          <a:prstGeom prst="rect">
            <a:avLst/>
          </a:prstGeom>
          <a:noFill/>
        </p:spPr>
      </p:pic>
      <p:pic>
        <p:nvPicPr>
          <p:cNvPr id="16388" name="Picture 4" descr="http://www.omafra.gov.on.ca/IPM/images/brassica/diseases/clubroot_confused_w_nemato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3943350" cy="2637692"/>
          </a:xfrm>
          <a:prstGeom prst="rect">
            <a:avLst/>
          </a:prstGeom>
          <a:noFill/>
        </p:spPr>
      </p:pic>
      <p:pic>
        <p:nvPicPr>
          <p:cNvPr id="16390" name="Picture 6" descr="http://t3.gstatic.com/images?q=tbn:KK-_1Lbp4VrByM:http://www.nemasysinfo.com/images/nematod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0"/>
            <a:ext cx="1909704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Planting Media Mixes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962400" cy="5181600"/>
          </a:xfrm>
        </p:spPr>
        <p:txBody>
          <a:bodyPr>
            <a:noAutofit/>
          </a:bodyPr>
          <a:lstStyle/>
          <a:p>
            <a:pPr lvl="0"/>
            <a:r>
              <a:rPr lang="en-US" u="sng" dirty="0" smtClean="0">
                <a:solidFill>
                  <a:srgbClr val="FFFF00"/>
                </a:solidFill>
              </a:rPr>
              <a:t>Advantages:  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Mix is uniformed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Sterile no diseases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Lighter in weight, handles easier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Good moisture retention and drainage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5362" name="Picture 2" descr="http://www.discount-hydro.com/images/normal/Sunshine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3762375" cy="4633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Planting Media Mixes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14800" cy="5394960"/>
          </a:xfrm>
        </p:spPr>
        <p:txBody>
          <a:bodyPr>
            <a:noAutofit/>
          </a:bodyPr>
          <a:lstStyle/>
          <a:p>
            <a:pPr lvl="0"/>
            <a:r>
              <a:rPr lang="en-US" u="sng" dirty="0" smtClean="0">
                <a:solidFill>
                  <a:srgbClr val="FFFF00"/>
                </a:solidFill>
              </a:rPr>
              <a:t>Disadvantages: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Because of the light weight container blow over easily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Missing minor minerals in soil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Plants in mixes hesitate to extend roots into different growing mediums.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www.discount-hydro.com/images/normal/Sunshine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3990975" cy="491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Content of Mixes: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70916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Perlite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Sphagnum Moss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Peat Moss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Vermiculite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Limestone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Tree Bark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Slow Release Fertilizer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www.parksideorchids.com/images/Supplies/per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1812551" cy="2054225"/>
          </a:xfrm>
          <a:prstGeom prst="rect">
            <a:avLst/>
          </a:prstGeom>
          <a:noFill/>
        </p:spPr>
      </p:pic>
      <p:pic>
        <p:nvPicPr>
          <p:cNvPr id="13316" name="Picture 4" descr="http://plantpropagation.com/PlantPropagatePics/SphagnumMossPot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47800"/>
            <a:ext cx="1352550" cy="1803400"/>
          </a:xfrm>
          <a:prstGeom prst="rect">
            <a:avLst/>
          </a:prstGeom>
          <a:noFill/>
        </p:spPr>
      </p:pic>
      <p:pic>
        <p:nvPicPr>
          <p:cNvPr id="13318" name="Picture 6" descr="http://grow.ars-informatica.ca/images/peat_mo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505200"/>
            <a:ext cx="1661010" cy="1123950"/>
          </a:xfrm>
          <a:prstGeom prst="rect">
            <a:avLst/>
          </a:prstGeom>
          <a:noFill/>
        </p:spPr>
      </p:pic>
      <p:pic>
        <p:nvPicPr>
          <p:cNvPr id="13320" name="Picture 8" descr="http://www.shelledwarriorsshop.co.uk/ekmps/shops/shelledwarrior/images/vermicul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953000"/>
            <a:ext cx="1543050" cy="1543050"/>
          </a:xfrm>
          <a:prstGeom prst="rect">
            <a:avLst/>
          </a:prstGeom>
          <a:noFill/>
        </p:spPr>
      </p:pic>
      <p:pic>
        <p:nvPicPr>
          <p:cNvPr id="13322" name="Picture 10" descr="http://www.free-background-wallpaper.com/images/Wallpapers1280/leaves-trees/Crumbling-Tree-Ba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505200"/>
            <a:ext cx="2187575" cy="1748815"/>
          </a:xfrm>
          <a:prstGeom prst="rect">
            <a:avLst/>
          </a:prstGeom>
          <a:noFill/>
        </p:spPr>
      </p:pic>
      <p:pic>
        <p:nvPicPr>
          <p:cNvPr id="13324" name="Picture 12" descr="http://t0.gstatic.com/images?q=tbn:1M0QZ_SYDCU9FM:http://www.steelcitycio.com/FederouchWeb/images/managedpics/Website%2520Product%2520Photos%2520(2006)%2520R-6%2520limeston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5486400"/>
            <a:ext cx="1428750" cy="1076326"/>
          </a:xfrm>
          <a:prstGeom prst="rect">
            <a:avLst/>
          </a:prstGeom>
          <a:noFill/>
        </p:spPr>
      </p:pic>
      <p:pic>
        <p:nvPicPr>
          <p:cNvPr id="13326" name="Picture 14" descr="http://image.made-in-china.com/2f0j00JMwQhijlkGgd/Sulfur-Coated-Ure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5334000"/>
            <a:ext cx="1835150" cy="1223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510</Words>
  <Application>Microsoft Office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Book Antiqua</vt:lpstr>
      <vt:lpstr>Lucida Sans</vt:lpstr>
      <vt:lpstr>Wingdings</vt:lpstr>
      <vt:lpstr>Wingdings 2</vt:lpstr>
      <vt:lpstr>Wingdings 3</vt:lpstr>
      <vt:lpstr>Apex</vt:lpstr>
      <vt:lpstr> Environmental Requirements for Good Plant Growth </vt:lpstr>
      <vt:lpstr>Environment: </vt:lpstr>
      <vt:lpstr>Underground Environment: </vt:lpstr>
      <vt:lpstr>Soil improvements: </vt:lpstr>
      <vt:lpstr>Nutritional Deficiencies: </vt:lpstr>
      <vt:lpstr>Soil Pests: </vt:lpstr>
      <vt:lpstr>Planting Media Mixes </vt:lpstr>
      <vt:lpstr>Planting Media Mixes </vt:lpstr>
      <vt:lpstr>Content of Mixes:</vt:lpstr>
      <vt:lpstr>Plant Food and Fertilizers: </vt:lpstr>
      <vt:lpstr>Nitrogen purchased in four forms: </vt:lpstr>
      <vt:lpstr>Phosphorous purchased in the following forms: </vt:lpstr>
      <vt:lpstr>Phosphorous affects plants in several ways: </vt:lpstr>
      <vt:lpstr>Too much phosphorus:  </vt:lpstr>
      <vt:lpstr>Not enough phosphorus: </vt:lpstr>
      <vt:lpstr>Potassium – the most common sources are: </vt:lpstr>
      <vt:lpstr>Potassium is essential because: </vt:lpstr>
      <vt:lpstr>Too much: </vt:lpstr>
      <vt:lpstr>Too Little</vt:lpstr>
      <vt:lpstr>Soil pH </vt:lpstr>
      <vt:lpstr>Above ground Environment: </vt:lpstr>
      <vt:lpstr>The End</vt:lpstr>
    </vt:vector>
  </TitlesOfParts>
  <Company>Tahoma School District No. 409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Environmental Requirements for Good Plant Growth</dc:title>
  <dc:creator>mpage</dc:creator>
  <cp:lastModifiedBy>8p</cp:lastModifiedBy>
  <cp:revision>26</cp:revision>
  <dcterms:created xsi:type="dcterms:W3CDTF">2010-11-10T02:14:12Z</dcterms:created>
  <dcterms:modified xsi:type="dcterms:W3CDTF">2017-05-03T06:55:14Z</dcterms:modified>
</cp:coreProperties>
</file>