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media/image12.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0" r:id="rId3"/>
    <p:sldId id="257" r:id="rId4"/>
    <p:sldId id="258" r:id="rId5"/>
    <p:sldId id="259" r:id="rId6"/>
    <p:sldId id="260" r:id="rId7"/>
    <p:sldId id="269" r:id="rId8"/>
    <p:sldId id="267" r:id="rId9"/>
    <p:sldId id="271" r:id="rId10"/>
    <p:sldId id="277" r:id="rId11"/>
    <p:sldId id="261" r:id="rId12"/>
    <p:sldId id="268" r:id="rId13"/>
    <p:sldId id="272" r:id="rId14"/>
    <p:sldId id="273" r:id="rId15"/>
    <p:sldId id="274" r:id="rId16"/>
    <p:sldId id="275" r:id="rId17"/>
    <p:sldId id="276" r:id="rId18"/>
    <p:sldId id="263" r:id="rId19"/>
    <p:sldId id="264" r:id="rId20"/>
    <p:sldId id="265"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3" clrIdx="0">
    <p:extLst>
      <p:ext uri="{19B8F6BF-5375-455C-9EA6-DF929625EA0E}">
        <p15:presenceInfo xmlns:p15="http://schemas.microsoft.com/office/powerpoint/2012/main" userId="f2eb3e3bd50914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4-29T09:57:46.351" idx="2">
    <p:pos x="10" y="10"/>
    <p:text>Vicious Cycle:  The more you till year after year, the more nutrients you lose, the more you have to artificially fertilize, the more chemicals you end up putting in your body.</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FD050-BE80-41AD-9E5B-901EC6A93E09}" type="datetimeFigureOut">
              <a:rPr lang="en-US" smtClean="0"/>
              <a:t>2/22/2015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A1E91-0CF5-4933-B703-34260E71ECB0}" type="slidenum">
              <a:rPr lang="en-US" smtClean="0"/>
              <a:t>‹#›</a:t>
            </a:fld>
            <a:endParaRPr lang="en-US"/>
          </a:p>
        </p:txBody>
      </p:sp>
    </p:spTree>
    <p:extLst>
      <p:ext uri="{BB962C8B-B14F-4D97-AF65-F5344CB8AC3E}">
        <p14:creationId xmlns:p14="http://schemas.microsoft.com/office/powerpoint/2010/main" val="380965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A1E91-0CF5-4933-B703-34260E71ECB0}" type="slidenum">
              <a:rPr lang="en-US" smtClean="0"/>
              <a:t>1</a:t>
            </a:fld>
            <a:endParaRPr lang="en-US"/>
          </a:p>
        </p:txBody>
      </p:sp>
    </p:spTree>
    <p:extLst>
      <p:ext uri="{BB962C8B-B14F-4D97-AF65-F5344CB8AC3E}">
        <p14:creationId xmlns:p14="http://schemas.microsoft.com/office/powerpoint/2010/main" val="415018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A1E91-0CF5-4933-B703-34260E71ECB0}" type="slidenum">
              <a:rPr lang="en-US" smtClean="0"/>
              <a:t>16</a:t>
            </a:fld>
            <a:endParaRPr lang="en-US"/>
          </a:p>
        </p:txBody>
      </p:sp>
    </p:spTree>
    <p:extLst>
      <p:ext uri="{BB962C8B-B14F-4D97-AF65-F5344CB8AC3E}">
        <p14:creationId xmlns:p14="http://schemas.microsoft.com/office/powerpoint/2010/main" val="172000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3997EC-61F8-4675-9056-47BD9FFB78E0}" type="datetime1">
              <a:rPr lang="en-US" smtClean="0"/>
              <a:t>2/22/2015</a:t>
            </a:fld>
            <a:endParaRPr lang="en-US" dirty="0"/>
          </a:p>
        </p:txBody>
      </p:sp>
      <p:sp>
        <p:nvSpPr>
          <p:cNvPr id="5" name="Footer Placeholder 4"/>
          <p:cNvSpPr>
            <a:spLocks noGrp="1"/>
          </p:cNvSpPr>
          <p:nvPr>
            <p:ph type="ftr" sz="quarter" idx="11"/>
          </p:nvPr>
        </p:nvSpPr>
        <p:spPr/>
        <p:txBody>
          <a:bodyPr/>
          <a:lstStyle/>
          <a:p>
            <a:r>
              <a:rPr lang="en-US" smtClean="0"/>
              <a:t>www.goodplanetsarehardtofind.org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C297E-34DE-4BA7-BA4C-CDD6C6057549}" type="datetime1">
              <a:rPr lang="en-US" smtClean="0"/>
              <a:t>2/22/2015</a:t>
            </a:fld>
            <a:endParaRPr lang="en-US" dirty="0"/>
          </a:p>
        </p:txBody>
      </p:sp>
      <p:sp>
        <p:nvSpPr>
          <p:cNvPr id="5" name="Footer Placeholder 4"/>
          <p:cNvSpPr>
            <a:spLocks noGrp="1"/>
          </p:cNvSpPr>
          <p:nvPr>
            <p:ph type="ftr" sz="quarter" idx="11"/>
          </p:nvPr>
        </p:nvSpPr>
        <p:spPr/>
        <p:txBody>
          <a:bodyPr/>
          <a:lstStyle/>
          <a:p>
            <a:r>
              <a:rPr lang="en-US" smtClean="0"/>
              <a:t>www.goodplanetsarehardtofind.org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8AEF0F-080E-4DA3-B15A-D9B66D8E3D24}" type="datetime1">
              <a:rPr lang="en-US" smtClean="0"/>
              <a:t>2/22/2015</a:t>
            </a:fld>
            <a:endParaRPr lang="en-US" dirty="0"/>
          </a:p>
        </p:txBody>
      </p:sp>
      <p:sp>
        <p:nvSpPr>
          <p:cNvPr id="5" name="Footer Placeholder 4"/>
          <p:cNvSpPr>
            <a:spLocks noGrp="1"/>
          </p:cNvSpPr>
          <p:nvPr>
            <p:ph type="ftr" sz="quarter" idx="11"/>
          </p:nvPr>
        </p:nvSpPr>
        <p:spPr/>
        <p:txBody>
          <a:bodyPr/>
          <a:lstStyle/>
          <a:p>
            <a:r>
              <a:rPr lang="en-US" smtClean="0"/>
              <a:t>www.goodplanetsarehardtofind.org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5D33EB-528A-4335-9ADA-F5E4F12F8FAC}" type="datetime1">
              <a:rPr lang="en-US" smtClean="0"/>
              <a:t>2/22/2015</a:t>
            </a:fld>
            <a:endParaRPr lang="en-US" dirty="0"/>
          </a:p>
        </p:txBody>
      </p:sp>
      <p:sp>
        <p:nvSpPr>
          <p:cNvPr id="5" name="Footer Placeholder 4"/>
          <p:cNvSpPr>
            <a:spLocks noGrp="1"/>
          </p:cNvSpPr>
          <p:nvPr>
            <p:ph type="ftr" sz="quarter" idx="11"/>
          </p:nvPr>
        </p:nvSpPr>
        <p:spPr/>
        <p:txBody>
          <a:bodyPr/>
          <a:lstStyle/>
          <a:p>
            <a:r>
              <a:rPr lang="en-US" smtClean="0"/>
              <a:t>www.goodplanetsarehardtofind.org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E69411-7000-443D-BFEA-8DAFAB8D384C}" type="datetime1">
              <a:rPr lang="en-US" smtClean="0"/>
              <a:t>2/22/2015</a:t>
            </a:fld>
            <a:endParaRPr lang="en-US" dirty="0"/>
          </a:p>
        </p:txBody>
      </p:sp>
      <p:sp>
        <p:nvSpPr>
          <p:cNvPr id="5" name="Footer Placeholder 4"/>
          <p:cNvSpPr>
            <a:spLocks noGrp="1"/>
          </p:cNvSpPr>
          <p:nvPr>
            <p:ph type="ftr" sz="quarter" idx="11"/>
          </p:nvPr>
        </p:nvSpPr>
        <p:spPr/>
        <p:txBody>
          <a:bodyPr/>
          <a:lstStyle/>
          <a:p>
            <a:r>
              <a:rPr lang="en-US" smtClean="0"/>
              <a:t>www.goodplanetsarehardtofind.org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FD67F-C9CF-45DD-8554-115717976C79}" type="datetime1">
              <a:rPr lang="en-US" smtClean="0"/>
              <a:t>2/22/2015</a:t>
            </a:fld>
            <a:endParaRPr lang="en-US" dirty="0"/>
          </a:p>
        </p:txBody>
      </p:sp>
      <p:sp>
        <p:nvSpPr>
          <p:cNvPr id="5" name="Footer Placeholder 4"/>
          <p:cNvSpPr>
            <a:spLocks noGrp="1"/>
          </p:cNvSpPr>
          <p:nvPr>
            <p:ph type="ftr" sz="quarter" idx="11"/>
          </p:nvPr>
        </p:nvSpPr>
        <p:spPr/>
        <p:txBody>
          <a:bodyPr/>
          <a:lstStyle/>
          <a:p>
            <a:r>
              <a:rPr lang="en-US" smtClean="0"/>
              <a:t>www.goodplanetsarehardtofind.org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F5F48D-BC44-4C76-931A-3734B98AE993}" type="datetime1">
              <a:rPr lang="en-US" smtClean="0"/>
              <a:t>2/22/2015</a:t>
            </a:fld>
            <a:endParaRPr lang="en-US" dirty="0"/>
          </a:p>
        </p:txBody>
      </p:sp>
      <p:sp>
        <p:nvSpPr>
          <p:cNvPr id="5" name="Footer Placeholder 4"/>
          <p:cNvSpPr>
            <a:spLocks noGrp="1"/>
          </p:cNvSpPr>
          <p:nvPr>
            <p:ph type="ftr" sz="quarter" idx="11"/>
          </p:nvPr>
        </p:nvSpPr>
        <p:spPr/>
        <p:txBody>
          <a:bodyPr/>
          <a:lstStyle/>
          <a:p>
            <a:r>
              <a:rPr lang="en-US" smtClean="0"/>
              <a:t>www.goodplanetsarehardtofind.org</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A12BFB-C664-4C8D-9278-DCDF58414E65}" type="datetime1">
              <a:rPr lang="en-US" smtClean="0"/>
              <a:t>2/22/2015</a:t>
            </a:fld>
            <a:endParaRPr lang="en-US" dirty="0"/>
          </a:p>
        </p:txBody>
      </p:sp>
      <p:sp>
        <p:nvSpPr>
          <p:cNvPr id="5" name="Footer Placeholder 4"/>
          <p:cNvSpPr>
            <a:spLocks noGrp="1"/>
          </p:cNvSpPr>
          <p:nvPr>
            <p:ph type="ftr" sz="quarter" idx="11"/>
          </p:nvPr>
        </p:nvSpPr>
        <p:spPr/>
        <p:txBody>
          <a:bodyPr/>
          <a:lstStyle/>
          <a:p>
            <a:r>
              <a:rPr lang="en-US" smtClean="0"/>
              <a:t>www.goodplanetsarehardtofind.org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58867D-C89C-4C8A-AED2-243FC2A4F0C5}" type="datetime1">
              <a:rPr lang="en-US" smtClean="0"/>
              <a:t>2/22/2015</a:t>
            </a:fld>
            <a:endParaRPr lang="en-US" dirty="0"/>
          </a:p>
        </p:txBody>
      </p:sp>
      <p:sp>
        <p:nvSpPr>
          <p:cNvPr id="5" name="Footer Placeholder 4"/>
          <p:cNvSpPr>
            <a:spLocks noGrp="1"/>
          </p:cNvSpPr>
          <p:nvPr>
            <p:ph type="ftr" sz="quarter" idx="11"/>
          </p:nvPr>
        </p:nvSpPr>
        <p:spPr/>
        <p:txBody>
          <a:bodyPr/>
          <a:lstStyle/>
          <a:p>
            <a:r>
              <a:rPr lang="en-US" smtClean="0"/>
              <a:t>www.goodplanetsarehardtofind.org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8F573-21D7-42EA-B11D-7373840E39F7}" type="datetime1">
              <a:rPr lang="en-US" smtClean="0"/>
              <a:t>2/22/2015</a:t>
            </a:fld>
            <a:endParaRPr lang="en-US" dirty="0"/>
          </a:p>
        </p:txBody>
      </p:sp>
      <p:sp>
        <p:nvSpPr>
          <p:cNvPr id="5" name="Footer Placeholder 4"/>
          <p:cNvSpPr>
            <a:spLocks noGrp="1"/>
          </p:cNvSpPr>
          <p:nvPr>
            <p:ph type="ftr" sz="quarter" idx="11"/>
          </p:nvPr>
        </p:nvSpPr>
        <p:spPr/>
        <p:txBody>
          <a:bodyPr/>
          <a:lstStyle/>
          <a:p>
            <a:r>
              <a:rPr lang="en-US" smtClean="0"/>
              <a:t>www.goodplanetsarehardtofind.org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090144-62A5-403B-9651-C7B29AE6F191}" type="datetime1">
              <a:rPr lang="en-US" smtClean="0"/>
              <a:t>2/22/2015</a:t>
            </a:fld>
            <a:endParaRPr lang="en-US" dirty="0"/>
          </a:p>
        </p:txBody>
      </p:sp>
      <p:sp>
        <p:nvSpPr>
          <p:cNvPr id="6" name="Footer Placeholder 5"/>
          <p:cNvSpPr>
            <a:spLocks noGrp="1"/>
          </p:cNvSpPr>
          <p:nvPr>
            <p:ph type="ftr" sz="quarter" idx="11"/>
          </p:nvPr>
        </p:nvSpPr>
        <p:spPr/>
        <p:txBody>
          <a:bodyPr/>
          <a:lstStyle/>
          <a:p>
            <a:r>
              <a:rPr lang="en-US" smtClean="0"/>
              <a:t>www.goodplanetsarehardtofind.org</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626E20-FFEE-4795-A4B6-A13C55595AAD}" type="datetime1">
              <a:rPr lang="en-US" smtClean="0"/>
              <a:t>2/22/2015</a:t>
            </a:fld>
            <a:endParaRPr lang="en-US" dirty="0"/>
          </a:p>
        </p:txBody>
      </p:sp>
      <p:sp>
        <p:nvSpPr>
          <p:cNvPr id="8" name="Footer Placeholder 7"/>
          <p:cNvSpPr>
            <a:spLocks noGrp="1"/>
          </p:cNvSpPr>
          <p:nvPr>
            <p:ph type="ftr" sz="quarter" idx="11"/>
          </p:nvPr>
        </p:nvSpPr>
        <p:spPr/>
        <p:txBody>
          <a:bodyPr/>
          <a:lstStyle/>
          <a:p>
            <a:r>
              <a:rPr lang="en-US" smtClean="0"/>
              <a:t>www.goodplanetsarehardtofind.org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AD187B-1A31-42F1-BDB4-B0A868F13517}" type="datetime1">
              <a:rPr lang="en-US" smtClean="0"/>
              <a:t>2/22/2015</a:t>
            </a:fld>
            <a:endParaRPr lang="en-US" dirty="0"/>
          </a:p>
        </p:txBody>
      </p:sp>
      <p:sp>
        <p:nvSpPr>
          <p:cNvPr id="4" name="Footer Placeholder 3"/>
          <p:cNvSpPr>
            <a:spLocks noGrp="1"/>
          </p:cNvSpPr>
          <p:nvPr>
            <p:ph type="ftr" sz="quarter" idx="11"/>
          </p:nvPr>
        </p:nvSpPr>
        <p:spPr/>
        <p:txBody>
          <a:bodyPr/>
          <a:lstStyle/>
          <a:p>
            <a:r>
              <a:rPr lang="en-US" smtClean="0"/>
              <a:t>www.goodplanetsarehardtofind.org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5A0EA-C4EE-49E7-ABDC-4EA6D4E68A2D}" type="datetime1">
              <a:rPr lang="en-US" smtClean="0"/>
              <a:t>2/22/2015</a:t>
            </a:fld>
            <a:endParaRPr lang="en-US" dirty="0"/>
          </a:p>
        </p:txBody>
      </p:sp>
      <p:sp>
        <p:nvSpPr>
          <p:cNvPr id="3" name="Footer Placeholder 2"/>
          <p:cNvSpPr>
            <a:spLocks noGrp="1"/>
          </p:cNvSpPr>
          <p:nvPr>
            <p:ph type="ftr" sz="quarter" idx="11"/>
          </p:nvPr>
        </p:nvSpPr>
        <p:spPr/>
        <p:txBody>
          <a:bodyPr/>
          <a:lstStyle/>
          <a:p>
            <a:r>
              <a:rPr lang="en-US" smtClean="0"/>
              <a:t>www.goodplanetsarehardtofind.org</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47804-CB1F-4ED9-8A33-E5E41D9D4F91}" type="datetime1">
              <a:rPr lang="en-US" smtClean="0"/>
              <a:t>2/22/2015</a:t>
            </a:fld>
            <a:endParaRPr lang="en-US" dirty="0"/>
          </a:p>
        </p:txBody>
      </p:sp>
      <p:sp>
        <p:nvSpPr>
          <p:cNvPr id="6" name="Footer Placeholder 5"/>
          <p:cNvSpPr>
            <a:spLocks noGrp="1"/>
          </p:cNvSpPr>
          <p:nvPr>
            <p:ph type="ftr" sz="quarter" idx="11"/>
          </p:nvPr>
        </p:nvSpPr>
        <p:spPr/>
        <p:txBody>
          <a:bodyPr/>
          <a:lstStyle/>
          <a:p>
            <a:r>
              <a:rPr lang="en-US" smtClean="0"/>
              <a:t>www.goodplanetsarehardtofind.org</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02358-BF5A-4720-A712-FDD94D6E21EA}" type="datetime1">
              <a:rPr lang="en-US" smtClean="0"/>
              <a:t>2/22/2015</a:t>
            </a:fld>
            <a:endParaRPr lang="en-US" dirty="0"/>
          </a:p>
        </p:txBody>
      </p:sp>
      <p:sp>
        <p:nvSpPr>
          <p:cNvPr id="6" name="Footer Placeholder 5"/>
          <p:cNvSpPr>
            <a:spLocks noGrp="1"/>
          </p:cNvSpPr>
          <p:nvPr>
            <p:ph type="ftr" sz="quarter" idx="11"/>
          </p:nvPr>
        </p:nvSpPr>
        <p:spPr/>
        <p:txBody>
          <a:bodyPr/>
          <a:lstStyle/>
          <a:p>
            <a:r>
              <a:rPr lang="en-US" smtClean="0"/>
              <a:t>www.goodplanetsarehardtofind.org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BA2179-822E-4339-A27C-2387C9253B37}" type="datetime1">
              <a:rPr lang="en-US" smtClean="0"/>
              <a:t>2/22/2015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www.goodplanetsarehardtofind.org</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wcs.org/" TargetMode="Externa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ormwoman.com/acatalog/Wormwoman_catalog_Worm_a_way__Composting_Bins_42.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gif"/><Relationship Id="rId4" Type="http://schemas.openxmlformats.org/officeDocument/2006/relationships/image" Target="../media/image20.jpg"/><Relationship Id="rId9"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10344" y="2942705"/>
            <a:ext cx="8525858" cy="1280159"/>
          </a:xfrm>
        </p:spPr>
        <p:txBody>
          <a:bodyPr/>
          <a:lstStyle/>
          <a:p>
            <a:pPr algn="ctr"/>
            <a:r>
              <a:rPr lang="en-US" sz="7200" b="1" dirty="0" smtClean="0"/>
              <a:t>VERMICOMPOSTING</a:t>
            </a:r>
            <a:endParaRPr lang="en-US" sz="7200" b="1" dirty="0"/>
          </a:p>
        </p:txBody>
      </p:sp>
      <p:sp>
        <p:nvSpPr>
          <p:cNvPr id="6" name="Subtitle 5"/>
          <p:cNvSpPr>
            <a:spLocks noGrp="1"/>
          </p:cNvSpPr>
          <p:nvPr>
            <p:ph type="subTitle" idx="1"/>
          </p:nvPr>
        </p:nvSpPr>
        <p:spPr/>
        <p:txBody>
          <a:bodyPr/>
          <a:lstStyle/>
          <a:p>
            <a:r>
              <a:rPr lang="en-US" dirty="0" smtClean="0"/>
              <a:t>Back to Basics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773" y="339123"/>
            <a:ext cx="2667000" cy="2486025"/>
          </a:xfrm>
          <a:prstGeom prst="rect">
            <a:avLst/>
          </a:prstGeom>
        </p:spPr>
      </p:pic>
      <p:sp>
        <p:nvSpPr>
          <p:cNvPr id="4" name="TextBox 3"/>
          <p:cNvSpPr txBox="1"/>
          <p:nvPr/>
        </p:nvSpPr>
        <p:spPr>
          <a:xfrm>
            <a:off x="4234619" y="6488668"/>
            <a:ext cx="3877307" cy="369332"/>
          </a:xfrm>
          <a:prstGeom prst="rect">
            <a:avLst/>
          </a:prstGeom>
          <a:noFill/>
        </p:spPr>
        <p:txBody>
          <a:bodyPr wrap="square" rtlCol="0">
            <a:spAutoFit/>
          </a:bodyPr>
          <a:lstStyle/>
          <a:p>
            <a:r>
              <a:rPr lang="en-US" dirty="0" smtClean="0"/>
              <a:t>www.goodplanetsarehardtofind.org</a:t>
            </a:r>
            <a:endParaRPr lang="en-US" dirty="0"/>
          </a:p>
        </p:txBody>
      </p:sp>
    </p:spTree>
    <p:extLst>
      <p:ext uri="{BB962C8B-B14F-4D97-AF65-F5344CB8AC3E}">
        <p14:creationId xmlns:p14="http://schemas.microsoft.com/office/powerpoint/2010/main" val="8121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Manure is </a:t>
            </a:r>
            <a:r>
              <a:rPr lang="en-US" dirty="0" smtClean="0"/>
              <a:t>BAD	</a:t>
            </a:r>
            <a:endParaRPr lang="en-US" dirty="0"/>
          </a:p>
        </p:txBody>
      </p:sp>
      <p:sp>
        <p:nvSpPr>
          <p:cNvPr id="3" name="Content Placeholder 2"/>
          <p:cNvSpPr>
            <a:spLocks noGrp="1"/>
          </p:cNvSpPr>
          <p:nvPr>
            <p:ph sz="half" idx="1"/>
          </p:nvPr>
        </p:nvSpPr>
        <p:spPr/>
        <p:txBody>
          <a:bodyPr/>
          <a:lstStyle/>
          <a:p>
            <a:r>
              <a:rPr lang="en-US" dirty="0" smtClean="0"/>
              <a:t>Horse Manure</a:t>
            </a:r>
          </a:p>
          <a:p>
            <a:pPr lvl="1"/>
            <a:r>
              <a:rPr lang="en-US" dirty="0" smtClean="0"/>
              <a:t>Horses have incomplete digestive system</a:t>
            </a:r>
            <a:endParaRPr lang="en-US" dirty="0" smtClean="0"/>
          </a:p>
          <a:p>
            <a:pPr lvl="1"/>
            <a:r>
              <a:rPr lang="en-US" dirty="0" smtClean="0"/>
              <a:t>Weedy feed means weedy poop</a:t>
            </a:r>
          </a:p>
          <a:p>
            <a:pPr lvl="1"/>
            <a:r>
              <a:rPr lang="en-US" dirty="0" smtClean="0"/>
              <a:t>Weed-free grains may contain herbicides</a:t>
            </a:r>
          </a:p>
          <a:p>
            <a:pPr lvl="1"/>
            <a:r>
              <a:rPr lang="en-US" dirty="0" smtClean="0"/>
              <a:t>On-going use over the years creates toxic levels of magnesium </a:t>
            </a:r>
            <a:endParaRPr lang="en-US" dirty="0"/>
          </a:p>
        </p:txBody>
      </p:sp>
      <p:sp>
        <p:nvSpPr>
          <p:cNvPr id="4" name="Content Placeholder 3"/>
          <p:cNvSpPr>
            <a:spLocks noGrp="1"/>
          </p:cNvSpPr>
          <p:nvPr>
            <p:ph sz="half" idx="2"/>
          </p:nvPr>
        </p:nvSpPr>
        <p:spPr>
          <a:xfrm>
            <a:off x="5378108" y="2160588"/>
            <a:ext cx="3895894" cy="2763103"/>
          </a:xfrm>
        </p:spPr>
        <p:txBody>
          <a:bodyPr/>
          <a:lstStyle/>
          <a:p>
            <a:r>
              <a:rPr lang="en-US" dirty="0" smtClean="0"/>
              <a:t>Cow Manure</a:t>
            </a:r>
          </a:p>
          <a:p>
            <a:pPr lvl="1"/>
            <a:r>
              <a:rPr lang="en-US" dirty="0" smtClean="0"/>
              <a:t>This is a good all purpose manure.</a:t>
            </a:r>
          </a:p>
          <a:p>
            <a:pPr lvl="1"/>
            <a:r>
              <a:rPr lang="en-US" dirty="0" smtClean="0"/>
              <a:t>It has a good balance of nutrients, but they are </a:t>
            </a:r>
            <a:r>
              <a:rPr lang="en-US" u="sng" dirty="0" smtClean="0"/>
              <a:t>low in quantity.</a:t>
            </a:r>
          </a:p>
          <a:p>
            <a:pPr lvl="1"/>
            <a:r>
              <a:rPr lang="en-US" dirty="0" smtClean="0"/>
              <a:t>Suitable for building poor soil, not so much growing plants</a:t>
            </a:r>
          </a:p>
          <a:p>
            <a:pPr lvl="1"/>
            <a:endParaRPr lang="en-US" dirty="0" smtClean="0"/>
          </a:p>
          <a:p>
            <a:pPr lvl="1"/>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477" y="4923691"/>
            <a:ext cx="1642382" cy="1623060"/>
          </a:xfrm>
          <a:prstGeom prst="rect">
            <a:avLst/>
          </a:prstGeom>
        </p:spPr>
      </p:pic>
    </p:spTree>
    <p:extLst>
      <p:ext uri="{BB962C8B-B14F-4D97-AF65-F5344CB8AC3E}">
        <p14:creationId xmlns:p14="http://schemas.microsoft.com/office/powerpoint/2010/main" val="341832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 food waste into fertilizer!</a:t>
            </a:r>
            <a:endParaRPr lang="en-US" dirty="0"/>
          </a:p>
        </p:txBody>
      </p:sp>
      <p:sp>
        <p:nvSpPr>
          <p:cNvPr id="3" name="Content Placeholder 2"/>
          <p:cNvSpPr>
            <a:spLocks noGrp="1"/>
          </p:cNvSpPr>
          <p:nvPr>
            <p:ph idx="1"/>
          </p:nvPr>
        </p:nvSpPr>
        <p:spPr>
          <a:xfrm>
            <a:off x="317116" y="1537854"/>
            <a:ext cx="9829722" cy="785091"/>
          </a:xfrm>
        </p:spPr>
        <p:txBody>
          <a:bodyPr>
            <a:normAutofit/>
          </a:bodyPr>
          <a:lstStyle/>
          <a:p>
            <a:r>
              <a:rPr lang="en-US" sz="3600" dirty="0" smtClean="0"/>
              <a:t>Saves food waste from entering our Landfills</a:t>
            </a:r>
          </a:p>
          <a:p>
            <a:pPr marL="457200" lvl="1" indent="0">
              <a:buNone/>
            </a:pPr>
            <a:endParaRPr lang="en-US" sz="3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75" y="2316210"/>
            <a:ext cx="5603917" cy="3733609"/>
          </a:xfrm>
          <a:prstGeom prst="rect">
            <a:avLst/>
          </a:prstGeom>
        </p:spPr>
      </p:pic>
      <p:sp>
        <p:nvSpPr>
          <p:cNvPr id="6" name="TextBox 5"/>
          <p:cNvSpPr txBox="1"/>
          <p:nvPr/>
        </p:nvSpPr>
        <p:spPr>
          <a:xfrm>
            <a:off x="-207818" y="6442364"/>
            <a:ext cx="11485418" cy="523220"/>
          </a:xfrm>
          <a:prstGeom prst="rect">
            <a:avLst/>
          </a:prstGeom>
          <a:noFill/>
        </p:spPr>
        <p:txBody>
          <a:bodyPr wrap="square" rtlCol="0">
            <a:spAutoFit/>
          </a:bodyPr>
          <a:lstStyle/>
          <a:p>
            <a:pPr lvl="1"/>
            <a:endParaRPr lang="en-US" sz="2800" dirty="0"/>
          </a:p>
        </p:txBody>
      </p:sp>
      <p:sp>
        <p:nvSpPr>
          <p:cNvPr id="7" name="Rectangle 6"/>
          <p:cNvSpPr/>
          <p:nvPr/>
        </p:nvSpPr>
        <p:spPr>
          <a:xfrm>
            <a:off x="5534891" y="2408803"/>
            <a:ext cx="4275745" cy="1384995"/>
          </a:xfrm>
          <a:prstGeom prst="rect">
            <a:avLst/>
          </a:prstGeom>
        </p:spPr>
        <p:txBody>
          <a:bodyPr wrap="square">
            <a:spAutoFit/>
          </a:bodyPr>
          <a:lstStyle/>
          <a:p>
            <a:pPr lvl="1"/>
            <a:r>
              <a:rPr lang="en-US" sz="2800" dirty="0"/>
              <a:t>Every year in America we throw away 96 billion pounds of food.</a:t>
            </a:r>
          </a:p>
        </p:txBody>
      </p:sp>
      <p:sp>
        <p:nvSpPr>
          <p:cNvPr id="8" name="TextBox 7"/>
          <p:cNvSpPr txBox="1"/>
          <p:nvPr/>
        </p:nvSpPr>
        <p:spPr>
          <a:xfrm>
            <a:off x="6063351" y="4186343"/>
            <a:ext cx="3879272" cy="1384995"/>
          </a:xfrm>
          <a:prstGeom prst="rect">
            <a:avLst/>
          </a:prstGeom>
          <a:noFill/>
        </p:spPr>
        <p:txBody>
          <a:bodyPr wrap="square" rtlCol="0">
            <a:spAutoFit/>
          </a:bodyPr>
          <a:lstStyle/>
          <a:p>
            <a:r>
              <a:rPr lang="en-US" sz="2800" dirty="0" smtClean="0"/>
              <a:t>Our society wastes </a:t>
            </a:r>
            <a:r>
              <a:rPr lang="en-US" sz="2800" dirty="0"/>
              <a:t>1/2 of all </a:t>
            </a:r>
            <a:r>
              <a:rPr lang="en-US" sz="2800" dirty="0" smtClean="0"/>
              <a:t>food that </a:t>
            </a:r>
            <a:r>
              <a:rPr lang="en-US" sz="2800" dirty="0"/>
              <a:t>it </a:t>
            </a:r>
            <a:r>
              <a:rPr lang="en-US" sz="2800" dirty="0" smtClean="0"/>
              <a:t>produces</a:t>
            </a:r>
            <a:endParaRPr lang="en-US" sz="2800" dirty="0"/>
          </a:p>
        </p:txBody>
      </p:sp>
    </p:spTree>
    <p:extLst>
      <p:ext uri="{BB962C8B-B14F-4D97-AF65-F5344CB8AC3E}">
        <p14:creationId xmlns:p14="http://schemas.microsoft.com/office/powerpoint/2010/main" val="2528249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Agency FB" panose="020B0503020202020204" pitchFamily="34" charset="0"/>
                <a:ea typeface="KaiTi" panose="02010609060101010101" pitchFamily="49" charset="-122"/>
              </a:rPr>
              <a:t>RESTORE SOIL FERTILITY!</a:t>
            </a:r>
            <a:endParaRPr lang="en-US" sz="4800" dirty="0"/>
          </a:p>
        </p:txBody>
      </p:sp>
      <p:sp>
        <p:nvSpPr>
          <p:cNvPr id="3" name="Content Placeholder 2"/>
          <p:cNvSpPr>
            <a:spLocks noGrp="1"/>
          </p:cNvSpPr>
          <p:nvPr>
            <p:ph sz="half" idx="1"/>
          </p:nvPr>
        </p:nvSpPr>
        <p:spPr/>
        <p:txBody>
          <a:bodyPr>
            <a:normAutofit fontScale="77500" lnSpcReduction="20000"/>
          </a:bodyPr>
          <a:lstStyle/>
          <a:p>
            <a:r>
              <a:rPr lang="en-US" sz="2400" dirty="0" smtClean="0"/>
              <a:t>SOIL IS MORE THAN DIRT!</a:t>
            </a:r>
          </a:p>
          <a:p>
            <a:pPr marL="742950" lvl="2" indent="-342900"/>
            <a:r>
              <a:rPr lang="en-US" sz="2400" dirty="0"/>
              <a:t>It is teaming with micro-organisms!</a:t>
            </a:r>
          </a:p>
          <a:p>
            <a:endParaRPr lang="en-US" sz="2400" dirty="0" smtClean="0"/>
          </a:p>
          <a:p>
            <a:r>
              <a:rPr lang="en-US" sz="2400" dirty="0" smtClean="0"/>
              <a:t>TILLING IS </a:t>
            </a:r>
            <a:r>
              <a:rPr lang="en-US" sz="2400" u="sng" dirty="0" smtClean="0"/>
              <a:t>HORRIBLE</a:t>
            </a:r>
            <a:r>
              <a:rPr lang="en-US" sz="2400" dirty="0" smtClean="0"/>
              <a:t> FOR SOIL HEALTH!!</a:t>
            </a:r>
          </a:p>
          <a:p>
            <a:pPr lvl="1"/>
            <a:r>
              <a:rPr lang="en-US" sz="2400" dirty="0" err="1" smtClean="0"/>
              <a:t>Roto</a:t>
            </a:r>
            <a:r>
              <a:rPr lang="en-US" sz="2400" dirty="0" smtClean="0"/>
              <a:t>-tilling </a:t>
            </a:r>
            <a:r>
              <a:rPr lang="en-US" sz="2400" dirty="0"/>
              <a:t>destroys the network of fungal hyphae that gives soil </a:t>
            </a:r>
            <a:r>
              <a:rPr lang="en-US" sz="2400" dirty="0" smtClean="0"/>
              <a:t>structure.</a:t>
            </a:r>
          </a:p>
          <a:p>
            <a:pPr lvl="1"/>
            <a:r>
              <a:rPr lang="en-US" sz="2400" dirty="0" smtClean="0"/>
              <a:t>This </a:t>
            </a:r>
            <a:r>
              <a:rPr lang="en-US" sz="2400" dirty="0"/>
              <a:t>includes the </a:t>
            </a:r>
            <a:r>
              <a:rPr lang="en-US" sz="2400" dirty="0" err="1"/>
              <a:t>mychorrhizal</a:t>
            </a:r>
            <a:r>
              <a:rPr lang="en-US" sz="2400" dirty="0"/>
              <a:t> network that is so important to plants</a:t>
            </a:r>
            <a:r>
              <a:rPr lang="en-US" sz="2400" dirty="0" smtClean="0"/>
              <a:t>.</a:t>
            </a:r>
            <a:r>
              <a:rPr lang="en-US" sz="2400" dirty="0"/>
              <a:t/>
            </a:r>
            <a:br>
              <a:rPr lang="en-US" sz="2400" dirty="0"/>
            </a:br>
            <a:endParaRPr lang="en-US" sz="22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33836633"/>
              </p:ext>
            </p:extLst>
          </p:nvPr>
        </p:nvGraphicFramePr>
        <p:xfrm>
          <a:off x="1219200" y="5800493"/>
          <a:ext cx="7689273" cy="928255"/>
        </p:xfrm>
        <a:graphic>
          <a:graphicData uri="http://schemas.openxmlformats.org/drawingml/2006/table">
            <a:tbl>
              <a:tblPr/>
              <a:tblGrid>
                <a:gridCol w="7689273"/>
              </a:tblGrid>
              <a:tr h="928255">
                <a:tc>
                  <a:txBody>
                    <a:bodyPr/>
                    <a:lstStyle/>
                    <a:p>
                      <a:pPr algn="ctr"/>
                      <a:r>
                        <a:rPr lang="en-US" sz="2000" dirty="0">
                          <a:latin typeface="Arial, Helvetica, sans-serif"/>
                        </a:rPr>
                        <a:t>"All plants--grass, trees, shrubs, agricultural crops--depend on the food web for their nutrition."----</a:t>
                      </a:r>
                      <a:r>
                        <a:rPr lang="en-US" sz="2000" dirty="0">
                          <a:latin typeface="Arial, Helvetica, sans-serif"/>
                          <a:hlinkClick r:id="rId2"/>
                        </a:rPr>
                        <a:t>Soil and Water Conservation Society</a:t>
                      </a:r>
                      <a:endParaRPr lang="en-US" sz="2000" dirty="0"/>
                    </a:p>
                  </a:txBody>
                  <a:tcPr marL="44513" marR="44513" marT="22256" marB="22256" anchor="ctr">
                    <a:lnL>
                      <a:noFill/>
                    </a:lnL>
                    <a:lnR>
                      <a:noFill/>
                    </a:lnR>
                    <a:lnT>
                      <a:noFill/>
                    </a:lnT>
                    <a:lnB>
                      <a:noFill/>
                    </a:lnB>
                    <a:solidFill>
                      <a:srgbClr val="FFFFCC"/>
                    </a:solidFill>
                  </a:tcPr>
                </a:tc>
              </a:tr>
            </a:tbl>
          </a:graphicData>
        </a:graphic>
      </p:graphicFrame>
      <p:sp>
        <p:nvSpPr>
          <p:cNvPr id="8" name="TextBox 7"/>
          <p:cNvSpPr txBox="1"/>
          <p:nvPr/>
        </p:nvSpPr>
        <p:spPr>
          <a:xfrm>
            <a:off x="4767550" y="2160589"/>
            <a:ext cx="4585855" cy="923330"/>
          </a:xfrm>
          <a:prstGeom prst="rect">
            <a:avLst/>
          </a:prstGeom>
          <a:noFill/>
        </p:spPr>
        <p:txBody>
          <a:bodyPr wrap="square" rtlCol="0">
            <a:spAutoFit/>
          </a:bodyPr>
          <a:lstStyle/>
          <a:p>
            <a:pPr algn="ctr"/>
            <a:r>
              <a:rPr lang="en-US" dirty="0" smtClean="0"/>
              <a:t>Adding organic matter brings life </a:t>
            </a:r>
            <a:r>
              <a:rPr lang="en-US" dirty="0"/>
              <a:t>to soils that have been damaged by years </a:t>
            </a:r>
            <a:r>
              <a:rPr lang="en-US" dirty="0" smtClean="0"/>
              <a:t>of over fertilization, </a:t>
            </a:r>
            <a:r>
              <a:rPr lang="en-US" dirty="0"/>
              <a:t>and </a:t>
            </a:r>
            <a:r>
              <a:rPr lang="en-US" dirty="0" smtClean="0"/>
              <a:t>chemicals, and tilling.</a:t>
            </a:r>
            <a:endParaRPr lang="en-US" dirty="0"/>
          </a:p>
        </p:txBody>
      </p:sp>
      <p:pic>
        <p:nvPicPr>
          <p:cNvPr id="4098" name="Picture 2" descr="http://tiee.ecoed.net/vol/v6/figure_sets/climate_change/img/Figure%201e%20Tilled%20F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484" y="3028501"/>
            <a:ext cx="3695989" cy="277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246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a:t>
            </a:r>
            <a:endParaRPr lang="en-US" dirty="0"/>
          </a:p>
        </p:txBody>
      </p:sp>
      <p:sp>
        <p:nvSpPr>
          <p:cNvPr id="3" name="Content Placeholder 2"/>
          <p:cNvSpPr>
            <a:spLocks noGrp="1"/>
          </p:cNvSpPr>
          <p:nvPr>
            <p:ph idx="1"/>
          </p:nvPr>
        </p:nvSpPr>
        <p:spPr>
          <a:xfrm>
            <a:off x="677334" y="2160590"/>
            <a:ext cx="8596668" cy="2217446"/>
          </a:xfrm>
        </p:spPr>
        <p:txBody>
          <a:bodyPr>
            <a:noAutofit/>
          </a:bodyPr>
          <a:lstStyle/>
          <a:p>
            <a:r>
              <a:rPr lang="en-US" sz="2000" b="1" dirty="0"/>
              <a:t>A suitable container (such as the </a:t>
            </a:r>
            <a:r>
              <a:rPr lang="en-US" sz="2000" b="1" dirty="0">
                <a:hlinkClick r:id="rId2"/>
              </a:rPr>
              <a:t>Worm-a-Way Composting Bin</a:t>
            </a:r>
            <a:r>
              <a:rPr lang="en-US" sz="2000" b="1" dirty="0"/>
              <a:t>).</a:t>
            </a:r>
            <a:br>
              <a:rPr lang="en-US" sz="2000" b="1" dirty="0"/>
            </a:br>
            <a:r>
              <a:rPr lang="en-US" sz="2000" dirty="0"/>
              <a:t>The container must provide air flow (to allow your </a:t>
            </a:r>
            <a:r>
              <a:rPr lang="en-US" sz="2000" dirty="0" err="1"/>
              <a:t>wormies</a:t>
            </a:r>
            <a:r>
              <a:rPr lang="en-US" sz="2000" dirty="0"/>
              <a:t> to breathe) and a dark environment (worms dislike light). You’ll also want a lid to preserve moisture. In one of her books (</a:t>
            </a:r>
            <a:r>
              <a:rPr lang="en-US" sz="2000" i="1" dirty="0"/>
              <a:t>Worms Eat My Garbage</a:t>
            </a:r>
            <a:r>
              <a:rPr lang="en-US" sz="2000" dirty="0"/>
              <a:t>) Mary suggests weighing your household food waste for one week and then providing one square foot of surface area per pound.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328" y="4233429"/>
            <a:ext cx="3048000" cy="2381250"/>
          </a:xfrm>
          <a:prstGeom prst="rect">
            <a:avLst/>
          </a:prstGeom>
        </p:spPr>
      </p:pic>
    </p:spTree>
    <p:extLst>
      <p:ext uri="{BB962C8B-B14F-4D97-AF65-F5344CB8AC3E}">
        <p14:creationId xmlns:p14="http://schemas.microsoft.com/office/powerpoint/2010/main" val="1032992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(continued)</a:t>
            </a:r>
            <a:endParaRPr lang="en-US" dirty="0"/>
          </a:p>
        </p:txBody>
      </p:sp>
      <p:sp>
        <p:nvSpPr>
          <p:cNvPr id="3" name="Content Placeholder 2"/>
          <p:cNvSpPr>
            <a:spLocks noGrp="1"/>
          </p:cNvSpPr>
          <p:nvPr>
            <p:ph idx="1"/>
          </p:nvPr>
        </p:nvSpPr>
        <p:spPr>
          <a:xfrm>
            <a:off x="677334" y="2160590"/>
            <a:ext cx="8596668" cy="2439119"/>
          </a:xfrm>
        </p:spPr>
        <p:txBody>
          <a:bodyPr/>
          <a:lstStyle/>
          <a:p>
            <a:r>
              <a:rPr lang="en-US" sz="2000" b="1" dirty="0"/>
              <a:t>Bedding to support the worms.</a:t>
            </a:r>
            <a:r>
              <a:rPr lang="en-US" sz="2000" dirty="0"/>
              <a:t/>
            </a:r>
            <a:br>
              <a:rPr lang="en-US" sz="2000" dirty="0"/>
            </a:br>
            <a:r>
              <a:rPr lang="en-US" sz="2000" dirty="0"/>
              <a:t>This bedding will be both home and food to the worms. Bedding can be coir (coconut fiber bedding), shredded cardboard, newspaper or peat moss with each option having advantages and challenges. Whichever option you choose, the bedding should be damp but not soggy to provide an optimal environment for worms to turn your kitchen scraps into black gold.</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630" y="4599709"/>
            <a:ext cx="2595372" cy="173024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443" y="4829899"/>
            <a:ext cx="2273684" cy="150821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118" y="4599709"/>
            <a:ext cx="2927512" cy="1951675"/>
          </a:xfrm>
          <a:prstGeom prst="rect">
            <a:avLst/>
          </a:prstGeom>
        </p:spPr>
      </p:pic>
    </p:spTree>
    <p:extLst>
      <p:ext uri="{BB962C8B-B14F-4D97-AF65-F5344CB8AC3E}">
        <p14:creationId xmlns:p14="http://schemas.microsoft.com/office/powerpoint/2010/main" val="4226787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(continued)</a:t>
            </a:r>
            <a:endParaRPr lang="en-US" dirty="0"/>
          </a:p>
        </p:txBody>
      </p:sp>
      <p:sp>
        <p:nvSpPr>
          <p:cNvPr id="3" name="Content Placeholder 2"/>
          <p:cNvSpPr>
            <a:spLocks noGrp="1"/>
          </p:cNvSpPr>
          <p:nvPr>
            <p:ph idx="1"/>
          </p:nvPr>
        </p:nvSpPr>
        <p:spPr/>
        <p:txBody>
          <a:bodyPr>
            <a:normAutofit/>
          </a:bodyPr>
          <a:lstStyle/>
          <a:p>
            <a:r>
              <a:rPr lang="en-US" sz="2400" b="1" dirty="0" err="1"/>
              <a:t>Redworms</a:t>
            </a:r>
            <a:r>
              <a:rPr lang="en-US" sz="2400" b="1" dirty="0"/>
              <a:t> (Red Wigglers)</a:t>
            </a:r>
            <a:r>
              <a:rPr lang="en-US" sz="2400" dirty="0"/>
              <a:t/>
            </a:r>
            <a:br>
              <a:rPr lang="en-US" sz="2400" dirty="0"/>
            </a:br>
            <a:r>
              <a:rPr lang="en-US" sz="2400" dirty="0"/>
              <a:t>Not all worms are suited for life as worm-bin garbage recyclers. You’ll want Red Wigglers for this </a:t>
            </a:r>
            <a:r>
              <a:rPr lang="en-US" sz="2400" dirty="0" smtClean="0"/>
              <a:t>job</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945" y="369305"/>
            <a:ext cx="1231746" cy="16761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668" y="3362325"/>
            <a:ext cx="4572000" cy="3495675"/>
          </a:xfrm>
          <a:prstGeom prst="rect">
            <a:avLst/>
          </a:prstGeom>
        </p:spPr>
      </p:pic>
    </p:spTree>
    <p:extLst>
      <p:ext uri="{BB962C8B-B14F-4D97-AF65-F5344CB8AC3E}">
        <p14:creationId xmlns:p14="http://schemas.microsoft.com/office/powerpoint/2010/main" val="3928625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(continued)</a:t>
            </a:r>
            <a:endParaRPr lang="en-US" dirty="0"/>
          </a:p>
        </p:txBody>
      </p:sp>
      <p:sp>
        <p:nvSpPr>
          <p:cNvPr id="3" name="Content Placeholder 2"/>
          <p:cNvSpPr>
            <a:spLocks noGrp="1"/>
          </p:cNvSpPr>
          <p:nvPr>
            <p:ph idx="1"/>
          </p:nvPr>
        </p:nvSpPr>
        <p:spPr>
          <a:xfrm>
            <a:off x="677334" y="1398589"/>
            <a:ext cx="8596668" cy="3880773"/>
          </a:xfrm>
        </p:spPr>
        <p:txBody>
          <a:bodyPr/>
          <a:lstStyle/>
          <a:p>
            <a:r>
              <a:rPr lang="en-US" sz="2000" b="1" dirty="0"/>
              <a:t>Garbage (organic matter such as kitchen scraps)</a:t>
            </a:r>
            <a:r>
              <a:rPr lang="en-US" dirty="0"/>
              <a:t/>
            </a:r>
            <a:br>
              <a:rPr lang="en-US" dirty="0"/>
            </a:br>
            <a:r>
              <a:rPr lang="en-US" sz="2000" dirty="0"/>
              <a:t>You can feed your worms almost anything, but here are some tips. Veggies and fruit work well, but avoid anything too acidic (think oranges). Worms may also have a hard time with onions and garlic. Your hardworking garbage worms also have a digestive system that will benefit from fine grit such as coffee grounds, cornmeal or crushed eggshells. Avoid lots of protein and fat materials as these can cause the bin (which is otherwise virtually odorless) to stink. And remember to begin </a:t>
            </a:r>
            <a:r>
              <a:rPr lang="en-US" sz="2000" dirty="0" err="1"/>
              <a:t>sloooowly</a:t>
            </a:r>
            <a:r>
              <a:rPr lang="en-US" sz="2000" dirty="0"/>
              <a:t>. If you give your worms a giant feast on day one and then keep adding, your food will start to rot before they have a chance to address it. (In other words, it will start to smell because they can’t eat it as fast as you provide it.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529" y="5197009"/>
            <a:ext cx="2377440" cy="133807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715" y="5045890"/>
            <a:ext cx="1635068" cy="163506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1392" y="5140635"/>
            <a:ext cx="1063361" cy="16632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431" y="5140635"/>
            <a:ext cx="1663282" cy="166328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7299" y="5164281"/>
            <a:ext cx="2258291" cy="1693719"/>
          </a:xfrm>
          <a:prstGeom prst="rect">
            <a:avLst/>
          </a:prstGeom>
        </p:spPr>
      </p:pic>
    </p:spTree>
    <p:extLst>
      <p:ext uri="{BB962C8B-B14F-4D97-AF65-F5344CB8AC3E}">
        <p14:creationId xmlns:p14="http://schemas.microsoft.com/office/powerpoint/2010/main" val="3398434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491" y="3923543"/>
            <a:ext cx="2205787" cy="14690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267" y="3931459"/>
            <a:ext cx="2441205" cy="16458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263" y="5034447"/>
            <a:ext cx="2476500" cy="165271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0806" y="141343"/>
            <a:ext cx="1905000" cy="163246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00946" y="1773803"/>
            <a:ext cx="3893127" cy="3274192"/>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4073" y="1039276"/>
            <a:ext cx="1958739" cy="146905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3924" y="1050431"/>
            <a:ext cx="2318615" cy="1638488"/>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7376" y="2673860"/>
            <a:ext cx="1060267" cy="1442838"/>
          </a:xfrm>
          <a:prstGeom prst="rect">
            <a:avLst/>
          </a:prstGeom>
        </p:spPr>
      </p:pic>
      <p:sp>
        <p:nvSpPr>
          <p:cNvPr id="2" name="Rectangle 1"/>
          <p:cNvSpPr/>
          <p:nvPr/>
        </p:nvSpPr>
        <p:spPr>
          <a:xfrm>
            <a:off x="2867429" y="2967335"/>
            <a:ext cx="6457152" cy="923330"/>
          </a:xfrm>
          <a:prstGeom prst="rect">
            <a:avLst/>
          </a:prstGeom>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Waste to Resources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9" name="TextBox 8"/>
          <p:cNvSpPr txBox="1"/>
          <p:nvPr/>
        </p:nvSpPr>
        <p:spPr>
          <a:xfrm>
            <a:off x="7994072" y="707873"/>
            <a:ext cx="1958739" cy="369332"/>
          </a:xfrm>
          <a:prstGeom prst="rect">
            <a:avLst/>
          </a:prstGeom>
          <a:noFill/>
        </p:spPr>
        <p:txBody>
          <a:bodyPr wrap="square" rtlCol="0">
            <a:spAutoFit/>
          </a:bodyPr>
          <a:lstStyle/>
          <a:p>
            <a:r>
              <a:rPr lang="en-US" dirty="0" smtClean="0"/>
              <a:t>Frozen Pulp Balls</a:t>
            </a:r>
            <a:endParaRPr lang="en-US" dirty="0"/>
          </a:p>
        </p:txBody>
      </p:sp>
      <p:sp>
        <p:nvSpPr>
          <p:cNvPr id="10" name="TextBox 9"/>
          <p:cNvSpPr txBox="1"/>
          <p:nvPr/>
        </p:nvSpPr>
        <p:spPr>
          <a:xfrm>
            <a:off x="8136080" y="5392597"/>
            <a:ext cx="1938571" cy="369332"/>
          </a:xfrm>
          <a:prstGeom prst="rect">
            <a:avLst/>
          </a:prstGeom>
          <a:noFill/>
        </p:spPr>
        <p:txBody>
          <a:bodyPr wrap="square" rtlCol="0">
            <a:spAutoFit/>
          </a:bodyPr>
          <a:lstStyle/>
          <a:p>
            <a:r>
              <a:rPr lang="en-US" dirty="0" smtClean="0"/>
              <a:t>Pulp from Juicer</a:t>
            </a:r>
            <a:endParaRPr lang="en-US" dirty="0"/>
          </a:p>
        </p:txBody>
      </p:sp>
      <p:sp>
        <p:nvSpPr>
          <p:cNvPr id="11" name="TextBox 10"/>
          <p:cNvSpPr txBox="1"/>
          <p:nvPr/>
        </p:nvSpPr>
        <p:spPr>
          <a:xfrm>
            <a:off x="1708121" y="681099"/>
            <a:ext cx="1639990" cy="369332"/>
          </a:xfrm>
          <a:prstGeom prst="rect">
            <a:avLst/>
          </a:prstGeom>
          <a:noFill/>
        </p:spPr>
        <p:txBody>
          <a:bodyPr wrap="square" rtlCol="0">
            <a:spAutoFit/>
          </a:bodyPr>
          <a:lstStyle/>
          <a:p>
            <a:r>
              <a:rPr lang="en-US" dirty="0" err="1" smtClean="0"/>
              <a:t>Vermicompost</a:t>
            </a:r>
            <a:endParaRPr lang="en-US" dirty="0"/>
          </a:p>
        </p:txBody>
      </p:sp>
      <p:sp>
        <p:nvSpPr>
          <p:cNvPr id="14" name="TextBox 13"/>
          <p:cNvSpPr txBox="1"/>
          <p:nvPr/>
        </p:nvSpPr>
        <p:spPr>
          <a:xfrm>
            <a:off x="1141267" y="5529637"/>
            <a:ext cx="2362698" cy="369332"/>
          </a:xfrm>
          <a:prstGeom prst="rect">
            <a:avLst/>
          </a:prstGeom>
          <a:noFill/>
        </p:spPr>
        <p:txBody>
          <a:bodyPr wrap="none" rtlCol="0">
            <a:spAutoFit/>
          </a:bodyPr>
          <a:lstStyle/>
          <a:p>
            <a:r>
              <a:rPr lang="en-US" dirty="0" smtClean="0"/>
              <a:t>Fast Growing Veggies</a:t>
            </a:r>
            <a:endParaRPr lang="en-US" dirty="0"/>
          </a:p>
        </p:txBody>
      </p:sp>
    </p:spTree>
    <p:extLst>
      <p:ext uri="{BB962C8B-B14F-4D97-AF65-F5344CB8AC3E}">
        <p14:creationId xmlns:p14="http://schemas.microsoft.com/office/powerpoint/2010/main" val="191019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3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VERMICOMPOST APPLICATIONS</a:t>
            </a:r>
            <a:endParaRPr lang="en-US" dirty="0"/>
          </a:p>
        </p:txBody>
      </p:sp>
      <p:sp>
        <p:nvSpPr>
          <p:cNvPr id="3" name="Text Placeholder 2"/>
          <p:cNvSpPr>
            <a:spLocks noGrp="1"/>
          </p:cNvSpPr>
          <p:nvPr>
            <p:ph type="body" idx="1"/>
          </p:nvPr>
        </p:nvSpPr>
        <p:spPr/>
        <p:txBody>
          <a:bodyPr/>
          <a:lstStyle/>
          <a:p>
            <a:r>
              <a:rPr lang="en-US" dirty="0" smtClean="0"/>
              <a:t>Worm Castings</a:t>
            </a:r>
            <a:endParaRPr lang="en-US" dirty="0"/>
          </a:p>
        </p:txBody>
      </p:sp>
      <p:sp>
        <p:nvSpPr>
          <p:cNvPr id="5" name="Text Placeholder 4"/>
          <p:cNvSpPr>
            <a:spLocks noGrp="1"/>
          </p:cNvSpPr>
          <p:nvPr>
            <p:ph type="body" sz="quarter" idx="3"/>
          </p:nvPr>
        </p:nvSpPr>
        <p:spPr/>
        <p:txBody>
          <a:bodyPr/>
          <a:lstStyle/>
          <a:p>
            <a:r>
              <a:rPr lang="en-US" dirty="0" smtClean="0"/>
              <a:t>Compost Tea</a:t>
            </a:r>
            <a:endParaRPr lang="en-US" dirty="0"/>
          </a:p>
        </p:txBody>
      </p:sp>
      <p:pic>
        <p:nvPicPr>
          <p:cNvPr id="2050" name="Picture 2" descr="https://encrypted-tbn3.gstatic.com/images?q=tbn:ANd9GcQEXiu3B6MNJBclIjMG5TuflBLT50wxgIQsjPFnKEiIYzFBe1-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0821" y="3216129"/>
            <a:ext cx="3530334" cy="2644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inegardening.com/CMS/uploadedImages/Images/kitchen_gardener/042029018-08_lg.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88383" y="3216129"/>
            <a:ext cx="4186237" cy="264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552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695757" cy="845127"/>
          </a:xfrm>
        </p:spPr>
        <p:txBody>
          <a:bodyPr/>
          <a:lstStyle/>
          <a:p>
            <a:r>
              <a:rPr lang="en-US" dirty="0" smtClean="0"/>
              <a:t>Worm Casting Applications</a:t>
            </a:r>
            <a:endParaRPr lang="en-US" dirty="0"/>
          </a:p>
        </p:txBody>
      </p:sp>
      <p:sp>
        <p:nvSpPr>
          <p:cNvPr id="3" name="Content Placeholder 2"/>
          <p:cNvSpPr>
            <a:spLocks noGrp="1"/>
          </p:cNvSpPr>
          <p:nvPr>
            <p:ph idx="1"/>
          </p:nvPr>
        </p:nvSpPr>
        <p:spPr/>
        <p:txBody>
          <a:bodyPr>
            <a:normAutofit lnSpcReduction="10000"/>
          </a:bodyPr>
          <a:lstStyle/>
          <a:p>
            <a:endParaRPr lang="en-US" sz="2400" dirty="0" smtClean="0"/>
          </a:p>
          <a:p>
            <a:endParaRPr lang="en-US" sz="2400" dirty="0" smtClean="0"/>
          </a:p>
          <a:p>
            <a:r>
              <a:rPr lang="en-US" sz="2400" dirty="0" smtClean="0"/>
              <a:t>Potting </a:t>
            </a:r>
            <a:r>
              <a:rPr lang="en-US" sz="2400" dirty="0"/>
              <a:t>soil amendment - 1:10 ratio </a:t>
            </a:r>
            <a:r>
              <a:rPr lang="en-US" sz="2400" dirty="0" err="1"/>
              <a:t>vermicompost</a:t>
            </a:r>
            <a:r>
              <a:rPr lang="en-US" sz="2400" dirty="0"/>
              <a:t> to soil. </a:t>
            </a:r>
            <a:endParaRPr lang="en-US" sz="2400" dirty="0" smtClean="0"/>
          </a:p>
          <a:p>
            <a:r>
              <a:rPr lang="en-US" sz="2400" dirty="0" smtClean="0"/>
              <a:t>Garden </a:t>
            </a:r>
            <a:r>
              <a:rPr lang="en-US" sz="2400" dirty="0"/>
              <a:t>soil amendment - 1:10 ratio </a:t>
            </a:r>
            <a:r>
              <a:rPr lang="en-US" sz="2400" dirty="0" err="1"/>
              <a:t>vermicompost</a:t>
            </a:r>
            <a:r>
              <a:rPr lang="en-US" sz="2400" dirty="0"/>
              <a:t> to soil. </a:t>
            </a:r>
            <a:endParaRPr lang="en-US" sz="2400" dirty="0" smtClean="0"/>
          </a:p>
          <a:p>
            <a:r>
              <a:rPr lang="en-US" sz="2400" dirty="0" smtClean="0"/>
              <a:t>Side </a:t>
            </a:r>
            <a:r>
              <a:rPr lang="en-US" sz="2400" dirty="0"/>
              <a:t>dressing plants and seedlings for slow release fertilizer. </a:t>
            </a:r>
            <a:endParaRPr lang="en-US" sz="2400" dirty="0" smtClean="0"/>
          </a:p>
          <a:p>
            <a:r>
              <a:rPr lang="en-US" sz="2400" dirty="0" smtClean="0"/>
              <a:t>Topical </a:t>
            </a:r>
            <a:r>
              <a:rPr lang="en-US" sz="2400" dirty="0"/>
              <a:t>broadcast on lawn and garden areas for slow release fertilizer</a:t>
            </a:r>
            <a:r>
              <a:rPr lang="en-US" sz="2400" dirty="0" smtClean="0"/>
              <a:t>.</a:t>
            </a:r>
          </a:p>
          <a:p>
            <a:r>
              <a:rPr lang="en-US" sz="2400" dirty="0"/>
              <a:t> </a:t>
            </a:r>
            <a:r>
              <a:rPr lang="en-US" sz="2400" dirty="0" smtClean="0"/>
              <a:t>Compost </a:t>
            </a:r>
            <a:r>
              <a:rPr lang="en-US" sz="2400" dirty="0"/>
              <a:t>Tea starter.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377" y="1350964"/>
            <a:ext cx="2857500" cy="1619250"/>
          </a:xfrm>
          <a:prstGeom prst="rect">
            <a:avLst/>
          </a:prstGeom>
        </p:spPr>
      </p:pic>
    </p:spTree>
    <p:extLst>
      <p:ext uri="{BB962C8B-B14F-4D97-AF65-F5344CB8AC3E}">
        <p14:creationId xmlns:p14="http://schemas.microsoft.com/office/powerpoint/2010/main" val="239512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433945"/>
          </a:xfrm>
        </p:spPr>
        <p:txBody>
          <a:bodyPr>
            <a:normAutofit/>
          </a:bodyPr>
          <a:lstStyle/>
          <a:p>
            <a:pPr algn="ctr"/>
            <a:r>
              <a:rPr lang="en-US" sz="4400" dirty="0" smtClean="0"/>
              <a:t>AKA:  </a:t>
            </a:r>
            <a:br>
              <a:rPr lang="en-US" sz="4400" dirty="0" smtClean="0"/>
            </a:br>
            <a:r>
              <a:rPr lang="en-US" sz="4400" dirty="0" smtClean="0"/>
              <a:t>A Worm Bin</a:t>
            </a:r>
            <a:endParaRPr lang="en-US" sz="4400" dirty="0"/>
          </a:p>
        </p:txBody>
      </p:sp>
      <p:pic>
        <p:nvPicPr>
          <p:cNvPr id="5124" name="Picture 4" descr="http://www.abundantearth.com/store/media/WormAWay.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219" y="2514600"/>
            <a:ext cx="4942897" cy="3861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bundantearth.com/store/media/WormAWay.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619" y="2667000"/>
            <a:ext cx="4942897" cy="386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175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 Tea</a:t>
            </a:r>
            <a:endParaRPr lang="en-US" dirty="0"/>
          </a:p>
        </p:txBody>
      </p:sp>
      <p:sp>
        <p:nvSpPr>
          <p:cNvPr id="3" name="Content Placeholder 2"/>
          <p:cNvSpPr>
            <a:spLocks noGrp="1"/>
          </p:cNvSpPr>
          <p:nvPr>
            <p:ph idx="1"/>
          </p:nvPr>
        </p:nvSpPr>
        <p:spPr>
          <a:xfrm>
            <a:off x="677334" y="1467862"/>
            <a:ext cx="8596668" cy="3090283"/>
          </a:xfrm>
        </p:spPr>
        <p:txBody>
          <a:bodyPr>
            <a:normAutofit/>
          </a:bodyPr>
          <a:lstStyle/>
          <a:p>
            <a:r>
              <a:rPr lang="en-US" sz="2800" dirty="0"/>
              <a:t>Compost Tea is </a:t>
            </a:r>
            <a:r>
              <a:rPr lang="en-US" sz="2800" dirty="0" smtClean="0"/>
              <a:t>a </a:t>
            </a:r>
            <a:r>
              <a:rPr lang="en-US" sz="2800" dirty="0"/>
              <a:t>highly concentrated microbial solution produced by extracting beneficial microbes from </a:t>
            </a:r>
            <a:r>
              <a:rPr lang="en-US" sz="2800" dirty="0" err="1"/>
              <a:t>Vermicompost</a:t>
            </a:r>
            <a:r>
              <a:rPr lang="en-US" sz="2800" dirty="0"/>
              <a:t> and or compost</a:t>
            </a:r>
            <a:r>
              <a:rPr lang="en-US" sz="2800" dirty="0" smtClean="0"/>
              <a:t>.</a:t>
            </a:r>
          </a:p>
          <a:p>
            <a:endParaRPr lang="en-US" sz="2800" dirty="0"/>
          </a:p>
          <a:p>
            <a:r>
              <a:rPr lang="en-US" sz="2800" dirty="0" smtClean="0"/>
              <a:t>FOUR ESSENTIALS for happy microbes</a:t>
            </a:r>
          </a:p>
          <a:p>
            <a:pPr lvl="1"/>
            <a:r>
              <a:rPr lang="en-US" sz="2600" dirty="0" smtClean="0"/>
              <a:t>Water, Air, Food, Comfort</a:t>
            </a: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946" y="2999509"/>
            <a:ext cx="2421775" cy="3027218"/>
          </a:xfrm>
          <a:prstGeom prst="rect">
            <a:avLst/>
          </a:prstGeom>
        </p:spPr>
      </p:pic>
    </p:spTree>
    <p:extLst>
      <p:ext uri="{BB962C8B-B14F-4D97-AF65-F5344CB8AC3E}">
        <p14:creationId xmlns:p14="http://schemas.microsoft.com/office/powerpoint/2010/main" val="4230508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 Tea Application</a:t>
            </a:r>
            <a:endParaRPr lang="en-US" dirty="0"/>
          </a:p>
        </p:txBody>
      </p:sp>
      <p:sp>
        <p:nvSpPr>
          <p:cNvPr id="3" name="Content Placeholder 2"/>
          <p:cNvSpPr>
            <a:spLocks noGrp="1"/>
          </p:cNvSpPr>
          <p:nvPr>
            <p:ph idx="1"/>
          </p:nvPr>
        </p:nvSpPr>
        <p:spPr>
          <a:xfrm>
            <a:off x="677334" y="2160589"/>
            <a:ext cx="8596668" cy="4129375"/>
          </a:xfrm>
        </p:spPr>
        <p:txBody>
          <a:bodyPr>
            <a:normAutofit/>
          </a:bodyPr>
          <a:lstStyle/>
          <a:p>
            <a:r>
              <a:rPr lang="en-US" sz="2800" dirty="0" smtClean="0"/>
              <a:t>Soil Application</a:t>
            </a:r>
          </a:p>
          <a:p>
            <a:pPr marL="742950" lvl="2" indent="-342900"/>
            <a:r>
              <a:rPr lang="en-US" sz="1800" dirty="0"/>
              <a:t>8 to 20 gallons per </a:t>
            </a:r>
            <a:r>
              <a:rPr lang="en-US" sz="1800" dirty="0" smtClean="0"/>
              <a:t>acre</a:t>
            </a:r>
          </a:p>
          <a:p>
            <a:pPr marL="742950" lvl="2" indent="-342900"/>
            <a:endParaRPr lang="en-US" sz="2800" dirty="0" smtClean="0"/>
          </a:p>
          <a:p>
            <a:pPr marL="742950" lvl="2" indent="-342900"/>
            <a:endParaRPr lang="en-US" sz="2800" dirty="0"/>
          </a:p>
          <a:p>
            <a:pPr marL="742950" lvl="2" indent="-342900"/>
            <a:endParaRPr lang="en-US" sz="2800" dirty="0"/>
          </a:p>
          <a:p>
            <a:r>
              <a:rPr lang="en-US" sz="2800" dirty="0" smtClean="0"/>
              <a:t>Foliar Spray</a:t>
            </a:r>
          </a:p>
          <a:p>
            <a:pPr lvl="1"/>
            <a:r>
              <a:rPr lang="en-US" sz="1800" dirty="0"/>
              <a:t>5 gallons per 5 feet of </a:t>
            </a:r>
            <a:r>
              <a:rPr lang="en-US" sz="1800" dirty="0" smtClean="0"/>
              <a:t>foliage</a:t>
            </a:r>
          </a:p>
          <a:p>
            <a:pPr lvl="1"/>
            <a:r>
              <a:rPr lang="en-US" sz="1800" dirty="0"/>
              <a:t>B</a:t>
            </a:r>
            <a:r>
              <a:rPr lang="en-US" sz="1800" dirty="0" smtClean="0"/>
              <a:t>eneficial </a:t>
            </a:r>
            <a:r>
              <a:rPr lang="en-US" sz="1800" dirty="0"/>
              <a:t>microbes </a:t>
            </a:r>
            <a:r>
              <a:rPr lang="en-US" sz="1800" dirty="0" smtClean="0"/>
              <a:t>out </a:t>
            </a:r>
            <a:r>
              <a:rPr lang="en-US" sz="1800" dirty="0"/>
              <a:t>compete pest </a:t>
            </a:r>
            <a:r>
              <a:rPr lang="en-US" sz="1800" dirty="0" smtClean="0"/>
              <a:t>and/or diseases</a:t>
            </a:r>
          </a:p>
          <a:p>
            <a:pPr lvl="1"/>
            <a:endParaRPr lang="en-US" sz="2000" dirty="0"/>
          </a:p>
          <a:p>
            <a:pPr marL="457200" lvl="1" indent="0">
              <a:buNone/>
            </a:pPr>
            <a:endParaRPr lang="en-US" sz="2000" dirty="0" smtClean="0"/>
          </a:p>
          <a:p>
            <a:pPr lvl="1"/>
            <a:endParaRPr lang="en-US" sz="2000" dirty="0"/>
          </a:p>
          <a:p>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790" y="1523280"/>
            <a:ext cx="4428054" cy="3575193"/>
          </a:xfrm>
          <a:prstGeom prst="rect">
            <a:avLst/>
          </a:prstGeom>
        </p:spPr>
      </p:pic>
      <p:sp>
        <p:nvSpPr>
          <p:cNvPr id="6" name="TextBox 5"/>
          <p:cNvSpPr txBox="1"/>
          <p:nvPr/>
        </p:nvSpPr>
        <p:spPr>
          <a:xfrm>
            <a:off x="4234619" y="6488668"/>
            <a:ext cx="3877307" cy="369332"/>
          </a:xfrm>
          <a:prstGeom prst="rect">
            <a:avLst/>
          </a:prstGeom>
          <a:noFill/>
        </p:spPr>
        <p:txBody>
          <a:bodyPr wrap="square" rtlCol="0">
            <a:spAutoFit/>
          </a:bodyPr>
          <a:lstStyle/>
          <a:p>
            <a:r>
              <a:rPr lang="en-US" dirty="0" smtClean="0"/>
              <a:t>www.goodplanetsarehardtofind.org</a:t>
            </a:r>
            <a:endParaRPr lang="en-US" dirty="0"/>
          </a:p>
        </p:txBody>
      </p:sp>
    </p:spTree>
    <p:extLst>
      <p:ext uri="{BB962C8B-B14F-4D97-AF65-F5344CB8AC3E}">
        <p14:creationId xmlns:p14="http://schemas.microsoft.com/office/powerpoint/2010/main" val="3410957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is Vermicomposting?</a:t>
            </a:r>
            <a:endParaRPr lang="en-US" sz="4000" b="1" dirty="0"/>
          </a:p>
        </p:txBody>
      </p:sp>
      <p:sp>
        <p:nvSpPr>
          <p:cNvPr id="3" name="Content Placeholder 2"/>
          <p:cNvSpPr>
            <a:spLocks noGrp="1"/>
          </p:cNvSpPr>
          <p:nvPr>
            <p:ph idx="1"/>
          </p:nvPr>
        </p:nvSpPr>
        <p:spPr/>
        <p:txBody>
          <a:bodyPr>
            <a:normAutofit fontScale="92500" lnSpcReduction="20000"/>
          </a:bodyPr>
          <a:lstStyle/>
          <a:p>
            <a:r>
              <a:rPr lang="en-US" sz="2600" b="1" dirty="0" smtClean="0"/>
              <a:t>The </a:t>
            </a:r>
            <a:r>
              <a:rPr lang="en-US" sz="2600" b="1" dirty="0"/>
              <a:t>raising and production of earthworms and </a:t>
            </a:r>
            <a:r>
              <a:rPr lang="en-US" sz="2600" b="1" dirty="0" smtClean="0"/>
              <a:t>harvesting worm castings </a:t>
            </a:r>
          </a:p>
          <a:p>
            <a:endParaRPr lang="en-US" sz="2600" b="1" dirty="0" smtClean="0"/>
          </a:p>
          <a:p>
            <a:r>
              <a:rPr lang="en-US" sz="2600" b="1" dirty="0" smtClean="0"/>
              <a:t>Using </a:t>
            </a:r>
            <a:r>
              <a:rPr lang="en-US" sz="2600" b="1" dirty="0"/>
              <a:t>worms to decompose organic food waste, turning the waste into a nutrient-rich material capable of supplying necessary nutrients to help sustain plant growth</a:t>
            </a:r>
            <a:r>
              <a:rPr lang="en-US" sz="2600" b="1" dirty="0" smtClean="0"/>
              <a:t>.</a:t>
            </a:r>
          </a:p>
          <a:p>
            <a:endParaRPr lang="en-US" sz="2600" b="1" dirty="0"/>
          </a:p>
          <a:p>
            <a:r>
              <a:rPr lang="en-US" sz="2600" b="1" dirty="0" err="1"/>
              <a:t>Vermicompost</a:t>
            </a:r>
            <a:r>
              <a:rPr lang="en-US" sz="2600" b="1" dirty="0"/>
              <a:t> is similar to regular compost, except that worms take part in the composting </a:t>
            </a:r>
            <a:r>
              <a:rPr lang="en-US" sz="2600" b="1" dirty="0" smtClean="0"/>
              <a:t>process.</a:t>
            </a:r>
            <a:r>
              <a:rPr lang="en-US" sz="2600" b="1" dirty="0"/>
              <a:t> </a:t>
            </a:r>
          </a:p>
          <a:p>
            <a:endParaRPr lang="en-US" b="1" dirty="0" smtClean="0"/>
          </a:p>
          <a:p>
            <a:endParaRPr lang="en-US" dirty="0"/>
          </a:p>
          <a:p>
            <a:endParaRPr lang="en-US" dirty="0"/>
          </a:p>
          <a:p>
            <a:pPr marL="0" indent="0">
              <a:buNone/>
            </a:pPr>
            <a:endParaRPr lang="en-US" dirty="0" smtClean="0"/>
          </a:p>
        </p:txBody>
      </p:sp>
    </p:spTree>
    <p:extLst>
      <p:ext uri="{BB962C8B-B14F-4D97-AF65-F5344CB8AC3E}">
        <p14:creationId xmlns:p14="http://schemas.microsoft.com/office/powerpoint/2010/main" val="1176484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Why is </a:t>
            </a:r>
            <a:r>
              <a:rPr lang="en-US" sz="4400" dirty="0" err="1" smtClean="0"/>
              <a:t>Vermicompost</a:t>
            </a:r>
            <a:r>
              <a:rPr lang="en-US" sz="4400" dirty="0" smtClean="0"/>
              <a:t> Important?</a:t>
            </a:r>
            <a:endParaRPr lang="en-US" sz="4400" dirty="0"/>
          </a:p>
        </p:txBody>
      </p:sp>
      <p:sp>
        <p:nvSpPr>
          <p:cNvPr id="3" name="Content Placeholder 2"/>
          <p:cNvSpPr>
            <a:spLocks noGrp="1"/>
          </p:cNvSpPr>
          <p:nvPr>
            <p:ph idx="1"/>
          </p:nvPr>
        </p:nvSpPr>
        <p:spPr/>
        <p:txBody>
          <a:bodyPr/>
          <a:lstStyle/>
          <a:p>
            <a:r>
              <a:rPr lang="en-US" sz="2400" dirty="0" err="1"/>
              <a:t>Vermicompost</a:t>
            </a:r>
            <a:r>
              <a:rPr lang="en-US" sz="2400" dirty="0"/>
              <a:t> or worm fertilizer is strictly organic. </a:t>
            </a:r>
            <a:r>
              <a:rPr lang="en-US" sz="2400" dirty="0" err="1"/>
              <a:t>Vermicompost</a:t>
            </a:r>
            <a:r>
              <a:rPr lang="en-US" sz="2400" dirty="0"/>
              <a:t> is used as an organic fertilizer in agricultural gardens. </a:t>
            </a:r>
            <a:r>
              <a:rPr lang="en-US" sz="2400" dirty="0" err="1"/>
              <a:t>Vermicompost</a:t>
            </a:r>
            <a:r>
              <a:rPr lang="en-US" sz="2400" dirty="0"/>
              <a:t> enriches the soil, creates an ecologically safe system of food production, and raises land productivity. By using </a:t>
            </a:r>
            <a:r>
              <a:rPr lang="en-US" sz="2400" dirty="0" err="1"/>
              <a:t>vermicompost</a:t>
            </a:r>
            <a:r>
              <a:rPr lang="en-US" sz="2400" dirty="0"/>
              <a:t> in gardens, harmful chemicals and pesticides are no longer needed in the cultivation of crops. </a:t>
            </a:r>
            <a:endParaRPr lang="en-US" sz="2400" dirty="0" smtClean="0"/>
          </a:p>
          <a:p>
            <a:endParaRPr lang="en-US" dirty="0"/>
          </a:p>
          <a:p>
            <a:endParaRPr lang="en-US" dirty="0"/>
          </a:p>
        </p:txBody>
      </p:sp>
    </p:spTree>
    <p:extLst>
      <p:ext uri="{BB962C8B-B14F-4D97-AF65-F5344CB8AC3E}">
        <p14:creationId xmlns:p14="http://schemas.microsoft.com/office/powerpoint/2010/main" val="3858576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Worms: The most important organisms on Earth?</a:t>
            </a:r>
            <a:endParaRPr lang="en-US" dirty="0"/>
          </a:p>
        </p:txBody>
      </p:sp>
      <p:pic>
        <p:nvPicPr>
          <p:cNvPr id="1026" name="Picture 2" descr="http://www.vermiculture.com/files/DarwinQuote.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842" y="4945487"/>
            <a:ext cx="8215604" cy="16871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44436" y="1943412"/>
            <a:ext cx="6680623" cy="1938992"/>
          </a:xfrm>
          <a:prstGeom prst="rect">
            <a:avLst/>
          </a:prstGeom>
          <a:noFill/>
        </p:spPr>
        <p:txBody>
          <a:bodyPr wrap="square" rtlCol="0">
            <a:spAutoFit/>
          </a:bodyPr>
          <a:lstStyle/>
          <a:p>
            <a:r>
              <a:rPr lang="en-US" sz="2400" i="1" dirty="0" smtClean="0"/>
              <a:t>Cleopatra renamed </a:t>
            </a:r>
            <a:r>
              <a:rPr lang="en-US" sz="2400" i="1" dirty="0"/>
              <a:t>the worm "a sacred creature", whose </a:t>
            </a:r>
            <a:r>
              <a:rPr lang="en-US" sz="2400" i="1" dirty="0" smtClean="0"/>
              <a:t>removal </a:t>
            </a:r>
            <a:r>
              <a:rPr lang="en-US" sz="2400" i="1" dirty="0"/>
              <a:t>from Egypt was punishable by death</a:t>
            </a:r>
            <a:r>
              <a:rPr lang="en-US" sz="2400" i="1" dirty="0" smtClean="0"/>
              <a:t>. </a:t>
            </a:r>
            <a:r>
              <a:rPr lang="en-US" sz="2400" i="1" dirty="0"/>
              <a:t>Nile Valley is said to be the most fertile tract of land on earth and it is literally one vast bed of earthworm soil.</a:t>
            </a:r>
          </a:p>
        </p:txBody>
      </p:sp>
      <p:sp>
        <p:nvSpPr>
          <p:cNvPr id="5" name="AutoShape 4" descr="data:image/jpeg;base64,/9j/4AAQSkZJRgABAQAAAQABAAD/2wCEAAkGBxQTEhUUExQVFRQXGRcUGBcWFxgcGhoXHBoZHRcYFxwcHCggGBolHBcYIjEhJSktLi4uGB8zODMtNygtLisBCgoKDg0OGxAQGywkICQ0NDQsLCwsLCwsLCwsNCwsLCwsLCwsLCwsLCwsLCwsLCwsLCwsLCwsLDQ0LCwsLCwsLP/AABEIAPAAwgMBIgACEQEDEQH/xAAcAAABBQEBAQAAAAAAAAAAAAADAQIEBQYABwj/xABGEAACAQMCAwYEAwUGBAQHAQABAhEAAyESMQQFQQYiMlFhcRNCgZFSobEjYsHR8AcUM0NygiRTkuGTorLCJTRzw9Pj8Rb/xAAaAQACAwEBAAAAAAAAAAAAAAABAwACBAUG/8QALxEAAgECBQIEBQUBAQAAAAAAAAECAxEEEiExQSJREzJx8GGRobHRFHKBweFSQv/aAAwDAQACEQMRAD8A9CJyaS43T0paHxEz0iK4TOgh3EnAijA97Iod4SMelEC5E+VRbg4FUiTFcVzTQhk12qoQdcOaZcHrRGWRQLrgCSQB1J/nUYEdfOB9K614R7mq3iecWYhbgcj/AJYLfmBFRH5+FgLbdj66FH5mfyoWdw3Vi+V96fbbFZ5uaXmnTbtL/quM36IP1rv7/wAQB/ldNlc4P++ogNo0lw4NB4ZpP3/Ss7c5pxBBGu2On+H/APspLHGcRuLqf+CD/wDcq2nclzSWz3qLd2rJLx/FDPxLU7Zs/wArtPHOOKgyLDfR0P3DN+lRepGzSWjvTLxhqpLHPiv+JZdfVGVx/wC1vyqWefWXIAcKx2DgoT7Bomg07BUlcnXBn70UNigk5E+X8Kctyggj7i4oKjvGKKzdyaGrDVUZEEcHzrixintTSMbUQA/iny/WurpH9R/OkqXRA0UK/t54E0WhXj3RQYUFu7fSnITikfI+lOtdMdKPIBQ2T7U1j6U+O8famnaiAyPMe0F+NhZElYA1PIwQzEaQdsAH3rO8TxCag115bcG4Zaf3QT+lb/mnIrXEZfUDGklHKmOkkdR0NeZ9o+zTcKQfFaYwHjM+TjzI+jehpqkraFI0HOWsi0PaC3B063iMBYHU/MR5GmXufvnRaXZj3nPQA9F6gzvWatXo+YD+GZn2kA/Q+dSG460CJGO7sJxsQPXSR9qS1rojX4EUWtzmd8yAUXMCLZImWHVvQfeg3OacQcm50BwigRCHyPm32qHw9wsAypgMMk9QV6DbKH713FPbVDNzQcJPw2KgEaZ8Q6GfpVowm+BUpUo6fkkXOMvw0XjgMdk6C5+7+4Kda42+v+aYJjGn8aL+HyJ/Kqr4rmSLgIIIwI319JI+c9fKpPCtde2H+MqHVsRMgsNOzCJIjJqKMntb3/AyShBXaJ55jeGRdJxOQp+Ut+H2FSbPNr4nVoeDpjSVloAiQxjvNG3SqLibty2G+J8oEBt2J0iJHhHdjI+Y4rhxrBjqtspHlDCTrIOwPib8qkoTQI+HPYv7nO5nVbx+4wbEwMMAc5xSrza0RGoAERDiBk+uDVD8UGYJnqIggQRtg4Uf+ajcn5c3EXQikiSSW/CowW9/lA8zUi7bhnhYNXuaXlxcXETh3ZZIIVYNsKD3iVyI/wBMZIFbay3T3qJy/ldqyFFu2q4AJUASB59Sc/nUsHJ96kpXZnhDKgrN3PvQrYlhing9370K0TqA9Koy6JDtXHaluLg+vWmRAqwAetPT711IV/qK6hYNw560O8cL9aK5igu/d/KgyIORge1JbAwZHlTvlFMRtsUQAeZ8ySyC7nAjA3JPQVhrvPbpuNc+KU75CamBSJMAidBxushpU5zUvtRzE3L7oLh0W4AC6wPiAT41B74bEHbu4zVInFQGAuIZGQ+Cw/1CJ9ip39qcoi2ze8l58t4aGAt3fwzIbzNs9Y8j3h5daF2s4qynDOL+VcaAo3Zumk9IwdXTevN+J4oqpK93w93DCQcFSMiMEERHQUDjuNuXgl28040K/iAWcLpgSxOdfqPKpKFtS1N5nYrxw2xIEt4SRKsTtoGwPWSf5U29wsNhSpBkjxOIEyDgR6e9PFuIYBRMZX5iT/m57o9Peh8RBhI8R2HkTkoOpAzJxUV2zXsrssuFsKtpQyW1lQSSzqc+fd9c1G4mwASFJxnuOXjcSQRt/OrXjOKYrKm55ZBO3lgVWO+qZZWbTMEsDBPn9Kfe0GzmxWaqkV72xkmDAxjSateFOm2iC6dWzWgIBY+IasySBJPptUO0hYqktDMqxrBEFgDJO2JzV5fuarcBtaqDKAwFnYEkQQOk75NLgzTinayKC/dYAqGC9+dDLmQAZkYyYxRBcYEiFDSvcnvNvgN8v9YowcqdIcldOgSgiWOVAOVG2Z60VLAUkFQPD+z06g2YEt8o6eVCtJXsTDJqNyHctFuglQNXePc/1mOlXvZHn44VitxNSPANwGSsSBAjvrkk9Z89qqjP4VOkYCrAQCMN/wAwbf8AekRJ/CNzqg6PUJ+Fp/j7Uq+hp33PT+1XPDZsI1rSWu91HwVAjUX8jgY6SRWCs834guGW7eLkz/iHPmNO2/SOlRLPGuptWmU/C1PAJnSXVpA9CYx5mrPs5ytuKvsEZbegKx1BmOkkqNMEY7vXzoarYEYxinmL3g+1d9IW8qOPmhSrAeZIJUH0IzHSthwN9bmh0MoyyD/XX+VVw7MWiNTvddhsdUAY6KMfeak8j5ctgfDUsV1O4mMajJGPWT9aprpcU8v/AJLa6uKGExRLgxQxtvVmLQL4XqfvXUSKWgEbq3FDCnT57U4rvTbajQQM5GaDCHsCVpjIY+v9RXJ4DFNnFTgnJgOEsNZm1DMbc2y4cLbMDeTkbmRGJO8imrfYkwBkST8Rm/NVAG5zO8eQmx7Q8t+A3xQVdblyYdSSjHUxjMMCdUDBlozVPeuKSPiqzsRKh8kkbkJ4bYGMmd8U7d3EsqeOuAyZUqcyqiIkyQSSN/5VHtJKqwGRANxPGDHhFuc4xP1q048hizPkETEnBnGTlsEZO/kBVDwvFqzumNQYMudLFTMqjdMyTI2P2fUoy8FTBh6q8VwH3UxqzA3JBxAnTexlszTbAJdAN5kqSVyBIIbpk7CnG8oGGkjAIGRgSI8hPjp/LwpddXRSYCaxlhlRGB77zSIbm2o+hk/iw8bH/rB/UY/71BVml51ieg0sMBRkad8fpU3jRbK+CMHJsRkA74wKhpwhC7R3RJ0KYELI7pyfemVGlBGXCxvUbQDllkNdUkLABckpEbLJ3kS23pVpxd0FgWIJ1Ah40pgyBEfiEdQTG1D7NzrcjSpQAAv3VBJJbDTLQAceho3FX4R7mG0KbjatMZkn4axJyNx51IblcQ+orLd8SxZlGonUNPjA7oO+BAj86kN3JU6UBiU8WrMRqHgJAj84rCvza8QRrKg7hcdAOmelQlWcASfQTTnhHJ3bDHEKKSSPQGuW5Kn4YAkKmsb76g23nifttTLToxElT5gGJwOgMTPzDasQOCudLb5/cb+VNNkjxKVHqCP1o/pFxL38w/qWt4m+m2hJly+wkd1SRBj88+tbD+zHhW13bpmNCWx7yzH3wV+9eW8v4WUlDn0P8q997O20HD2tACr8NDA6SAT9ZNIr0HRtre5aOIVVNWLI7Uyye/8AQ0ZiIofDKCwM1m5QeA9zahhsUa6KGBirMCBV1KFHnXVUJ1xd6aiCDRWGetNtneoQ61bwaEybj1qTZ2NCa2CTPocGg1oRMFxPBpcTS6hlO4bINYPn/JW4d2IA+E7Smxg7xck6mC9BtttXod64FUs0BVySeg868l7YdpfiMW2EQo/Cv8zua3YOj4ktfKtzNiKmWOm72KDn/Nekk756k+Zqj4Dg/iuCbqW841SWPsqgk1HvXDceFySf/wCk+Q9a3vIrY4e2vfW3ImUa1b1GIJNy4C7j2UD3rbia1lZCaNOxA4zhioklHAAOoBsR5B4KiNl29ady5EJYn4fhUEhtMzJ7w6kyM+c1uuSX2uDcsvmWt3FJ8g6RDehFZq9xCPdum1KpqMaLM5wCQwIEErNcuL1ZulNuNmUfML4IADIdlBDltzHhG+5mjNYVRGm0IHRXXoNvTau4q+xKHVcHzT3FjB2k4G8n3prcdOkamyPxptnOPb9KNa+iRbCJatkjk6nQ2i0t3UTIJJ0r4Qckd0gHfqCB1qt7V3Qll1Ml2IX9oIcDGRkyuN/OcmrTk3CqbQRxLM2oqRhmf4WmR1hWY58yar+0PJnuoqW11MLrm3002jkqCflBKwPX0qU6qVWz2BOlmjmW7KbsbyH+83ZYTbTxD8ROy/zr0b9nZGQttQIiQtZrlvDW+E4ZE4hlVnuM0ST3ogZXaABn1oVm7wgOofD1HroZzv5kiq1ozxE20m4rayuNpOFGHU0nzdltxPaEH/AtvdO05C/cnP5VDfjuNI8CAbxqE/mpqRwnHpduC1w4e/eYHSiwvvsdvrVJx3OLqXDaa3pcP8IgW0PfHy6jcM9KZTws+IJfu1f1/CKTxNLmTf7dF9PyyY3MIH/EWEAONekAiTAmJDb7yD6V6n2H4svwlvzSbR/2Egf+XSfrXk3Kua/GRiFLImnWwUjQGMDUklXBIOxBr0r+z0/s7oBwXVh5d5dx/wBIqtanKDScbejun6b296BUoTg3F3t3VmvXa/w+7NYxwaDw4EijtMfWmqDIpDKBWHoKH9KKxxUefSKLAjgPSlpur0rqBYKzGTQ7bb09lNDTcigwBLDbj2rjbB+v8KbYff2ofGcV8NGuR4VYx5wMD61ZK9kB6GT7d8zGn4KkjSdT+8d1fXeT9K8e5xdk1qu1HMSSxJ7zSzH1NYXibkma70aapQUPn6nMUnUk5v8Aj0D8q4u3bZncTtCrhmPSG+RfMjPlUrgOe8VcupbstoZ2CqtsACSYkyCW9yTVE5E1uv7M+WCbnFNsgNu3P4iO+09IUgT+9WetljFyauaI3bsafttzFOC4ZtEfHvr8LUAAxIEPcx5A49TVD2f4cDhl7h8IJl4Ek+JYzBHT3rKdr+dHi+Ia5PcUaE/0ic/UkmtdywJ8BBptr3QBrOokn8K5nzwazOnkpq+73GXvIj8WttnWChy2VU3DORGdo9thNEvLCfPGlh3iiiSDIgDzP50/j7rd3USBtBItiI67tA+lRyB3TgyYB2nOYmWMeeKz1d0a8L5WWt7gNCfEGAWWO4YGkDTdBAgqJYEb6Z3xUjgX0ga2EqqDEAAE6W9wHWJ9fWu5fxStaVmNsQP+aQwRYFxQJO7Df8utQOaXbdi3cLtDAhSisuorjToLSIYaZMZ0ml1IObsSlPLvwXb8GruusLC6mLFVwoiYLYUHEt0A86AvB21YqFQZZpB1TmAsREDfVmSelA5VzQXFW5qm22G1QHUGJBA7raSAwYRIBESKdw+rUC0A+HcZKlwWHkCI9KXkcYOL4G3UpqS2C8VyKzdjWgBGVZIVgehBHWs/zHscb11rjXi7NEs5OogYGoxkwBmtSLwBj+venW7wn39R50uliq1JWi9PmNq4WnN3a/opOW9nrqWHsDint2XkulpfHIAIZjkiBtEVf9hQvC3FsAko4IBbfVJYT7yw+1M+JG2TtH8z0qJxfRsAiM+o8pqzxVWo+t6fwvsGGFppNJHp5bH1/jXB8jaq3kHMhfsq3zA6XH7w6/UQasQe8PrTDE4tNphmOKCWx+VFZt5oRfFWZVDa6nBx5V1AIW6poSodVSLm+aCniqNATB20hvpWa7c8cEtC2CJJ1Efujafdo+xrUWxn715V2440tcuHoGKj2XH6ya14GlmqXey1M+KnaFu+hh+c8VqPSqJ2mRE1J4u5kk0Th+WXtAvpbZkDTqEGCCMkDwieprpTmluxEIO2hu+yvIrPCJ8a8q3rjBZDBFt2p+XU57z+cDG1aDjrS3rN3huHjhTcVmCwpUqxl9BQwQesZE7V5z25uPce28s9j4aBWyV1R3pO2qd6tew/ENb4dXcwi31ZNRgaY/awTsCNX1muVUjNxVVvd7fb3Y2xUbuC45MVxXCNautbuCGR9LAZ2OY9K9P4dBaUKoCAiQqr+0YRmSNh9/pXma3Q/EBhCh7obvHChnnvE+U5r1q46yxVgFOdZ8bD8RnadwzbdAa0YlvpTEQ5KHi1yGIK7GI1OckTJmB7YEjPSnNYAAictBzMnoJ+Y/kKLxtpvhuBMM0AGQztuDJyoEb++w3FauqyeoMGMiTH7JT55yd48pFY6ydkzVhZLVA7XGG27EMFUsGYxqyAQH8yANzPyyBjNT28B/Zd5HUlirKIJEDJHkelTeItyYnLNiPsWHkJwPRPWs52jP8Ah7/MQJOB3dh0+lOw3nQcTDRyRq+ygB4e1rDAQwxuU1sFZfMA6hH+r0q+W0usFdQAxnAJO5A/L71A5Iw/uPDZyuoDzCsA8fQk/apdi769f41irzeaSWzNlCipRjN7oO1qN/SmbGjkgkfSmutZUzWnbcGXEZGdx0imcv5Za4niLVt4XDMDgsYEwpPU+foaBxgaYGViTmD9PSrfs4Q9y0sIFLau7MnQCwyfVY9KbDRpi6r6XY2nLuXJYQLbWAWk5yTtJPXAqZbUyPc07yz1pQYNPOW3cdcSghZFSWyDQZgYE+lWe4ECiupw/wBJ/KuoBuSLm9MRc0rih2zmoAHfuhAztsoLH2Arw7tPxGM79a9a7V8UVsMB85CH2O/6V4r2mfvH3NdbARtSlLuYMS71VHsZy6w+9O5dzB7D67bFT6Yn3oN5+lCp0kmrMsnbVHovI+2vD6dN1WtsFx8yk7mIGCYjPmPIk0Hav4179p8W3fsqFE2hpCkgDvJMg9JzWZpKQsPGM80fyM8TRpkrlaK160GnSXWYEmJGAOpO31r128hDzcyxcQgPdXIJ3wSOrHAjHr5LyTiPh8RafTq0uCFmJPQEwYExXrgtEEgQXYDU5GABAmPwhiYXqZ9TScX5kGnsRua2yWfMt87D5RMwJ23/AEJ6Cqi3I7shVOr4YgyAZ1sfM6Z+/rWg4sLkAQiiPOTvk9d5Y+QHniqv2y1plz3mGRuqwDq9TGY9RWdLNGwVJ055iFp1Bz1ICr6T3Ej6aj9ay/axIeyJnuE/d2H8PyrSLxBGHWCxZxGQVQFFM9MgGPUedZvtfIuWV6rZX/1NRw0WqqTNNaalS0NpyB/+HtdP8Mx7pG30qTdtEd4CR1+/6VWdnnPwbMZGlZnpgwf1q9tt71hraTZ06N4wRH/vBmiLdpvHWhkjB/L/ALVGS1c06hbdlJgMFJWRuJA3pajdaDm1YlsQRv0NavsTw6aDc0j4klS0ZjEAeWDWNsWLjwFt3Cdh3Gj7xit92V5Y9i2BcgO0sRvGwA+w/OmQi0zLipLJZMun8I9xTh/GkIx9aU045w8neh29qIetCXbai9wCT611J9K6gEV2M0y34qdc3oVtu9Q5CZjtvexbX1ZvpAE/ma8e59d71epdtLn7U+iD8yxryTm1yWPvXdw8cuHj8TmTeavIqbo9KGKJcbO9DJojBKWkrqgQvDXtDq8TpIaPODMH0xXsqNFtYA1NDn954BLN6KPsBjevFa9N7Hc4a/buMwHc+HbAH4QJ69WYfpWPFxuk+wym+C+4i3kqMqoLEN1E7e7GZ9AfSq7i17ty51Yqq+RJMSP98D/aatOOldS/PORO7tCqCegEBfYE1Ge2pGkT3QDvicqPvDN71jg7F5q5U8Vbj4mkEqiosHqdxj2VPvWN7YD/AIgCZhFH1lp/WtyRIAPz5Pscg/8ASg+9Ybtl/wDNETMKg/Kf41so6yEbGu5Af2NnEQq46bVcof4VQ9nm/YWt/AP41dW7n61x6y62ekjrCPoM5k8AkfTNem8DwotWLdufCoU+uM/nXl968nxELmEDpqMEwuoEnHoD9q9Mtc4s3cJcVm30zDf9Jg/lTKUei5jxcuqMSZO2a7rvTEGwinHxDFWMo53xv1/jSk/rSMMfWlKz060QD2M0wNRCKYoqzAgOqurtXoK6qFh105oNpu9E0d96Eg731qPci2PPO2t0fFuaegAPuB/3ryjmBOo4r0rtze/aXPPVGPYb+teXcWZnNd+OlKC+COXHWpJ/FkfpkUwGrTl3Ibt2210Ai0NQ1kYZlGoqvmY+lank/J7K3EVV1a9VsOxB7zIwXbujvFcAzWepiIQduTXCjKSbWxjbXLLzLqFp9MFpiBpESRO4yM1L/wD87ekKQqk7nUDA8zEx/wBq3nBsLhUv4XlWMfI66WM+S6tXXbpUXibTaV1AarcqwGwIlXXCBVBAI6kzSKmJlFpFqFJVIvuY+92burMlMAmZPytDdOmD7MKt+H7P8Vwy6g6aSyXConvNbbUqgkRMjpVvx1iUDKNUGNtzGMfiZIx5qBNO4S/AYADZRPuvdO2zAAR5qfxCp40pOzKuKULrfkvlcXLh094BVuAf/UJUCY6Cf/F9KZn4Fy5J7xOny2C2x9fF/vPlmg4+4bIZ7cAw6x0IYZ26zDe4FC4Xtai8PZ1Aa0u2luCd1Ta4PTTHsynzoVsJKm7LUpSrKormh/u/eA6BD9NkH0Oa867Yn/jLoI20j7KK31jmqLxT8PjUbdrR5NGo6R5kggjqY9q877WvPGXzjxdPYUcMnn17FprQ2XJG/ZWs/Iv9CrK4+P41X8rt6bdsQMIv6Zo/eY6VEk4yY9c+QAkk9AK5c1ebPQx0gr9jgNUnrIHpHiefoAP91SFYfDckAKQScSNIILFeknwjfLDNONjEZ0jwyPLLOR0M59FC5Xcw+IcuWRcsxXbrnuAnz+czJA05MGtcemFjiVJOtWvx/RN5Pz7iLS6hcJXURpY6lwJIWZIAJVRnodq1vL+2IJIvIUgwXSWTAEkjxKJJHUd05rG27aqoMEqo67lFMxOwLMdvO56RQ2UN3h3S5JJyYXLXCGBhhGrBG5qk7Ky5G0lncpPZHrFjjEuIHRldCRDKQR+VFDV5Re4u5w4L2n0vGskbMxgID0Ya7g88AwRWo5P23QgDiQqEtpDoZWQJ76728AmcrA3FCULbFINyTdjbMaGjU4OCAQQQRIIOD7UJG3oPciG11JNdVSw654hTE8XvRW3plvxUOScHknbxgLtwAR3m/hmsDyzljcTet2EPeuMFnyHzMfQAE/Stz28P7S5177/rQ/7HOXh+JvXTkWrYA97hI/RDXdrSyUk+yRzqKzSfqz0bmXKkt8EiW1hLIDBYzpXxjHUoW+9eYlCpj5kaAfLSQVbM4jSegHrXtXy/WvMO03KRZvEeFO6vTKsT8E5MY71vMxArh35OvSaTswvBoHBjAuftAvmG8a+yvqBEMdtqBx9qChMQ4iWOBcGNQPejWmlhpBJIYA4mmcquQfhYydduTg3MBkkiCtwAAGCNagwas+MUXLatnJho8SsvemCZNy2QTByRqnSCopreZGdR8KZQWbgtuUfwt3YjSdJzEA6gcFwAJHe6kEB5xZKXAAR3ghnEEMegHRiJBmA074NGZCZU6Q6wSVPdIwwuAgiFPdOskkxAApL/ABBa2UcBSBqUnBGVJgQMNj2JAyAlXovqSe5KsbJyWzAc+H7P71g+KGfrWz7SSF3rE3zmu5WfUcrDrpG/EMgyZEQZ2jaPKKXiLzOzOxLM2STuT60ykpFjSeh8rcMlsAhZURJBJgfhEscDoKvuF4LTIIOn5tW79e8Ae5bwe6JPdJJOnTScp4y0LSRpbu2yfhjBOhSQ5AgZV1M/jqHx3ORnQRAiWnGI7zsNtg2lczq7wBNcfLZuyN8606iUWSOdcYFBAzMATGSDGTPhUyCfMFQYJ0g5Vw3id57wG4zoOSTkZfy309JaDH4bg5Je7AgBobHdjHxAPDbC7W9znpg2PG8TpEZDb5AldRB+K841bQD75AUAvQWlwiPzi7qPwx0ktviJhDHRQcnYFhgaa7g1BQtHiiNsW1I7xMZ1Ou5iVt75oBtyQpkgEBsnVqJ7tpZyLhg94GNPe6Zm4AEwC0tqGygAAlfMKIUaSD4FIzQgr9TL1pKMfDj/ACQuaICwBPihzBiQshS3+p9eZPgGSIqbynhGuXUQyRIHeGRqwc9YQOZqFxhlmcrAIEd0EaQsBGG4gLv7+1bHsPwGlSxEHy2AY7gf6VgH11UqcszNEY+FStyzZiAIUQDnHrQrV3fBp5mB7GmWQc1ZmYZ8SlpNJrqARbzmR9K61OqKV2n60ls97eq8h4PHe3Dy1wzMu/picVof7FOGjheIf8d0L9EQfxY1m+2g8fXvPtt4ulbL+yFCOXAzvcun84/hXYx2lJL0OfhNW36m4trK/wBZqp7V8pF+1IXU6hhHV0PjQepiR6gVZ25C9N6JaJrko37O541dsQTbZixMFWzLofCwg6i/SMaYq34HjyxJYd8E/FgTrC/5tsbFwVhk2MK+dMG+7X8iGlrqd0ElmI/y22L4Im23zD6+dZHiCWmVNu7bfUYOUIUHWrRCIq+GAdUmgnZ2GytUj8SZx/Lg6qwPeBDW2EsFZjM7S1pj9SQzgdKqePZWABAW4qo5AbpqPe1fOpy2r5tQAxU3gOYkEq6gMTldkZiBJH/LuGQDbOGHhKyRRea8Lba18QGTbLNDKcNqBKgbo5JBZdpuARgmnxXUn8TO5OKaZne0/l6Vir9bbtQf0rFXxXcreY5mH8iBV011JSjQbrl/K7vwkLLpAAMsC2kaRkanCrgzjz9KtuFtKsPIGYDMRG5kq0BQQScIrNneo3KRcuWLOohZCgEqJABVJliSWwCNpEDFNe4pLETdeIZh8pKsCC7HuQxBEnYxXIlO8mtzaoO2rsiwPEkEC0AYM/EYQFlgNSKZnLD9q0mZwKjWbRYkqe9qKs8amJ8TIgJ71zLKymV2JIp/B8ue5ltKoWJCg9wBwoadmuKSUOkBRmdRiKs7C/DWFEuV8MgdwEk+ltAQc4Ae2Nyxqtu5Myj5fmLZ4cW0XECNKqO94oJUTGtzgtPiWGBGkAV3F3Pi7QUmWKw4JUkCMglbZjJEsZOwFJxnHawArDSwFtrgkL3gwC2/wpqwWbJ2gLFGSy17TaUEOXGrEsjdVtsPxAHB2EscVWcrae/fvcvSp65mJyjl7Xr2lBA8xOgsIJcqdlXGOrQK9S4XhfhqFAwAAP4k+pMk+5qNyblK2LWmBMAMR5DZR6CfqST1qwYmfpVOAznmYQAkD2pltTmnrt9KS2tWuLA6DXUXTXUCAHB8/wAqdZXvTP5Ut1c1ykzVeSx4722EFwYnW4xt4jtWz/skP/w23/rvf+s1lO3toB7oiIdo+pmtN/Y+88vj8N26PbY/xrr47WlF+n2OfhNG16/c3FtsUoOBFNQYO9OTYZnNcpG5nNtWK7V9lu6LlkGFggASUgzGn/MtTB0bqRInYbZ9qRjioFOx4ot1XXRcCyfCJlWHUhvm1MSWaBAWMUe5cuIix+0EaA0wwUzEnOpQJbQwMA4YGK3/AD7slZ4kMRFtz3iQsqzebrIz+8CD71ieP5PxHChVcSjPGoSw7xQE6o6hABqgietMprqVu+wakk4O/Yz3ah/yrH362Xanb6VjuI2+td6t5jk0PIgFca6uNKHnqfLezaLbtG65caA2RiGVGOWJGxecfJNTLAtr4YuOkEQNWkrPlhBrtA9ANdUfBs7WLM4Oi3p7inDnRaywPzBpxsaFdypa4SyDXCux0924LTaV8IOCwxIJ9K5End6s2Kmy74rm42XIlu6hDFssAuvwJ3XAPjPdwMVGIZ7cnTpZ2kfKbiEEC4T3zcIBgnHpioPEX0Oop3g0pqnSCdc2mVjgsMDEkwK0HLOy3EXxqufs1c6mDKVGwUHRhrjQOukZ2NLbdtNBijGO+pVW1N1/h2QzB5Ex3ipy6GRFzSxPeJhZz6+j9meQJw6yQC5kEgYUEyVXzzuxy0dBAEzk3KbXDKRbGcAsY1MBsMYAHRRgeVWaHNVVuCSm2MOxxTWOaITg1zb1Gio62MUiUqjFNtmZogGx/UV1Og+ldQIRnYyIpQTPSm3OhosVUseadt+W3Lt68LSM8PmIwYU7k+o+9W39lHAXeHtX7V5dJFwXAJBwyR09UrUX+V2muamVizETDsAcRMAxMAD7UbhOBt2i3w0C6ssRMmJiSTJ3P3rVUxMpxUXx/QinRUG2uSSGxmiocVGJwfT+jTuFvBrasD3TBB9D71nQ5hn2pHfFVVvnKOiOrDSWdWVoDAKwVm9NLEA+jelTOF4lLiSpBAZkMEYZSQwMdQRRaaArBkbH3qm7X3I4ZpgCUEkx1FWtg7/WoHP+DN22oXTKulyHnSdJmD/OKNKeWSl2BUjmi49zxftTxSHAdDjow/nWQvuPMfevoheVX4Hc4b3lv/x05+V3oCxw/eP75/8AbW+ePcnfL9f8MtPDZFa/0PnDVSTX0gvJOIG391+1z+VdxPLuKIHf4dengun794VX9Y/+fr/gzwviYzkPYu/e4ayzOEBtoAGZiQoyvdVFyCSfF9a0PKv7O7Nsg3bjXG37qhR+ZZpycyDWn5XwvwrFq2W1FEVNQETAiQJxU0GsTnq7D9bELlXJ7FmTbtqG6ucufdj3vzqZfHeFdbbH1ppPeFVb0Ctx0YPvRFNDQ48s09TmogM4jBpj70/oaYxz9KjIgqGhId6J0oNQh2qlpkUtAIYQBSahNOdaYFE0QCMe99aIWE/U/rTWTNc2+1QgoODUdOAskE/CtTue4ufyoy7HApbZ7pqJkaE+GuRpWMrECI8o8vSkt21VdKqqqNgoAH2FKOtcDioQ5APSmcTEU4N7Uy94aD2CtwiARXFMiut7UsbVCBKjXVBqSKiXF9TmiwINbSAI8qcVpsCB7VxGKhDlt4pQmTSDYZpUGN6hBQmKVRSDauWoQSMEYpjLmln1pPOgEeFxQyKIpxQ3NEgEqvrXU+B/QrqAT//Z"/>
          <p:cNvSpPr>
            <a:spLocks noChangeAspect="1" noChangeArrowheads="1"/>
          </p:cNvSpPr>
          <p:nvPr/>
        </p:nvSpPr>
        <p:spPr bwMode="auto">
          <a:xfrm>
            <a:off x="236042"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UUExQVFRQXGRcUGBcWFxgcGhoXHBoZHRcYFxwcHCggGBolHBcYIjEhJSktLi4uGB8zODMtNygtLisBCgoKDg0OGxAQGywkICQ0NDQsLCwsLCwsLCwsNCwsLCwsLCwsLCwsLCwsLCwsLCwsLCwsLCwsLDQ0LCwsLCwsLP/AABEIAPAAwgMBIgACEQEDEQH/xAAcAAABBQEBAQAAAAAAAAAAAAADAQIEBQYABwj/xABGEAACAQMCAwYEAwUGBAQHAQABAhEAAyESMQQFQQYiMlFhcRNCgZFSobEjYsHR8AcUM0NygiRTkuGTorLCJTRzw9Pj8Rb/xAAaAQACAwEBAAAAAAAAAAAAAAABAwACBAUG/8QALxEAAgECBQIEBQUBAQAAAAAAAAECAxEEEiExQSJREzJx8GGRobHRFHKBweFSQv/aAAwDAQACEQMRAD8A9CJyaS43T0paHxEz0iK4TOgh3EnAijA97Iod4SMelEC5E+VRbg4FUiTFcVzTQhk12qoQdcOaZcHrRGWRQLrgCSQB1J/nUYEdfOB9K614R7mq3iecWYhbgcj/AJYLfmBFRH5+FgLbdj66FH5mfyoWdw3Vi+V96fbbFZ5uaXmnTbtL/quM36IP1rv7/wAQB/ldNlc4P++ogNo0lw4NB4ZpP3/Ss7c5pxBBGu2On+H/APspLHGcRuLqf+CD/wDcq2nclzSWz3qLd2rJLx/FDPxLU7Zs/wArtPHOOKgyLDfR0P3DN+lRepGzSWjvTLxhqpLHPiv+JZdfVGVx/wC1vyqWefWXIAcKx2DgoT7Bomg07BUlcnXBn70UNigk5E+X8Kctyggj7i4oKjvGKKzdyaGrDVUZEEcHzrixintTSMbUQA/iny/WurpH9R/OkqXRA0UK/t54E0WhXj3RQYUFu7fSnITikfI+lOtdMdKPIBQ2T7U1j6U+O8famnaiAyPMe0F+NhZElYA1PIwQzEaQdsAH3rO8TxCag115bcG4Zaf3QT+lb/mnIrXEZfUDGklHKmOkkdR0NeZ9o+zTcKQfFaYwHjM+TjzI+jehpqkraFI0HOWsi0PaC3B063iMBYHU/MR5GmXufvnRaXZj3nPQA9F6gzvWatXo+YD+GZn2kA/Q+dSG460CJGO7sJxsQPXSR9qS1rojX4EUWtzmd8yAUXMCLZImWHVvQfeg3OacQcm50BwigRCHyPm32qHw9wsAypgMMk9QV6DbKH713FPbVDNzQcJPw2KgEaZ8Q6GfpVowm+BUpUo6fkkXOMvw0XjgMdk6C5+7+4Kda42+v+aYJjGn8aL+HyJ/Kqr4rmSLgIIIwI319JI+c9fKpPCtde2H+MqHVsRMgsNOzCJIjJqKMntb3/AyShBXaJ55jeGRdJxOQp+Ut+H2FSbPNr4nVoeDpjSVloAiQxjvNG3SqLibty2G+J8oEBt2J0iJHhHdjI+Y4rhxrBjqtspHlDCTrIOwPib8qkoTQI+HPYv7nO5nVbx+4wbEwMMAc5xSrza0RGoAERDiBk+uDVD8UGYJnqIggQRtg4Uf+ajcn5c3EXQikiSSW/CowW9/lA8zUi7bhnhYNXuaXlxcXETh3ZZIIVYNsKD3iVyI/wBMZIFbay3T3qJy/ldqyFFu2q4AJUASB59Sc/nUsHJ96kpXZnhDKgrN3PvQrYlhing9370K0TqA9Koy6JDtXHaluLg+vWmRAqwAetPT711IV/qK6hYNw560O8cL9aK5igu/d/KgyIORge1JbAwZHlTvlFMRtsUQAeZ8ySyC7nAjA3JPQVhrvPbpuNc+KU75CamBSJMAidBxushpU5zUvtRzE3L7oLh0W4AC6wPiAT41B74bEHbu4zVInFQGAuIZGQ+Cw/1CJ9ip39qcoi2ze8l58t4aGAt3fwzIbzNs9Y8j3h5daF2s4qynDOL+VcaAo3Zumk9IwdXTevN+J4oqpK93w93DCQcFSMiMEERHQUDjuNuXgl28040K/iAWcLpgSxOdfqPKpKFtS1N5nYrxw2xIEt4SRKsTtoGwPWSf5U29wsNhSpBkjxOIEyDgR6e9PFuIYBRMZX5iT/m57o9Peh8RBhI8R2HkTkoOpAzJxUV2zXsrssuFsKtpQyW1lQSSzqc+fd9c1G4mwASFJxnuOXjcSQRt/OrXjOKYrKm55ZBO3lgVWO+qZZWbTMEsDBPn9Kfe0GzmxWaqkV72xkmDAxjSateFOm2iC6dWzWgIBY+IasySBJPptUO0hYqktDMqxrBEFgDJO2JzV5fuarcBtaqDKAwFnYEkQQOk75NLgzTinayKC/dYAqGC9+dDLmQAZkYyYxRBcYEiFDSvcnvNvgN8v9YowcqdIcldOgSgiWOVAOVG2Z60VLAUkFQPD+z06g2YEt8o6eVCtJXsTDJqNyHctFuglQNXePc/1mOlXvZHn44VitxNSPANwGSsSBAjvrkk9Z89qqjP4VOkYCrAQCMN/wAwbf8AekRJ/CNzqg6PUJ+Fp/j7Uq+hp33PT+1XPDZsI1rSWu91HwVAjUX8jgY6SRWCs834guGW7eLkz/iHPmNO2/SOlRLPGuptWmU/C1PAJnSXVpA9CYx5mrPs5ytuKvsEZbegKx1BmOkkqNMEY7vXzoarYEYxinmL3g+1d9IW8qOPmhSrAeZIJUH0IzHSthwN9bmh0MoyyD/XX+VVw7MWiNTvddhsdUAY6KMfeak8j5ctgfDUsV1O4mMajJGPWT9aprpcU8v/AJLa6uKGExRLgxQxtvVmLQL4XqfvXUSKWgEbq3FDCnT57U4rvTbajQQM5GaDCHsCVpjIY+v9RXJ4DFNnFTgnJgOEsNZm1DMbc2y4cLbMDeTkbmRGJO8imrfYkwBkST8Rm/NVAG5zO8eQmx7Q8t+A3xQVdblyYdSSjHUxjMMCdUDBlozVPeuKSPiqzsRKh8kkbkJ4bYGMmd8U7d3EsqeOuAyZUqcyqiIkyQSSN/5VHtJKqwGRANxPGDHhFuc4xP1q048hizPkETEnBnGTlsEZO/kBVDwvFqzumNQYMudLFTMqjdMyTI2P2fUoy8FTBh6q8VwH3UxqzA3JBxAnTexlszTbAJdAN5kqSVyBIIbpk7CnG8oGGkjAIGRgSI8hPjp/LwpddXRSYCaxlhlRGB77zSIbm2o+hk/iw8bH/rB/UY/71BVml51ieg0sMBRkad8fpU3jRbK+CMHJsRkA74wKhpwhC7R3RJ0KYELI7pyfemVGlBGXCxvUbQDllkNdUkLABckpEbLJ3kS23pVpxd0FgWIJ1Ah40pgyBEfiEdQTG1D7NzrcjSpQAAv3VBJJbDTLQAceho3FX4R7mG0KbjatMZkn4axJyNx51IblcQ+orLd8SxZlGonUNPjA7oO+BAj86kN3JU6UBiU8WrMRqHgJAj84rCvza8QRrKg7hcdAOmelQlWcASfQTTnhHJ3bDHEKKSSPQGuW5Kn4YAkKmsb76g23nifttTLToxElT5gGJwOgMTPzDasQOCudLb5/cb+VNNkjxKVHqCP1o/pFxL38w/qWt4m+m2hJly+wkd1SRBj88+tbD+zHhW13bpmNCWx7yzH3wV+9eW8v4WUlDn0P8q997O20HD2tACr8NDA6SAT9ZNIr0HRtre5aOIVVNWLI7Uyye/8AQ0ZiIofDKCwM1m5QeA9zahhsUa6KGBirMCBV1KFHnXVUJ1xd6aiCDRWGetNtneoQ61bwaEybj1qTZ2NCa2CTPocGg1oRMFxPBpcTS6hlO4bINYPn/JW4d2IA+E7Smxg7xck6mC9BtttXod64FUs0BVySeg868l7YdpfiMW2EQo/Cv8zua3YOj4ktfKtzNiKmWOm72KDn/Nekk756k+Zqj4Dg/iuCbqW841SWPsqgk1HvXDceFySf/wCk+Q9a3vIrY4e2vfW3ImUa1b1GIJNy4C7j2UD3rbia1lZCaNOxA4zhioklHAAOoBsR5B4KiNl29ady5EJYn4fhUEhtMzJ7w6kyM+c1uuSX2uDcsvmWt3FJ8g6RDehFZq9xCPdum1KpqMaLM5wCQwIEErNcuL1ZulNuNmUfML4IADIdlBDltzHhG+5mjNYVRGm0IHRXXoNvTau4q+xKHVcHzT3FjB2k4G8n3prcdOkamyPxptnOPb9KNa+iRbCJatkjk6nQ2i0t3UTIJJ0r4Qckd0gHfqCB1qt7V3Qll1Ml2IX9oIcDGRkyuN/OcmrTk3CqbQRxLM2oqRhmf4WmR1hWY58yar+0PJnuoqW11MLrm3002jkqCflBKwPX0qU6qVWz2BOlmjmW7KbsbyH+83ZYTbTxD8ROy/zr0b9nZGQttQIiQtZrlvDW+E4ZE4hlVnuM0ST3ogZXaABn1oVm7wgOofD1HroZzv5kiq1ozxE20m4rayuNpOFGHU0nzdltxPaEH/AtvdO05C/cnP5VDfjuNI8CAbxqE/mpqRwnHpduC1w4e/eYHSiwvvsdvrVJx3OLqXDaa3pcP8IgW0PfHy6jcM9KZTws+IJfu1f1/CKTxNLmTf7dF9PyyY3MIH/EWEAONekAiTAmJDb7yD6V6n2H4svwlvzSbR/2Egf+XSfrXk3Kua/GRiFLImnWwUjQGMDUklXBIOxBr0r+z0/s7oBwXVh5d5dx/wBIqtanKDScbejun6b296BUoTg3F3t3VmvXa/w+7NYxwaDw4EijtMfWmqDIpDKBWHoKH9KKxxUefSKLAjgPSlpur0rqBYKzGTQ7bb09lNDTcigwBLDbj2rjbB+v8KbYff2ofGcV8NGuR4VYx5wMD61ZK9kB6GT7d8zGn4KkjSdT+8d1fXeT9K8e5xdk1qu1HMSSxJ7zSzH1NYXibkma70aapQUPn6nMUnUk5v8Aj0D8q4u3bZncTtCrhmPSG+RfMjPlUrgOe8VcupbstoZ2CqtsACSYkyCW9yTVE5E1uv7M+WCbnFNsgNu3P4iO+09IUgT+9WetljFyauaI3bsafttzFOC4ZtEfHvr8LUAAxIEPcx5A49TVD2f4cDhl7h8IJl4Ek+JYzBHT3rKdr+dHi+Ia5PcUaE/0ic/UkmtdywJ8BBptr3QBrOokn8K5nzwazOnkpq+73GXvIj8WttnWChy2VU3DORGdo9thNEvLCfPGlh3iiiSDIgDzP50/j7rd3USBtBItiI67tA+lRyB3TgyYB2nOYmWMeeKz1d0a8L5WWt7gNCfEGAWWO4YGkDTdBAgqJYEb6Z3xUjgX0ga2EqqDEAAE6W9wHWJ9fWu5fxStaVmNsQP+aQwRYFxQJO7Df8utQOaXbdi3cLtDAhSisuorjToLSIYaZMZ0ml1IObsSlPLvwXb8GruusLC6mLFVwoiYLYUHEt0A86AvB21YqFQZZpB1TmAsREDfVmSelA5VzQXFW5qm22G1QHUGJBA7raSAwYRIBESKdw+rUC0A+HcZKlwWHkCI9KXkcYOL4G3UpqS2C8VyKzdjWgBGVZIVgehBHWs/zHscb11rjXi7NEs5OogYGoxkwBmtSLwBj+venW7wn39R50uliq1JWi9PmNq4WnN3a/opOW9nrqWHsDint2XkulpfHIAIZjkiBtEVf9hQvC3FsAko4IBbfVJYT7yw+1M+JG2TtH8z0qJxfRsAiM+o8pqzxVWo+t6fwvsGGFppNJHp5bH1/jXB8jaq3kHMhfsq3zA6XH7w6/UQasQe8PrTDE4tNphmOKCWx+VFZt5oRfFWZVDa6nBx5V1AIW6poSodVSLm+aCniqNATB20hvpWa7c8cEtC2CJJ1Efujafdo+xrUWxn715V2440tcuHoGKj2XH6ya14GlmqXey1M+KnaFu+hh+c8VqPSqJ2mRE1J4u5kk0Th+WXtAvpbZkDTqEGCCMkDwieprpTmluxEIO2hu+yvIrPCJ8a8q3rjBZDBFt2p+XU57z+cDG1aDjrS3rN3huHjhTcVmCwpUqxl9BQwQesZE7V5z25uPce28s9j4aBWyV1R3pO2qd6tew/ENb4dXcwi31ZNRgaY/awTsCNX1muVUjNxVVvd7fb3Y2xUbuC45MVxXCNautbuCGR9LAZ2OY9K9P4dBaUKoCAiQqr+0YRmSNh9/pXma3Q/EBhCh7obvHChnnvE+U5r1q46yxVgFOdZ8bD8RnadwzbdAa0YlvpTEQ5KHi1yGIK7GI1OckTJmB7YEjPSnNYAAictBzMnoJ+Y/kKLxtpvhuBMM0AGQztuDJyoEb++w3FauqyeoMGMiTH7JT55yd48pFY6ydkzVhZLVA7XGG27EMFUsGYxqyAQH8yANzPyyBjNT28B/Zd5HUlirKIJEDJHkelTeItyYnLNiPsWHkJwPRPWs52jP8Ah7/MQJOB3dh0+lOw3nQcTDRyRq+ygB4e1rDAQwxuU1sFZfMA6hH+r0q+W0usFdQAxnAJO5A/L71A5Iw/uPDZyuoDzCsA8fQk/apdi769f41irzeaSWzNlCipRjN7oO1qN/SmbGjkgkfSmutZUzWnbcGXEZGdx0imcv5Za4niLVt4XDMDgsYEwpPU+foaBxgaYGViTmD9PSrfs4Q9y0sIFLau7MnQCwyfVY9KbDRpi6r6XY2nLuXJYQLbWAWk5yTtJPXAqZbUyPc07yz1pQYNPOW3cdcSghZFSWyDQZgYE+lWe4ECiupw/wBJ/KuoBuSLm9MRc0rih2zmoAHfuhAztsoLH2Arw7tPxGM79a9a7V8UVsMB85CH2O/6V4r2mfvH3NdbARtSlLuYMS71VHsZy6w+9O5dzB7D67bFT6Yn3oN5+lCp0kmrMsnbVHovI+2vD6dN1WtsFx8yk7mIGCYjPmPIk0Hav4179p8W3fsqFE2hpCkgDvJMg9JzWZpKQsPGM80fyM8TRpkrlaK160GnSXWYEmJGAOpO31r128hDzcyxcQgPdXIJ3wSOrHAjHr5LyTiPh8RafTq0uCFmJPQEwYExXrgtEEgQXYDU5GABAmPwhiYXqZ9TScX5kGnsRua2yWfMt87D5RMwJ23/AEJ6Cqi3I7shVOr4YgyAZ1sfM6Z+/rWg4sLkAQiiPOTvk9d5Y+QHniqv2y1plz3mGRuqwDq9TGY9RWdLNGwVJ055iFp1Bz1ICr6T3Ej6aj9ay/axIeyJnuE/d2H8PyrSLxBGHWCxZxGQVQFFM9MgGPUedZvtfIuWV6rZX/1NRw0WqqTNNaalS0NpyB/+HtdP8Mx7pG30qTdtEd4CR1+/6VWdnnPwbMZGlZnpgwf1q9tt71hraTZ06N4wRH/vBmiLdpvHWhkjB/L/ALVGS1c06hbdlJgMFJWRuJA3pajdaDm1YlsQRv0NavsTw6aDc0j4klS0ZjEAeWDWNsWLjwFt3Cdh3Gj7xit92V5Y9i2BcgO0sRvGwA+w/OmQi0zLipLJZMun8I9xTh/GkIx9aU045w8neh29qIetCXbai9wCT611J9K6gEV2M0y34qdc3oVtu9Q5CZjtvexbX1ZvpAE/ma8e59d71epdtLn7U+iD8yxryTm1yWPvXdw8cuHj8TmTeavIqbo9KGKJcbO9DJojBKWkrqgQvDXtDq8TpIaPODMH0xXsqNFtYA1NDn954BLN6KPsBjevFa9N7Hc4a/buMwHc+HbAH4QJ69WYfpWPFxuk+wym+C+4i3kqMqoLEN1E7e7GZ9AfSq7i17ty51Yqq+RJMSP98D/aatOOldS/PORO7tCqCegEBfYE1Ge2pGkT3QDvicqPvDN71jg7F5q5U8Vbj4mkEqiosHqdxj2VPvWN7YD/AIgCZhFH1lp/WtyRIAPz5Pscg/8ASg+9Ybtl/wDNETMKg/Kf41so6yEbGu5Af2NnEQq46bVcof4VQ9nm/YWt/AP41dW7n61x6y62ekjrCPoM5k8AkfTNem8DwotWLdufCoU+uM/nXl968nxELmEDpqMEwuoEnHoD9q9Mtc4s3cJcVm30zDf9Jg/lTKUei5jxcuqMSZO2a7rvTEGwinHxDFWMo53xv1/jSk/rSMMfWlKz060QD2M0wNRCKYoqzAgOqurtXoK6qFh105oNpu9E0d96Eg731qPci2PPO2t0fFuaegAPuB/3ryjmBOo4r0rtze/aXPPVGPYb+teXcWZnNd+OlKC+COXHWpJ/FkfpkUwGrTl3Ibt2210Ai0NQ1kYZlGoqvmY+lank/J7K3EVV1a9VsOxB7zIwXbujvFcAzWepiIQduTXCjKSbWxjbXLLzLqFp9MFpiBpESRO4yM1L/wD87ekKQqk7nUDA8zEx/wBq3nBsLhUv4XlWMfI66WM+S6tXXbpUXibTaV1AarcqwGwIlXXCBVBAI6kzSKmJlFpFqFJVIvuY+92burMlMAmZPytDdOmD7MKt+H7P8Vwy6g6aSyXConvNbbUqgkRMjpVvx1iUDKNUGNtzGMfiZIx5qBNO4S/AYADZRPuvdO2zAAR5qfxCp40pOzKuKULrfkvlcXLh094BVuAf/UJUCY6Cf/F9KZn4Fy5J7xOny2C2x9fF/vPlmg4+4bIZ7cAw6x0IYZ26zDe4FC4Xtai8PZ1Aa0u2luCd1Ta4PTTHsynzoVsJKm7LUpSrKormh/u/eA6BD9NkH0Oa867Yn/jLoI20j7KK31jmqLxT8PjUbdrR5NGo6R5kggjqY9q877WvPGXzjxdPYUcMnn17FprQ2XJG/ZWs/Iv9CrK4+P41X8rt6bdsQMIv6Zo/eY6VEk4yY9c+QAkk9AK5c1ebPQx0gr9jgNUnrIHpHiefoAP91SFYfDckAKQScSNIILFeknwjfLDNONjEZ0jwyPLLOR0M59FC5Xcw+IcuWRcsxXbrnuAnz+czJA05MGtcemFjiVJOtWvx/RN5Pz7iLS6hcJXURpY6lwJIWZIAJVRnodq1vL+2IJIvIUgwXSWTAEkjxKJJHUd05rG27aqoMEqo67lFMxOwLMdvO56RQ2UN3h3S5JJyYXLXCGBhhGrBG5qk7Ky5G0lncpPZHrFjjEuIHRldCRDKQR+VFDV5Re4u5w4L2n0vGskbMxgID0Ya7g88AwRWo5P23QgDiQqEtpDoZWQJ76728AmcrA3FCULbFINyTdjbMaGjU4OCAQQQRIIOD7UJG3oPciG11JNdVSw654hTE8XvRW3plvxUOScHknbxgLtwAR3m/hmsDyzljcTet2EPeuMFnyHzMfQAE/Stz28P7S5177/rQ/7HOXh+JvXTkWrYA97hI/RDXdrSyUk+yRzqKzSfqz0bmXKkt8EiW1hLIDBYzpXxjHUoW+9eYlCpj5kaAfLSQVbM4jSegHrXtXy/WvMO03KRZvEeFO6vTKsT8E5MY71vMxArh35OvSaTswvBoHBjAuftAvmG8a+yvqBEMdtqBx9qChMQ4iWOBcGNQPejWmlhpBJIYA4mmcquQfhYydduTg3MBkkiCtwAAGCNagwas+MUXLatnJho8SsvemCZNy2QTByRqnSCopreZGdR8KZQWbgtuUfwt3YjSdJzEA6gcFwAJHe6kEB5xZKXAAR3ghnEEMegHRiJBmA074NGZCZU6Q6wSVPdIwwuAgiFPdOskkxAApL/ABBa2UcBSBqUnBGVJgQMNj2JAyAlXovqSe5KsbJyWzAc+H7P71g+KGfrWz7SSF3rE3zmu5WfUcrDrpG/EMgyZEQZ2jaPKKXiLzOzOxLM2STuT60ykpFjSeh8rcMlsAhZURJBJgfhEscDoKvuF4LTIIOn5tW79e8Ae5bwe6JPdJJOnTScp4y0LSRpbu2yfhjBOhSQ5AgZV1M/jqHx3ORnQRAiWnGI7zsNtg2lczq7wBNcfLZuyN8606iUWSOdcYFBAzMATGSDGTPhUyCfMFQYJ0g5Vw3id57wG4zoOSTkZfy309JaDH4bg5Je7AgBobHdjHxAPDbC7W9znpg2PG8TpEZDb5AldRB+K841bQD75AUAvQWlwiPzi7qPwx0ktviJhDHRQcnYFhgaa7g1BQtHiiNsW1I7xMZ1Ou5iVt75oBtyQpkgEBsnVqJ7tpZyLhg94GNPe6Zm4AEwC0tqGygAAlfMKIUaSD4FIzQgr9TL1pKMfDj/ACQuaICwBPihzBiQshS3+p9eZPgGSIqbynhGuXUQyRIHeGRqwc9YQOZqFxhlmcrAIEd0EaQsBGG4gLv7+1bHsPwGlSxEHy2AY7gf6VgH11UqcszNEY+FStyzZiAIUQDnHrQrV3fBp5mB7GmWQc1ZmYZ8SlpNJrqARbzmR9K61OqKV2n60ls97eq8h4PHe3Dy1wzMu/picVof7FOGjheIf8d0L9EQfxY1m+2g8fXvPtt4ulbL+yFCOXAzvcun84/hXYx2lJL0OfhNW36m4trK/wBZqp7V8pF+1IXU6hhHV0PjQepiR6gVZ25C9N6JaJrko37O541dsQTbZixMFWzLofCwg6i/SMaYq34HjyxJYd8E/FgTrC/5tsbFwVhk2MK+dMG+7X8iGlrqd0ElmI/y22L4Im23zD6+dZHiCWmVNu7bfUYOUIUHWrRCIq+GAdUmgnZ2GytUj8SZx/Lg6qwPeBDW2EsFZjM7S1pj9SQzgdKqePZWABAW4qo5AbpqPe1fOpy2r5tQAxU3gOYkEq6gMTldkZiBJH/LuGQDbOGHhKyRRea8Lba18QGTbLNDKcNqBKgbo5JBZdpuARgmnxXUn8TO5OKaZne0/l6Vir9bbtQf0rFXxXcreY5mH8iBV011JSjQbrl/K7vwkLLpAAMsC2kaRkanCrgzjz9KtuFtKsPIGYDMRG5kq0BQQScIrNneo3KRcuWLOohZCgEqJABVJliSWwCNpEDFNe4pLETdeIZh8pKsCC7HuQxBEnYxXIlO8mtzaoO2rsiwPEkEC0AYM/EYQFlgNSKZnLD9q0mZwKjWbRYkqe9qKs8amJ8TIgJ71zLKymV2JIp/B8ue5ltKoWJCg9wBwoadmuKSUOkBRmdRiKs7C/DWFEuV8MgdwEk+ltAQc4Ae2Nyxqtu5Myj5fmLZ4cW0XECNKqO94oJUTGtzgtPiWGBGkAV3F3Pi7QUmWKw4JUkCMglbZjJEsZOwFJxnHawArDSwFtrgkL3gwC2/wpqwWbJ2gLFGSy17TaUEOXGrEsjdVtsPxAHB2EscVWcrae/fvcvSp65mJyjl7Xr2lBA8xOgsIJcqdlXGOrQK9S4XhfhqFAwAAP4k+pMk+5qNyblK2LWmBMAMR5DZR6CfqST1qwYmfpVOAznmYQAkD2pltTmnrt9KS2tWuLA6DXUXTXUCAHB8/wAqdZXvTP5Ut1c1ykzVeSx4722EFwYnW4xt4jtWz/skP/w23/rvf+s1lO3toB7oiIdo+pmtN/Y+88vj8N26PbY/xrr47WlF+n2OfhNG16/c3FtsUoOBFNQYO9OTYZnNcpG5nNtWK7V9lu6LlkGFggASUgzGn/MtTB0bqRInYbZ9qRjioFOx4ot1XXRcCyfCJlWHUhvm1MSWaBAWMUe5cuIix+0EaA0wwUzEnOpQJbQwMA4YGK3/AD7slZ4kMRFtz3iQsqzebrIz+8CD71ieP5PxHChVcSjPGoSw7xQE6o6hABqgietMprqVu+wakk4O/Yz3ah/yrH362Xanb6VjuI2+td6t5jk0PIgFca6uNKHnqfLezaLbtG65caA2RiGVGOWJGxecfJNTLAtr4YuOkEQNWkrPlhBrtA9ANdUfBs7WLM4Oi3p7inDnRaywPzBpxsaFdypa4SyDXCux0924LTaV8IOCwxIJ9K5End6s2Kmy74rm42XIlu6hDFssAuvwJ3XAPjPdwMVGIZ7cnTpZ2kfKbiEEC4T3zcIBgnHpioPEX0Oop3g0pqnSCdc2mVjgsMDEkwK0HLOy3EXxqufs1c6mDKVGwUHRhrjQOukZ2NLbdtNBijGO+pVW1N1/h2QzB5Ex3ipy6GRFzSxPeJhZz6+j9meQJw6yQC5kEgYUEyVXzzuxy0dBAEzk3KbXDKRbGcAsY1MBsMYAHRRgeVWaHNVVuCSm2MOxxTWOaITg1zb1Gio62MUiUqjFNtmZogGx/UV1Og+ldQIRnYyIpQTPSm3OhosVUseadt+W3Lt68LSM8PmIwYU7k+o+9W39lHAXeHtX7V5dJFwXAJBwyR09UrUX+V2muamVizETDsAcRMAxMAD7UbhOBt2i3w0C6ssRMmJiSTJ3P3rVUxMpxUXx/QinRUG2uSSGxmiocVGJwfT+jTuFvBrasD3TBB9D71nQ5hn2pHfFVVvnKOiOrDSWdWVoDAKwVm9NLEA+jelTOF4lLiSpBAZkMEYZSQwMdQRRaaArBkbH3qm7X3I4ZpgCUEkx1FWtg7/WoHP+DN22oXTKulyHnSdJmD/OKNKeWSl2BUjmi49zxftTxSHAdDjow/nWQvuPMfevoheVX4Hc4b3lv/x05+V3oCxw/eP75/8AbW+ePcnfL9f8MtPDZFa/0PnDVSTX0gvJOIG391+1z+VdxPLuKIHf4dengun794VX9Y/+fr/gzwviYzkPYu/e4ayzOEBtoAGZiQoyvdVFyCSfF9a0PKv7O7Nsg3bjXG37qhR+ZZpycyDWn5XwvwrFq2W1FEVNQETAiQJxU0GsTnq7D9bELlXJ7FmTbtqG6ucufdj3vzqZfHeFdbbH1ppPeFVb0Ctx0YPvRFNDQ48s09TmogM4jBpj70/oaYxz9KjIgqGhId6J0oNQh2qlpkUtAIYQBSahNOdaYFE0QCMe99aIWE/U/rTWTNc2+1QgoODUdOAskE/CtTue4ufyoy7HApbZ7pqJkaE+GuRpWMrECI8o8vSkt21VdKqqqNgoAH2FKOtcDioQ5APSmcTEU4N7Uy94aD2CtwiARXFMiut7UsbVCBKjXVBqSKiXF9TmiwINbSAI8qcVpsCB7VxGKhDlt4pQmTSDYZpUGN6hBQmKVRSDauWoQSMEYpjLmln1pPOgEeFxQyKIpxQ3NEgEqvrXU+B/QrqAT//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cloud2.collegefashion.net/wp-content/uploads/2010/07/Cleopatr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028286"/>
            <a:ext cx="1567102" cy="193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572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Benefits of Vermicomposting</a:t>
            </a:r>
            <a:endParaRPr lang="en-US" sz="7200" dirty="0"/>
          </a:p>
        </p:txBody>
      </p:sp>
    </p:spTree>
    <p:extLst>
      <p:ext uri="{BB962C8B-B14F-4D97-AF65-F5344CB8AC3E}">
        <p14:creationId xmlns:p14="http://schemas.microsoft.com/office/powerpoint/2010/main" val="395526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677334" y="1524000"/>
            <a:ext cx="8596668" cy="4946073"/>
          </a:xfrm>
        </p:spPr>
        <p:txBody>
          <a:bodyPr>
            <a:normAutofit fontScale="92500" lnSpcReduction="10000"/>
          </a:bodyPr>
          <a:lstStyle/>
          <a:p>
            <a:r>
              <a:rPr lang="en-US" sz="2400" dirty="0" smtClean="0"/>
              <a:t>Input Waste, Get Black Gold as an output!</a:t>
            </a:r>
          </a:p>
          <a:p>
            <a:endParaRPr lang="en-US" sz="2400" dirty="0"/>
          </a:p>
          <a:p>
            <a:r>
              <a:rPr lang="en-US" sz="2400" dirty="0" smtClean="0"/>
              <a:t>Save Money by letting worms make compost for you free and fast!!</a:t>
            </a:r>
          </a:p>
          <a:p>
            <a:endParaRPr lang="en-US" sz="2400" dirty="0"/>
          </a:p>
          <a:p>
            <a:r>
              <a:rPr lang="en-US" sz="2400" dirty="0" smtClean="0"/>
              <a:t>Be Eco-conscious/Green by diverting food waste from the landfills</a:t>
            </a:r>
            <a:endParaRPr lang="en-US" sz="2400" dirty="0"/>
          </a:p>
          <a:p>
            <a:endParaRPr lang="en-US" sz="2400" dirty="0" smtClean="0"/>
          </a:p>
          <a:p>
            <a:r>
              <a:rPr lang="en-US" sz="2400" dirty="0" smtClean="0"/>
              <a:t>Reverse the damage from years of bad soil management: Over fertilization, Chemicals, and over tilling.</a:t>
            </a:r>
          </a:p>
          <a:p>
            <a:endParaRPr lang="en-US" sz="2400" dirty="0"/>
          </a:p>
          <a:p>
            <a:r>
              <a:rPr lang="en-US" sz="2400" dirty="0" smtClean="0"/>
              <a:t>Potential to make money</a:t>
            </a:r>
          </a:p>
          <a:p>
            <a:endParaRPr lang="en-US" dirty="0"/>
          </a:p>
        </p:txBody>
      </p:sp>
    </p:spTree>
    <p:extLst>
      <p:ext uri="{BB962C8B-B14F-4D97-AF65-F5344CB8AC3E}">
        <p14:creationId xmlns:p14="http://schemas.microsoft.com/office/powerpoint/2010/main" val="1084808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Agency FB" panose="020B0503020202020204" pitchFamily="34" charset="0"/>
                <a:ea typeface="KaiTi" panose="02010609060101010101" pitchFamily="49" charset="-122"/>
              </a:rPr>
              <a:t>WASTE TO RESOURCES</a:t>
            </a:r>
            <a:endParaRPr lang="en-US" sz="6000" b="1" dirty="0">
              <a:latin typeface="Agency FB" panose="020B0503020202020204" pitchFamily="34" charset="0"/>
              <a:ea typeface="KaiTi" panose="02010609060101010101" pitchFamily="49" charset="-122"/>
            </a:endParaRPr>
          </a:p>
        </p:txBody>
      </p:sp>
      <p:sp>
        <p:nvSpPr>
          <p:cNvPr id="3" name="Content Placeholder 2"/>
          <p:cNvSpPr>
            <a:spLocks noGrp="1"/>
          </p:cNvSpPr>
          <p:nvPr>
            <p:ph sz="half" idx="1"/>
          </p:nvPr>
        </p:nvSpPr>
        <p:spPr>
          <a:xfrm>
            <a:off x="791633" y="2160590"/>
            <a:ext cx="4184035" cy="3880772"/>
          </a:xfrm>
        </p:spPr>
        <p:txBody>
          <a:bodyPr>
            <a:normAutofit/>
          </a:bodyPr>
          <a:lstStyle/>
          <a:p>
            <a:r>
              <a:rPr lang="en-US" sz="3200" b="1" u="sng" dirty="0" smtClean="0"/>
              <a:t>INPUTS</a:t>
            </a:r>
          </a:p>
          <a:p>
            <a:pPr lvl="1"/>
            <a:r>
              <a:rPr lang="en-US" sz="3000" dirty="0" smtClean="0"/>
              <a:t>Food Waste</a:t>
            </a:r>
          </a:p>
          <a:p>
            <a:pPr lvl="1"/>
            <a:r>
              <a:rPr lang="en-US" sz="3000" dirty="0" smtClean="0"/>
              <a:t>Cardboard</a:t>
            </a:r>
          </a:p>
          <a:p>
            <a:pPr lvl="1"/>
            <a:r>
              <a:rPr lang="en-US" sz="3000" dirty="0" smtClean="0"/>
              <a:t>Shredded Paper</a:t>
            </a:r>
            <a:endParaRPr lang="en-US" sz="3000" dirty="0"/>
          </a:p>
        </p:txBody>
      </p:sp>
      <p:sp>
        <p:nvSpPr>
          <p:cNvPr id="4" name="Content Placeholder 3"/>
          <p:cNvSpPr>
            <a:spLocks noGrp="1"/>
          </p:cNvSpPr>
          <p:nvPr>
            <p:ph sz="half" idx="2"/>
          </p:nvPr>
        </p:nvSpPr>
        <p:spPr>
          <a:xfrm>
            <a:off x="4646622" y="2160589"/>
            <a:ext cx="5965959" cy="3880773"/>
          </a:xfrm>
        </p:spPr>
        <p:txBody>
          <a:bodyPr>
            <a:normAutofit/>
          </a:bodyPr>
          <a:lstStyle/>
          <a:p>
            <a:r>
              <a:rPr lang="en-US" sz="3200" b="1" u="sng" dirty="0" smtClean="0"/>
              <a:t>OUTPUTS</a:t>
            </a:r>
            <a:endParaRPr lang="en-US" sz="3200" b="1" u="sng" dirty="0"/>
          </a:p>
          <a:p>
            <a:pPr lvl="1"/>
            <a:r>
              <a:rPr lang="en-US" sz="3000" dirty="0" smtClean="0"/>
              <a:t>Free “Black Gold” Compost</a:t>
            </a:r>
          </a:p>
          <a:p>
            <a:pPr lvl="1"/>
            <a:r>
              <a:rPr lang="en-US" sz="3000" dirty="0" smtClean="0"/>
              <a:t>Free Fishing Bait</a:t>
            </a:r>
          </a:p>
          <a:p>
            <a:pPr lvl="1"/>
            <a:r>
              <a:rPr lang="en-US" sz="3000" dirty="0" smtClean="0"/>
              <a:t>Compost Tea</a:t>
            </a:r>
          </a:p>
          <a:p>
            <a:pPr lvl="1"/>
            <a:r>
              <a:rPr lang="en-US" sz="3000" dirty="0" smtClean="0"/>
              <a:t>Salable Red Worms</a:t>
            </a:r>
          </a:p>
          <a:p>
            <a:pPr lvl="1"/>
            <a:r>
              <a:rPr lang="en-US" sz="3000" dirty="0" smtClean="0"/>
              <a:t>Salable Compost</a:t>
            </a:r>
          </a:p>
          <a:p>
            <a:pPr marL="457200" lvl="1" indent="0">
              <a:buNone/>
            </a:pPr>
            <a:endParaRPr lang="en-US" sz="3000" dirty="0" smtClean="0"/>
          </a:p>
          <a:p>
            <a:pPr lvl="1"/>
            <a:endParaRPr lang="en-US" sz="3000" dirty="0"/>
          </a:p>
        </p:txBody>
      </p:sp>
    </p:spTree>
    <p:extLst>
      <p:ext uri="{BB962C8B-B14F-4D97-AF65-F5344CB8AC3E}">
        <p14:creationId xmlns:p14="http://schemas.microsoft.com/office/powerpoint/2010/main" val="3240482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MONEY</a:t>
            </a:r>
            <a:endParaRPr lang="en-US" dirty="0"/>
          </a:p>
        </p:txBody>
      </p:sp>
      <p:sp>
        <p:nvSpPr>
          <p:cNvPr id="3" name="Content Placeholder 2"/>
          <p:cNvSpPr>
            <a:spLocks noGrp="1"/>
          </p:cNvSpPr>
          <p:nvPr>
            <p:ph sz="half" idx="1"/>
          </p:nvPr>
        </p:nvSpPr>
        <p:spPr>
          <a:xfrm>
            <a:off x="677333" y="1371600"/>
            <a:ext cx="4919903" cy="5486399"/>
          </a:xfrm>
        </p:spPr>
        <p:txBody>
          <a:bodyPr>
            <a:normAutofit fontScale="92500" lnSpcReduction="10000"/>
          </a:bodyPr>
          <a:lstStyle/>
          <a:p>
            <a:r>
              <a:rPr lang="en-US" sz="2000" dirty="0" smtClean="0"/>
              <a:t>Worm Castings are EXPENSIVE!</a:t>
            </a:r>
          </a:p>
          <a:p>
            <a:pPr lvl="1"/>
            <a:r>
              <a:rPr lang="en-US" dirty="0" smtClean="0"/>
              <a:t>Up to $8.00 per </a:t>
            </a:r>
            <a:r>
              <a:rPr lang="en-US" dirty="0" err="1" smtClean="0"/>
              <a:t>lb</a:t>
            </a:r>
            <a:r>
              <a:rPr lang="en-US" dirty="0" smtClean="0"/>
              <a:t>!</a:t>
            </a:r>
          </a:p>
          <a:p>
            <a:endParaRPr lang="en-US" sz="2000" dirty="0"/>
          </a:p>
          <a:p>
            <a:r>
              <a:rPr lang="en-US" sz="2000" dirty="0" smtClean="0"/>
              <a:t>Let the Worms do all the work for you</a:t>
            </a:r>
          </a:p>
          <a:p>
            <a:endParaRPr lang="en-US" sz="2000" dirty="0"/>
          </a:p>
          <a:p>
            <a:r>
              <a:rPr lang="en-US" sz="2000" dirty="0" smtClean="0"/>
              <a:t>Only have to purchase worms once</a:t>
            </a:r>
          </a:p>
          <a:p>
            <a:pPr lvl="1"/>
            <a:r>
              <a:rPr lang="en-US" dirty="0"/>
              <a:t>O</a:t>
            </a:r>
            <a:r>
              <a:rPr lang="en-US" dirty="0" smtClean="0"/>
              <a:t>ne </a:t>
            </a:r>
            <a:r>
              <a:rPr lang="en-US" dirty="0"/>
              <a:t>wiggler can produce approximately 468 hatchlings per year. </a:t>
            </a:r>
            <a:br>
              <a:rPr lang="en-US" dirty="0"/>
            </a:br>
            <a:r>
              <a:rPr lang="en-US" dirty="0" smtClean="0"/>
              <a:t/>
            </a:r>
            <a:br>
              <a:rPr lang="en-US" dirty="0" smtClean="0"/>
            </a:br>
            <a:endParaRPr lang="en-US" sz="2000" dirty="0" smtClean="0"/>
          </a:p>
          <a:p>
            <a:r>
              <a:rPr lang="en-US" sz="2000" dirty="0" smtClean="0"/>
              <a:t>Worm Castings better than Manure</a:t>
            </a:r>
          </a:p>
          <a:p>
            <a:pPr lvl="1"/>
            <a:r>
              <a:rPr lang="en-US" dirty="0" smtClean="0"/>
              <a:t>They are the</a:t>
            </a:r>
            <a:r>
              <a:rPr lang="en-US" dirty="0"/>
              <a:t> purest and most perfect form of plant food. In addition to containing unusually high populations of beneficial microorganisms crucial to healthy root systems, castings also naturally aerate the soil, retain high moisture levels, and release nutrients slowly over time to meet your plants </a:t>
            </a:r>
            <a:r>
              <a:rPr lang="en-US" dirty="0" smtClean="0"/>
              <a:t>needs. AND it’s Odorless!</a:t>
            </a:r>
          </a:p>
          <a:p>
            <a:endParaRPr lang="en-US" sz="2000" dirty="0"/>
          </a:p>
          <a:p>
            <a:endParaRPr lang="en-US" sz="2000" dirty="0" smtClean="0"/>
          </a:p>
          <a:p>
            <a:endParaRPr lang="en-US" sz="2000" dirty="0"/>
          </a:p>
          <a:p>
            <a:endParaRPr lang="en-US" dirty="0"/>
          </a:p>
        </p:txBody>
      </p:sp>
      <p:pic>
        <p:nvPicPr>
          <p:cNvPr id="6146" name="Picture 2" descr="Worm Castings 1 pound ba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6422" y="1371600"/>
            <a:ext cx="3237580" cy="431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633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37964</TotalTime>
  <Words>622</Words>
  <Application>Microsoft Office PowerPoint</Application>
  <PresentationFormat>Widescreen</PresentationFormat>
  <Paragraphs>116</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KaiTi</vt:lpstr>
      <vt:lpstr>Agency FB</vt:lpstr>
      <vt:lpstr>Arial</vt:lpstr>
      <vt:lpstr>Arial, Helvetica, sans-serif</vt:lpstr>
      <vt:lpstr>Calibri</vt:lpstr>
      <vt:lpstr>Trebuchet MS</vt:lpstr>
      <vt:lpstr>Wingdings 3</vt:lpstr>
      <vt:lpstr>Facet</vt:lpstr>
      <vt:lpstr>VERMICOMPOSTING</vt:lpstr>
      <vt:lpstr>AKA:   A Worm Bin</vt:lpstr>
      <vt:lpstr>What is Vermicomposting?</vt:lpstr>
      <vt:lpstr>Why is Vermicompost Important?</vt:lpstr>
      <vt:lpstr>Worms: The most important organisms on Earth?</vt:lpstr>
      <vt:lpstr>Benefits of Vermicomposting</vt:lpstr>
      <vt:lpstr>Benefits</vt:lpstr>
      <vt:lpstr>WASTE TO RESOURCES</vt:lpstr>
      <vt:lpstr>SAVE MONEY</vt:lpstr>
      <vt:lpstr>Why Manure is BAD </vt:lpstr>
      <vt:lpstr>Convert food waste into fertilizer!</vt:lpstr>
      <vt:lpstr>RESTORE SOIL FERTILITY!</vt:lpstr>
      <vt:lpstr>What you need…</vt:lpstr>
      <vt:lpstr>What you need…  (continued)</vt:lpstr>
      <vt:lpstr>What you need… (continued)</vt:lpstr>
      <vt:lpstr>What you need… (continued)</vt:lpstr>
      <vt:lpstr>PowerPoint Presentation</vt:lpstr>
      <vt:lpstr>VERMICOMPOST APPLICATIONS</vt:lpstr>
      <vt:lpstr>Worm Casting Applications</vt:lpstr>
      <vt:lpstr>Compost Tea</vt:lpstr>
      <vt:lpstr>Compost Tea Application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VERMICOMPOSTING</dc:title>
  <dc:creator>Microsoft account</dc:creator>
  <cp:lastModifiedBy>Microsoft account</cp:lastModifiedBy>
  <cp:revision>81</cp:revision>
  <dcterms:created xsi:type="dcterms:W3CDTF">2014-04-22T12:18:36Z</dcterms:created>
  <dcterms:modified xsi:type="dcterms:W3CDTF">2015-02-22T10:00:22Z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