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256"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94660"/>
  </p:normalViewPr>
  <p:slideViewPr>
    <p:cSldViewPr>
      <p:cViewPr varScale="1">
        <p:scale>
          <a:sx n="103" d="100"/>
          <a:sy n="103" d="100"/>
        </p:scale>
        <p:origin x="-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4642C3-FBF1-4A65-BB63-12FF500B84B4}" type="datetimeFigureOut">
              <a:rPr lang="en-US" smtClean="0"/>
              <a:t>3/12/2014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2AED031-CE83-45B6-9464-2340399723F8}" type="slidenum">
              <a:rPr lang="en-US" smtClean="0"/>
              <a:t>‹#›</a:t>
            </a:fld>
            <a:endParaRPr lang="en-US"/>
          </a:p>
        </p:txBody>
      </p:sp>
    </p:spTree>
    <p:extLst>
      <p:ext uri="{BB962C8B-B14F-4D97-AF65-F5344CB8AC3E}">
        <p14:creationId xmlns:p14="http://schemas.microsoft.com/office/powerpoint/2010/main" val="3251468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520244-2E92-4D2A-A6AD-79CBFCFBCB6B}" type="datetimeFigureOut">
              <a:rPr lang="en-US" smtClean="0"/>
              <a:t>3/12/2014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AB0B41-40E6-44ED-9B89-96214B7C1AA1}" type="slidenum">
              <a:rPr lang="en-US" smtClean="0"/>
              <a:t>‹#›</a:t>
            </a:fld>
            <a:endParaRPr lang="en-US"/>
          </a:p>
        </p:txBody>
      </p:sp>
    </p:spTree>
    <p:extLst>
      <p:ext uri="{BB962C8B-B14F-4D97-AF65-F5344CB8AC3E}">
        <p14:creationId xmlns:p14="http://schemas.microsoft.com/office/powerpoint/2010/main" val="241019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is of an eroded</a:t>
            </a:r>
            <a:r>
              <a:rPr lang="en-US" baseline="0" dirty="0" smtClean="0"/>
              <a:t> beach line. Erosion was by waves.</a:t>
            </a:r>
            <a:endParaRPr lang="en-US" dirty="0"/>
          </a:p>
        </p:txBody>
      </p:sp>
      <p:sp>
        <p:nvSpPr>
          <p:cNvPr id="4" name="Slide Number Placeholder 3"/>
          <p:cNvSpPr>
            <a:spLocks noGrp="1"/>
          </p:cNvSpPr>
          <p:nvPr>
            <p:ph type="sldNum" sz="quarter" idx="10"/>
          </p:nvPr>
        </p:nvSpPr>
        <p:spPr/>
        <p:txBody>
          <a:bodyPr/>
          <a:lstStyle/>
          <a:p>
            <a:fld id="{3BAB0B41-40E6-44ED-9B89-96214B7C1AA1}" type="slidenum">
              <a:rPr lang="en-US" smtClean="0"/>
              <a:t>1</a:t>
            </a:fld>
            <a:endParaRPr lang="en-US"/>
          </a:p>
        </p:txBody>
      </p:sp>
    </p:spTree>
    <p:extLst>
      <p:ext uri="{BB962C8B-B14F-4D97-AF65-F5344CB8AC3E}">
        <p14:creationId xmlns:p14="http://schemas.microsoft.com/office/powerpoint/2010/main" val="152075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5D48646-36CA-4C49-B5AD-54B1C330AE0A}"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48646-36CA-4C49-B5AD-54B1C330AE0A}"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D48646-36CA-4C49-B5AD-54B1C330AE0A}"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875CCA7-5ECF-47CC-9D2C-C6F11831F835}" type="datetimeFigureOut">
              <a:rPr lang="en-US" smtClean="0"/>
              <a:t>3/12/2014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D48646-36CA-4C49-B5AD-54B1C330AE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875CCA7-5ECF-47CC-9D2C-C6F11831F835}" type="datetimeFigureOut">
              <a:rPr lang="en-US" smtClean="0"/>
              <a:t>3/12/2014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5D48646-36CA-4C49-B5AD-54B1C330AE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875CCA7-5ECF-47CC-9D2C-C6F11831F835}" type="datetimeFigureOut">
              <a:rPr lang="en-US" smtClean="0"/>
              <a:t>3/12/2014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D48646-36CA-4C49-B5AD-54B1C330AE0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Erosion</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ts2.mm.bing.net/th?id=H.495185369661715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696200" cy="375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4572000" cy="6172200"/>
          </a:xfrm>
        </p:spPr>
        <p:txBody>
          <a:bodyPr>
            <a:normAutofit fontScale="85000" lnSpcReduction="10000"/>
          </a:bodyPr>
          <a:lstStyle/>
          <a:p>
            <a:r>
              <a:rPr lang="en-US" dirty="0" smtClean="0"/>
              <a:t>Waterfalls may occur where a river meets an area of rock that is very hard and erodes slowly. The river flows over this rock and then flows over softer rock downstream. The softer rock wears away faster than the harder rock. Eventually a waterfall develops where the softer rock was removed. This process formed Niagara Falls. Areas of rough water called rapids also occur where a river tumbles over hard rock.</a:t>
            </a:r>
            <a:endParaRPr lang="en-US" dirty="0"/>
          </a:p>
        </p:txBody>
      </p:sp>
      <p:pic>
        <p:nvPicPr>
          <p:cNvPr id="5122" name="Picture 2" descr="http://2.bp.blogspot.com/-oF4H47BJZyQ/UA1I7p5AImI/AAAAAAAAAcg/0AhyIyfc14c/s1600/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0999"/>
            <a:ext cx="3389290" cy="5478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495301"/>
            <a:ext cx="4724400" cy="6019800"/>
          </a:xfrm>
        </p:spPr>
        <p:txBody>
          <a:bodyPr>
            <a:normAutofit fontScale="62500" lnSpcReduction="20000"/>
          </a:bodyPr>
          <a:lstStyle/>
          <a:p>
            <a:r>
              <a:rPr lang="en-US" dirty="0" smtClean="0"/>
              <a:t>Lower down on its course, a river usually flows over more gently sloping land. The river spreads out and erodes the land forming a wider river valley. </a:t>
            </a:r>
          </a:p>
          <a:p>
            <a:r>
              <a:rPr lang="en-US" dirty="0" smtClean="0">
                <a:solidFill>
                  <a:srgbClr val="FFFF00"/>
                </a:solidFill>
              </a:rPr>
              <a:t>The flat, wide area of land along a river is a flood plain.</a:t>
            </a:r>
          </a:p>
          <a:p>
            <a:r>
              <a:rPr lang="en-US" dirty="0" smtClean="0"/>
              <a:t>a river often covers it flood plain when it overflows it banks during floods. On a wide flood plain, the valley walls may be kilometers way from the river itself.</a:t>
            </a:r>
          </a:p>
          <a:p>
            <a:r>
              <a:rPr lang="en-US" dirty="0" smtClean="0"/>
              <a:t>A river often develops meanders where it flows through easily eroded rock or sediment.</a:t>
            </a:r>
          </a:p>
          <a:p>
            <a:r>
              <a:rPr lang="en-US" dirty="0" smtClean="0">
                <a:solidFill>
                  <a:srgbClr val="FFFF00"/>
                </a:solidFill>
              </a:rPr>
              <a:t>A meander is a loop like bend in the course of a river</a:t>
            </a:r>
            <a:r>
              <a:rPr lang="en-US" dirty="0" smtClean="0"/>
              <a:t>. As the river widens from side to side, it tends to erode the outer bank and deposit sediment on the inner bank of a bend. Over time, the bend – or meander – becomes more and more curved.</a:t>
            </a:r>
          </a:p>
          <a:p>
            <a:endParaRPr lang="en-US" dirty="0"/>
          </a:p>
        </p:txBody>
      </p:sp>
      <p:pic>
        <p:nvPicPr>
          <p:cNvPr id="6146" name="Picture 2" descr="http://wbtv.images.worldnow.com/images/11881692_B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
            <a:ext cx="3048000" cy="228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btv.images.worldnow.com/images/11881692_B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1"/>
            <a:ext cx="3048000" cy="228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2.bp.blogspot.com/_99cFHwR-1yU/S_w9z3KEKVI/AAAAAAAAAh8/f0y1Z46-xK8/s1600/yadk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171" y="4648202"/>
            <a:ext cx="3352800" cy="2035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5181600" cy="6400800"/>
          </a:xfrm>
        </p:spPr>
        <p:txBody>
          <a:bodyPr>
            <a:normAutofit fontScale="77500" lnSpcReduction="20000"/>
          </a:bodyPr>
          <a:lstStyle/>
          <a:p>
            <a:r>
              <a:rPr lang="en-US" dirty="0" smtClean="0"/>
              <a:t>When the gently sloping part of a river flows through an area of sediment or soft rock it can erode a very wide flood plain. Along this part of a river’s course, its channel is deep and wide. Meanders are common along this part of a river. The southern stretch of the Mississippi River is one example of a river that meanders on a wide gently sloping flood plain.</a:t>
            </a:r>
          </a:p>
          <a:p>
            <a:r>
              <a:rPr lang="en-US" dirty="0" smtClean="0"/>
              <a:t>Sometimes a meandering river forms a feature called an oxbow lake. </a:t>
            </a:r>
            <a:r>
              <a:rPr lang="en-US" dirty="0" smtClean="0">
                <a:solidFill>
                  <a:srgbClr val="FFFF00"/>
                </a:solidFill>
              </a:rPr>
              <a:t>An oxbow lake is a meander that had been cut off from the river.</a:t>
            </a:r>
          </a:p>
          <a:p>
            <a:r>
              <a:rPr lang="en-US" dirty="0" smtClean="0"/>
              <a:t> An oxbow lake may foam when a river floods. During the flood, high water finds  a straighter route downstream. As the flood water fall, sediments damp the ends of a meander. The meander has become an oxbow lake.</a:t>
            </a:r>
            <a:endParaRPr lang="en-US" dirty="0"/>
          </a:p>
        </p:txBody>
      </p:sp>
      <p:pic>
        <p:nvPicPr>
          <p:cNvPr id="7170" name="Picture 2" descr="http://img.photobucket.com/albums/v194/jackstorm_mel85/VyvenkaRiverOxbow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860675" cy="5876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14400"/>
          </a:xfrm>
        </p:spPr>
        <p:txBody>
          <a:bodyPr/>
          <a:lstStyle/>
          <a:p>
            <a:r>
              <a:rPr lang="en-US" dirty="0" smtClean="0"/>
              <a:t>Deposits by Rivers</a:t>
            </a:r>
            <a:endParaRPr lang="en-US" dirty="0"/>
          </a:p>
        </p:txBody>
      </p:sp>
      <p:sp>
        <p:nvSpPr>
          <p:cNvPr id="3" name="Content Placeholder 2"/>
          <p:cNvSpPr>
            <a:spLocks noGrp="1"/>
          </p:cNvSpPr>
          <p:nvPr>
            <p:ph idx="1"/>
          </p:nvPr>
        </p:nvSpPr>
        <p:spPr>
          <a:xfrm>
            <a:off x="533400" y="990600"/>
            <a:ext cx="4572000" cy="5486400"/>
          </a:xfrm>
        </p:spPr>
        <p:txBody>
          <a:bodyPr>
            <a:normAutofit fontScale="92500" lnSpcReduction="20000"/>
          </a:bodyPr>
          <a:lstStyle/>
          <a:p>
            <a:r>
              <a:rPr lang="en-US" dirty="0" smtClean="0"/>
              <a:t>As water moves, it carries sediments with it. Any time moving water slows down, it drops, or deposits, some of the sediment. As the water slows down, fine particles fall to the river’s bed. Larger stones quit rolling and sliding.</a:t>
            </a:r>
          </a:p>
          <a:p>
            <a:r>
              <a:rPr lang="en-US" dirty="0" smtClean="0">
                <a:solidFill>
                  <a:srgbClr val="FFFF00"/>
                </a:solidFill>
              </a:rPr>
              <a:t>Deposition creates landforms such as alluvial fans and deltas. It </a:t>
            </a:r>
            <a:r>
              <a:rPr lang="en-US" dirty="0" smtClean="0">
                <a:solidFill>
                  <a:srgbClr val="FFFF00"/>
                </a:solidFill>
              </a:rPr>
              <a:t>can </a:t>
            </a:r>
            <a:r>
              <a:rPr lang="en-US" dirty="0" smtClean="0">
                <a:solidFill>
                  <a:srgbClr val="FFFF00"/>
                </a:solidFill>
              </a:rPr>
              <a:t>also add soil to a river’s flood plain.</a:t>
            </a:r>
            <a:endParaRPr lang="en-US" dirty="0">
              <a:solidFill>
                <a:srgbClr val="FFFF00"/>
              </a:solidFill>
            </a:endParaRPr>
          </a:p>
        </p:txBody>
      </p:sp>
      <p:pic>
        <p:nvPicPr>
          <p:cNvPr id="8194" name="Picture 2" descr="http://www.fws.gov/uploadedImages/Region_1/NWRS/Zone_2/Mid-Columbia_River_Complex/Hanford_Reach_National_Monument/Images/river-depos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276600" cy="5514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p:spPr>
        <p:txBody>
          <a:bodyPr/>
          <a:lstStyle/>
          <a:p>
            <a:r>
              <a:rPr lang="en-US" dirty="0" smtClean="0">
                <a:solidFill>
                  <a:schemeClr val="accent4">
                    <a:lumMod val="20000"/>
                    <a:lumOff val="80000"/>
                  </a:schemeClr>
                </a:solidFill>
              </a:rPr>
              <a:t>Alluvial Fans</a:t>
            </a:r>
            <a:endParaRPr lang="en-US" dirty="0">
              <a:solidFill>
                <a:schemeClr val="accent4">
                  <a:lumMod val="20000"/>
                  <a:lumOff val="80000"/>
                </a:schemeClr>
              </a:solidFill>
            </a:endParaRPr>
          </a:p>
        </p:txBody>
      </p:sp>
      <p:sp>
        <p:nvSpPr>
          <p:cNvPr id="3" name="Content Placeholder 2"/>
          <p:cNvSpPr>
            <a:spLocks noGrp="1"/>
          </p:cNvSpPr>
          <p:nvPr>
            <p:ph idx="1"/>
          </p:nvPr>
        </p:nvSpPr>
        <p:spPr>
          <a:xfrm>
            <a:off x="685800" y="914400"/>
            <a:ext cx="4114800" cy="5136360"/>
          </a:xfrm>
        </p:spPr>
        <p:txBody>
          <a:bodyPr>
            <a:normAutofit fontScale="85000" lnSpcReduction="20000"/>
          </a:bodyPr>
          <a:lstStyle/>
          <a:p>
            <a:r>
              <a:rPr lang="en-US" dirty="0" smtClean="0"/>
              <a:t>Where a stream flows out of a steep, narrow mountain valley, the stream suddenly become wider and shallower. The water slows down. Here sediments are deposited in an alluvial fan.</a:t>
            </a:r>
          </a:p>
          <a:p>
            <a:r>
              <a:rPr lang="en-US" dirty="0" smtClean="0">
                <a:solidFill>
                  <a:srgbClr val="FFFF00"/>
                </a:solidFill>
              </a:rPr>
              <a:t>An alluvial fan is a wide, sloping deposit of sediment formed where a stream leaves a mountain range</a:t>
            </a:r>
            <a:r>
              <a:rPr lang="en-US" dirty="0" smtClean="0"/>
              <a:t>. As its name suggests, this deposit is shaped like a fan. </a:t>
            </a:r>
            <a:endParaRPr lang="en-US" dirty="0"/>
          </a:p>
        </p:txBody>
      </p:sp>
      <p:pic>
        <p:nvPicPr>
          <p:cNvPr id="9218" name="Picture 2" descr="http://lang.sbsun.com/projects/fireflood/graphics/alluvialf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633256"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www.geol.umd.edu/~jmerck/geol342/images/09taklimakanf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352800"/>
            <a:ext cx="3664627" cy="2804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Deltas</a:t>
            </a:r>
            <a:endParaRPr lang="en-US" dirty="0"/>
          </a:p>
        </p:txBody>
      </p:sp>
      <p:sp>
        <p:nvSpPr>
          <p:cNvPr id="3" name="Content Placeholder 2"/>
          <p:cNvSpPr>
            <a:spLocks noGrp="1"/>
          </p:cNvSpPr>
          <p:nvPr>
            <p:ph idx="1"/>
          </p:nvPr>
        </p:nvSpPr>
        <p:spPr>
          <a:xfrm>
            <a:off x="609600" y="1219200"/>
            <a:ext cx="3962400" cy="5181600"/>
          </a:xfrm>
        </p:spPr>
        <p:txBody>
          <a:bodyPr>
            <a:normAutofit fontScale="70000" lnSpcReduction="20000"/>
          </a:bodyPr>
          <a:lstStyle/>
          <a:p>
            <a:r>
              <a:rPr lang="en-US" dirty="0" smtClean="0"/>
              <a:t>A river ends its journey when it flows into a still body of water, such as an ocean or a lake. Because the river water is no longer flowing downhill, the water slows down. At this point, the sediment in the water drops to the bottom. Sediment deposited where a river flows into an ocean or lake builds up a landform called a delta.</a:t>
            </a:r>
          </a:p>
          <a:p>
            <a:r>
              <a:rPr lang="en-US" dirty="0" smtClean="0"/>
              <a:t>Deltas can be a variety of shapes: some are arc shaped, other are triangle-shaped. The delta of the Mississippi River is an example of a type of delta called a “bird’s foot” delta.</a:t>
            </a:r>
            <a:endParaRPr lang="en-US" dirty="0"/>
          </a:p>
        </p:txBody>
      </p:sp>
      <p:pic>
        <p:nvPicPr>
          <p:cNvPr id="10242" name="Picture 2" descr="http://ts3.mm.bing.net/th?id=H.4780218279005389&amp;w=429&amp;h=366&amp;c=7&amp;rs=1&amp;qlt=80&amp;url=http%3a%2f%2facademic.emporia.edu%2faberjame%2fwetland%2fmississippi%2fmiss_delta.htm&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086225" cy="3486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www.adammandelman.net/wp-content/uploads/2012/03/Liam-Gumley-MODIS-Mississippi-Delta-and-Sediment-Plume-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10000"/>
            <a:ext cx="3886200" cy="2819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Soil on Flood Plains</a:t>
            </a:r>
            <a:endParaRPr lang="en-US" dirty="0"/>
          </a:p>
        </p:txBody>
      </p:sp>
      <p:sp>
        <p:nvSpPr>
          <p:cNvPr id="3" name="Content Placeholder 2"/>
          <p:cNvSpPr>
            <a:spLocks noGrp="1"/>
          </p:cNvSpPr>
          <p:nvPr>
            <p:ph idx="1"/>
          </p:nvPr>
        </p:nvSpPr>
        <p:spPr>
          <a:xfrm>
            <a:off x="533400" y="1066800"/>
            <a:ext cx="5105400" cy="5638800"/>
          </a:xfrm>
        </p:spPr>
        <p:txBody>
          <a:bodyPr>
            <a:normAutofit fontScale="92500" lnSpcReduction="10000"/>
          </a:bodyPr>
          <a:lstStyle/>
          <a:p>
            <a:r>
              <a:rPr lang="en-US" dirty="0" smtClean="0"/>
              <a:t>Deposition also occurs during floods. Then heavy rains or melting snow cause a river to rise above its banks and spread out over its flood plain. When the flood water finally retreats, it deposits sediments as new soil. Deposition of new soil over a flood plain is what makes a river valley fertile. Dense forests can grown in the rich soil of a flood plain. The soil is also perfect for growing crops. </a:t>
            </a:r>
            <a:endParaRPr lang="en-US" dirty="0"/>
          </a:p>
        </p:txBody>
      </p:sp>
      <p:pic>
        <p:nvPicPr>
          <p:cNvPr id="11266" name="Picture 2" descr="http://3.bp.blogspot.com/-9gLVi4ZZmjw/TmD5o9ouh_I/AAAAAAAAARk/Gw85YkshwX0/s320/Crops+floo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32004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1.bp.blogspot.com/-BPkEPqxwb6c/Tl1RrTd0idI/AAAAAAAAAHw/CPzF6Rzu76o/s1600/W%2BT1071%2BF1%2BCrop%2Bdamage%2Bgravel%2Bthrough%2B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810000"/>
            <a:ext cx="32004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dirty="0" smtClean="0"/>
              <a:t>Ground Water Erosion and Deposition</a:t>
            </a:r>
            <a:endParaRPr lang="en-US" dirty="0"/>
          </a:p>
        </p:txBody>
      </p:sp>
      <p:sp>
        <p:nvSpPr>
          <p:cNvPr id="3" name="Content Placeholder 2"/>
          <p:cNvSpPr>
            <a:spLocks noGrp="1"/>
          </p:cNvSpPr>
          <p:nvPr>
            <p:ph idx="1"/>
          </p:nvPr>
        </p:nvSpPr>
        <p:spPr>
          <a:xfrm>
            <a:off x="685800" y="1447800"/>
            <a:ext cx="4800600" cy="5181600"/>
          </a:xfrm>
        </p:spPr>
        <p:txBody>
          <a:bodyPr>
            <a:normAutofit fontScale="85000" lnSpcReduction="10000"/>
          </a:bodyPr>
          <a:lstStyle/>
          <a:p>
            <a:r>
              <a:rPr lang="en-US" dirty="0" smtClean="0"/>
              <a:t>When rain falls and snow melts, not all of the water evaporates or becomes runoff. Some water soaks into the ground. There it fills the openings in the soil and </a:t>
            </a:r>
            <a:r>
              <a:rPr lang="en-US" dirty="0" err="1" smtClean="0"/>
              <a:t>tricklets</a:t>
            </a:r>
            <a:r>
              <a:rPr lang="en-US" dirty="0" smtClean="0"/>
              <a:t> into cracks and spaces in layers of rock. </a:t>
            </a:r>
          </a:p>
          <a:p>
            <a:r>
              <a:rPr lang="en-US" dirty="0" smtClean="0"/>
              <a:t>Groundwater is the term geologists use for the underground water. Like running water on the surface, groundwater affects the shape of the land.</a:t>
            </a:r>
            <a:endParaRPr lang="en-US" dirty="0"/>
          </a:p>
        </p:txBody>
      </p:sp>
      <p:pic>
        <p:nvPicPr>
          <p:cNvPr id="12290" name="Picture 2" descr="http://ts1.mm.bing.net/th?id=H.460036219778147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66800"/>
            <a:ext cx="3048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
            <a:ext cx="5334000" cy="6553200"/>
          </a:xfrm>
        </p:spPr>
        <p:txBody>
          <a:bodyPr>
            <a:normAutofit fontScale="62500" lnSpcReduction="20000"/>
          </a:bodyPr>
          <a:lstStyle/>
          <a:p>
            <a:r>
              <a:rPr lang="en-US" dirty="0" smtClean="0"/>
              <a:t>Groundwater can cause erosion through a process of chemical weathering. When water sinks into the ground, it combines with carbon dioxide to form a weak acid, called carbonic acid. Carbonic acid can break down limestone. Groundwater containing carbonic acid flows into cracks in the limestone. Then some of the limestone changes chemically and is carried away in a solution of water. This gradually hollows out pockets in the rock. Over time, these pockets develop into large holes underground, called caves or caverns.</a:t>
            </a:r>
          </a:p>
          <a:p>
            <a:r>
              <a:rPr lang="en-US" dirty="0" smtClean="0"/>
              <a:t>The action of carbonic acid on limestone can also result in deposition. Inside limestone caves, deposits called stalactites and stalagmites often form. Water containing carbonic acid and calcium from limestone drips from a caves roof. As the water evaporates, a deposit of calcite forms. A deposit that hangs like an icicle from the roof of a cave is called a stalactite. Slow dripping builds up on a cone-shaped stalagmite from the cave floor.</a:t>
            </a:r>
            <a:endParaRPr lang="en-US" dirty="0"/>
          </a:p>
        </p:txBody>
      </p:sp>
      <p:pic>
        <p:nvPicPr>
          <p:cNvPr id="13314" name="Picture 2" descr="http://ts3.mm.bing.net/th?id=H.492348114292150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3400"/>
            <a:ext cx="3079976"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838200" y="1295400"/>
            <a:ext cx="7772400" cy="4572000"/>
          </a:xfrm>
        </p:spPr>
        <p:txBody>
          <a:bodyPr>
            <a:normAutofit fontScale="92500"/>
          </a:bodyPr>
          <a:lstStyle/>
          <a:p>
            <a:pPr marL="582930" indent="-514350">
              <a:buAutoNum type="arabicPeriod"/>
            </a:pPr>
            <a:r>
              <a:rPr lang="en-US" dirty="0" smtClean="0"/>
              <a:t>What is the major cause of erosion on Earth’s surface?</a:t>
            </a:r>
          </a:p>
          <a:p>
            <a:pPr marL="582930" indent="-514350">
              <a:buAutoNum type="arabicPeriod"/>
            </a:pPr>
            <a:r>
              <a:rPr lang="en-US" dirty="0" smtClean="0"/>
              <a:t>Briefly describe five features formed by rivers and streams as they erode the land.</a:t>
            </a:r>
          </a:p>
          <a:p>
            <a:pPr marL="582930" indent="-514350">
              <a:buAutoNum type="arabicPeriod"/>
            </a:pPr>
            <a:r>
              <a:rPr lang="en-US" dirty="0" smtClean="0"/>
              <a:t>What are the results of deposition along the course of a stream or river?</a:t>
            </a:r>
          </a:p>
          <a:p>
            <a:pPr marL="582930" indent="-514350">
              <a:buAutoNum type="arabicPeriod"/>
            </a:pPr>
            <a:r>
              <a:rPr lang="en-US" dirty="0" smtClean="0"/>
              <a:t>How can groundwater contribute to erosion?</a:t>
            </a:r>
          </a:p>
          <a:p>
            <a:pPr marL="582930" indent="-514350">
              <a:buAutoNum type="arabicPeriod"/>
            </a:pPr>
            <a:r>
              <a:rPr lang="en-US" dirty="0" smtClean="0"/>
              <a:t>Comparing and Contrasting: how is an alluvial fan similar to a delta? How is it different?</a:t>
            </a:r>
          </a:p>
          <a:p>
            <a:pPr marL="582930" indent="-514350">
              <a:buAutoNum type="arabicPeriod"/>
            </a:pPr>
            <a:endParaRPr lang="en-US" dirty="0" smtClean="0"/>
          </a:p>
          <a:p>
            <a:pPr marL="582930" indent="-514350">
              <a:buAutoNum type="arabicPeriod"/>
            </a:pPr>
            <a:endParaRPr lang="en-US" dirty="0" smtClean="0"/>
          </a:p>
          <a:p>
            <a:pPr marL="582930" indent="-514350">
              <a:buAutoNum type="arabicPeriod"/>
            </a:pPr>
            <a:endParaRPr lang="en-US" dirty="0" smtClean="0"/>
          </a:p>
          <a:p>
            <a:endParaRPr lang="en-US" dirty="0"/>
          </a:p>
        </p:txBody>
      </p:sp>
    </p:spTree>
    <p:extLst>
      <p:ext uri="{BB962C8B-B14F-4D97-AF65-F5344CB8AC3E}">
        <p14:creationId xmlns:p14="http://schemas.microsoft.com/office/powerpoint/2010/main" val="206612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Key Vocabulary</a:t>
            </a:r>
            <a:endParaRPr lang="en-US" dirty="0"/>
          </a:p>
        </p:txBody>
      </p:sp>
      <p:sp>
        <p:nvSpPr>
          <p:cNvPr id="3" name="Content Placeholder 2"/>
          <p:cNvSpPr>
            <a:spLocks noGrp="1"/>
          </p:cNvSpPr>
          <p:nvPr>
            <p:ph idx="1"/>
          </p:nvPr>
        </p:nvSpPr>
        <p:spPr>
          <a:xfrm>
            <a:off x="609600" y="1371600"/>
            <a:ext cx="8153400" cy="5334000"/>
          </a:xfrm>
        </p:spPr>
        <p:txBody>
          <a:bodyPr>
            <a:normAutofit/>
          </a:bodyPr>
          <a:lstStyle/>
          <a:p>
            <a:pPr marL="68580" indent="0">
              <a:buNone/>
            </a:pPr>
            <a:r>
              <a:rPr lang="en-US" dirty="0" smtClean="0"/>
              <a:t>Runoff		meander		</a:t>
            </a:r>
            <a:r>
              <a:rPr lang="en-US" dirty="0" smtClean="0"/>
              <a:t>Rill</a:t>
            </a:r>
            <a:r>
              <a:rPr lang="en-US" dirty="0" smtClean="0"/>
              <a:t>			oxbow lake		turbulence</a:t>
            </a:r>
          </a:p>
          <a:p>
            <a:pPr marL="68580" indent="0">
              <a:buNone/>
            </a:pPr>
            <a:r>
              <a:rPr lang="en-US" dirty="0" smtClean="0"/>
              <a:t>Gully			alluvial fan		ice age</a:t>
            </a:r>
          </a:p>
          <a:p>
            <a:pPr marL="68580" indent="0">
              <a:buNone/>
            </a:pPr>
            <a:r>
              <a:rPr lang="en-US" dirty="0" smtClean="0"/>
              <a:t>Stream		delta			</a:t>
            </a:r>
            <a:r>
              <a:rPr lang="en-US" dirty="0" smtClean="0"/>
              <a:t>River</a:t>
            </a:r>
            <a:endParaRPr lang="en-US" dirty="0"/>
          </a:p>
          <a:p>
            <a:pPr marL="68580" indent="0">
              <a:buNone/>
            </a:pPr>
            <a:r>
              <a:rPr lang="en-US" dirty="0" smtClean="0"/>
              <a:t>groundwater</a:t>
            </a:r>
            <a:r>
              <a:rPr lang="en-US" dirty="0" smtClean="0"/>
              <a:t>	</a:t>
            </a:r>
            <a:r>
              <a:rPr lang="en-US" dirty="0" smtClean="0"/>
              <a:t>Tributary</a:t>
            </a:r>
            <a:r>
              <a:rPr lang="en-US" dirty="0" smtClean="0"/>
              <a:t>				sand dune</a:t>
            </a:r>
          </a:p>
          <a:p>
            <a:pPr marL="68580" indent="0">
              <a:buNone/>
            </a:pPr>
            <a:r>
              <a:rPr lang="en-US" dirty="0" smtClean="0"/>
              <a:t>Drainage basin			</a:t>
            </a:r>
            <a:r>
              <a:rPr lang="en-US" dirty="0" smtClean="0"/>
              <a:t>Divide</a:t>
            </a:r>
            <a:r>
              <a:rPr lang="en-US" dirty="0" smtClean="0"/>
              <a:t>		</a:t>
            </a:r>
            <a:r>
              <a:rPr lang="en-US" dirty="0" smtClean="0"/>
              <a:t>abrasion</a:t>
            </a:r>
            <a:r>
              <a:rPr lang="en-US" dirty="0" smtClean="0"/>
              <a:t>		</a:t>
            </a:r>
            <a:r>
              <a:rPr lang="en-US" dirty="0" smtClean="0"/>
              <a:t>Flood </a:t>
            </a:r>
            <a:r>
              <a:rPr lang="en-US" dirty="0" smtClean="0"/>
              <a:t>plain					beach</a:t>
            </a:r>
          </a:p>
          <a:p>
            <a:pPr marL="68580" indent="0">
              <a:buNone/>
            </a:pPr>
            <a:r>
              <a:rPr lang="en-US" dirty="0" smtClean="0"/>
              <a:t>deflation</a:t>
            </a:r>
            <a:endParaRPr lang="en-US" dirty="0"/>
          </a:p>
        </p:txBody>
      </p:sp>
    </p:spTree>
    <p:extLst>
      <p:ext uri="{BB962C8B-B14F-4D97-AF65-F5344CB8AC3E}">
        <p14:creationId xmlns:p14="http://schemas.microsoft.com/office/powerpoint/2010/main" val="174907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 and Erosion</a:t>
            </a:r>
            <a:endParaRPr lang="en-US" dirty="0"/>
          </a:p>
        </p:txBody>
      </p:sp>
      <p:sp>
        <p:nvSpPr>
          <p:cNvPr id="3" name="Content Placeholder 2"/>
          <p:cNvSpPr>
            <a:spLocks noGrp="1"/>
          </p:cNvSpPr>
          <p:nvPr>
            <p:ph idx="1"/>
          </p:nvPr>
        </p:nvSpPr>
        <p:spPr>
          <a:xfrm>
            <a:off x="533400" y="1219200"/>
            <a:ext cx="5410200" cy="5334000"/>
          </a:xfrm>
        </p:spPr>
        <p:txBody>
          <a:bodyPr>
            <a:normAutofit fontScale="77500" lnSpcReduction="20000"/>
          </a:bodyPr>
          <a:lstStyle/>
          <a:p>
            <a:pPr>
              <a:buNone/>
            </a:pPr>
            <a:r>
              <a:rPr lang="en-US" dirty="0" smtClean="0"/>
              <a:t>Running water creates many landforms.</a:t>
            </a:r>
          </a:p>
          <a:p>
            <a:pPr>
              <a:buNone/>
            </a:pPr>
            <a:r>
              <a:rPr lang="en-US" dirty="0" smtClean="0"/>
              <a:t> </a:t>
            </a:r>
            <a:r>
              <a:rPr lang="en-US" dirty="0" smtClean="0">
                <a:solidFill>
                  <a:srgbClr val="FFFF00"/>
                </a:solidFill>
              </a:rPr>
              <a:t>Moving water is the major agent of the erosion that shaped Earth’s land surface.</a:t>
            </a:r>
          </a:p>
          <a:p>
            <a:pPr>
              <a:buNone/>
            </a:pPr>
            <a:r>
              <a:rPr lang="en-US" dirty="0" smtClean="0"/>
              <a:t>Erosion by water begins with the splash of rain. Some rainfall sinks into the ground. Some evaporates or is taken up by plants. The force of a falling raindrop can loosen and pick up soil particles. As water moves over the land it carries these particles with it. This moving water is called runoff.</a:t>
            </a:r>
          </a:p>
          <a:p>
            <a:pPr>
              <a:buNone/>
            </a:pPr>
            <a:r>
              <a:rPr lang="en-US" dirty="0" smtClean="0">
                <a:solidFill>
                  <a:srgbClr val="FFFF00"/>
                </a:solidFill>
              </a:rPr>
              <a:t>Runoff is all the remaining water that moves over the Earth’s surface</a:t>
            </a:r>
            <a:r>
              <a:rPr lang="en-US" dirty="0" smtClean="0"/>
              <a:t>.</a:t>
            </a:r>
          </a:p>
          <a:p>
            <a:pPr>
              <a:buNone/>
            </a:pPr>
            <a:r>
              <a:rPr lang="en-US" dirty="0" smtClean="0"/>
              <a:t>When runoff flows in a thin layer over the land, it may cause a type of erosion called sheet erosion.</a:t>
            </a:r>
            <a:endParaRPr lang="en-US" dirty="0"/>
          </a:p>
        </p:txBody>
      </p:sp>
      <p:pic>
        <p:nvPicPr>
          <p:cNvPr id="2050" name="Picture 2" descr="http://upload.wikimedia.org/wikipedia/commons/thumb/b/b0/Runoff.jpg/220px-Run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79" y="838200"/>
            <a:ext cx="2806621" cy="5505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Rills and Gullies</a:t>
            </a:r>
            <a:endParaRPr lang="en-US" dirty="0"/>
          </a:p>
        </p:txBody>
      </p:sp>
      <p:sp>
        <p:nvSpPr>
          <p:cNvPr id="3" name="Content Placeholder 2"/>
          <p:cNvSpPr>
            <a:spLocks noGrp="1"/>
          </p:cNvSpPr>
          <p:nvPr>
            <p:ph idx="1"/>
          </p:nvPr>
        </p:nvSpPr>
        <p:spPr>
          <a:xfrm>
            <a:off x="914400" y="1143000"/>
            <a:ext cx="4648200" cy="5212560"/>
          </a:xfrm>
        </p:spPr>
        <p:txBody>
          <a:bodyPr>
            <a:normAutofit fontScale="77500" lnSpcReduction="20000"/>
          </a:bodyPr>
          <a:lstStyle/>
          <a:p>
            <a:r>
              <a:rPr lang="en-US" dirty="0" smtClean="0"/>
              <a:t>Because of gravity, runoff and the material it contains move downhill.</a:t>
            </a:r>
          </a:p>
          <a:p>
            <a:r>
              <a:rPr lang="en-US" dirty="0" smtClean="0">
                <a:solidFill>
                  <a:srgbClr val="FFFF00"/>
                </a:solidFill>
              </a:rPr>
              <a:t>As runoff travels, it forms tiny grooves in the soil called rills</a:t>
            </a:r>
            <a:r>
              <a:rPr lang="en-US" dirty="0" smtClean="0"/>
              <a:t>.</a:t>
            </a:r>
          </a:p>
          <a:p>
            <a:r>
              <a:rPr lang="en-US" dirty="0" smtClean="0"/>
              <a:t>As the rills flow into one another, they grow larger, forming gullies.</a:t>
            </a:r>
          </a:p>
          <a:p>
            <a:r>
              <a:rPr lang="en-US" dirty="0" smtClean="0">
                <a:solidFill>
                  <a:srgbClr val="FFFF00"/>
                </a:solidFill>
              </a:rPr>
              <a:t>A gully is a large groove, or channel, in the soil that carries runoff after a rainstorm.</a:t>
            </a:r>
          </a:p>
          <a:p>
            <a:r>
              <a:rPr lang="en-US" dirty="0" smtClean="0"/>
              <a:t>As water flows through gullies, it moves soil and rocks with it, thus enlarging the gullies through erosion. Gullies flow only after it rains.</a:t>
            </a:r>
            <a:endParaRPr lang="en-US" dirty="0"/>
          </a:p>
        </p:txBody>
      </p:sp>
      <p:pic>
        <p:nvPicPr>
          <p:cNvPr id="3074" name="Picture 2" descr="http://rationalfarming.com.au/Images/gullyeros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8" y="533399"/>
            <a:ext cx="3209925" cy="5886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rot="10121375">
            <a:off x="8153400" y="381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solidFill>
                  <a:schemeClr val="tx1"/>
                </a:solidFill>
              </a:rPr>
              <a:t>Streams and Rivers</a:t>
            </a:r>
            <a:endParaRPr lang="en-US" dirty="0">
              <a:solidFill>
                <a:schemeClr val="tx1"/>
              </a:solidFill>
            </a:endParaRPr>
          </a:p>
        </p:txBody>
      </p:sp>
      <p:sp>
        <p:nvSpPr>
          <p:cNvPr id="3" name="Content Placeholder 2"/>
          <p:cNvSpPr>
            <a:spLocks noGrp="1"/>
          </p:cNvSpPr>
          <p:nvPr>
            <p:ph idx="1"/>
          </p:nvPr>
        </p:nvSpPr>
        <p:spPr>
          <a:xfrm>
            <a:off x="533400" y="1219200"/>
            <a:ext cx="4953000" cy="5334000"/>
          </a:xfrm>
        </p:spPr>
        <p:txBody>
          <a:bodyPr>
            <a:normAutofit fontScale="92500" lnSpcReduction="20000"/>
          </a:bodyPr>
          <a:lstStyle/>
          <a:p>
            <a:r>
              <a:rPr lang="en-US" dirty="0" smtClean="0"/>
              <a:t>Gullies join together to form a larger channel called a stream.</a:t>
            </a:r>
          </a:p>
          <a:p>
            <a:r>
              <a:rPr lang="en-US" dirty="0" smtClean="0">
                <a:solidFill>
                  <a:srgbClr val="FFFF00"/>
                </a:solidFill>
              </a:rPr>
              <a:t>A stream is a channel along which water is continually flowing down a slope</a:t>
            </a:r>
            <a:r>
              <a:rPr lang="en-US" dirty="0" smtClean="0"/>
              <a:t>.</a:t>
            </a:r>
          </a:p>
          <a:p>
            <a:r>
              <a:rPr lang="en-US" dirty="0" smtClean="0"/>
              <a:t>Unlike gullies, streams rarely dry up. Small streams are also called creeks or brooks. As streams flow together, they form larger and larger bodies of flowing water. </a:t>
            </a:r>
          </a:p>
          <a:p>
            <a:r>
              <a:rPr lang="en-US" dirty="0" smtClean="0">
                <a:solidFill>
                  <a:srgbClr val="FFFF00"/>
                </a:solidFill>
              </a:rPr>
              <a:t>A Large stream is often called a river.</a:t>
            </a:r>
            <a:endParaRPr lang="en-US" dirty="0">
              <a:solidFill>
                <a:srgbClr val="FFFF00"/>
              </a:solidFill>
            </a:endParaRPr>
          </a:p>
        </p:txBody>
      </p:sp>
      <p:pic>
        <p:nvPicPr>
          <p:cNvPr id="4098" name="Picture 2" descr="http://upload.wikimedia.org/wikipedia/commons/8/85/McConnell_Springs%2C_stre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990600"/>
            <a:ext cx="2895600" cy="5219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Runoff</a:t>
            </a:r>
            <a:endParaRPr lang="en-US" dirty="0"/>
          </a:p>
        </p:txBody>
      </p:sp>
      <p:sp>
        <p:nvSpPr>
          <p:cNvPr id="3" name="Content Placeholder 2"/>
          <p:cNvSpPr>
            <a:spLocks noGrp="1"/>
          </p:cNvSpPr>
          <p:nvPr>
            <p:ph idx="1"/>
          </p:nvPr>
        </p:nvSpPr>
        <p:spPr>
          <a:xfrm>
            <a:off x="838200" y="1295400"/>
            <a:ext cx="4724400" cy="5257800"/>
          </a:xfrm>
        </p:spPr>
        <p:txBody>
          <a:bodyPr>
            <a:normAutofit fontScale="55000" lnSpcReduction="20000"/>
          </a:bodyPr>
          <a:lstStyle/>
          <a:p>
            <a:r>
              <a:rPr lang="en-US" dirty="0" smtClean="0"/>
              <a:t>The amount of runoff in an area depends on five main factors. The first factor is the amount of rain an area receives. A second factor is vegetation. Grasses, shrubs, and trees reduce runoff by absorbing water and holding soil in place. A third factor is the type of soil. Some types of soil absorb more water than others. A fourth factor is the shape of the land. Land that is steeply sloped has more runoff than flatter land. Finally, a fifth factor is how people use the land. For instance, a paved parking lot absorbs no water, so all the rain that falls on it becomes runoff. Runoff also increases when a farmer cuts down crops, since this removes vegetation from the land.</a:t>
            </a:r>
          </a:p>
          <a:p>
            <a:r>
              <a:rPr lang="en-US" dirty="0" smtClean="0"/>
              <a:t>Generally, more runoff, such as plant leaves and roots, will reduce erosion. Even through deserts have little rainfall, they often have high runoff and erosion. This is because deserts usually have few plants. In wet areas, runoff and erosion may be low because there are more plants to protect the soil.</a:t>
            </a:r>
            <a:endParaRPr lang="en-US" dirty="0"/>
          </a:p>
        </p:txBody>
      </p:sp>
      <p:pic>
        <p:nvPicPr>
          <p:cNvPr id="1026" name="Picture 2" descr="http://upload.wikimedia.org/wikipedia/commons/9/95/Runoff_of_soil_%26_fertiliz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33400"/>
            <a:ext cx="3200399" cy="541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Systems</a:t>
            </a:r>
            <a:endParaRPr lang="en-US" dirty="0"/>
          </a:p>
        </p:txBody>
      </p:sp>
      <p:sp>
        <p:nvSpPr>
          <p:cNvPr id="3" name="Content Placeholder 2"/>
          <p:cNvSpPr>
            <a:spLocks noGrp="1"/>
          </p:cNvSpPr>
          <p:nvPr>
            <p:ph idx="1"/>
          </p:nvPr>
        </p:nvSpPr>
        <p:spPr>
          <a:xfrm>
            <a:off x="914400" y="1447800"/>
            <a:ext cx="4419600" cy="4907760"/>
          </a:xfrm>
        </p:spPr>
        <p:txBody>
          <a:bodyPr>
            <a:normAutofit fontScale="77500" lnSpcReduction="20000"/>
          </a:bodyPr>
          <a:lstStyle/>
          <a:p>
            <a:r>
              <a:rPr lang="en-US" dirty="0" smtClean="0"/>
              <a:t>A stream grows into a larger stream or river by receiving water from tributaries.</a:t>
            </a:r>
          </a:p>
          <a:p>
            <a:r>
              <a:rPr lang="en-US" dirty="0" smtClean="0">
                <a:solidFill>
                  <a:srgbClr val="FFFF00"/>
                </a:solidFill>
              </a:rPr>
              <a:t>A tributary is a stream that flows into a larger stream.</a:t>
            </a:r>
          </a:p>
          <a:p>
            <a:r>
              <a:rPr lang="en-US" dirty="0" smtClean="0"/>
              <a:t>A small creek that flows into a larger river is a tributary to that river. So too is a larger river that adds its water to another large river. For instance, the Missouri River becomes a tributary of the Mississippi River near the city of St. Louis, even though both rivers are about the same size there.</a:t>
            </a:r>
            <a:endParaRPr lang="en-US" dirty="0"/>
          </a:p>
        </p:txBody>
      </p:sp>
      <p:pic>
        <p:nvPicPr>
          <p:cNvPr id="2050" name="Picture 2" descr="http://www.living-rivers.org/userfiles/upload/images/objectiv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
            <a:ext cx="2971800" cy="5943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648200" cy="6248400"/>
          </a:xfrm>
        </p:spPr>
        <p:txBody>
          <a:bodyPr>
            <a:normAutofit fontScale="70000" lnSpcReduction="20000"/>
          </a:bodyPr>
          <a:lstStyle/>
          <a:p>
            <a:r>
              <a:rPr lang="en-US" dirty="0" smtClean="0"/>
              <a:t>The tributaries to the Ohio River form a river system. All the streams – from tiny rills to great rivers – form the Ohio River system that drains a large part of eastern North America.</a:t>
            </a:r>
          </a:p>
          <a:p>
            <a:r>
              <a:rPr lang="en-US" dirty="0" smtClean="0">
                <a:solidFill>
                  <a:srgbClr val="FFFF00"/>
                </a:solidFill>
              </a:rPr>
              <a:t>A drainage basin is the land are from which a river and its tributaries collect their water</a:t>
            </a:r>
            <a:r>
              <a:rPr lang="en-US" dirty="0" smtClean="0"/>
              <a:t>.</a:t>
            </a:r>
          </a:p>
          <a:p>
            <a:r>
              <a:rPr lang="en-US" dirty="0" smtClean="0"/>
              <a:t>If you were to follow a river upstream all the way to its source, you would finally reach a divide. </a:t>
            </a:r>
          </a:p>
          <a:p>
            <a:r>
              <a:rPr lang="en-US" dirty="0" smtClean="0"/>
              <a:t>A divide is the high ground between two drainage basins. </a:t>
            </a:r>
          </a:p>
          <a:p>
            <a:r>
              <a:rPr lang="en-US" dirty="0" smtClean="0"/>
              <a:t>The most famous divide within the United States is the Continental Divide, which follows the high ground of the Rocky Mountains. The Continental Divide separates streams that flow into the Gulf of Mexico from streams that flow into the Great Basin or the Pacific Ocean.</a:t>
            </a:r>
            <a:endParaRPr lang="en-US" dirty="0"/>
          </a:p>
        </p:txBody>
      </p:sp>
      <p:pic>
        <p:nvPicPr>
          <p:cNvPr id="3074" name="Picture 2" descr="http://ts4.mm.bing.net/th?id=H.4878143509826834&amp;w=191&amp;h=181&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412" y="609600"/>
            <a:ext cx="3347064" cy="583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by Rivers</a:t>
            </a:r>
            <a:endParaRPr lang="en-US" dirty="0"/>
          </a:p>
        </p:txBody>
      </p:sp>
      <p:sp>
        <p:nvSpPr>
          <p:cNvPr id="3" name="Content Placeholder 2"/>
          <p:cNvSpPr>
            <a:spLocks noGrp="1"/>
          </p:cNvSpPr>
          <p:nvPr>
            <p:ph idx="1"/>
          </p:nvPr>
        </p:nvSpPr>
        <p:spPr>
          <a:xfrm>
            <a:off x="914400" y="1219200"/>
            <a:ext cx="5029200" cy="5136360"/>
          </a:xfrm>
        </p:spPr>
        <p:txBody>
          <a:bodyPr>
            <a:normAutofit fontScale="85000" lnSpcReduction="20000"/>
          </a:bodyPr>
          <a:lstStyle/>
          <a:p>
            <a:r>
              <a:rPr lang="en-US" dirty="0" smtClean="0"/>
              <a:t>Scientists classify rivers by identifying certain features that form as a result of erosion.</a:t>
            </a:r>
          </a:p>
          <a:p>
            <a:r>
              <a:rPr lang="en-US" dirty="0" smtClean="0">
                <a:solidFill>
                  <a:srgbClr val="FFFF00"/>
                </a:solidFill>
              </a:rPr>
              <a:t>Through erosion, a river creates valleys, waterfalls, flood plains, meanders, and oxbow lakes.</a:t>
            </a:r>
          </a:p>
          <a:p>
            <a:r>
              <a:rPr lang="en-US" dirty="0" smtClean="0"/>
              <a:t>Rivers often form on steep mountain slopes. Near its source, a river is often fast-flowing and generally follows a straight, narrow course. The steep slopes along the river erode rapidly. The result is a deep, V-shaped valley.</a:t>
            </a:r>
          </a:p>
          <a:p>
            <a:endParaRPr lang="en-US" dirty="0"/>
          </a:p>
        </p:txBody>
      </p:sp>
      <p:pic>
        <p:nvPicPr>
          <p:cNvPr id="4098" name="Picture 2" descr="http://ts4.mm.bing.net/th?id=H.484411878493668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43000"/>
            <a:ext cx="2895600" cy="43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366</TotalTime>
  <Words>1843</Words>
  <Application>Microsoft Office PowerPoint</Application>
  <PresentationFormat>On-screen Show (4:3)</PresentationFormat>
  <Paragraphs>76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Water Erosion</vt:lpstr>
      <vt:lpstr>Key Vocabulary</vt:lpstr>
      <vt:lpstr>Runoff and Erosion</vt:lpstr>
      <vt:lpstr>Rills and Gullies</vt:lpstr>
      <vt:lpstr>Streams and Rivers</vt:lpstr>
      <vt:lpstr>Amount of Runoff</vt:lpstr>
      <vt:lpstr>River Systems</vt:lpstr>
      <vt:lpstr>PowerPoint Presentation</vt:lpstr>
      <vt:lpstr>Erosion by Rivers</vt:lpstr>
      <vt:lpstr>PowerPoint Presentation</vt:lpstr>
      <vt:lpstr>PowerPoint Presentation</vt:lpstr>
      <vt:lpstr>PowerPoint Presentation</vt:lpstr>
      <vt:lpstr>Deposits by Rivers</vt:lpstr>
      <vt:lpstr>Alluvial Fans</vt:lpstr>
      <vt:lpstr>Deltas</vt:lpstr>
      <vt:lpstr>Soil on Flood Plains</vt:lpstr>
      <vt:lpstr>Ground Water Erosion and Deposition</vt:lpstr>
      <vt:lpstr>PowerPoint Presentation</vt:lpstr>
      <vt:lpstr>Review Questions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Erosion</dc:title>
  <dc:creator>Kristie Graham</dc:creator>
  <cp:lastModifiedBy>Strickland, Lindsay C</cp:lastModifiedBy>
  <cp:revision>25</cp:revision>
  <cp:lastPrinted>2014-03-12T13:57:53Z</cp:lastPrinted>
  <dcterms:created xsi:type="dcterms:W3CDTF">2014-02-24T01:57:22Z</dcterms:created>
  <dcterms:modified xsi:type="dcterms:W3CDTF">2014-03-12T14:36:09Z</dcterms:modified>
</cp:coreProperties>
</file>