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90" r:id="rId4"/>
    <p:sldId id="299" r:id="rId5"/>
    <p:sldId id="298" r:id="rId6"/>
    <p:sldId id="294" r:id="rId7"/>
    <p:sldId id="296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576" autoAdjust="0"/>
    <p:restoredTop sz="88034" autoAdjust="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148064" y="6381328"/>
            <a:ext cx="1528192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4"/>
          </p:nvPr>
        </p:nvSpPr>
        <p:spPr>
          <a:xfrm>
            <a:off x="4067944" y="6381328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3"/>
          </p:nvPr>
        </p:nvSpPr>
        <p:spPr>
          <a:xfrm>
            <a:off x="323528" y="6384376"/>
            <a:ext cx="3678884" cy="304800"/>
          </a:xfrm>
          <a:prstGeom prst="rect">
            <a:avLst/>
          </a:prstGeom>
        </p:spPr>
        <p:txBody>
          <a:bodyPr vert="horz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defRPr>
            </a:lvl1pPr>
            <a:extLst/>
          </a:lstStyle>
          <a:p>
            <a:r>
              <a:rPr lang="de-DE" dirty="0" smtClean="0"/>
              <a:t>www.sanitationdrive2015.org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4844016"/>
            <a:ext cx="3965448" cy="1393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Rectangle 11"/>
          <p:cNvSpPr>
            <a:spLocks noGrp="1"/>
          </p:cNvSpPr>
          <p:nvPr>
            <p:ph sz="quarter" idx="26"/>
          </p:nvPr>
        </p:nvSpPr>
        <p:spPr>
          <a:xfrm>
            <a:off x="4416552" y="2899800"/>
            <a:ext cx="3965448" cy="1393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28"/>
          </p:nvPr>
        </p:nvSpPr>
        <p:spPr>
          <a:xfrm>
            <a:off x="323528" y="692696"/>
            <a:ext cx="3965448" cy="554461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416552" y="314096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314096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33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6/13/2013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3" name="Rectangle 2"/>
          <p:cNvSpPr txBox="1">
            <a:spLocks/>
          </p:cNvSpPr>
          <p:nvPr userDrawn="1"/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 lnSpcReduction="10000"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400" b="0" i="0" u="none" strike="noStrike" kern="0" cap="sm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/>
          <p:cNvSpPr txBox="1">
            <a:spLocks/>
          </p:cNvSpPr>
          <p:nvPr userDrawn="1"/>
        </p:nvSpPr>
        <p:spPr>
          <a:xfrm>
            <a:off x="5148064" y="6381328"/>
            <a:ext cx="1368152" cy="36004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3A964-5F5E-47DC-ABD9-08A6A9FFD04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6/13/2013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8"/>
          <p:cNvSpPr txBox="1">
            <a:spLocks/>
          </p:cNvSpPr>
          <p:nvPr userDrawn="1"/>
        </p:nvSpPr>
        <p:spPr>
          <a:xfrm>
            <a:off x="4067944" y="6381328"/>
            <a:ext cx="990600" cy="304800"/>
          </a:xfrm>
          <a:prstGeom prst="rect">
            <a:avLst/>
          </a:prstGeom>
        </p:spPr>
        <p:txBody>
          <a:bodyPr vert="horz" anchor="ctr"/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D3EEF-DE4E-429D-8EC4-DDC531AFF5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11"/>
          <p:cNvSpPr>
            <a:spLocks noGrp="1"/>
          </p:cNvSpPr>
          <p:nvPr>
            <p:ph sz="quarter" idx="24"/>
          </p:nvPr>
        </p:nvSpPr>
        <p:spPr>
          <a:xfrm>
            <a:off x="324000" y="4844016"/>
            <a:ext cx="3965448" cy="1393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6"/>
          </p:nvPr>
        </p:nvSpPr>
        <p:spPr>
          <a:xfrm>
            <a:off x="324000" y="2899800"/>
            <a:ext cx="3965448" cy="1393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Rectangle 8"/>
          <p:cNvSpPr>
            <a:spLocks noGrp="1"/>
          </p:cNvSpPr>
          <p:nvPr>
            <p:ph type="body" sz="quarter" idx="28" hasCustomPrompt="1"/>
          </p:nvPr>
        </p:nvSpPr>
        <p:spPr>
          <a:xfrm>
            <a:off x="323528" y="4437112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2492896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8"/>
          <p:cNvSpPr>
            <a:spLocks noGrp="1"/>
          </p:cNvSpPr>
          <p:nvPr>
            <p:ph type="body" sz="quarter" idx="30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35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836712"/>
            <a:ext cx="3962400" cy="2232248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9" name="Rectangle 11"/>
          <p:cNvSpPr>
            <a:spLocks noGrp="1"/>
          </p:cNvSpPr>
          <p:nvPr>
            <p:ph sz="quarter" idx="26"/>
          </p:nvPr>
        </p:nvSpPr>
        <p:spPr>
          <a:xfrm>
            <a:off x="4416552" y="4844016"/>
            <a:ext cx="3965448" cy="1393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28"/>
          </p:nvPr>
        </p:nvSpPr>
        <p:spPr>
          <a:xfrm>
            <a:off x="4416552" y="2899800"/>
            <a:ext cx="3965448" cy="1393296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Rectangle 8"/>
          <p:cNvSpPr>
            <a:spLocks noGrp="1"/>
          </p:cNvSpPr>
          <p:nvPr>
            <p:ph type="body" sz="quarter" idx="29" hasCustomPrompt="1"/>
          </p:nvPr>
        </p:nvSpPr>
        <p:spPr>
          <a:xfrm>
            <a:off x="4427984" y="2492896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9" name="Rectangle 8"/>
          <p:cNvSpPr>
            <a:spLocks noGrp="1"/>
          </p:cNvSpPr>
          <p:nvPr>
            <p:ph type="body" sz="quarter" idx="30" hasCustomPrompt="1"/>
          </p:nvPr>
        </p:nvSpPr>
        <p:spPr>
          <a:xfrm>
            <a:off x="323528" y="314096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0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1" name="Rectangle 8"/>
          <p:cNvSpPr>
            <a:spLocks noGrp="1"/>
          </p:cNvSpPr>
          <p:nvPr>
            <p:ph type="body" sz="quarter" idx="31" hasCustomPrompt="1"/>
          </p:nvPr>
        </p:nvSpPr>
        <p:spPr>
          <a:xfrm>
            <a:off x="4427984" y="4437112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42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260648"/>
            <a:ext cx="533400" cy="598775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6" name="Date Placeholder 9"/>
          <p:cNvSpPr>
            <a:spLocks noGrp="1"/>
          </p:cNvSpPr>
          <p:nvPr>
            <p:ph type="dt" sz="half" idx="10"/>
          </p:nvPr>
        </p:nvSpPr>
        <p:spPr>
          <a:xfrm>
            <a:off x="5148064" y="6381328"/>
            <a:ext cx="1528192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6/13/2013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2" name="Contos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4248" y="6309320"/>
            <a:ext cx="1602743" cy="42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16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1260000"/>
            <a:ext cx="8077200" cy="504932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20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1260000"/>
            <a:ext cx="3962400" cy="50040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1260000"/>
            <a:ext cx="3962400" cy="5004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22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12600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416552" y="314096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30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6/13/2013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4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416552" y="314096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8"/>
          <p:cNvSpPr>
            <a:spLocks noGrp="1"/>
          </p:cNvSpPr>
          <p:nvPr>
            <p:ph type="body" sz="quarter" idx="26" hasCustomPrompt="1"/>
          </p:nvPr>
        </p:nvSpPr>
        <p:spPr>
          <a:xfrm>
            <a:off x="323528" y="314096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5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323528" y="260648"/>
            <a:ext cx="3965448" cy="36004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0" cap="all" spc="150" baseline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pic>
        <p:nvPicPr>
          <p:cNvPr id="36" name="Picture 2" descr="http://www.sanitationdrive2015.org/images/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192"/>
            <a:ext cx="1460021" cy="9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260000"/>
            <a:ext cx="8077200" cy="497731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5148064" y="6381328"/>
            <a:ext cx="1368152" cy="360040"/>
          </a:xfrm>
          <a:prstGeom prst="rect">
            <a:avLst/>
          </a:prstGeom>
        </p:spPr>
        <p:txBody>
          <a:bodyPr vert="horz"/>
          <a:lstStyle>
            <a:lvl1pPr algn="l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fld id="{CCD717AA-EA39-47F3-8A0A-15B3575EDB53}" type="datetime1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4067944" y="6381328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323528" y="6384376"/>
            <a:ext cx="3678884" cy="3048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endParaRPr lang="en-US" dirty="0"/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4248" y="6309320"/>
            <a:ext cx="1602743" cy="42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1800" cap="all" spc="10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800" b="1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80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600">
          <a:solidFill>
            <a:schemeClr val="tx1">
              <a:lumMod val="50000"/>
              <a:lumOff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400">
          <a:solidFill>
            <a:schemeClr val="tx1">
              <a:lumMod val="50000"/>
              <a:lumOff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400">
          <a:solidFill>
            <a:schemeClr val="tx1">
              <a:lumMod val="50000"/>
              <a:lumOff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itationdrive2015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2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077072"/>
            <a:ext cx="9144000" cy="576064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b="1" dirty="0" smtClean="0">
                <a:solidFill>
                  <a:srgbClr val="FE9730"/>
                </a:solidFill>
              </a:rPr>
              <a:t>Sanitation for Food Security</a:t>
            </a:r>
          </a:p>
        </p:txBody>
      </p:sp>
      <p:pic>
        <p:nvPicPr>
          <p:cNvPr id="7" name="Picture 2" descr="http://www.sanitationdrive2015.org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53" y="5013176"/>
            <a:ext cx="24246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73216"/>
            <a:ext cx="1440160" cy="8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355976" y="6031210"/>
            <a:ext cx="1512168" cy="376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1200" b="1" dirty="0" smtClean="0">
                <a:solidFill>
                  <a:srgbClr val="FE9730"/>
                </a:solidFill>
              </a:rPr>
              <a:t>19 November 2013</a:t>
            </a:r>
            <a:endParaRPr lang="en-US" sz="1200" b="1" dirty="0">
              <a:solidFill>
                <a:srgbClr val="FE9730"/>
              </a:solidFill>
            </a:endParaRPr>
          </a:p>
        </p:txBody>
      </p:sp>
      <p:pic>
        <p:nvPicPr>
          <p:cNvPr id="14" name="Contoso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445224"/>
            <a:ext cx="2743169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8935" y="3862488"/>
            <a:ext cx="1885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Photo credit: </a:t>
            </a:r>
            <a:r>
              <a:rPr lang="en-US" sz="1000" kern="0" dirty="0"/>
              <a:t> </a:t>
            </a:r>
            <a:r>
              <a:rPr lang="en-US" sz="1000" kern="0" dirty="0" smtClean="0"/>
              <a:t>United Nations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quarter" idx="17"/>
          </p:nvPr>
        </p:nvSpPr>
        <p:spPr>
          <a:xfrm>
            <a:off x="584468" y="4653136"/>
            <a:ext cx="7488832" cy="2016224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World Health Summit defines Food Security as</a:t>
            </a:r>
            <a:r>
              <a:rPr lang="en-US" sz="2000" dirty="0" smtClean="0"/>
              <a:t> “when all people at all times have access to sufficient, safe, nutritious food to maintain a healthy and active life”</a:t>
            </a:r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0"/>
            <a:ext cx="479086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8"/>
          <p:cNvSpPr txBox="1">
            <a:spLocks/>
          </p:cNvSpPr>
          <p:nvPr/>
        </p:nvSpPr>
        <p:spPr>
          <a:xfrm>
            <a:off x="53320" y="3789040"/>
            <a:ext cx="8551128" cy="57607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b="0" cap="all" spc="150" baseline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kern="0" dirty="0" smtClean="0"/>
              <a:t>sanitation and food security facts</a:t>
            </a:r>
            <a:endParaRPr lang="en-US" sz="2800" kern="0" dirty="0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Sanitation for food security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929042" y="5747553"/>
            <a:ext cx="1885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Photo credit: </a:t>
            </a:r>
            <a:r>
              <a:rPr lang="en-US" sz="1000" kern="0" dirty="0">
                <a:solidFill>
                  <a:schemeClr val="bg1"/>
                </a:solidFill>
              </a:rPr>
              <a:t> </a:t>
            </a:r>
            <a:r>
              <a:rPr lang="en-US" sz="1000" kern="0" dirty="0" smtClean="0">
                <a:solidFill>
                  <a:schemeClr val="bg1"/>
                </a:solidFill>
              </a:rPr>
              <a:t>United Nations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Sanitation for food security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7"/>
          </p:nvPr>
        </p:nvSpPr>
        <p:spPr>
          <a:xfrm>
            <a:off x="467544" y="4725144"/>
            <a:ext cx="7704856" cy="1440160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dirty="0" smtClean="0"/>
              <a:t>40% of people </a:t>
            </a:r>
            <a:r>
              <a:rPr lang="en-US" sz="2000" b="0" dirty="0" smtClean="0"/>
              <a:t>in the world still do not have a toilet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dirty="0" smtClean="0"/>
              <a:t>925 million </a:t>
            </a:r>
            <a:r>
              <a:rPr lang="en-US" sz="2000" b="0" dirty="0" smtClean="0"/>
              <a:t>are malnourished world wide </a:t>
            </a:r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33" name="Picture 4" descr="S:\Users\kpizzac\Admin\Website\Pictures for website\water.org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5445"/>
          <a:stretch/>
        </p:blipFill>
        <p:spPr bwMode="auto">
          <a:xfrm>
            <a:off x="685800" y="0"/>
            <a:ext cx="358712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8"/>
          <p:cNvSpPr txBox="1">
            <a:spLocks/>
          </p:cNvSpPr>
          <p:nvPr/>
        </p:nvSpPr>
        <p:spPr>
          <a:xfrm>
            <a:off x="53320" y="3789040"/>
            <a:ext cx="8551128" cy="576064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b="0" cap="all" spc="150" baseline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kern="0" dirty="0" smtClean="0"/>
              <a:t>sanitation and food security facts</a:t>
            </a:r>
            <a:endParaRPr lang="en-US" sz="2800" kern="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7929042" y="5747553"/>
            <a:ext cx="1885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Photo credit: </a:t>
            </a:r>
            <a:r>
              <a:rPr lang="en-US" sz="1000" kern="0" dirty="0">
                <a:solidFill>
                  <a:schemeClr val="bg1"/>
                </a:solidFill>
              </a:rPr>
              <a:t> </a:t>
            </a:r>
            <a:r>
              <a:rPr lang="en-US" sz="1000" kern="0" dirty="0" smtClean="0">
                <a:solidFill>
                  <a:schemeClr val="bg1"/>
                </a:solidFill>
              </a:rPr>
              <a:t>Water.org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1"/>
          <a:stretch/>
        </p:blipFill>
        <p:spPr>
          <a:xfrm>
            <a:off x="685800" y="0"/>
            <a:ext cx="4800600" cy="3789040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Sanitation for food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67544" y="4653136"/>
            <a:ext cx="7632847" cy="1601360"/>
          </a:xfrm>
        </p:spPr>
        <p:txBody>
          <a:bodyPr>
            <a:no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000" b="0" dirty="0" smtClean="0"/>
              <a:t>If </a:t>
            </a:r>
            <a:r>
              <a:rPr lang="en-US" sz="2000" b="0" dirty="0" err="1" smtClean="0"/>
              <a:t>faeces</a:t>
            </a:r>
            <a:r>
              <a:rPr lang="en-US" sz="2000" b="0" dirty="0" smtClean="0"/>
              <a:t> are collected in sanitary facilities, they can be used as a </a:t>
            </a:r>
            <a:r>
              <a:rPr lang="en-US" sz="2000" dirty="0" smtClean="0"/>
              <a:t>valuable resource </a:t>
            </a:r>
            <a:r>
              <a:rPr lang="en-US" sz="2000" b="0" dirty="0" smtClean="0"/>
              <a:t>in agriculture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dirty="0" smtClean="0"/>
              <a:t>Productive sanitation </a:t>
            </a:r>
            <a:r>
              <a:rPr lang="en-US" sz="2000" b="0" dirty="0" smtClean="0"/>
              <a:t>means making use of human excreta for nutrients, organic matter, water and energy</a:t>
            </a:r>
          </a:p>
        </p:txBody>
      </p:sp>
      <p:sp>
        <p:nvSpPr>
          <p:cNvPr id="8" name="Text Placeholder 28"/>
          <p:cNvSpPr txBox="1">
            <a:spLocks/>
          </p:cNvSpPr>
          <p:nvPr/>
        </p:nvSpPr>
        <p:spPr>
          <a:xfrm>
            <a:off x="53320" y="3789040"/>
            <a:ext cx="8551128" cy="57607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b="0" cap="all" spc="150" baseline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kern="0" dirty="0" smtClean="0"/>
              <a:t>sanitation contributes to food security</a:t>
            </a:r>
            <a:endParaRPr lang="en-US" sz="2800" kern="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8259596" y="6078107"/>
            <a:ext cx="1223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Photo credit: </a:t>
            </a:r>
            <a:r>
              <a:rPr lang="en-US" sz="1000" kern="0" dirty="0">
                <a:solidFill>
                  <a:schemeClr val="bg1"/>
                </a:solidFill>
              </a:rPr>
              <a:t> </a:t>
            </a:r>
            <a:r>
              <a:rPr lang="en-US" sz="1000" kern="0" dirty="0" smtClean="0">
                <a:solidFill>
                  <a:schemeClr val="bg1"/>
                </a:solidFill>
              </a:rPr>
              <a:t>IARC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Sanitation for food security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7"/>
          </p:nvPr>
        </p:nvSpPr>
        <p:spPr>
          <a:xfrm>
            <a:off x="332804" y="4509120"/>
            <a:ext cx="7839595" cy="2160240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Productive systems result in: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2000" dirty="0" smtClean="0"/>
              <a:t>Recovery of nutrients and energy </a:t>
            </a:r>
            <a:r>
              <a:rPr lang="en-US" sz="2000" b="0" dirty="0" smtClean="0"/>
              <a:t>in household wastewater, minimizing consumption and pollution of water resources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2000" dirty="0" smtClean="0"/>
              <a:t>Improved</a:t>
            </a:r>
            <a:r>
              <a:rPr lang="en-US" sz="2000" b="0" dirty="0" smtClean="0"/>
              <a:t> soil fertility</a:t>
            </a:r>
          </a:p>
          <a:p>
            <a:r>
              <a:rPr lang="en-US" sz="2000" b="0" dirty="0" smtClean="0"/>
              <a:t>Nutrients and soil fertility increase agricultural productivity and therefore food security</a:t>
            </a:r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2"/>
          <a:stretch/>
        </p:blipFill>
        <p:spPr bwMode="auto">
          <a:xfrm>
            <a:off x="685800" y="1"/>
            <a:ext cx="446687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8"/>
          <p:cNvSpPr txBox="1">
            <a:spLocks/>
          </p:cNvSpPr>
          <p:nvPr/>
        </p:nvSpPr>
        <p:spPr>
          <a:xfrm>
            <a:off x="76200" y="3789040"/>
            <a:ext cx="8549640" cy="57607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b="0" cap="all" spc="150" baseline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kern="0" dirty="0" smtClean="0"/>
              <a:t>Why sanitation leads to food security</a:t>
            </a:r>
            <a:endParaRPr lang="en-US" sz="2800" kern="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7645246" y="5466043"/>
            <a:ext cx="2448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Photo credit: </a:t>
            </a:r>
            <a:r>
              <a:rPr lang="en-US" sz="1000" kern="0" dirty="0">
                <a:solidFill>
                  <a:schemeClr val="bg1"/>
                </a:solidFill>
              </a:rPr>
              <a:t> Anne </a:t>
            </a:r>
            <a:r>
              <a:rPr lang="en-US" sz="1000" kern="0" dirty="0" smtClean="0">
                <a:solidFill>
                  <a:schemeClr val="bg1"/>
                </a:solidFill>
              </a:rPr>
              <a:t>Wangalachi_CIMMYT3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Sanitation for food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79512" y="4509120"/>
            <a:ext cx="8280920" cy="2016224"/>
          </a:xfrm>
        </p:spPr>
        <p:txBody>
          <a:bodyPr>
            <a:no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Source-separated urine: </a:t>
            </a:r>
            <a:r>
              <a:rPr lang="en-US" b="0" dirty="0" smtClean="0"/>
              <a:t>produces a fertilizer rich in nitrogen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err="1" smtClean="0"/>
              <a:t>Struvite</a:t>
            </a:r>
            <a:r>
              <a:rPr lang="en-US" dirty="0" smtClean="0"/>
              <a:t> production: </a:t>
            </a:r>
            <a:r>
              <a:rPr lang="en-US" b="0" dirty="0" smtClean="0"/>
              <a:t>produces a mineral powder with high fertilizer value from urine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err="1" smtClean="0"/>
              <a:t>Arborloo</a:t>
            </a:r>
            <a:r>
              <a:rPr lang="en-US" dirty="0" smtClean="0"/>
              <a:t>:</a:t>
            </a:r>
            <a:r>
              <a:rPr lang="en-US" b="0" dirty="0" smtClean="0"/>
              <a:t> resultant nutrient rich substrate left by a pit latrine is used to grow a tree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Dry Urine Diverting Toilet: </a:t>
            </a:r>
            <a:r>
              <a:rPr lang="en-US" b="0" dirty="0" smtClean="0"/>
              <a:t>produces urine </a:t>
            </a:r>
            <a:r>
              <a:rPr lang="en-US" b="0" dirty="0" err="1" smtClean="0"/>
              <a:t>fertiliser</a:t>
            </a:r>
            <a:r>
              <a:rPr lang="en-US" b="0" dirty="0" smtClean="0"/>
              <a:t> and manure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Wastewater recycling: </a:t>
            </a:r>
            <a:r>
              <a:rPr lang="en-US" b="0" dirty="0" smtClean="0"/>
              <a:t>raw or partially treated wastewater spread on fields or used in irrigation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2656"/>
            <a:ext cx="615073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611779"/>
            <a:ext cx="2864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Photo credit: </a:t>
            </a:r>
            <a:r>
              <a:rPr lang="en-US" sz="1000" dirty="0"/>
              <a:t>WeSustainLife.org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" name="Text Placeholder 28"/>
          <p:cNvSpPr txBox="1">
            <a:spLocks/>
          </p:cNvSpPr>
          <p:nvPr/>
        </p:nvSpPr>
        <p:spPr>
          <a:xfrm>
            <a:off x="76200" y="3789040"/>
            <a:ext cx="8549640" cy="576072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600" b="0" cap="all" spc="150" baseline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kern="0" dirty="0" smtClean="0"/>
              <a:t>Technologies for productive sanitation</a:t>
            </a:r>
            <a:endParaRPr lang="en-US" sz="2800" kern="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897271" y="5718068"/>
            <a:ext cx="1944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Photo credit: </a:t>
            </a:r>
            <a:r>
              <a:rPr lang="en-US" sz="1000" kern="0" dirty="0">
                <a:solidFill>
                  <a:schemeClr val="bg1"/>
                </a:solidFill>
              </a:rPr>
              <a:t> </a:t>
            </a:r>
            <a:r>
              <a:rPr lang="en-US" sz="1000" kern="0" dirty="0" smtClean="0">
                <a:solidFill>
                  <a:schemeClr val="bg1"/>
                </a:solidFill>
              </a:rPr>
              <a:t>WeSustainLife.org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Sanitation for food security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323528" y="2924944"/>
            <a:ext cx="8077200" cy="374441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Improve your family’s lives – Stand up for your right to a toilet!</a:t>
            </a:r>
          </a:p>
          <a:p>
            <a:pPr algn="ctr"/>
            <a:r>
              <a:rPr lang="en-US" dirty="0" smtClean="0">
                <a:hlinkClick r:id="rId3"/>
              </a:rPr>
              <a:t>www.sanitationdrive2015.org</a:t>
            </a:r>
            <a:endParaRPr lang="en-US" dirty="0" smtClean="0"/>
          </a:p>
          <a:p>
            <a:pPr algn="ctr"/>
            <a:endParaRPr lang="en-US" b="0" dirty="0" smtClean="0"/>
          </a:p>
          <a:p>
            <a:pPr algn="ctr"/>
            <a:r>
              <a:rPr lang="en-US" sz="1400" b="0" dirty="0" smtClean="0"/>
              <a:t>Leanne Burney, UN Secretary-General's Advisory Board on Water and Sanitation</a:t>
            </a:r>
            <a:br>
              <a:rPr lang="en-US" sz="1400" b="0" dirty="0" smtClean="0"/>
            </a:br>
            <a:r>
              <a:rPr lang="en-US" sz="1400" b="0" dirty="0" smtClean="0"/>
              <a:t>Email: burneyl@un.org </a:t>
            </a:r>
            <a:br>
              <a:rPr lang="en-US" sz="1400" b="0" dirty="0" smtClean="0"/>
            </a:b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Therese Dooley, UNICEF</a:t>
            </a:r>
            <a:br>
              <a:rPr lang="en-US" sz="1400" b="0" dirty="0" smtClean="0"/>
            </a:br>
            <a:r>
              <a:rPr lang="en-US" sz="1400" b="0" dirty="0" smtClean="0"/>
              <a:t>Email: tdooley@unicef.org </a:t>
            </a:r>
            <a:br>
              <a:rPr lang="en-US" sz="1400" b="0" dirty="0" smtClean="0"/>
            </a:b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Amanda Marlin, Water Supply and Sanitation Collaborative Council</a:t>
            </a:r>
            <a:br>
              <a:rPr lang="en-US" sz="1400" b="0" dirty="0" smtClean="0"/>
            </a:br>
            <a:r>
              <a:rPr lang="en-US" sz="1400" b="0" dirty="0" smtClean="0"/>
              <a:t>Email: amanda.marlin@wsscc.org</a:t>
            </a:r>
          </a:p>
          <a:p>
            <a:pPr algn="ctr"/>
            <a:endParaRPr lang="en-US" sz="1400" b="0" dirty="0" smtClean="0"/>
          </a:p>
          <a:p>
            <a:pPr algn="ctr"/>
            <a:r>
              <a:rPr lang="en-US" sz="1400" b="0" dirty="0" smtClean="0"/>
              <a:t>Corinne Schuster-Wallace, United Nations University Institute for Water, Environment and Health </a:t>
            </a:r>
          </a:p>
          <a:p>
            <a:pPr algn="ctr"/>
            <a:r>
              <a:rPr lang="en-US" sz="1400" b="0" dirty="0" smtClean="0"/>
              <a:t>Email: corinne.schusterwallace@unu.edu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2" descr="http://www.sanitationdrive2015.org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98" y="260648"/>
            <a:ext cx="3744416" cy="23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ustom 3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D65"/>
      </a:accent1>
      <a:accent2>
        <a:srgbClr val="438086"/>
      </a:accent2>
      <a:accent3>
        <a:srgbClr val="934B21"/>
      </a:accent3>
      <a:accent4>
        <a:srgbClr val="045B90"/>
      </a:accent4>
      <a:accent5>
        <a:srgbClr val="F9A01B"/>
      </a:accent5>
      <a:accent6>
        <a:srgbClr val="045B90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280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Pitchbook</vt:lpstr>
      <vt:lpstr>PowerPoint Presentation</vt:lpstr>
      <vt:lpstr>Sanitation for food security</vt:lpstr>
      <vt:lpstr>Sanitation for food security</vt:lpstr>
      <vt:lpstr>Sanitation for food security</vt:lpstr>
      <vt:lpstr>Sanitation for food security</vt:lpstr>
      <vt:lpstr>Sanitation for food security</vt:lpstr>
      <vt:lpstr>Sanitation for food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2013-05-06T08:30:00Z</dcterms:created>
  <dcterms:modified xsi:type="dcterms:W3CDTF">2013-06-13T15:28:37Z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