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66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21B8B8-2AFD-4389-A406-8CFDEBC8A135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752659-AAD5-4691-B350-C6402E7E6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391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EBEDF4-F930-4BAB-B620-C2A4B54F6142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27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8F3966-0C75-4A04-9C83-47A939AF1BAB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4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74662D-5516-4EDF-91E1-DFB6FDDE91E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4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FC66D9-B5C8-42E6-96FF-E2B34452AE7B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CC0038-88F1-47CF-834D-8DDD50691A87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EBB03E-C446-4640-9943-E6578799ADC6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5E0A7E-8A30-4FD7-9A45-5D565324F6D9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185073-DD64-4B22-B330-AF46301841E8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534526-59B8-4B3F-B8DC-22AED775E5B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68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C14928-DB29-4BC2-B687-485A6A1467A2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389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A57D7B-BA95-4306-A072-9D6C573ADE5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4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DDBE68-7B6E-4E80-A62A-15082E910073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359ED1-F826-4910-B6FA-B57DC7C39D7F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842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98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149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07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90840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804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50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71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E04EAE5-CFD5-4778-A21A-D8D756EFC26D}" type="datetimeFigureOut">
              <a:rPr lang="en-US" smtClean="0"/>
              <a:t>8/15/2015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538301-CC19-4CAD-AF3D-995AF26D01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150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2462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2195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304800"/>
            <a:ext cx="4267200" cy="0"/>
          </a:xfrm>
          <a:prstGeom prst="line">
            <a:avLst/>
          </a:prstGeom>
          <a:ln w="635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24400" y="304800"/>
            <a:ext cx="3962400" cy="0"/>
          </a:xfrm>
          <a:prstGeom prst="line">
            <a:avLst/>
          </a:prstGeom>
          <a:ln w="635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0226" y="6400800"/>
            <a:ext cx="1828800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618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r>
              <a:rPr lang="en-US" alt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of Water Quality on Herbicide Efficacy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Calvin Odero</a:t>
            </a:r>
          </a:p>
          <a:p>
            <a:r>
              <a:rPr lang="en-US" altLang="en-U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Everglades REC</a:t>
            </a:r>
          </a:p>
          <a:p>
            <a:r>
              <a:rPr lang="en-US" altLang="en-U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Belle Glade</a:t>
            </a:r>
            <a:endParaRPr lang="en-US" altLang="en-U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069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Glyphosate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Hardness higher than 350 mg/L can affect low rates and over 700mg/L can affect high rates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Glyphosate has a high Koc and is greatly affected by turbidity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Effects can be reduced </a:t>
            </a:r>
            <a:r>
              <a:rPr lang="en-US" altLang="en-U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</a:t>
            </a:r>
          </a:p>
          <a:p>
            <a:pPr>
              <a:lnSpc>
                <a:spcPct val="90000"/>
              </a:lnSpc>
            </a:pPr>
            <a:r>
              <a:rPr lang="en-US" altLang="en-U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</a:t>
            </a:r>
            <a:r>
              <a:rPr lang="en-US" alt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rates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Adding ammonium sulfate to the spray solution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Using the spray immediately after mixing</a:t>
            </a:r>
          </a:p>
          <a:p>
            <a:pPr lvl="1">
              <a:lnSpc>
                <a:spcPct val="90000"/>
              </a:lnSpc>
            </a:pPr>
            <a:r>
              <a:rPr lang="en-US" alt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Reducing carrier volume</a:t>
            </a:r>
          </a:p>
        </p:txBody>
      </p:sp>
    </p:spTree>
    <p:extLst>
      <p:ext uri="{BB962C8B-B14F-4D97-AF65-F5344CB8AC3E}">
        <p14:creationId xmlns:p14="http://schemas.microsoft.com/office/powerpoint/2010/main" val="560693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2,4-D Amine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 hardness levels of above 600 mg/L will likely cause interference</a:t>
            </a:r>
          </a:p>
          <a:p>
            <a:r>
              <a:rPr lang="en-US" alt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Alkalinity above 500 mg/L can reduce effectiveness</a:t>
            </a:r>
          </a:p>
          <a:p>
            <a:r>
              <a:rPr lang="en-US" alt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alternate formulations or water sources</a:t>
            </a:r>
          </a:p>
        </p:txBody>
      </p:sp>
    </p:spTree>
    <p:extLst>
      <p:ext uri="{BB962C8B-B14F-4D97-AF65-F5344CB8AC3E}">
        <p14:creationId xmlns:p14="http://schemas.microsoft.com/office/powerpoint/2010/main" val="70989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Clethodim, Sethoxydim, others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grass herbicides are weak acids</a:t>
            </a:r>
          </a:p>
          <a:p>
            <a:r>
              <a:rPr lang="en-US" alt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low Koc values so they aren’t affected by turbidity</a:t>
            </a:r>
          </a:p>
          <a:p>
            <a:r>
              <a:rPr lang="en-US" alt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pH values below 6 they are not affected by hard water</a:t>
            </a:r>
          </a:p>
          <a:p>
            <a:r>
              <a:rPr lang="en-US" alt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Higher pH allows dissociation and cation formation</a:t>
            </a:r>
          </a:p>
        </p:txBody>
      </p:sp>
    </p:spTree>
    <p:extLst>
      <p:ext uri="{BB962C8B-B14F-4D97-AF65-F5344CB8AC3E}">
        <p14:creationId xmlns:p14="http://schemas.microsoft.com/office/powerpoint/2010/main" val="9436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Koc Values of Herbicides Commonly used in the </a:t>
            </a:r>
            <a:r>
              <a:rPr lang="en-US" altLang="en-US" sz="40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EAA</a:t>
            </a:r>
            <a:endParaRPr lang="en-US" altLang="en-US" sz="40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2,4-D, Ametryn, Asulam, Atrazine, Dicamba, Diuron, Halosulfuron, Hexazinone, Metribuzin, Sethoxydim, Trifloxysulfuron-low</a:t>
            </a:r>
          </a:p>
          <a:p>
            <a:r>
              <a:rPr lang="en-US" altLang="en-US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Fluazifop- moderate</a:t>
            </a:r>
          </a:p>
          <a:p>
            <a:r>
              <a:rPr lang="en-US" altLang="en-US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Glyphosate, Pendimethalin- high</a:t>
            </a:r>
          </a:p>
          <a:p>
            <a:r>
              <a:rPr lang="en-US" altLang="en-US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Paraquat-very high</a:t>
            </a:r>
          </a:p>
          <a:p>
            <a:endParaRPr lang="en-US" altLang="en-US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03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 Quality and Herbicides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 is the primary carrier for herbicide applications</a:t>
            </a:r>
          </a:p>
          <a:p>
            <a:r>
              <a:rPr lang="en-US" alt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Spray solutions commonly contain 95% or more water</a:t>
            </a:r>
          </a:p>
          <a:p>
            <a:r>
              <a:rPr lang="en-US" alt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Interaction is determined by water chemistry and herbicide chemistry</a:t>
            </a:r>
          </a:p>
          <a:p>
            <a:endParaRPr lang="en-US" altLang="en-U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altLang="en-U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12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 Chemistry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 pH, hardness, alkalinity, and turbidity can affect herbicide efficacy</a:t>
            </a:r>
          </a:p>
          <a:p>
            <a:r>
              <a:rPr lang="en-US" alt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 pH is the concentration of H</a:t>
            </a:r>
            <a:r>
              <a:rPr lang="en-US" altLang="en-US" baseline="300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alt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ions in the water</a:t>
            </a:r>
          </a:p>
          <a:p>
            <a:r>
              <a:rPr lang="en-US" alt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Hard water is caused by high levels of calcium, magnesium, sodium, or iron</a:t>
            </a:r>
          </a:p>
          <a:p>
            <a:pPr>
              <a:buFont typeface="Wingdings" pitchFamily="2" charset="2"/>
              <a:buNone/>
            </a:pPr>
            <a:endParaRPr lang="en-US" altLang="en-U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altLang="en-U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86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 </a:t>
            </a:r>
            <a:r>
              <a:rPr lang="en-US" altLang="en-U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Chemistry</a:t>
            </a:r>
            <a:endParaRPr lang="en-US" altLang="en-U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Hardness is expressed as an equivalent of calcium carbonate in water analysis tests</a:t>
            </a:r>
          </a:p>
          <a:p>
            <a:r>
              <a:rPr lang="en-US" alt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Turbidity is caused by suspended solids, soils, or organic matter</a:t>
            </a:r>
          </a:p>
          <a:p>
            <a:r>
              <a:rPr lang="en-US" alt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Alkalinity refers to carbonate and bicarbonate levels in water</a:t>
            </a:r>
          </a:p>
          <a:p>
            <a:endParaRPr lang="en-US" altLang="en-U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75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Common Dissolved Materials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Below are the 6 most common ions found in water</a:t>
            </a:r>
          </a:p>
          <a:p>
            <a:r>
              <a:rPr lang="en-US" alt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ions can also have an effect</a:t>
            </a:r>
          </a:p>
          <a:p>
            <a:pPr>
              <a:buFont typeface="Wingdings" pitchFamily="2" charset="2"/>
              <a:buNone/>
            </a:pPr>
            <a:endParaRPr lang="en-US" altLang="en-U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5105400" y="3505200"/>
            <a:ext cx="3657600" cy="2286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sz="2800" u="sng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Anions (- charge)</a:t>
            </a:r>
          </a:p>
          <a:p>
            <a:r>
              <a:rPr lang="en-US" altLang="en-US" sz="28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Sulfate</a:t>
            </a:r>
          </a:p>
          <a:p>
            <a:r>
              <a:rPr lang="en-US" altLang="en-US" sz="28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Chloride</a:t>
            </a:r>
          </a:p>
          <a:p>
            <a:r>
              <a:rPr lang="en-US" altLang="en-US" sz="28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Bicarbonate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1143000" y="3505200"/>
            <a:ext cx="3657600" cy="228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altLang="en-US" sz="2800" u="sng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Cations (+ charge)</a:t>
            </a:r>
          </a:p>
          <a:p>
            <a:r>
              <a:rPr lang="en-US" altLang="en-US" sz="28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Calcium</a:t>
            </a:r>
          </a:p>
          <a:p>
            <a:r>
              <a:rPr lang="en-US" altLang="en-US" sz="28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Magnesium</a:t>
            </a:r>
          </a:p>
          <a:p>
            <a:r>
              <a:rPr lang="en-US" altLang="en-US" sz="2800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Sodium</a:t>
            </a:r>
            <a:endParaRPr lang="en-US" altLang="en-US" sz="28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1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TSD and EC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sum of all the minerals dissolved in a water sample is the TSD</a:t>
            </a:r>
          </a:p>
          <a:p>
            <a:r>
              <a:rPr lang="en-US" alt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TSD is total dissolved solids</a:t>
            </a:r>
          </a:p>
          <a:p>
            <a:r>
              <a:rPr lang="en-US" alt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higher the TDS, the more electrical current water can conduct </a:t>
            </a:r>
          </a:p>
          <a:p>
            <a:r>
              <a:rPr lang="en-US" alt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 is electrical conductivity</a:t>
            </a:r>
          </a:p>
          <a:p>
            <a:r>
              <a:rPr lang="en-US" alt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 is used as a simple method to test for TSD</a:t>
            </a:r>
          </a:p>
        </p:txBody>
      </p:sp>
    </p:spTree>
    <p:extLst>
      <p:ext uri="{BB962C8B-B14F-4D97-AF65-F5344CB8AC3E}">
        <p14:creationId xmlns:p14="http://schemas.microsoft.com/office/powerpoint/2010/main" val="249144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Turbidity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dirt and color you see in the water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can easily deactivate herbicides with Koc values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Clean water is very important for these herbicides</a:t>
            </a: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Herbicides with low Koc values are not affected</a:t>
            </a:r>
          </a:p>
        </p:txBody>
      </p:sp>
    </p:spTree>
    <p:extLst>
      <p:ext uri="{BB962C8B-B14F-4D97-AF65-F5344CB8AC3E}">
        <p14:creationId xmlns:p14="http://schemas.microsoft.com/office/powerpoint/2010/main" val="150065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Herbicide Chemistry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Weak acids-compounds that release some H</a:t>
            </a:r>
            <a:r>
              <a:rPr lang="en-US" altLang="en-US" sz="2800" baseline="300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US" altLang="en-US" sz="28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ions when dissolved in water</a:t>
            </a:r>
          </a:p>
          <a:p>
            <a:r>
              <a:rPr lang="en-US" altLang="en-US" sz="28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Many herbicides are weak acids: glyphosate, paraquat, sethoxydim </a:t>
            </a:r>
          </a:p>
          <a:p>
            <a:r>
              <a:rPr lang="en-US" altLang="en-US" sz="28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Weak acid herbicides partially dissociate in water</a:t>
            </a:r>
          </a:p>
          <a:p>
            <a:r>
              <a:rPr lang="en-US" altLang="en-US" sz="28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most herbicides, the portion that does not dissociate is more easily absorbed by plant leaves</a:t>
            </a:r>
          </a:p>
          <a:p>
            <a:endParaRPr lang="en-US" altLang="en-US" sz="2800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96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Herbicide </a:t>
            </a:r>
            <a:r>
              <a:rPr lang="en-US" altLang="en-US" dirty="0" smtClean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Chemistry</a:t>
            </a:r>
            <a:endParaRPr lang="en-US" altLang="en-US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solubility of sulfonylurea herbicides (Envoke, Sandea) increases with higher pH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amount of dissociation depends on the pH of the water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Dissociated herbicide molecules have a negative charge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Herbicides with high Koc values are sensitive to turbid water</a:t>
            </a:r>
          </a:p>
          <a:p>
            <a:pPr>
              <a:lnSpc>
                <a:spcPct val="90000"/>
              </a:lnSpc>
            </a:pPr>
            <a:r>
              <a:rPr lang="en-US" altLang="en-US" sz="2800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Koc is the organic carbon sorption coefficient</a:t>
            </a:r>
          </a:p>
        </p:txBody>
      </p:sp>
    </p:spTree>
    <p:extLst>
      <p:ext uri="{BB962C8B-B14F-4D97-AF65-F5344CB8AC3E}">
        <p14:creationId xmlns:p14="http://schemas.microsoft.com/office/powerpoint/2010/main" val="332473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F_IFAS_Extension Logo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UF_IFAS_Extension Logo Presentation Template</Template>
  <TotalTime>8</TotalTime>
  <Words>508</Words>
  <Application>Microsoft Office PowerPoint</Application>
  <PresentationFormat>On-screen Show (4:3)</PresentationFormat>
  <Paragraphs>84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UF_IFAS_Extension Logo Presentation Template</vt:lpstr>
      <vt:lpstr>Impact of Water Quality on Herbicide Efficacy</vt:lpstr>
      <vt:lpstr>Water Quality and Herbicides</vt:lpstr>
      <vt:lpstr>Water Chemistry</vt:lpstr>
      <vt:lpstr>Water Chemistry</vt:lpstr>
      <vt:lpstr>Common Dissolved Materials</vt:lpstr>
      <vt:lpstr>TSD and EC</vt:lpstr>
      <vt:lpstr>Turbidity</vt:lpstr>
      <vt:lpstr>Herbicide Chemistry</vt:lpstr>
      <vt:lpstr>Herbicide Chemistry</vt:lpstr>
      <vt:lpstr>Glyphosate</vt:lpstr>
      <vt:lpstr>2,4-D Amine</vt:lpstr>
      <vt:lpstr>Clethodim, Sethoxydim, others</vt:lpstr>
      <vt:lpstr>Koc Values of Herbicides Commonly used in the EAA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Impact of Water Quality on Herbicide Efficacy</dc:title>
  <dc:creator>Author</dc:creator>
  <cp:lastModifiedBy>Author</cp:lastModifiedBy>
  <cp:revision>1</cp:revision>
  <dcterms:created xsi:type="dcterms:W3CDTF">2015-08-15T05:59:36Z</dcterms:created>
  <dcterms:modified xsi:type="dcterms:W3CDTF">2015-08-15T06:08:02Z</dcterms:modified>
</cp:coreProperties>
</file>