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C6514-43DF-403B-B4FB-141D74FB0FA3}" type="datetimeFigureOut">
              <a:rPr lang="en-US" smtClean="0"/>
              <a:pPr/>
              <a:t>10/6/2015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3F7D08-8591-420A-9C07-F863A12DA999}"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2D3F7D08-8591-420A-9C07-F863A12DA999}" type="slidenum">
              <a:rPr lang="en-ZA" smtClean="0"/>
              <a:pPr/>
              <a:t>1</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2D3F7D08-8591-420A-9C07-F863A12DA999}" type="slidenum">
              <a:rPr lang="en-ZA" smtClean="0"/>
              <a:pPr/>
              <a:t>2</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2D3F7D08-8591-420A-9C07-F863A12DA999}" type="slidenum">
              <a:rPr lang="en-ZA" smtClean="0"/>
              <a:pPr/>
              <a:t>10</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51BCEEB-496D-4A27-83FD-B3571C4C9567}" type="datetimeFigureOut">
              <a:rPr lang="en-US" smtClean="0"/>
              <a:pPr/>
              <a:t>10/6/2015</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C6262414-B79C-40AA-8EBD-81F3C5EFED07}"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BCEEB-496D-4A27-83FD-B3571C4C9567}" type="datetimeFigureOut">
              <a:rPr lang="en-US" smtClean="0"/>
              <a:pPr/>
              <a:t>10/6/2015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262414-B79C-40AA-8EBD-81F3C5EFED07}"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BCEEB-496D-4A27-83FD-B3571C4C9567}" type="datetimeFigureOut">
              <a:rPr lang="en-US" smtClean="0"/>
              <a:pPr/>
              <a:t>10/6/2015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262414-B79C-40AA-8EBD-81F3C5EFED07}"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BCEEB-496D-4A27-83FD-B3571C4C9567}" type="datetimeFigureOut">
              <a:rPr lang="en-US" smtClean="0"/>
              <a:pPr/>
              <a:t>10/6/2015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262414-B79C-40AA-8EBD-81F3C5EFED07}"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1BCEEB-496D-4A27-83FD-B3571C4C9567}" type="datetimeFigureOut">
              <a:rPr lang="en-US" smtClean="0"/>
              <a:pPr/>
              <a:t>10/6/2015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262414-B79C-40AA-8EBD-81F3C5EFED07}"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1BCEEB-496D-4A27-83FD-B3571C4C9567}" type="datetimeFigureOut">
              <a:rPr lang="en-US" smtClean="0"/>
              <a:pPr/>
              <a:t>10/6/2015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6262414-B79C-40AA-8EBD-81F3C5EFED07}"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1BCEEB-496D-4A27-83FD-B3571C4C9567}" type="datetimeFigureOut">
              <a:rPr lang="en-US" smtClean="0"/>
              <a:pPr/>
              <a:t>10/6/2015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6262414-B79C-40AA-8EBD-81F3C5EFED07}"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1BCEEB-496D-4A27-83FD-B3571C4C9567}" type="datetimeFigureOut">
              <a:rPr lang="en-US" smtClean="0"/>
              <a:pPr/>
              <a:t>10/6/2015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6262414-B79C-40AA-8EBD-81F3C5EFED07}"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BCEEB-496D-4A27-83FD-B3571C4C9567}" type="datetimeFigureOut">
              <a:rPr lang="en-US" smtClean="0"/>
              <a:pPr/>
              <a:t>10/6/2015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6262414-B79C-40AA-8EBD-81F3C5EFED07}"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1BCEEB-496D-4A27-83FD-B3571C4C9567}" type="datetimeFigureOut">
              <a:rPr lang="en-US" smtClean="0"/>
              <a:pPr/>
              <a:t>10/6/2015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6262414-B79C-40AA-8EBD-81F3C5EFED07}"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1BCEEB-496D-4A27-83FD-B3571C4C9567}" type="datetimeFigureOut">
              <a:rPr lang="en-US" smtClean="0"/>
              <a:pPr/>
              <a:t>10/6/2015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C6262414-B79C-40AA-8EBD-81F3C5EFED07}"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1BCEEB-496D-4A27-83FD-B3571C4C9567}" type="datetimeFigureOut">
              <a:rPr lang="en-US" smtClean="0"/>
              <a:pPr/>
              <a:t>10/6/2015</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262414-B79C-40AA-8EBD-81F3C5EFED07}"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smtClean="0"/>
              <a:t>Factors contributing to water scarcity and its health implications at Ntlhaveni C South Africa</a:t>
            </a:r>
            <a:endParaRPr lang="en-ZA" dirty="0"/>
          </a:p>
        </p:txBody>
      </p:sp>
      <p:sp>
        <p:nvSpPr>
          <p:cNvPr id="3" name="Subtitle 2"/>
          <p:cNvSpPr>
            <a:spLocks noGrp="1"/>
          </p:cNvSpPr>
          <p:nvPr>
            <p:ph type="subTitle" idx="1"/>
          </p:nvPr>
        </p:nvSpPr>
        <p:spPr/>
        <p:txBody>
          <a:bodyPr>
            <a:normAutofit/>
          </a:bodyPr>
          <a:lstStyle/>
          <a:p>
            <a:r>
              <a:rPr lang="en-ZA" dirty="0" smtClean="0"/>
              <a:t>R. A Mabasa,  R.L Mamabolo,  N.S Mashau</a:t>
            </a:r>
          </a:p>
          <a:p>
            <a:r>
              <a:rPr lang="en-ZA" dirty="0" smtClean="0"/>
              <a:t>University of Venda, South Africa</a:t>
            </a:r>
          </a:p>
          <a:p>
            <a:endParaRPr lang="en-ZA" dirty="0" smtClean="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r>
              <a:rPr lang="en-ZA" dirty="0" smtClean="0"/>
              <a:t>....</a:t>
            </a:r>
            <a:endParaRPr lang="en-ZA" dirty="0"/>
          </a:p>
        </p:txBody>
      </p:sp>
      <p:sp>
        <p:nvSpPr>
          <p:cNvPr id="3" name="Content Placeholder 2"/>
          <p:cNvSpPr>
            <a:spLocks noGrp="1"/>
          </p:cNvSpPr>
          <p:nvPr>
            <p:ph idx="1"/>
          </p:nvPr>
        </p:nvSpPr>
        <p:spPr/>
        <p:txBody>
          <a:bodyPr>
            <a:normAutofit/>
          </a:bodyPr>
          <a:lstStyle/>
          <a:p>
            <a:pPr>
              <a:buFont typeface="Wingdings" pitchFamily="2" charset="2"/>
              <a:buChar char="v"/>
            </a:pPr>
            <a:r>
              <a:rPr lang="en-ZA" dirty="0" smtClean="0"/>
              <a:t> Poor water infrastructure</a:t>
            </a:r>
          </a:p>
          <a:p>
            <a:endParaRPr lang="en-ZA" dirty="0" smtClean="0"/>
          </a:p>
          <a:p>
            <a:pPr>
              <a:buFont typeface="Wingdings" pitchFamily="2" charset="2"/>
              <a:buChar char="Ø"/>
            </a:pPr>
            <a:r>
              <a:rPr lang="en-ZA" dirty="0" smtClean="0"/>
              <a:t>Participants explained that water scarcity was due to damaged water infrastructure where pipes  were old and rotten and some pipes which were supposed to be underground, were outside and damaged by the sun and human activities, like walking and ploughing.</a:t>
            </a:r>
          </a:p>
          <a:p>
            <a:pPr>
              <a:buFont typeface="Wingdings" pitchFamily="2" charset="2"/>
              <a:buChar char="Ø"/>
            </a:pPr>
            <a:r>
              <a:rPr lang="en-ZA" dirty="0" smtClean="0"/>
              <a:t>They also expressed that there was a shortage of dams which was also contributing to water scarcity as there was no reliable source of water.</a:t>
            </a:r>
          </a:p>
          <a:p>
            <a:endParaRPr lang="en-ZA" dirty="0" smtClean="0"/>
          </a:p>
          <a:p>
            <a:endParaRPr lang="en-Z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endParaRPr lang="en-ZA" dirty="0"/>
          </a:p>
        </p:txBody>
      </p:sp>
      <p:sp>
        <p:nvSpPr>
          <p:cNvPr id="3" name="Content Placeholder 2"/>
          <p:cNvSpPr>
            <a:spLocks noGrp="1"/>
          </p:cNvSpPr>
          <p:nvPr>
            <p:ph idx="1"/>
          </p:nvPr>
        </p:nvSpPr>
        <p:spPr/>
        <p:txBody>
          <a:bodyPr/>
          <a:lstStyle/>
          <a:p>
            <a:pPr>
              <a:buFont typeface="Wingdings" pitchFamily="2" charset="2"/>
              <a:buChar char="Ø"/>
            </a:pPr>
            <a:r>
              <a:rPr lang="en-ZA" dirty="0" smtClean="0"/>
              <a:t>When discussing water infrastructure one participant said “</a:t>
            </a:r>
            <a:r>
              <a:rPr lang="en-US" i="1" dirty="0" smtClean="0"/>
              <a:t>The main lines which are coming from Malamulele are very old and rotten because they have not been replaced in a very long time, so water leaks through from them”</a:t>
            </a:r>
            <a:r>
              <a:rPr lang="en-US" dirty="0" smtClean="0"/>
              <a:t>.</a:t>
            </a:r>
          </a:p>
          <a:p>
            <a:pPr>
              <a:buFont typeface="Wingdings" pitchFamily="2" charset="2"/>
              <a:buChar char="Ø"/>
            </a:pPr>
            <a:r>
              <a:rPr lang="en-US" dirty="0" smtClean="0"/>
              <a:t>There was only one tank in the village which was supposed to supply the whole community, sometimes once or two days a week and mostly at night. </a:t>
            </a: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r>
              <a:rPr lang="en-ZA" dirty="0" smtClean="0"/>
              <a:t>...</a:t>
            </a:r>
            <a:endParaRPr lang="en-ZA" dirty="0"/>
          </a:p>
        </p:txBody>
      </p:sp>
      <p:sp>
        <p:nvSpPr>
          <p:cNvPr id="3" name="Content Placeholder 2"/>
          <p:cNvSpPr>
            <a:spLocks noGrp="1"/>
          </p:cNvSpPr>
          <p:nvPr>
            <p:ph idx="1"/>
          </p:nvPr>
        </p:nvSpPr>
        <p:spPr/>
        <p:txBody>
          <a:bodyPr>
            <a:normAutofit fontScale="92500"/>
          </a:bodyPr>
          <a:lstStyle/>
          <a:p>
            <a:pPr>
              <a:buFont typeface="Wingdings" pitchFamily="2" charset="2"/>
              <a:buChar char="v"/>
            </a:pPr>
            <a:r>
              <a:rPr lang="en-US" dirty="0" smtClean="0"/>
              <a:t>Poor service delivery</a:t>
            </a:r>
          </a:p>
          <a:p>
            <a:pPr>
              <a:buNone/>
            </a:pPr>
            <a:endParaRPr lang="en-US" dirty="0" smtClean="0"/>
          </a:p>
          <a:p>
            <a:pPr>
              <a:buFont typeface="Wingdings" pitchFamily="2" charset="2"/>
              <a:buChar char="Ø"/>
            </a:pPr>
            <a:r>
              <a:rPr lang="en-US" dirty="0" smtClean="0"/>
              <a:t>participants indicated that the government was failing to provide water and sanitation to the community of Ntlhaveni C, apparently before the democratic government in 1994, the community had bore holes which supplied them with water. </a:t>
            </a:r>
          </a:p>
          <a:p>
            <a:pPr>
              <a:buFont typeface="Wingdings" pitchFamily="2" charset="2"/>
              <a:buChar char="Ø"/>
            </a:pPr>
            <a:r>
              <a:rPr lang="en-US" dirty="0" smtClean="0"/>
              <a:t>Another participant reported that: “ </a:t>
            </a:r>
            <a:r>
              <a:rPr lang="en-US" i="1" dirty="0" smtClean="0"/>
              <a:t>the government is failing us because since they came into power there is never a person who came to attend to our shortage of water issue, and we are suffering because at times we do not sleep  ”</a:t>
            </a:r>
            <a:endParaRPr lang="en-Z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r>
              <a:rPr lang="en-ZA" dirty="0" smtClean="0"/>
              <a:t>...</a:t>
            </a:r>
            <a:endParaRPr lang="en-ZA" dirty="0"/>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ZA" dirty="0" smtClean="0"/>
              <a:t>Insufficient rainfall</a:t>
            </a:r>
          </a:p>
          <a:p>
            <a:pPr>
              <a:buFont typeface="Wingdings" pitchFamily="2" charset="2"/>
              <a:buChar char="v"/>
            </a:pPr>
            <a:endParaRPr lang="en-ZA" dirty="0" smtClean="0"/>
          </a:p>
          <a:p>
            <a:pPr>
              <a:buFont typeface="Wingdings" pitchFamily="2" charset="2"/>
              <a:buChar char="Ø"/>
            </a:pPr>
            <a:r>
              <a:rPr lang="en-US" dirty="0" smtClean="0"/>
              <a:t>Lack of rain also contributes to people tempering with the pipe lines because they wanted water for their cattle because the dams, ponds and streams had dried up. Another participant  confirmed this statement by saying that “</a:t>
            </a:r>
            <a:r>
              <a:rPr lang="en-US" i="1" dirty="0" smtClean="0"/>
              <a:t>The main line passing the fields in the bush has been broken by the herd boys so that their cattle can drink water because the streams and the dams do not have water where they can drink due to lack of rain”.</a:t>
            </a:r>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r>
              <a:rPr lang="en-ZA" dirty="0" smtClean="0"/>
              <a:t>...</a:t>
            </a:r>
            <a:endParaRPr lang="en-ZA" dirty="0"/>
          </a:p>
        </p:txBody>
      </p:sp>
      <p:sp>
        <p:nvSpPr>
          <p:cNvPr id="3" name="Content Placeholder 2"/>
          <p:cNvSpPr>
            <a:spLocks noGrp="1"/>
          </p:cNvSpPr>
          <p:nvPr>
            <p:ph idx="1"/>
          </p:nvPr>
        </p:nvSpPr>
        <p:spPr/>
        <p:txBody>
          <a:bodyPr/>
          <a:lstStyle/>
          <a:p>
            <a:pPr>
              <a:buFont typeface="Wingdings" pitchFamily="2" charset="2"/>
              <a:buChar char="v"/>
            </a:pPr>
            <a:r>
              <a:rPr lang="en-ZA" dirty="0" smtClean="0"/>
              <a:t> Health implications of water scarcity</a:t>
            </a:r>
          </a:p>
          <a:p>
            <a:pPr>
              <a:buFont typeface="Wingdings" pitchFamily="2" charset="2"/>
              <a:buChar char="v"/>
            </a:pPr>
            <a:endParaRPr lang="en-ZA" dirty="0" smtClean="0"/>
          </a:p>
          <a:p>
            <a:pPr>
              <a:buFont typeface="Wingdings" pitchFamily="2" charset="2"/>
              <a:buChar char="q"/>
            </a:pPr>
            <a:r>
              <a:rPr lang="en-ZA" dirty="0" smtClean="0"/>
              <a:t>Physical health effects</a:t>
            </a:r>
          </a:p>
          <a:p>
            <a:pPr>
              <a:buFont typeface="Wingdings" pitchFamily="2" charset="2"/>
              <a:buChar char="Ø"/>
            </a:pPr>
            <a:r>
              <a:rPr lang="en-ZA" dirty="0" smtClean="0"/>
              <a:t>Aged participants expressed their frustrations when discussing physical health effects as they were the ones suffering most.</a:t>
            </a:r>
          </a:p>
          <a:p>
            <a:pPr>
              <a:buFont typeface="Wingdings" pitchFamily="2" charset="2"/>
              <a:buChar char="Ø"/>
            </a:pPr>
            <a:r>
              <a:rPr lang="en-ZA" dirty="0" smtClean="0"/>
              <a:t>They were forced to walk long distances with wheelbarrows  and two or three 25 litres containers with water which was strenuous to their  already deteriorating health.</a:t>
            </a:r>
          </a:p>
          <a:p>
            <a:pPr>
              <a:buNone/>
            </a:pPr>
            <a:endParaRPr lang="en-ZA" dirty="0" smtClean="0"/>
          </a:p>
          <a:p>
            <a:pPr>
              <a:buNone/>
            </a:pPr>
            <a:endParaRPr lang="en-Z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r>
              <a:rPr lang="en-ZA" dirty="0" smtClean="0"/>
              <a:t>...</a:t>
            </a:r>
            <a:endParaRPr lang="en-ZA" dirty="0"/>
          </a:p>
        </p:txBody>
      </p:sp>
      <p:sp>
        <p:nvSpPr>
          <p:cNvPr id="3" name="Content Placeholder 2"/>
          <p:cNvSpPr>
            <a:spLocks noGrp="1"/>
          </p:cNvSpPr>
          <p:nvPr>
            <p:ph idx="1"/>
          </p:nvPr>
        </p:nvSpPr>
        <p:spPr/>
        <p:txBody>
          <a:bodyPr/>
          <a:lstStyle/>
          <a:p>
            <a:pPr>
              <a:buFont typeface="Wingdings" pitchFamily="2" charset="2"/>
              <a:buChar char="Ø"/>
            </a:pPr>
            <a:r>
              <a:rPr lang="en-ZA" dirty="0" smtClean="0"/>
              <a:t>Aged participants explained that if they failed to fetch water themselves, they were supposed to pay someone to fetch water for them which was adding a strain on their finances as most of them depended on old age grant. </a:t>
            </a:r>
          </a:p>
          <a:p>
            <a:pPr>
              <a:buFont typeface="Wingdings" pitchFamily="2" charset="2"/>
              <a:buChar char="Ø"/>
            </a:pPr>
            <a:r>
              <a:rPr lang="en-ZA" dirty="0" smtClean="0"/>
              <a:t>One participant said “</a:t>
            </a:r>
            <a:r>
              <a:rPr lang="en-US" i="1" dirty="0" smtClean="0"/>
              <a:t>If I am to get water, I need to hire and pay a boy to fetch me water”.</a:t>
            </a:r>
            <a:endParaRPr lang="en-Z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r>
              <a:rPr lang="en-ZA" dirty="0" smtClean="0"/>
              <a:t>...</a:t>
            </a:r>
            <a:endParaRPr lang="en-ZA"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ZA" dirty="0" smtClean="0"/>
              <a:t>Participants explained that they were not getting enough sleep because whenever water came out, it would be during the night and they would be awake the whole night and it strenuous to their bodies especially to school children. </a:t>
            </a:r>
          </a:p>
          <a:p>
            <a:pPr>
              <a:buFont typeface="Wingdings" pitchFamily="2" charset="2"/>
              <a:buChar char="Ø"/>
            </a:pPr>
            <a:r>
              <a:rPr lang="en-ZA" dirty="0" smtClean="0"/>
              <a:t>One of the teenagers was emotional when she said “</a:t>
            </a:r>
            <a:r>
              <a:rPr lang="en-US" i="1" dirty="0" smtClean="0"/>
              <a:t>we are suffering in this community because of water scarcity, we go for months without running water from the pipes, when it does comes out, it is at night and we spend the whole night trying to get water, in the morning we are tired’.</a:t>
            </a:r>
            <a:r>
              <a:rPr lang="en-ZA" dirty="0" smtClean="0"/>
              <a:t> </a:t>
            </a:r>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r>
              <a:rPr lang="en-ZA" dirty="0" smtClean="0"/>
              <a:t>...</a:t>
            </a:r>
            <a:endParaRPr lang="en-ZA" dirty="0"/>
          </a:p>
        </p:txBody>
      </p:sp>
      <p:sp>
        <p:nvSpPr>
          <p:cNvPr id="3" name="Content Placeholder 2"/>
          <p:cNvSpPr>
            <a:spLocks noGrp="1"/>
          </p:cNvSpPr>
          <p:nvPr>
            <p:ph idx="1"/>
          </p:nvPr>
        </p:nvSpPr>
        <p:spPr/>
        <p:txBody>
          <a:bodyPr/>
          <a:lstStyle/>
          <a:p>
            <a:pPr>
              <a:buFont typeface="Wingdings" pitchFamily="2" charset="2"/>
              <a:buChar char="v"/>
            </a:pPr>
            <a:r>
              <a:rPr lang="en-ZA" dirty="0" smtClean="0"/>
              <a:t>Water borne diseases</a:t>
            </a:r>
          </a:p>
          <a:p>
            <a:pPr>
              <a:buFont typeface="Wingdings" pitchFamily="2" charset="2"/>
              <a:buChar char="v"/>
            </a:pPr>
            <a:endParaRPr lang="en-ZA" dirty="0" smtClean="0"/>
          </a:p>
          <a:p>
            <a:pPr>
              <a:buFont typeface="Wingdings" pitchFamily="2" charset="2"/>
              <a:buChar char="Ø"/>
            </a:pPr>
            <a:r>
              <a:rPr lang="en-ZA" dirty="0" smtClean="0"/>
              <a:t>Diarrhoea statistics from the local clinic showed an increase in the incidences of diarrhoea especially in children under the age of five years and those living with  HIV/AIDS since the beginning of water scarcity.</a:t>
            </a:r>
          </a:p>
          <a:p>
            <a:pPr>
              <a:buNone/>
            </a:pPr>
            <a:endParaRPr lang="en-ZA" dirty="0" smtClean="0"/>
          </a:p>
          <a:p>
            <a:pPr>
              <a:buFont typeface="Wingdings" pitchFamily="2" charset="2"/>
              <a:buChar char="Ø"/>
            </a:pPr>
            <a:r>
              <a:rPr lang="en-ZA" dirty="0" smtClean="0"/>
              <a:t> participants expressed their emotional distress when talking about drinking unclean water which was making them sick.</a:t>
            </a:r>
            <a:endParaRPr lang="en-Z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 </a:t>
            </a:r>
            <a:r>
              <a:rPr lang="en-ZA" dirty="0" err="1" smtClean="0"/>
              <a:t>conti</a:t>
            </a:r>
            <a:r>
              <a:rPr lang="en-ZA" dirty="0" smtClean="0"/>
              <a:t>...</a:t>
            </a:r>
            <a:endParaRPr lang="en-ZA" dirty="0"/>
          </a:p>
        </p:txBody>
      </p:sp>
      <p:sp>
        <p:nvSpPr>
          <p:cNvPr id="3" name="Content Placeholder 2"/>
          <p:cNvSpPr>
            <a:spLocks noGrp="1"/>
          </p:cNvSpPr>
          <p:nvPr>
            <p:ph idx="1"/>
          </p:nvPr>
        </p:nvSpPr>
        <p:spPr/>
        <p:txBody>
          <a:bodyPr/>
          <a:lstStyle/>
          <a:p>
            <a:pPr>
              <a:buFont typeface="Wingdings" pitchFamily="2" charset="2"/>
              <a:buChar char="Ø"/>
            </a:pPr>
            <a:r>
              <a:rPr lang="en-ZA" dirty="0" smtClean="0"/>
              <a:t> one participant said “</a:t>
            </a:r>
            <a:r>
              <a:rPr lang="en-US" i="1" dirty="0" smtClean="0"/>
              <a:t>we are living like animals, sometimes we are forced to drink water with them in the stagnant waters”</a:t>
            </a:r>
          </a:p>
          <a:p>
            <a:pPr>
              <a:buFont typeface="Wingdings" pitchFamily="2" charset="2"/>
              <a:buChar char="Ø"/>
            </a:pPr>
            <a:r>
              <a:rPr lang="en-US" dirty="0" smtClean="0"/>
              <a:t>Although there were no cases which have been reported which are directly linked to drinking water with animals, some studies has shown that there are effects like stomach cramps and skin irritation due to </a:t>
            </a:r>
            <a:r>
              <a:rPr lang="en-US" dirty="0" smtClean="0"/>
              <a:t>that.</a:t>
            </a:r>
            <a:endParaRPr lang="en-Z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lstStyle/>
          <a:p>
            <a:r>
              <a:rPr lang="en-ZA" dirty="0" smtClean="0"/>
              <a:t>Based on the results, the following recommendations have been made:</a:t>
            </a:r>
          </a:p>
          <a:p>
            <a:pPr>
              <a:buFont typeface="Wingdings" pitchFamily="2" charset="2"/>
              <a:buChar char="Ø"/>
            </a:pPr>
            <a:r>
              <a:rPr lang="en-ZA" dirty="0" smtClean="0"/>
              <a:t>Water  and sanitation committee should be established</a:t>
            </a:r>
          </a:p>
          <a:p>
            <a:pPr>
              <a:buFont typeface="Wingdings" pitchFamily="2" charset="2"/>
              <a:buChar char="Ø"/>
            </a:pPr>
            <a:r>
              <a:rPr lang="en-ZA" dirty="0" smtClean="0"/>
              <a:t>Training of home based carer on sanitation issues</a:t>
            </a:r>
          </a:p>
          <a:p>
            <a:pPr>
              <a:buFont typeface="Wingdings" pitchFamily="2" charset="2"/>
              <a:buChar char="Ø"/>
            </a:pPr>
            <a:r>
              <a:rPr lang="en-ZA" dirty="0" smtClean="0"/>
              <a:t>The clinic should work as an </a:t>
            </a:r>
            <a:r>
              <a:rPr lang="en-ZA" smtClean="0"/>
              <a:t>information centre.</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a:t>
            </a:r>
            <a:r>
              <a:rPr lang="en-ZA" dirty="0" smtClean="0"/>
              <a:t>ntroduction  </a:t>
            </a:r>
            <a:endParaRPr lang="en-ZA" dirty="0"/>
          </a:p>
        </p:txBody>
      </p:sp>
      <p:sp>
        <p:nvSpPr>
          <p:cNvPr id="3" name="Content Placeholder 2"/>
          <p:cNvSpPr>
            <a:spLocks noGrp="1"/>
          </p:cNvSpPr>
          <p:nvPr>
            <p:ph idx="1"/>
          </p:nvPr>
        </p:nvSpPr>
        <p:spPr/>
        <p:txBody>
          <a:bodyPr>
            <a:normAutofit fontScale="25000" lnSpcReduction="20000"/>
          </a:bodyPr>
          <a:lstStyle/>
          <a:p>
            <a:r>
              <a:rPr lang="en-US" sz="11200" dirty="0"/>
              <a:t>Water is an essential resource for life and good health. Lack of water to meet daily needs is a reality today for one in three people around the </a:t>
            </a:r>
            <a:r>
              <a:rPr lang="en-US" sz="11200" dirty="0" smtClean="0"/>
              <a:t>world (WHO, 2009).</a:t>
            </a:r>
          </a:p>
          <a:p>
            <a:pPr>
              <a:buNone/>
            </a:pPr>
            <a:endParaRPr lang="en-US" sz="11200" dirty="0" smtClean="0"/>
          </a:p>
          <a:p>
            <a:r>
              <a:rPr lang="en-US" sz="11200" dirty="0"/>
              <a:t>Nearly 51 percent of the population in sub-Saharan countries lack access to safe water supply 41 percent lack adequate </a:t>
            </a:r>
            <a:r>
              <a:rPr lang="en-US" sz="11200" dirty="0" smtClean="0"/>
              <a:t>sanitation (WHO, 2011).</a:t>
            </a:r>
          </a:p>
          <a:p>
            <a:pPr>
              <a:buNone/>
            </a:pPr>
            <a:r>
              <a:rPr lang="en-US" sz="11200" dirty="0" smtClean="0"/>
              <a:t> </a:t>
            </a:r>
          </a:p>
          <a:p>
            <a:r>
              <a:rPr lang="en-US" sz="9600" dirty="0" smtClean="0"/>
              <a:t> </a:t>
            </a:r>
            <a:r>
              <a:rPr lang="en-US" sz="11200" dirty="0" smtClean="0"/>
              <a:t>Approximately 18 million rural South Africans do not have access to adequate sanitation (water &amp; Sanitation guide, 2011). </a:t>
            </a:r>
          </a:p>
          <a:p>
            <a:pPr>
              <a:buNone/>
            </a:pPr>
            <a:endParaRPr lang="en-US" sz="11200" dirty="0" smtClean="0"/>
          </a:p>
          <a:p>
            <a:endParaRPr lang="en-ZA" dirty="0"/>
          </a:p>
        </p:txBody>
      </p:sp>
    </p:spTree>
  </p:cSld>
  <p:clrMapOvr>
    <a:masterClrMapping/>
  </p:clrMapOvr>
  <p:transition>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71744"/>
            <a:ext cx="8305800" cy="1143000"/>
          </a:xfrm>
        </p:spPr>
        <p:txBody>
          <a:bodyPr/>
          <a:lstStyle/>
          <a:p>
            <a:r>
              <a:rPr lang="en-ZA" dirty="0" smtClean="0"/>
              <a:t>                 THANK YOU</a:t>
            </a:r>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85729"/>
            <a:ext cx="8786874" cy="13388280"/>
          </a:xfrm>
          <a:prstGeom prst="rect">
            <a:avLst/>
          </a:prstGeom>
        </p:spPr>
        <p:txBody>
          <a:bodyPr wrap="square">
            <a:spAutoFit/>
          </a:bodyPr>
          <a:lstStyle/>
          <a:p>
            <a:r>
              <a:rPr lang="en-US" sz="3200" dirty="0" smtClean="0"/>
              <a:t>Introduction continues…… </a:t>
            </a:r>
          </a:p>
          <a:p>
            <a:pPr>
              <a:buFont typeface="Arial" pitchFamily="34" charset="0"/>
              <a:buChar char="•"/>
            </a:pPr>
            <a:endParaRPr lang="en-US" sz="3200" dirty="0" smtClean="0"/>
          </a:p>
          <a:p>
            <a:pPr>
              <a:buFont typeface="Arial" pitchFamily="34" charset="0"/>
              <a:buChar char="•"/>
            </a:pPr>
            <a:r>
              <a:rPr lang="en-US" sz="3200" dirty="0" smtClean="0"/>
              <a:t>Lack </a:t>
            </a:r>
            <a:r>
              <a:rPr lang="en-US" sz="3200" dirty="0"/>
              <a:t>of access to clean water, poor sanitation and hygiene are the main risk factors attributable to diarrheal related diseases in South </a:t>
            </a:r>
            <a:r>
              <a:rPr lang="en-US" sz="3200" dirty="0" smtClean="0"/>
              <a:t>Africa (DWAF, 2008).</a:t>
            </a:r>
          </a:p>
          <a:p>
            <a:endParaRPr lang="en-US" sz="3200" dirty="0" smtClean="0"/>
          </a:p>
          <a:p>
            <a:pPr>
              <a:buFont typeface="Arial" pitchFamily="34" charset="0"/>
              <a:buChar char="•"/>
            </a:pPr>
            <a:r>
              <a:rPr lang="en-US" sz="3200" dirty="0" smtClean="0"/>
              <a:t>The </a:t>
            </a:r>
            <a:r>
              <a:rPr lang="en-US" sz="3200" dirty="0"/>
              <a:t>greatest concern is that people continue to adopt unsafe hygienic practices in South Africa despite an array of diversified efforts that have been mounted towards adequate </a:t>
            </a:r>
            <a:r>
              <a:rPr lang="en-US" sz="3200" dirty="0" smtClean="0"/>
              <a:t>sanitation (DWAF, 2001).</a:t>
            </a:r>
          </a:p>
          <a:p>
            <a:pPr>
              <a:buFont typeface="Arial" pitchFamily="34" charset="0"/>
              <a:buChar char="•"/>
            </a:pPr>
            <a:endParaRPr lang="en-US" sz="3200" dirty="0"/>
          </a:p>
          <a:p>
            <a:pPr>
              <a:buFont typeface="Arial" pitchFamily="34" charset="0"/>
              <a:buChar char="•"/>
            </a:pPr>
            <a:endParaRPr lang="en-US" sz="3200" dirty="0" smtClean="0"/>
          </a:p>
          <a:p>
            <a:pPr>
              <a:buFont typeface="Arial" pitchFamily="34" charset="0"/>
              <a:buChar char="•"/>
            </a:pPr>
            <a:endParaRPr lang="en-US" sz="3200" dirty="0" smtClean="0"/>
          </a:p>
          <a:p>
            <a:pPr>
              <a:buFont typeface="Arial" pitchFamily="34" charset="0"/>
              <a:buChar char="•"/>
            </a:pPr>
            <a:endParaRPr lang="en-US" sz="3200" dirty="0"/>
          </a:p>
          <a:p>
            <a:pPr>
              <a:buFont typeface="Arial" pitchFamily="34" charset="0"/>
              <a:buChar char="•"/>
            </a:pPr>
            <a:endParaRPr lang="en-US" sz="3200" dirty="0" smtClean="0"/>
          </a:p>
          <a:p>
            <a:pPr>
              <a:buFont typeface="Arial" pitchFamily="34" charset="0"/>
              <a:buChar char="•"/>
            </a:pPr>
            <a:endParaRPr lang="en-US" sz="3200" dirty="0"/>
          </a:p>
          <a:p>
            <a:pPr>
              <a:buFont typeface="Arial" pitchFamily="34" charset="0"/>
              <a:buChar char="•"/>
            </a:pPr>
            <a:endParaRPr lang="en-US" sz="3200" dirty="0" smtClean="0"/>
          </a:p>
          <a:p>
            <a:pPr>
              <a:buFont typeface="Arial" pitchFamily="34" charset="0"/>
              <a:buChar char="•"/>
            </a:pPr>
            <a:endParaRPr lang="en-US" sz="3200" dirty="0"/>
          </a:p>
          <a:p>
            <a:pPr>
              <a:buFont typeface="Arial" pitchFamily="34" charset="0"/>
              <a:buChar char="•"/>
            </a:pPr>
            <a:endParaRPr lang="en-US" sz="3200" dirty="0" smtClean="0"/>
          </a:p>
          <a:p>
            <a:pPr>
              <a:buFont typeface="Arial" pitchFamily="34" charset="0"/>
              <a:buChar char="•"/>
            </a:pPr>
            <a:endParaRPr lang="en-US" sz="3200" dirty="0"/>
          </a:p>
          <a:p>
            <a:pPr>
              <a:buFont typeface="Arial" pitchFamily="34" charset="0"/>
              <a:buChar char="•"/>
            </a:pPr>
            <a:endParaRPr lang="en-US" sz="3200" dirty="0"/>
          </a:p>
          <a:p>
            <a:pPr>
              <a:buFont typeface="Arial" pitchFamily="34" charset="0"/>
              <a:buChar char="•"/>
            </a:pPr>
            <a:endParaRPr lang="en-US" sz="3200" dirty="0" smtClean="0"/>
          </a:p>
          <a:p>
            <a:pPr>
              <a:buFont typeface="Arial" pitchFamily="34" charset="0"/>
              <a:buChar char="•"/>
            </a:pPr>
            <a:endParaRPr lang="en-US" sz="3200" dirty="0"/>
          </a:p>
          <a:p>
            <a:pPr>
              <a:buFont typeface="Arial" pitchFamily="34" charset="0"/>
              <a:buChar char="•"/>
            </a:pPr>
            <a:endParaRPr lang="en-US" sz="3200" dirty="0" smtClean="0"/>
          </a:p>
          <a:p>
            <a:pPr>
              <a:buFont typeface="Arial" pitchFamily="34" charset="0"/>
              <a:buChar char="•"/>
            </a:pPr>
            <a:endParaRPr lang="en-ZA" sz="3200"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Problem statement </a:t>
            </a:r>
            <a:endParaRPr lang="en-ZA"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b="1" dirty="0"/>
              <a:t> </a:t>
            </a:r>
            <a:endParaRPr lang="en-ZA" dirty="0"/>
          </a:p>
          <a:p>
            <a:pPr>
              <a:buNone/>
            </a:pPr>
            <a:r>
              <a:rPr lang="en-ZA" dirty="0" smtClean="0"/>
              <a:t>    Ntlhaveni </a:t>
            </a:r>
            <a:r>
              <a:rPr lang="en-ZA" dirty="0"/>
              <a:t>C village is located in Limpopo </a:t>
            </a:r>
            <a:r>
              <a:rPr lang="en-ZA" dirty="0" smtClean="0"/>
              <a:t>province in South Africa, </a:t>
            </a:r>
            <a:r>
              <a:rPr lang="en-ZA" dirty="0"/>
              <a:t>which is one of the most poorly </a:t>
            </a:r>
            <a:r>
              <a:rPr lang="en-ZA" dirty="0" smtClean="0"/>
              <a:t>developed province </a:t>
            </a:r>
            <a:r>
              <a:rPr lang="en-ZA" dirty="0"/>
              <a:t>when it comes to water infrastructure. Over the past three years, </a:t>
            </a:r>
            <a:r>
              <a:rPr lang="en-ZA" dirty="0" smtClean="0"/>
              <a:t>there has been water scarcity where there is no piped water.</a:t>
            </a:r>
          </a:p>
          <a:p>
            <a:pPr>
              <a:buNone/>
            </a:pPr>
            <a:r>
              <a:rPr lang="en-ZA" dirty="0"/>
              <a:t> </a:t>
            </a:r>
            <a:r>
              <a:rPr lang="en-ZA" dirty="0" smtClean="0"/>
              <a:t>   Community </a:t>
            </a:r>
            <a:r>
              <a:rPr lang="en-ZA" dirty="0"/>
              <a:t>members, therefore, fetch water from other sources like ponds, dams and rivers which are contaminated. </a:t>
            </a:r>
            <a:endParaRPr lang="en-ZA" dirty="0" smtClean="0"/>
          </a:p>
          <a:p>
            <a:pPr>
              <a:buNone/>
            </a:pPr>
            <a:endParaRPr lang="en-ZA" dirty="0" smtClean="0"/>
          </a:p>
          <a:p>
            <a:pPr>
              <a:buNone/>
            </a:pPr>
            <a:endParaRPr lang="en-ZA" dirty="0"/>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 </a:t>
            </a:r>
            <a:endParaRPr lang="en-ZA" dirty="0"/>
          </a:p>
        </p:txBody>
      </p:sp>
      <p:sp>
        <p:nvSpPr>
          <p:cNvPr id="3" name="Content Placeholder 2"/>
          <p:cNvSpPr>
            <a:spLocks noGrp="1"/>
          </p:cNvSpPr>
          <p:nvPr>
            <p:ph idx="1"/>
          </p:nvPr>
        </p:nvSpPr>
        <p:spPr/>
        <p:txBody>
          <a:bodyPr/>
          <a:lstStyle/>
          <a:p>
            <a:pPr lvl="0"/>
            <a:r>
              <a:rPr lang="en-US" dirty="0" smtClean="0"/>
              <a:t>Describe factors that contribute to water scarcity.</a:t>
            </a:r>
            <a:endParaRPr lang="en-ZA" dirty="0" smtClean="0"/>
          </a:p>
          <a:p>
            <a:pPr lvl="0"/>
            <a:r>
              <a:rPr lang="en-US" dirty="0" smtClean="0"/>
              <a:t>Determine the health implications of water scarcity.</a:t>
            </a:r>
            <a:endParaRPr lang="en-ZA" dirty="0" smtClean="0"/>
          </a:p>
          <a:p>
            <a:pPr>
              <a:buNone/>
            </a:pPr>
            <a:endParaRPr lang="en-ZA" dirty="0"/>
          </a:p>
        </p:txBody>
      </p: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Research design and methodology  </a:t>
            </a:r>
            <a:endParaRPr lang="en-ZA" dirty="0"/>
          </a:p>
        </p:txBody>
      </p:sp>
      <p:sp>
        <p:nvSpPr>
          <p:cNvPr id="3" name="Content Placeholder 2"/>
          <p:cNvSpPr>
            <a:spLocks noGrp="1"/>
          </p:cNvSpPr>
          <p:nvPr>
            <p:ph idx="1"/>
          </p:nvPr>
        </p:nvSpPr>
        <p:spPr>
          <a:xfrm>
            <a:off x="457200" y="1600200"/>
            <a:ext cx="8229600" cy="4829196"/>
          </a:xfrm>
        </p:spPr>
        <p:txBody>
          <a:bodyPr>
            <a:normAutofit lnSpcReduction="10000"/>
          </a:bodyPr>
          <a:lstStyle/>
          <a:p>
            <a:endParaRPr lang="en-US" dirty="0" smtClean="0"/>
          </a:p>
          <a:p>
            <a:r>
              <a:rPr lang="en-US" dirty="0" smtClean="0"/>
              <a:t>A qualitative, exploratory and descriptive design triangularly was used to explore and describe those factors contributing to water scarcity and the health implication thereof.</a:t>
            </a:r>
          </a:p>
          <a:p>
            <a:r>
              <a:rPr lang="en-US" dirty="0" smtClean="0"/>
              <a:t>The context of the study was the rural community in the Vhembe District of Limpopo province in South Africa. </a:t>
            </a:r>
          </a:p>
          <a:p>
            <a:r>
              <a:rPr lang="en-US" dirty="0" smtClean="0"/>
              <a:t>The population of the study included Ntlhaveni C community members , professional nurses from local clinic and workers from the department of water affairs.  </a:t>
            </a:r>
            <a:endParaRPr lang="en-ZA" dirty="0"/>
          </a:p>
        </p:txBody>
      </p:sp>
    </p:spTree>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Research design and method continues…</a:t>
            </a:r>
            <a:endParaRPr lang="en-ZA" dirty="0"/>
          </a:p>
        </p:txBody>
      </p:sp>
      <p:sp>
        <p:nvSpPr>
          <p:cNvPr id="3" name="Content Placeholder 2"/>
          <p:cNvSpPr>
            <a:spLocks noGrp="1"/>
          </p:cNvSpPr>
          <p:nvPr>
            <p:ph idx="1"/>
          </p:nvPr>
        </p:nvSpPr>
        <p:spPr/>
        <p:txBody>
          <a:bodyPr>
            <a:normAutofit lnSpcReduction="10000"/>
          </a:bodyPr>
          <a:lstStyle/>
          <a:p>
            <a:r>
              <a:rPr lang="en-ZA" dirty="0" smtClean="0"/>
              <a:t>A non-probability, purposive sampling was used to ensure that community members who participated on the focus group discussions were the once who met the sampling criteria.</a:t>
            </a:r>
          </a:p>
          <a:p>
            <a:pPr>
              <a:buFont typeface="Wingdings" pitchFamily="2" charset="2"/>
              <a:buChar char="v"/>
            </a:pPr>
            <a:r>
              <a:rPr lang="en-ZA" dirty="0" smtClean="0"/>
              <a:t>Data collection</a:t>
            </a:r>
          </a:p>
          <a:p>
            <a:pPr>
              <a:buFont typeface="Courier New" pitchFamily="49" charset="0"/>
              <a:buChar char="o"/>
            </a:pPr>
            <a:r>
              <a:rPr lang="en-ZA" dirty="0" smtClean="0"/>
              <a:t>data was collected in three folds:</a:t>
            </a:r>
          </a:p>
          <a:p>
            <a:r>
              <a:rPr lang="en-ZA" dirty="0" smtClean="0"/>
              <a:t>Focus group discussions, written interviews and in depth face to face interviews were conducted</a:t>
            </a:r>
          </a:p>
          <a:p>
            <a:r>
              <a:rPr lang="en-ZA" dirty="0" smtClean="0"/>
              <a:t>Data saturation occurred after ten focused group discussions, six written interviews and two in depth face to face interviews.</a:t>
            </a:r>
          </a:p>
          <a:p>
            <a:endParaRPr lang="en-ZA"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Research design and method continues…</a:t>
            </a:r>
            <a:endParaRPr lang="en-ZA" dirty="0"/>
          </a:p>
        </p:txBody>
      </p:sp>
      <p:sp>
        <p:nvSpPr>
          <p:cNvPr id="3" name="Content Placeholder 2"/>
          <p:cNvSpPr>
            <a:spLocks noGrp="1"/>
          </p:cNvSpPr>
          <p:nvPr>
            <p:ph idx="1"/>
          </p:nvPr>
        </p:nvSpPr>
        <p:spPr/>
        <p:txBody>
          <a:bodyPr/>
          <a:lstStyle/>
          <a:p>
            <a:r>
              <a:rPr lang="en-ZA" dirty="0" smtClean="0"/>
              <a:t>Data was analysed using </a:t>
            </a:r>
            <a:r>
              <a:rPr lang="en-ZA" dirty="0" err="1" smtClean="0"/>
              <a:t>Tesch’s</a:t>
            </a:r>
            <a:r>
              <a:rPr lang="en-ZA" dirty="0" smtClean="0"/>
              <a:t> eight steps of open coding </a:t>
            </a:r>
            <a:r>
              <a:rPr lang="en-ZA" smtClean="0"/>
              <a:t>( Creswell, 1996).</a:t>
            </a:r>
            <a:endParaRPr lang="en-ZA"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of findings</a:t>
            </a:r>
            <a:endParaRPr lang="en-ZA" dirty="0"/>
          </a:p>
        </p:txBody>
      </p:sp>
      <p:sp>
        <p:nvSpPr>
          <p:cNvPr id="3" name="Content Placeholder 2"/>
          <p:cNvSpPr>
            <a:spLocks noGrp="1"/>
          </p:cNvSpPr>
          <p:nvPr>
            <p:ph idx="1"/>
          </p:nvPr>
        </p:nvSpPr>
        <p:spPr/>
        <p:txBody>
          <a:bodyPr/>
          <a:lstStyle/>
          <a:p>
            <a:r>
              <a:rPr lang="en-ZA" dirty="0" smtClean="0"/>
              <a:t>Natural and man- made factors emerged as the main  causes of water scarcity and they were supported by the following sub-themes:           </a:t>
            </a:r>
          </a:p>
          <a:p>
            <a:pPr>
              <a:buFont typeface="Wingdings" pitchFamily="2" charset="2"/>
              <a:buChar char="v"/>
            </a:pPr>
            <a:r>
              <a:rPr lang="en-ZA" dirty="0" smtClean="0"/>
              <a:t>   Poor </a:t>
            </a:r>
            <a:r>
              <a:rPr lang="en-US" dirty="0" smtClean="0"/>
              <a:t>water infrastructure   </a:t>
            </a:r>
          </a:p>
          <a:p>
            <a:pPr>
              <a:buFont typeface="Wingdings" pitchFamily="2" charset="2"/>
              <a:buChar char="v"/>
            </a:pPr>
            <a:r>
              <a:rPr lang="en-US" dirty="0" smtClean="0"/>
              <a:t>   Poor service delivery </a:t>
            </a:r>
          </a:p>
          <a:p>
            <a:pPr>
              <a:buFont typeface="Wingdings" pitchFamily="2" charset="2"/>
              <a:buChar char="v"/>
            </a:pPr>
            <a:r>
              <a:rPr lang="en-US" dirty="0" smtClean="0"/>
              <a:t>   Insufficient rainfall</a:t>
            </a:r>
          </a:p>
          <a:p>
            <a:r>
              <a:rPr lang="en-US" dirty="0" smtClean="0"/>
              <a:t>  health implications of water scarcity</a:t>
            </a:r>
          </a:p>
          <a:p>
            <a:pPr>
              <a:buFont typeface="Wingdings" pitchFamily="2" charset="2"/>
              <a:buChar char="v"/>
            </a:pPr>
            <a:r>
              <a:rPr lang="en-US" dirty="0" smtClean="0"/>
              <a:t>  physical health effects</a:t>
            </a:r>
          </a:p>
          <a:p>
            <a:pPr>
              <a:buFont typeface="Wingdings" pitchFamily="2" charset="2"/>
              <a:buChar char="v"/>
            </a:pPr>
            <a:r>
              <a:rPr lang="en-US" dirty="0" smtClean="0"/>
              <a:t>   water borne diseases                                          </a:t>
            </a:r>
            <a:endParaRPr lang="en-ZA" dirty="0"/>
          </a:p>
        </p:txBody>
      </p:sp>
    </p:spTree>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428</TotalTime>
  <Words>1159</Words>
  <Application>Microsoft Office PowerPoint</Application>
  <PresentationFormat>On-screen Show (4:3)</PresentationFormat>
  <Paragraphs>102</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Factors contributing to water scarcity and its health implications at Ntlhaveni C South Africa</vt:lpstr>
      <vt:lpstr>Introduction  </vt:lpstr>
      <vt:lpstr>Slide 3</vt:lpstr>
      <vt:lpstr>Problem statement </vt:lpstr>
      <vt:lpstr>Objectives </vt:lpstr>
      <vt:lpstr>Research design and methodology  </vt:lpstr>
      <vt:lpstr>Research design and method continues…</vt:lpstr>
      <vt:lpstr>Research design and method continues…</vt:lpstr>
      <vt:lpstr>Discussion of findings</vt:lpstr>
      <vt:lpstr>Discussion of findings conti....</vt:lpstr>
      <vt:lpstr>Discussion of findings conti</vt:lpstr>
      <vt:lpstr>Discussion of findings conti...</vt:lpstr>
      <vt:lpstr>Discussion of findings conti...</vt:lpstr>
      <vt:lpstr>Discussion of findings conti...</vt:lpstr>
      <vt:lpstr>Discussion of findings conti...</vt:lpstr>
      <vt:lpstr>Discussion of findings conti...</vt:lpstr>
      <vt:lpstr>Discussion of findings conti...</vt:lpstr>
      <vt:lpstr>Discussion of findings conti...</vt:lpstr>
      <vt:lpstr>conclusion</vt:lpstr>
      <vt:lpstr>                 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contributing to water scarcity and its health implications at Ntlhaveni C South Africa</dc:title>
  <dc:creator>RIRHANDZU</dc:creator>
  <cp:lastModifiedBy>Shonisani</cp:lastModifiedBy>
  <cp:revision>89</cp:revision>
  <dcterms:created xsi:type="dcterms:W3CDTF">2015-09-19T18:26:27Z</dcterms:created>
  <dcterms:modified xsi:type="dcterms:W3CDTF">2015-10-06T15:51:59Z</dcterms:modified>
</cp:coreProperties>
</file>