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embeddings/Microsoft_Equation15.bin" ContentType="application/vnd.openxmlformats-officedocument.oleObject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embeddings/Microsoft_Equation8.bin" ContentType="application/vnd.openxmlformats-officedocument.oleObject"/>
  <Override PartName="/ppt/embeddings/Microsoft_Equation16.bin" ContentType="application/vnd.openxmlformats-officedocument.oleObject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embeddings/Microsoft_Equation14.bin" ContentType="application/vnd.openxmlformats-officedocument.oleObject"/>
  <Override PartName="/ppt/slideMasters/slideMaster1.xml" ContentType="application/vnd.openxmlformats-officedocument.presentationml.slideMaster+xml"/>
  <Override PartName="/ppt/embeddings/Microsoft_Equation12.bin" ContentType="application/vnd.openxmlformats-officedocument.oleObject"/>
  <Override PartName="/ppt/embeddings/Microsoft_Equation19.bin" ContentType="application/vnd.openxmlformats-officedocument.oleObject"/>
  <Override PartName="/ppt/embeddings/Microsoft_Equation2.bin" ContentType="application/vnd.openxmlformats-officedocument.oleObject"/>
  <Override PartName="/ppt/embeddings/Microsoft_Equation11.bin" ContentType="application/vnd.openxmlformats-officedocument.oleObject"/>
  <Override PartName="/ppt/embeddings/Microsoft_Equation4.bin" ContentType="application/vnd.openxmlformats-officedocument.oleObject"/>
  <Override PartName="/ppt/embeddings/Microsoft_Equation10.bin" ContentType="application/vnd.openxmlformats-officedocument.oleObject"/>
  <Override PartName="/ppt/embeddings/Microsoft_Equation5.bin" ContentType="application/vnd.openxmlformats-officedocument.oleObject"/>
  <Default Extension="pict" ContentType="image/pict"/>
  <Override PartName="/ppt/embeddings/Microsoft_Equation7.bin" ContentType="application/vnd.openxmlformats-officedocument.oleObject"/>
  <Override PartName="/ppt/embeddings/Microsoft_Equation18.bin" ContentType="application/vnd.openxmlformats-officedocument.oleObject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embeddings/Microsoft_Equation13.bin" ContentType="application/vnd.openxmlformats-officedocument.oleObject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embeddings/Microsoft_Equation9.bin" ContentType="application/vnd.openxmlformats-officedocument.oleObject"/>
  <Default Extension="bin" ContentType="application/vnd.openxmlformats-officedocument.presentationml.printerSettings"/>
  <Override PartName="/ppt/embeddings/Microsoft_Equation6.bin" ContentType="application/vnd.openxmlformats-officedocument.oleObject"/>
  <Default Extension="rels" ContentType="application/vnd.openxmlformats-package.relationships+xml"/>
  <Override PartName="/ppt/embeddings/Microsoft_Equation3.bin" ContentType="application/vnd.openxmlformats-officedocument.oleObject"/>
  <Override PartName="/ppt/embeddings/Microsoft_Equation17.bin" ContentType="application/vnd.openxmlformats-officedocument.oleObject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148" d="100"/>
          <a:sy n="148" d="100"/>
        </p:scale>
        <p:origin x="-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4" Type="http://schemas.openxmlformats.org/officeDocument/2006/relationships/image" Target="../media/image4.pict"/><Relationship Id="rId1" Type="http://schemas.openxmlformats.org/officeDocument/2006/relationships/image" Target="../media/image1.pict"/><Relationship Id="rId2" Type="http://schemas.openxmlformats.org/officeDocument/2006/relationships/image" Target="../media/image2.pict"/><Relationship Id="rId3" Type="http://schemas.openxmlformats.org/officeDocument/2006/relationships/image" Target="../media/image3.pict"/></Relationships>
</file>

<file path=ppt/drawings/_rels/vmlDrawing2.vml.rels><?xml version="1.0" encoding="UTF-8" standalone="yes"?>
<Relationships xmlns="http://schemas.openxmlformats.org/package/2006/relationships"><Relationship Id="rId4" Type="http://schemas.openxmlformats.org/officeDocument/2006/relationships/image" Target="../media/image8.pict"/><Relationship Id="rId1" Type="http://schemas.openxmlformats.org/officeDocument/2006/relationships/image" Target="../media/image5.pict"/><Relationship Id="rId2" Type="http://schemas.openxmlformats.org/officeDocument/2006/relationships/image" Target="../media/image6.pict"/><Relationship Id="rId3" Type="http://schemas.openxmlformats.org/officeDocument/2006/relationships/image" Target="../media/image7.pict"/><Relationship Id="rId5" Type="http://schemas.openxmlformats.org/officeDocument/2006/relationships/image" Target="../media/image9.pict"/></Relationships>
</file>

<file path=ppt/drawings/_rels/vmlDrawing3.vml.rels><?xml version="1.0" encoding="UTF-8" standalone="yes"?>
<Relationships xmlns="http://schemas.openxmlformats.org/package/2006/relationships"><Relationship Id="rId4" Type="http://schemas.openxmlformats.org/officeDocument/2006/relationships/image" Target="../media/image6.pict"/><Relationship Id="rId1" Type="http://schemas.openxmlformats.org/officeDocument/2006/relationships/image" Target="../media/image10.pict"/><Relationship Id="rId2" Type="http://schemas.openxmlformats.org/officeDocument/2006/relationships/image" Target="../media/image11.pict"/><Relationship Id="rId3" Type="http://schemas.openxmlformats.org/officeDocument/2006/relationships/image" Target="../media/image12.pict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ict"/><Relationship Id="rId1" Type="http://schemas.openxmlformats.org/officeDocument/2006/relationships/image" Target="../media/image13.pict"/></Relationships>
</file>

<file path=ppt/drawings/_rels/vmlDrawing5.vml.rels><?xml version="1.0" encoding="UTF-8" standalone="yes"?>
<Relationships xmlns="http://schemas.openxmlformats.org/package/2006/relationships"><Relationship Id="rId4" Type="http://schemas.openxmlformats.org/officeDocument/2006/relationships/image" Target="../media/image18.pict"/><Relationship Id="rId1" Type="http://schemas.openxmlformats.org/officeDocument/2006/relationships/image" Target="../media/image15.pict"/><Relationship Id="rId2" Type="http://schemas.openxmlformats.org/officeDocument/2006/relationships/image" Target="../media/image16.pict"/><Relationship Id="rId3" Type="http://schemas.openxmlformats.org/officeDocument/2006/relationships/image" Target="../media/image17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3F21-203E-504A-A2E4-7FC17CF982BF}" type="datetimeFigureOut">
              <a:rPr lang="en-US"/>
              <a:pPr/>
              <a:t>5/2/11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2446-5DAA-E74E-BEB0-83AE63D4A38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3F21-203E-504A-A2E4-7FC17CF982BF}" type="datetimeFigureOut">
              <a:rPr lang="en-US"/>
              <a:pPr/>
              <a:t>5/2/11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2446-5DAA-E74E-BEB0-83AE63D4A38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3F21-203E-504A-A2E4-7FC17CF982BF}" type="datetimeFigureOut">
              <a:rPr lang="en-US"/>
              <a:pPr/>
              <a:t>5/2/11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2446-5DAA-E74E-BEB0-83AE63D4A38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3F21-203E-504A-A2E4-7FC17CF982BF}" type="datetimeFigureOut">
              <a:rPr lang="en-US"/>
              <a:pPr/>
              <a:t>5/2/11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2446-5DAA-E74E-BEB0-83AE63D4A38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3F21-203E-504A-A2E4-7FC17CF982BF}" type="datetimeFigureOut">
              <a:rPr lang="en-US"/>
              <a:pPr/>
              <a:t>5/2/11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2446-5DAA-E74E-BEB0-83AE63D4A38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3F21-203E-504A-A2E4-7FC17CF982BF}" type="datetimeFigureOut">
              <a:rPr lang="en-US"/>
              <a:pPr/>
              <a:t>5/2/11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2446-5DAA-E74E-BEB0-83AE63D4A38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3F21-203E-504A-A2E4-7FC17CF982BF}" type="datetimeFigureOut">
              <a:rPr lang="en-US"/>
              <a:pPr/>
              <a:t>5/2/11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2446-5DAA-E74E-BEB0-83AE63D4A38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3F21-203E-504A-A2E4-7FC17CF982BF}" type="datetimeFigureOut">
              <a:rPr lang="en-US"/>
              <a:pPr/>
              <a:t>5/2/11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2446-5DAA-E74E-BEB0-83AE63D4A38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3F21-203E-504A-A2E4-7FC17CF982BF}" type="datetimeFigureOut">
              <a:rPr lang="en-US"/>
              <a:pPr/>
              <a:t>5/2/11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2446-5DAA-E74E-BEB0-83AE63D4A38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3F21-203E-504A-A2E4-7FC17CF982BF}" type="datetimeFigureOut">
              <a:rPr lang="en-US"/>
              <a:pPr/>
              <a:t>5/2/11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2446-5DAA-E74E-BEB0-83AE63D4A38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3F21-203E-504A-A2E4-7FC17CF982BF}" type="datetimeFigureOut">
              <a:rPr lang="en-US"/>
              <a:pPr/>
              <a:t>5/2/11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2446-5DAA-E74E-BEB0-83AE63D4A389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13F21-203E-504A-A2E4-7FC17CF982BF}" type="datetimeFigureOut">
              <a:rPr lang="en-US"/>
              <a:pPr/>
              <a:t>5/2/11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12446-5DAA-E74E-BEB0-83AE63D4A389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oleObject" Target="../embeddings/Microsoft_Equation4.bin"/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Relationship Id="rId5" Type="http://schemas.openxmlformats.org/officeDocument/2006/relationships/oleObject" Target="../embeddings/Microsoft_Equation3.bin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6.bin"/><Relationship Id="rId5" Type="http://schemas.openxmlformats.org/officeDocument/2006/relationships/oleObject" Target="../embeddings/Microsoft_Equation7.bin"/><Relationship Id="rId7" Type="http://schemas.openxmlformats.org/officeDocument/2006/relationships/oleObject" Target="../embeddings/Microsoft_Equation9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5.bin"/><Relationship Id="rId6" Type="http://schemas.openxmlformats.org/officeDocument/2006/relationships/oleObject" Target="../embeddings/Microsoft_Equation8.bin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oleObject" Target="../embeddings/Microsoft_Equation13.bin"/><Relationship Id="rId4" Type="http://schemas.openxmlformats.org/officeDocument/2006/relationships/oleObject" Target="../embeddings/Microsoft_Equation11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0.bin"/><Relationship Id="rId5" Type="http://schemas.openxmlformats.org/officeDocument/2006/relationships/oleObject" Target="../embeddings/Microsoft_Equation12.bin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5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4.bin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oleObject" Target="../embeddings/Microsoft_Equation19.bin"/><Relationship Id="rId4" Type="http://schemas.openxmlformats.org/officeDocument/2006/relationships/oleObject" Target="../embeddings/Microsoft_Equation17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Microsoft_Equation16.bin"/><Relationship Id="rId5" Type="http://schemas.openxmlformats.org/officeDocument/2006/relationships/oleObject" Target="../embeddings/Microsoft_Equation18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752600"/>
            <a:ext cx="6248400" cy="1470025"/>
          </a:xfrm>
        </p:spPr>
        <p:txBody>
          <a:bodyPr/>
          <a:lstStyle/>
          <a:p>
            <a:r>
              <a:rPr lang="en-US" dirty="0"/>
              <a:t>Modeling motion subject to drag forces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 361</a:t>
            </a:r>
          </a:p>
          <a:p>
            <a:r>
              <a:rPr lang="en-US" dirty="0" smtClean="0"/>
              <a:t>Spring,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660066"/>
                </a:solidFill>
              </a:rPr>
              <a:t>physics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599"/>
            <a:ext cx="8458200" cy="2690279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Goal is to predict the motion of an object</a:t>
            </a:r>
          </a:p>
          <a:p>
            <a:pPr lvl="1"/>
            <a:r>
              <a:rPr lang="en-US"/>
              <a:t>position vs. time ... x(t)</a:t>
            </a:r>
          </a:p>
          <a:p>
            <a:pPr lvl="1"/>
            <a:r>
              <a:rPr lang="en-US"/>
              <a:t>velocity vs. time ... v(t)</a:t>
            </a:r>
            <a:endParaRPr lang="en-US"/>
          </a:p>
          <a:p>
            <a:r>
              <a:rPr lang="en-US"/>
              <a:t>Several</a:t>
            </a:r>
            <a:r>
              <a:rPr lang="en-US"/>
              <a:t> forces may be acting on this object</a:t>
            </a:r>
          </a:p>
          <a:p>
            <a:r>
              <a:rPr lang="en-US"/>
              <a:t>Connect motion to forces using Newton’s laws</a:t>
            </a:r>
          </a:p>
          <a:p>
            <a:pPr lvl="1"/>
            <a:r>
              <a:rPr lang="en-US"/>
              <a:t>Obtain differential equation(s):   “Equations of Motion”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76400" y="3862470"/>
          <a:ext cx="1828800" cy="557130"/>
        </p:xfrm>
        <a:graphic>
          <a:graphicData uri="http://schemas.openxmlformats.org/presentationml/2006/ole">
            <p:oleObj spid="_x0000_s6146" name="Equation" r:id="rId3" imgW="584200" imgH="17780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953000" y="3680878"/>
          <a:ext cx="1600200" cy="967321"/>
        </p:xfrm>
        <a:graphic>
          <a:graphicData uri="http://schemas.openxmlformats.org/presentationml/2006/ole">
            <p:oleObj spid="_x0000_s6147" name="Equation" r:id="rId4" imgW="609600" imgH="3683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648200"/>
            <a:ext cx="84582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/>
              <a:t>Solution is trivial if F</a:t>
            </a:r>
            <a:r>
              <a:rPr lang="en-US" sz="2400" baseline="-25000"/>
              <a:t>net</a:t>
            </a:r>
            <a:r>
              <a:rPr lang="en-US" sz="2400"/>
              <a:t> is constant.  Most interesting forces, such as those involved in riding a bicycle, are not constant.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676400" y="5638800"/>
          <a:ext cx="3228975" cy="676049"/>
        </p:xfrm>
        <a:graphic>
          <a:graphicData uri="http://schemas.openxmlformats.org/presentationml/2006/ole">
            <p:oleObj spid="_x0000_s6148" name="Equation" r:id="rId5" imgW="1092200" imgH="228600" progId="Equation.3">
              <p:embed/>
            </p:oleObj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6324600" y="5453316"/>
          <a:ext cx="1531595" cy="987171"/>
        </p:xfrm>
        <a:graphic>
          <a:graphicData uri="http://schemas.openxmlformats.org/presentationml/2006/ole">
            <p:oleObj spid="_x0000_s6149" name="Equation" r:id="rId6" imgW="571500" imgH="368300" progId="Equation.3">
              <p:embed/>
            </p:oleObj>
          </a:graphicData>
        </a:graphic>
      </p:graphicFrame>
      <p:sp>
        <p:nvSpPr>
          <p:cNvPr id="9" name="Right Arrow 8"/>
          <p:cNvSpPr/>
          <p:nvPr/>
        </p:nvSpPr>
        <p:spPr>
          <a:xfrm>
            <a:off x="3769068" y="4038600"/>
            <a:ext cx="762000" cy="228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660066"/>
                </a:solidFill>
              </a:rPr>
              <a:t>deriving a useful Equation of Motion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1143000"/>
            <a:ext cx="4716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We want a differential equation of the form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943600" y="1077439"/>
          <a:ext cx="1143000" cy="561814"/>
        </p:xfrm>
        <a:graphic>
          <a:graphicData uri="http://schemas.openxmlformats.org/presentationml/2006/ole">
            <p:oleObj spid="_x0000_s16391" name="Equation" r:id="rId3" imgW="749300" imgH="36830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66307" y="1981200"/>
            <a:ext cx="5908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But Newton’s 2</a:t>
            </a:r>
            <a:r>
              <a:rPr lang="en-US" baseline="30000"/>
              <a:t>nd</a:t>
            </a:r>
            <a:r>
              <a:rPr lang="en-US"/>
              <a:t> law does not, at first glance, have this form: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403475" y="5357811"/>
          <a:ext cx="1336675" cy="561975"/>
        </p:xfrm>
        <a:graphic>
          <a:graphicData uri="http://schemas.openxmlformats.org/presentationml/2006/ole">
            <p:oleObj spid="_x0000_s16392" name="Equation" r:id="rId4" imgW="876300" imgH="36830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858000" y="1981200"/>
          <a:ext cx="1132974" cy="297894"/>
        </p:xfrm>
        <a:graphic>
          <a:graphicData uri="http://schemas.openxmlformats.org/presentationml/2006/ole">
            <p:oleObj spid="_x0000_s16393" name="Equation" r:id="rId5" imgW="482600" imgH="12700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83944" y="2590800"/>
            <a:ext cx="7436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Of course, this equation is interesting (i.e. worthy of a computational colution) </a:t>
            </a:r>
            <a:r>
              <a:rPr lang="en-US">
                <a:solidFill>
                  <a:srgbClr val="660066"/>
                </a:solidFill>
              </a:rPr>
              <a:t>only if the force is not constant</a:t>
            </a:r>
            <a:r>
              <a:rPr lang="en-US"/>
              <a:t>.  It could be a function of time, position, or even velocity.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7200" y="3789402"/>
            <a:ext cx="660863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/>
              <a:t>Let’s consider a situation where force depends on velocity and time.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7261225" y="3810000"/>
          <a:ext cx="1577975" cy="358775"/>
        </p:xfrm>
        <a:graphic>
          <a:graphicData uri="http://schemas.openxmlformats.org/presentationml/2006/ole">
            <p:oleObj spid="_x0000_s16394" name="Equation" r:id="rId6" imgW="673100" imgH="152400" progId="Equation.3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446771" y="4513366"/>
            <a:ext cx="587586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/>
              <a:t>How could we rewrite Newton’s 2</a:t>
            </a:r>
            <a:r>
              <a:rPr lang="en-US" baseline="30000"/>
              <a:t>nd</a:t>
            </a:r>
            <a:r>
              <a:rPr lang="en-US"/>
              <a:t> Law in the desired form?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5453063" y="5357812"/>
          <a:ext cx="1181100" cy="561975"/>
        </p:xfrm>
        <a:graphic>
          <a:graphicData uri="http://schemas.openxmlformats.org/presentationml/2006/ole">
            <p:oleObj spid="_x0000_s16395" name="Equation" r:id="rId7" imgW="774700" imgH="368300" progId="Equation.3">
              <p:embed/>
            </p:oleObj>
          </a:graphicData>
        </a:graphic>
      </p:graphicFrame>
      <p:sp>
        <p:nvSpPr>
          <p:cNvPr id="26" name="Right Arrow 25"/>
          <p:cNvSpPr/>
          <p:nvPr/>
        </p:nvSpPr>
        <p:spPr>
          <a:xfrm>
            <a:off x="4156075" y="5486399"/>
            <a:ext cx="914400" cy="228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660066"/>
                </a:solidFill>
              </a:rPr>
              <a:t>Forces that depend on velocity</a:t>
            </a:r>
            <a:endParaRPr lang="en-US">
              <a:solidFill>
                <a:srgbClr val="660066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051096" y="2599198"/>
            <a:ext cx="6621148" cy="726332"/>
            <a:chOff x="1051096" y="2599198"/>
            <a:chExt cx="6621148" cy="726332"/>
          </a:xfrm>
        </p:grpSpPr>
        <p:sp>
          <p:nvSpPr>
            <p:cNvPr id="4" name="TextBox 3"/>
            <p:cNvSpPr txBox="1"/>
            <p:nvPr/>
          </p:nvSpPr>
          <p:spPr>
            <a:xfrm>
              <a:off x="1051096" y="2762309"/>
              <a:ext cx="22255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/>
                <a:t>Power is defined as</a:t>
              </a: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3413296" y="2599198"/>
            <a:ext cx="4258948" cy="726332"/>
          </p:xfrm>
          <a:graphic>
            <a:graphicData uri="http://schemas.openxmlformats.org/presentationml/2006/ole">
              <p:oleObj spid="_x0000_s19458" name="Equation" r:id="rId3" imgW="2159000" imgH="368300" progId="Equation.3">
                <p:embed/>
              </p:oleObj>
            </a:graphicData>
          </a:graphic>
        </p:graphicFrame>
      </p:grpSp>
      <p:sp>
        <p:nvSpPr>
          <p:cNvPr id="6" name="TextBox 5"/>
          <p:cNvSpPr txBox="1"/>
          <p:nvPr/>
        </p:nvSpPr>
        <p:spPr>
          <a:xfrm>
            <a:off x="2362200" y="4036367"/>
            <a:ext cx="408852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/>
              <a:t>D</a:t>
            </a:r>
            <a:r>
              <a:rPr lang="en-US" sz="2400"/>
              <a:t>rag force:  viscous and inertial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57200" y="5638800"/>
            <a:ext cx="7785368" cy="830997"/>
            <a:chOff x="457200" y="5638800"/>
            <a:chExt cx="7785368" cy="830997"/>
          </a:xfrm>
        </p:grpSpPr>
        <p:sp>
          <p:nvSpPr>
            <p:cNvPr id="8" name="TextBox 7"/>
            <p:cNvSpPr txBox="1"/>
            <p:nvPr/>
          </p:nvSpPr>
          <p:spPr>
            <a:xfrm>
              <a:off x="457200" y="5675293"/>
              <a:ext cx="17738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/>
                <a:t>inertial drag:</a:t>
              </a:r>
            </a:p>
          </p:txBody>
        </p:sp>
        <p:graphicFrame>
          <p:nvGraphicFramePr>
            <p:cNvPr id="10" name="Object 3"/>
            <p:cNvGraphicFramePr>
              <a:graphicFrameLocks noChangeAspect="1"/>
            </p:cNvGraphicFramePr>
            <p:nvPr/>
          </p:nvGraphicFramePr>
          <p:xfrm>
            <a:off x="2651099" y="5675293"/>
            <a:ext cx="1768501" cy="611778"/>
          </p:xfrm>
          <a:graphic>
            <a:graphicData uri="http://schemas.openxmlformats.org/presentationml/2006/ole">
              <p:oleObj spid="_x0000_s19460" name="Equation" r:id="rId4" imgW="660400" imgH="228600" progId="Equation.3">
                <p:embed/>
              </p:oleObj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4800600" y="5638800"/>
              <a:ext cx="344196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/>
                <a:t>pushing air out of the way</a:t>
              </a:r>
            </a:p>
            <a:p>
              <a:r>
                <a:rPr lang="en-US" sz="2400"/>
                <a:t>valid for larger v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57200" y="4873327"/>
            <a:ext cx="7964835" cy="546583"/>
            <a:chOff x="457200" y="4873327"/>
            <a:chExt cx="7964835" cy="546583"/>
          </a:xfrm>
        </p:grpSpPr>
        <p:sp>
          <p:nvSpPr>
            <p:cNvPr id="7" name="TextBox 6"/>
            <p:cNvSpPr txBox="1"/>
            <p:nvPr/>
          </p:nvSpPr>
          <p:spPr>
            <a:xfrm>
              <a:off x="457200" y="4873327"/>
              <a:ext cx="17935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/>
                <a:t>viscous drag:</a:t>
              </a:r>
            </a:p>
          </p:txBody>
        </p:sp>
        <p:graphicFrame>
          <p:nvGraphicFramePr>
            <p:cNvPr id="16387" name="Object 3"/>
            <p:cNvGraphicFramePr>
              <a:graphicFrameLocks noChangeAspect="1"/>
            </p:cNvGraphicFramePr>
            <p:nvPr/>
          </p:nvGraphicFramePr>
          <p:xfrm>
            <a:off x="2627017" y="4873327"/>
            <a:ext cx="1572558" cy="546583"/>
          </p:xfrm>
          <a:graphic>
            <a:graphicData uri="http://schemas.openxmlformats.org/presentationml/2006/ole">
              <p:oleObj spid="_x0000_s19459" name="Equation" r:id="rId5" imgW="584200" imgH="203200" progId="Equation.3">
                <p:embed/>
              </p:oleObj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4718076" y="4873327"/>
              <a:ext cx="37039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/>
                <a:t>Stokes Law. Valid for small v.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066800" y="2069068"/>
            <a:ext cx="6621148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/>
              <a:t>A cyclist’s power output is more typically constant than applied force.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692525" y="1143000"/>
          <a:ext cx="1699163" cy="714375"/>
        </p:xfrm>
        <a:graphic>
          <a:graphicData uri="http://schemas.openxmlformats.org/presentationml/2006/ole">
            <p:oleObj spid="_x0000_s19462" name="Equation" r:id="rId6" imgW="876300" imgH="368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Equation of motion for a cyclist</a:t>
            </a: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3829050" y="1608138"/>
          <a:ext cx="2082800" cy="990600"/>
        </p:xfrm>
        <a:graphic>
          <a:graphicData uri="http://schemas.openxmlformats.org/presentationml/2006/ole">
            <p:oleObj spid="_x0000_s20482" name="Equation" r:id="rId3" imgW="774700" imgH="36830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3654425" y="3054350"/>
          <a:ext cx="2257425" cy="990600"/>
        </p:xfrm>
        <a:graphic>
          <a:graphicData uri="http://schemas.openxmlformats.org/presentationml/2006/ole">
            <p:oleObj spid="_x0000_s20483" name="Equation" r:id="rId4" imgW="838200" imgH="3683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81200" y="4534633"/>
            <a:ext cx="5148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Assume inertial drag is much larger than viscous drag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Euler method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387692"/>
            <a:ext cx="3893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Our differential equation: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610690" y="1349375"/>
          <a:ext cx="2506662" cy="811213"/>
        </p:xfrm>
        <a:graphic>
          <a:graphicData uri="http://schemas.openxmlformats.org/presentationml/2006/ole">
            <p:oleObj spid="_x0000_s17410" name="Equation" r:id="rId3" imgW="1257300" imgH="4064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8501" y="3261275"/>
            <a:ext cx="43741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Euler method for obtaining a</a:t>
            </a:r>
          </a:p>
          <a:p>
            <a:r>
              <a:rPr lang="en-US" sz="2800" dirty="0" smtClean="0"/>
              <a:t>finite difference equation:</a:t>
            </a:r>
            <a:endParaRPr lang="en-US" sz="28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152101" y="3407325"/>
          <a:ext cx="2462213" cy="768350"/>
        </p:xfrm>
        <a:graphic>
          <a:graphicData uri="http://schemas.openxmlformats.org/presentationml/2006/ole">
            <p:oleObj spid="_x0000_s17412" name="Equation" r:id="rId4" imgW="1181100" imgH="3683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7200" y="4538990"/>
            <a:ext cx="7619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Substituting into our equation, we can solve for v</a:t>
            </a:r>
            <a:r>
              <a:rPr lang="en-US" sz="2800" baseline="-25000" dirty="0" smtClean="0"/>
              <a:t>i+1</a:t>
            </a:r>
            <a:endParaRPr lang="en-US" sz="28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053474" y="5260120"/>
          <a:ext cx="4806950" cy="1000450"/>
        </p:xfrm>
        <a:graphic>
          <a:graphicData uri="http://schemas.openxmlformats.org/presentationml/2006/ole">
            <p:oleObj spid="_x0000_s17413" name="Equation" r:id="rId5" imgW="2019300" imgH="41910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78501" y="2340991"/>
            <a:ext cx="41921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remember: b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is  a constant </a:t>
            </a:r>
            <a:endParaRPr lang="en-US" sz="28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5152101" y="2395982"/>
          <a:ext cx="1906361" cy="468229"/>
        </p:xfrm>
        <a:graphic>
          <a:graphicData uri="http://schemas.openxmlformats.org/presentationml/2006/ole">
            <p:oleObj spid="_x0000_s17414" name="Equation" r:id="rId6" imgW="723900" imgH="177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287</Words>
  <Application>Microsoft Macintosh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Equation</vt:lpstr>
      <vt:lpstr>Microsoft Equation</vt:lpstr>
      <vt:lpstr>Modeling motion subject to drag forces</vt:lpstr>
      <vt:lpstr>physics</vt:lpstr>
      <vt:lpstr>deriving a useful Equation of Motion</vt:lpstr>
      <vt:lpstr>Forces that depend on velocity</vt:lpstr>
      <vt:lpstr>Equation of motion for a cyclist</vt:lpstr>
      <vt:lpstr>Euler method</vt:lpstr>
    </vt:vector>
  </TitlesOfParts>
  <Company>CWU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physics: predicting motion subject to drag forces</dc:title>
  <dc:creator>Andy Piacsek</dc:creator>
  <cp:lastModifiedBy>Andy Piacsek</cp:lastModifiedBy>
  <cp:revision>12</cp:revision>
  <dcterms:created xsi:type="dcterms:W3CDTF">2011-05-02T17:19:23Z</dcterms:created>
  <dcterms:modified xsi:type="dcterms:W3CDTF">2011-05-02T18:00:22Z</dcterms:modified>
</cp:coreProperties>
</file>