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57" r:id="rId6"/>
    <p:sldId id="274" r:id="rId7"/>
    <p:sldId id="264" r:id="rId8"/>
    <p:sldId id="275" r:id="rId9"/>
    <p:sldId id="277" r:id="rId10"/>
    <p:sldId id="278" r:id="rId11"/>
    <p:sldId id="269" r:id="rId12"/>
    <p:sldId id="272" r:id="rId13"/>
    <p:sldId id="271" r:id="rId14"/>
    <p:sldId id="270" r:id="rId15"/>
    <p:sldId id="259" r:id="rId16"/>
    <p:sldId id="273" r:id="rId17"/>
    <p:sldId id="279" r:id="rId18"/>
    <p:sldId id="283" r:id="rId19"/>
    <p:sldId id="281" r:id="rId20"/>
    <p:sldId id="284" r:id="rId21"/>
    <p:sldId id="280" r:id="rId22"/>
    <p:sldId id="260" r:id="rId23"/>
    <p:sldId id="285" r:id="rId24"/>
    <p:sldId id="286" r:id="rId25"/>
    <p:sldId id="261" r:id="rId2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BDA057"/>
    <a:srgbClr val="C6A220"/>
    <a:srgbClr val="B5941D"/>
    <a:srgbClr val="EDBF7B"/>
    <a:srgbClr val="C0953E"/>
    <a:srgbClr val="DA9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42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2007" cy="465456"/>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defTabSz="930275">
              <a:defRPr sz="1200"/>
            </a:lvl1pPr>
          </a:lstStyle>
          <a:p>
            <a:r>
              <a:rPr lang="en-US" smtClean="0"/>
              <a:t>Lesson 30 - Temperature vs. Viscosity Lab</a:t>
            </a:r>
            <a:endParaRPr lang="en-US"/>
          </a:p>
        </p:txBody>
      </p:sp>
      <p:sp>
        <p:nvSpPr>
          <p:cNvPr id="18435" name="Rectangle 3"/>
          <p:cNvSpPr>
            <a:spLocks noGrp="1" noChangeArrowheads="1"/>
          </p:cNvSpPr>
          <p:nvPr>
            <p:ph type="dt" sz="quarter" idx="1"/>
          </p:nvPr>
        </p:nvSpPr>
        <p:spPr bwMode="auto">
          <a:xfrm>
            <a:off x="3884439" y="0"/>
            <a:ext cx="2972007" cy="465456"/>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defTabSz="930275">
              <a:defRPr sz="1200"/>
            </a:lvl1pPr>
          </a:lstStyle>
          <a:p>
            <a:endParaRPr lang="en-US"/>
          </a:p>
        </p:txBody>
      </p:sp>
      <p:sp>
        <p:nvSpPr>
          <p:cNvPr id="18436" name="Rectangle 4"/>
          <p:cNvSpPr>
            <a:spLocks noGrp="1" noChangeArrowheads="1"/>
          </p:cNvSpPr>
          <p:nvPr>
            <p:ph type="ftr" sz="quarter" idx="2"/>
          </p:nvPr>
        </p:nvSpPr>
        <p:spPr bwMode="auto">
          <a:xfrm>
            <a:off x="0" y="8829356"/>
            <a:ext cx="2972007" cy="465456"/>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defTabSz="930275">
              <a:defRPr sz="1200"/>
            </a:lvl1pPr>
          </a:lstStyle>
          <a:p>
            <a:endParaRPr lang="en-US"/>
          </a:p>
        </p:txBody>
      </p:sp>
      <p:sp>
        <p:nvSpPr>
          <p:cNvPr id="18437" name="Rectangle 5"/>
          <p:cNvSpPr>
            <a:spLocks noGrp="1" noChangeArrowheads="1"/>
          </p:cNvSpPr>
          <p:nvPr>
            <p:ph type="sldNum" sz="quarter" idx="3"/>
          </p:nvPr>
        </p:nvSpPr>
        <p:spPr bwMode="auto">
          <a:xfrm>
            <a:off x="3884439" y="8829356"/>
            <a:ext cx="2972007" cy="465456"/>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defTabSz="930275">
              <a:defRPr sz="1200"/>
            </a:lvl1pPr>
          </a:lstStyle>
          <a:p>
            <a:fld id="{B4ECE6BF-6CBD-4B26-9CC3-897BF35B6510}" type="slidenum">
              <a:rPr lang="en-US"/>
              <a:pPr/>
              <a:t>‹#›</a:t>
            </a:fld>
            <a:endParaRPr lang="en-US"/>
          </a:p>
        </p:txBody>
      </p:sp>
    </p:spTree>
    <p:extLst>
      <p:ext uri="{BB962C8B-B14F-4D97-AF65-F5344CB8AC3E}">
        <p14:creationId xmlns:p14="http://schemas.microsoft.com/office/powerpoint/2010/main" val="40637411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2007" cy="4654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smtClean="0"/>
              <a:t>Lesson 30 - Temperature vs. Viscosity Lab</a:t>
            </a:r>
            <a:endParaRPr lang="en-US"/>
          </a:p>
        </p:txBody>
      </p:sp>
      <p:sp>
        <p:nvSpPr>
          <p:cNvPr id="21507" name="Rectangle 3"/>
          <p:cNvSpPr>
            <a:spLocks noGrp="1" noChangeArrowheads="1"/>
          </p:cNvSpPr>
          <p:nvPr>
            <p:ph type="dt" idx="1"/>
          </p:nvPr>
        </p:nvSpPr>
        <p:spPr bwMode="auto">
          <a:xfrm>
            <a:off x="3884439" y="0"/>
            <a:ext cx="2972007" cy="4654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85490" y="4416267"/>
            <a:ext cx="5487022" cy="41827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29356"/>
            <a:ext cx="2972007" cy="4654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11" name="Rectangle 7"/>
          <p:cNvSpPr>
            <a:spLocks noGrp="1" noChangeArrowheads="1"/>
          </p:cNvSpPr>
          <p:nvPr>
            <p:ph type="sldNum" sz="quarter" idx="5"/>
          </p:nvPr>
        </p:nvSpPr>
        <p:spPr bwMode="auto">
          <a:xfrm>
            <a:off x="3884439" y="8829356"/>
            <a:ext cx="2972007" cy="4654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69704C-5D4B-4226-B90B-F236A024918D}" type="slidenum">
              <a:rPr lang="en-US"/>
              <a:pPr/>
              <a:t>‹#›</a:t>
            </a:fld>
            <a:endParaRPr lang="en-US"/>
          </a:p>
        </p:txBody>
      </p:sp>
    </p:spTree>
    <p:extLst>
      <p:ext uri="{BB962C8B-B14F-4D97-AF65-F5344CB8AC3E}">
        <p14:creationId xmlns:p14="http://schemas.microsoft.com/office/powerpoint/2010/main" val="3324303047"/>
      </p:ext>
    </p:extLst>
  </p:cSld>
  <p:clrMap bg1="lt1" tx1="dk1" bg2="lt2" tx2="dk2" accent1="accent1" accent2="accent2" accent3="accent3" accent4="accent4" accent5="accent5" accent6="accent6" hlink="hlink" folHlink="folHlink"/>
  <p:hf sldNum="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Lesson 30 - Temperature vs. Viscosity Lab</a:t>
            </a:r>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878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Lesson 30 - Temperature vs. Viscosity Lab</a:t>
            </a:r>
            <a:endParaRPr lang="en-US"/>
          </a:p>
        </p:txBody>
      </p:sp>
    </p:spTree>
    <p:extLst>
      <p:ext uri="{BB962C8B-B14F-4D97-AF65-F5344CB8AC3E}">
        <p14:creationId xmlns:p14="http://schemas.microsoft.com/office/powerpoint/2010/main" val="417326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55E88E-DB6F-469B-8407-A5A29B64DAC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5D2552-6E7B-4362-ADA7-37D92F97EEC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E8AB2B-238F-4037-B4DD-F96E7067372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ECF615-4CDF-4AE9-B1CC-B8E294ECB94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CEFCA5-491C-4A1E-AEC2-BFF9F711962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1A7467-684E-4776-B5D7-4735E964573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888EB96-E14A-4E84-8BE3-0C581F2CE49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4D3E92B-852C-4021-8D2B-A58701F3DE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D89B7C-1978-4912-A05D-3EEF7C2E30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2681E1-A2A0-45A4-B8D3-7138B7C9912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D49989-EE1E-4696-9BAF-A21394D6FF4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953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71C88C1-D0FB-4AE0-9C0C-FD4977BB7A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hotos.runic.com/gallery2.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photos.runic.com/gallery2.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photos.runic.com/gallery2.html"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photos.runic.com/gallery2.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Studies In Viscosity Syrup Photo">
            <a:hlinkClick r:id="rId3"/>
          </p:cNvPr>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a:xfrm>
            <a:off x="304800" y="4572000"/>
            <a:ext cx="8458200" cy="1524000"/>
          </a:xfrm>
          <a:noFill/>
        </p:spPr>
        <p:txBody>
          <a:bodyPr/>
          <a:lstStyle/>
          <a:p>
            <a:pPr algn="l"/>
            <a:r>
              <a:rPr lang="en-US" sz="4800" b="1" i="1" dirty="0" smtClean="0">
                <a:latin typeface="Calibri" pitchFamily="34" charset="0"/>
              </a:rPr>
              <a:t>Temperature  vs. Viscosity Lab </a:t>
            </a:r>
            <a:endParaRPr lang="en-US" sz="4800" b="1" i="1" dirty="0">
              <a:latin typeface="Calibri" pitchFamily="34" charset="0"/>
            </a:endParaRPr>
          </a:p>
        </p:txBody>
      </p:sp>
      <p:sp>
        <p:nvSpPr>
          <p:cNvPr id="6" name="Rectangle 3"/>
          <p:cNvSpPr>
            <a:spLocks noGrp="1" noChangeArrowheads="1"/>
          </p:cNvSpPr>
          <p:nvPr>
            <p:ph type="subTitle" idx="1"/>
          </p:nvPr>
        </p:nvSpPr>
        <p:spPr>
          <a:xfrm>
            <a:off x="381000" y="5715000"/>
            <a:ext cx="6934200" cy="914400"/>
          </a:xfrm>
        </p:spPr>
        <p:txBody>
          <a:bodyPr/>
          <a:lstStyle/>
          <a:p>
            <a:pPr algn="l">
              <a:lnSpc>
                <a:spcPct val="90000"/>
              </a:lnSpc>
              <a:buFont typeface="Arial" pitchFamily="34" charset="0"/>
              <a:buChar char="•"/>
            </a:pPr>
            <a:r>
              <a:rPr lang="en-US" sz="2400" b="1" i="1" dirty="0">
                <a:latin typeface="Calibri" pitchFamily="34" charset="0"/>
              </a:rPr>
              <a:t> </a:t>
            </a:r>
            <a:r>
              <a:rPr lang="en-US" sz="2400" b="1" i="1" dirty="0" smtClean="0">
                <a:latin typeface="Calibri" pitchFamily="34" charset="0"/>
              </a:rPr>
              <a:t>   How </a:t>
            </a:r>
            <a:r>
              <a:rPr lang="en-US" sz="2400" b="1" i="1" dirty="0">
                <a:latin typeface="Calibri" pitchFamily="34" charset="0"/>
              </a:rPr>
              <a:t>does heating affect viscosity</a:t>
            </a:r>
          </a:p>
          <a:p>
            <a:pPr algn="l">
              <a:lnSpc>
                <a:spcPct val="90000"/>
              </a:lnSpc>
              <a:buFont typeface="Arial" pitchFamily="34" charset="0"/>
              <a:buChar char="•"/>
            </a:pPr>
            <a:r>
              <a:rPr lang="en-US" sz="2400" b="1" i="1" dirty="0">
                <a:latin typeface="Calibri" pitchFamily="34" charset="0"/>
              </a:rPr>
              <a:t> </a:t>
            </a:r>
            <a:r>
              <a:rPr lang="en-US" sz="2400" b="1" i="1" dirty="0" smtClean="0">
                <a:latin typeface="Calibri" pitchFamily="34" charset="0"/>
              </a:rPr>
              <a:t>   How </a:t>
            </a:r>
            <a:r>
              <a:rPr lang="en-US" sz="2400" b="1" i="1" dirty="0">
                <a:latin typeface="Calibri" pitchFamily="34" charset="0"/>
              </a:rPr>
              <a:t>does viscosity affect flow rate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tudies In Viscosity Syrup Photo">
            <a:hlinkClick r:id="rId3"/>
          </p:cNvPr>
          <p:cNvPicPr>
            <a:picLocks noChangeAspect="1" noChangeArrowheads="1"/>
          </p:cNvPicPr>
          <p:nvPr/>
        </p:nvPicPr>
        <p:blipFill>
          <a:blip r:embed="rId4" cstate="print"/>
          <a:srcRect/>
          <a:stretch>
            <a:fillRect/>
          </a:stretch>
        </p:blipFill>
        <p:spPr bwMode="auto">
          <a:xfrm>
            <a:off x="0" y="0"/>
            <a:ext cx="1752600" cy="1314450"/>
          </a:xfrm>
          <a:prstGeom prst="rect">
            <a:avLst/>
          </a:prstGeom>
          <a:noFill/>
        </p:spPr>
      </p:pic>
      <p:sp>
        <p:nvSpPr>
          <p:cNvPr id="3074" name="Rectangle 2"/>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Variables </a:t>
            </a:r>
            <a:r>
              <a:rPr lang="en-US" sz="2800" b="1" i="1" dirty="0" smtClean="0">
                <a:latin typeface="Calibri" pitchFamily="34" charset="0"/>
              </a:rPr>
              <a:t>Manipulated &amp; Responding </a:t>
            </a:r>
            <a:endParaRPr lang="en-US" sz="2800" b="1" i="1" dirty="0">
              <a:latin typeface="Calibri" pitchFamily="34" charset="0"/>
            </a:endParaRPr>
          </a:p>
        </p:txBody>
      </p:sp>
      <p:sp>
        <p:nvSpPr>
          <p:cNvPr id="3075" name="Rectangle 3"/>
          <p:cNvSpPr>
            <a:spLocks noGrp="1" noChangeArrowheads="1"/>
          </p:cNvSpPr>
          <p:nvPr>
            <p:ph type="body" idx="1"/>
          </p:nvPr>
        </p:nvSpPr>
        <p:spPr>
          <a:xfrm>
            <a:off x="457200" y="1600200"/>
            <a:ext cx="8229600" cy="4953000"/>
          </a:xfrm>
        </p:spPr>
        <p:txBody>
          <a:bodyPr/>
          <a:lstStyle/>
          <a:p>
            <a:pPr marL="579438" indent="-579438"/>
            <a:r>
              <a:rPr lang="en-US" sz="2800" b="1" i="1" dirty="0" smtClean="0">
                <a:solidFill>
                  <a:schemeClr val="bg1"/>
                </a:solidFill>
                <a:latin typeface="Calibri" pitchFamily="34" charset="0"/>
              </a:rPr>
              <a:t>You will need to list the Manipulated and the Responding variables in full </a:t>
            </a:r>
          </a:p>
          <a:p>
            <a:pPr marL="579438" indent="-579438"/>
            <a:r>
              <a:rPr lang="en-US" sz="2800" b="1" i="1" dirty="0" smtClean="0">
                <a:solidFill>
                  <a:schemeClr val="bg1"/>
                </a:solidFill>
                <a:latin typeface="Calibri" pitchFamily="34" charset="0"/>
              </a:rPr>
              <a:t>Answer these in full sentences please!!!</a:t>
            </a:r>
          </a:p>
          <a:p>
            <a:pPr marL="579438" indent="-579438">
              <a:buNone/>
            </a:pPr>
            <a:endParaRPr lang="en-US" sz="2800" b="1" i="1" dirty="0" smtClean="0">
              <a:solidFill>
                <a:srgbClr val="FF0000"/>
              </a:solidFill>
              <a:latin typeface="Calibri" pitchFamily="34" charset="0"/>
            </a:endParaRPr>
          </a:p>
          <a:p>
            <a:pPr marL="579438" indent="-579438">
              <a:buFont typeface="Wingdings" pitchFamily="2" charset="2"/>
              <a:buNone/>
            </a:pPr>
            <a:endParaRPr lang="en-US" sz="2800" dirty="0" smtClean="0">
              <a:solidFill>
                <a:srgbClr val="FF0000"/>
              </a:solidFill>
              <a:latin typeface="Calibri" pitchFamily="34" charset="0"/>
            </a:endParaRPr>
          </a:p>
          <a:p>
            <a:pPr marL="579438" indent="-579438">
              <a:buFont typeface="Wingdings" pitchFamily="2" charset="2"/>
              <a:buNone/>
            </a:pPr>
            <a:endParaRPr lang="en-US" sz="2800" dirty="0">
              <a:solidFill>
                <a:srgbClr val="FF0000"/>
              </a:solidFill>
              <a:latin typeface="Calibri" pitchFamily="34" charset="0"/>
            </a:endParaRPr>
          </a:p>
          <a:p>
            <a:pPr marL="579438" indent="-579438">
              <a:buFont typeface="Wingdings" pitchFamily="2" charset="2"/>
              <a:buNone/>
            </a:pPr>
            <a:endParaRPr lang="en-US" sz="2800" dirty="0" smtClean="0">
              <a:solidFill>
                <a:srgbClr val="FF0000"/>
              </a:solidFill>
              <a:latin typeface="Calibri" pitchFamily="34" charset="0"/>
            </a:endParaRPr>
          </a:p>
          <a:p>
            <a:pPr marL="579438" indent="-579438"/>
            <a:r>
              <a:rPr lang="en-US" sz="2800" b="1" i="1" dirty="0" smtClean="0">
                <a:solidFill>
                  <a:schemeClr val="bg1"/>
                </a:solidFill>
                <a:latin typeface="Calibri" pitchFamily="34" charset="0"/>
              </a:rPr>
              <a:t>Each variable listed will be worth 2 marks for a total of 4 marks</a:t>
            </a:r>
          </a:p>
          <a:p>
            <a:pPr marL="0" indent="0">
              <a:lnSpc>
                <a:spcPct val="90000"/>
              </a:lnSpc>
              <a:buSzPct val="75000"/>
              <a:buNone/>
            </a:pPr>
            <a:endParaRPr lang="en-US" sz="2800" dirty="0" smtClean="0">
              <a:latin typeface="Calibri" pitchFamily="34" charset="0"/>
            </a:endParaRPr>
          </a:p>
        </p:txBody>
      </p:sp>
      <p:sp>
        <p:nvSpPr>
          <p:cNvPr id="3078" name="Line 6"/>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
        <p:nvSpPr>
          <p:cNvPr id="2" name="TextBox 1"/>
          <p:cNvSpPr txBox="1"/>
          <p:nvPr/>
        </p:nvSpPr>
        <p:spPr>
          <a:xfrm>
            <a:off x="1371600" y="3429000"/>
            <a:ext cx="6324600" cy="1384995"/>
          </a:xfrm>
          <a:prstGeom prst="rect">
            <a:avLst/>
          </a:prstGeom>
          <a:noFill/>
          <a:ln w="19050">
            <a:solidFill>
              <a:schemeClr val="tx1"/>
            </a:solidFill>
          </a:ln>
        </p:spPr>
        <p:txBody>
          <a:bodyPr wrap="square" rtlCol="0">
            <a:spAutoFit/>
          </a:bodyPr>
          <a:lstStyle/>
          <a:p>
            <a:pPr algn="ctr">
              <a:buNone/>
            </a:pPr>
            <a:r>
              <a:rPr lang="en-US" sz="2800" b="1" i="1" u="sng" dirty="0">
                <a:latin typeface="Calibri" pitchFamily="34" charset="0"/>
              </a:rPr>
              <a:t>Do not worry about stating that using different fluids is a manipulated variable… Forget that little fun fact</a:t>
            </a:r>
            <a:endParaRPr lang="en-US" sz="28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3074" name="Rectangle 2"/>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Control Factors </a:t>
            </a:r>
            <a:endParaRPr lang="en-US" b="1" i="1" dirty="0">
              <a:latin typeface="Calibri" pitchFamily="34" charset="0"/>
            </a:endParaRPr>
          </a:p>
        </p:txBody>
      </p:sp>
      <p:sp>
        <p:nvSpPr>
          <p:cNvPr id="3075" name="Rectangle 3"/>
          <p:cNvSpPr>
            <a:spLocks noGrp="1" noChangeArrowheads="1"/>
          </p:cNvSpPr>
          <p:nvPr>
            <p:ph type="body" idx="1"/>
          </p:nvPr>
        </p:nvSpPr>
        <p:spPr>
          <a:xfrm>
            <a:off x="457200" y="1600200"/>
            <a:ext cx="8229600" cy="4953000"/>
          </a:xfrm>
        </p:spPr>
        <p:txBody>
          <a:bodyPr/>
          <a:lstStyle/>
          <a:p>
            <a:pPr marL="579438" indent="-579438">
              <a:lnSpc>
                <a:spcPct val="90000"/>
              </a:lnSpc>
            </a:pPr>
            <a:r>
              <a:rPr lang="en-US" sz="2800" i="1" dirty="0" smtClean="0">
                <a:latin typeface="Calibri" pitchFamily="34" charset="0"/>
              </a:rPr>
              <a:t>You will also need to come up with your own list of control factors for this experiment </a:t>
            </a:r>
          </a:p>
          <a:p>
            <a:pPr marL="0" indent="0">
              <a:lnSpc>
                <a:spcPct val="90000"/>
              </a:lnSpc>
              <a:buNone/>
            </a:pPr>
            <a:endParaRPr lang="en-US" sz="1200" i="1" dirty="0" smtClean="0">
              <a:latin typeface="Calibri" pitchFamily="34" charset="0"/>
            </a:endParaRPr>
          </a:p>
          <a:p>
            <a:pPr marL="579438" indent="-579438">
              <a:lnSpc>
                <a:spcPct val="90000"/>
              </a:lnSpc>
            </a:pPr>
            <a:r>
              <a:rPr lang="en-US" sz="2800" b="1" i="1" dirty="0" smtClean="0">
                <a:latin typeface="Calibri" pitchFamily="34" charset="0"/>
              </a:rPr>
              <a:t>The control factors you list must potentially affect the outcome of the experiment… “same hot plate” or “same beaker” will </a:t>
            </a:r>
            <a:r>
              <a:rPr lang="en-US" sz="2800" b="1" i="1" u="sng" dirty="0" smtClean="0">
                <a:latin typeface="Calibri" pitchFamily="34" charset="0"/>
              </a:rPr>
              <a:t>NOT</a:t>
            </a:r>
            <a:r>
              <a:rPr lang="en-US" sz="2800" b="1" i="1" dirty="0" smtClean="0">
                <a:latin typeface="Calibri" pitchFamily="34" charset="0"/>
              </a:rPr>
              <a:t> get you marks!!!</a:t>
            </a:r>
          </a:p>
          <a:p>
            <a:pPr marL="579438" indent="-579438">
              <a:lnSpc>
                <a:spcPct val="90000"/>
              </a:lnSpc>
              <a:buFont typeface="Wingdings" pitchFamily="2" charset="2"/>
              <a:buNone/>
            </a:pPr>
            <a:endParaRPr lang="en-US" sz="1100" i="1" dirty="0" smtClean="0">
              <a:latin typeface="Calibri" pitchFamily="34" charset="0"/>
            </a:endParaRPr>
          </a:p>
          <a:p>
            <a:pPr marL="579438" indent="-579438">
              <a:lnSpc>
                <a:spcPct val="90000"/>
              </a:lnSpc>
            </a:pPr>
            <a:r>
              <a:rPr lang="en-US" sz="2800" i="1" dirty="0" smtClean="0">
                <a:latin typeface="Calibri" pitchFamily="34" charset="0"/>
              </a:rPr>
              <a:t>List the factors clearly and in sentences if need be</a:t>
            </a:r>
          </a:p>
          <a:p>
            <a:pPr marL="579438" indent="-579438">
              <a:lnSpc>
                <a:spcPct val="90000"/>
              </a:lnSpc>
              <a:buFont typeface="Wingdings" pitchFamily="2" charset="2"/>
              <a:buNone/>
            </a:pPr>
            <a:endParaRPr lang="en-US" sz="1200" i="1" dirty="0" smtClean="0">
              <a:latin typeface="Calibri" pitchFamily="34" charset="0"/>
            </a:endParaRPr>
          </a:p>
          <a:p>
            <a:pPr marL="579438" indent="-579438">
              <a:lnSpc>
                <a:spcPct val="90000"/>
              </a:lnSpc>
            </a:pPr>
            <a:r>
              <a:rPr lang="en-US" sz="2800" i="1" dirty="0" smtClean="0">
                <a:latin typeface="Calibri" pitchFamily="34" charset="0"/>
              </a:rPr>
              <a:t>You should easily be able to come up with 4 different control factors for this experiment</a:t>
            </a:r>
            <a:endParaRPr lang="en-US" sz="2800" b="1" i="1" dirty="0" smtClean="0">
              <a:solidFill>
                <a:srgbClr val="FF0000"/>
              </a:solidFill>
              <a:latin typeface="Calibri" pitchFamily="34" charset="0"/>
            </a:endParaRPr>
          </a:p>
          <a:p>
            <a:pPr marL="579438" indent="-579438">
              <a:lnSpc>
                <a:spcPct val="90000"/>
              </a:lnSpc>
              <a:buNone/>
            </a:pPr>
            <a:endParaRPr lang="en-US" sz="1800" b="1" i="1" dirty="0" smtClean="0">
              <a:solidFill>
                <a:srgbClr val="FF0000"/>
              </a:solidFill>
              <a:latin typeface="Calibri" pitchFamily="34" charset="0"/>
            </a:endParaRPr>
          </a:p>
          <a:p>
            <a:pPr marL="0" indent="0">
              <a:lnSpc>
                <a:spcPct val="90000"/>
              </a:lnSpc>
              <a:buNone/>
            </a:pPr>
            <a:r>
              <a:rPr lang="en-US" sz="2800" b="1" i="1" dirty="0" smtClean="0">
                <a:solidFill>
                  <a:schemeClr val="bg1"/>
                </a:solidFill>
                <a:latin typeface="Calibri" pitchFamily="34" charset="0"/>
              </a:rPr>
              <a:t>Each control factor you list will be worth 2 marks for a total of 8 marks</a:t>
            </a:r>
          </a:p>
          <a:p>
            <a:pPr marL="0" indent="0">
              <a:lnSpc>
                <a:spcPct val="90000"/>
              </a:lnSpc>
              <a:buSzPct val="75000"/>
              <a:buNone/>
            </a:pPr>
            <a:endParaRPr lang="en-US" sz="2800" dirty="0" smtClean="0">
              <a:latin typeface="Calibri" pitchFamily="34" charset="0"/>
            </a:endParaRPr>
          </a:p>
        </p:txBody>
      </p:sp>
      <p:sp>
        <p:nvSpPr>
          <p:cNvPr id="3078" name="Line 6"/>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6147"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Observations </a:t>
            </a:r>
            <a:endParaRPr lang="en-US" b="1" i="1" dirty="0">
              <a:latin typeface="Calibri" pitchFamily="34" charset="0"/>
            </a:endParaRPr>
          </a:p>
        </p:txBody>
      </p:sp>
      <p:sp>
        <p:nvSpPr>
          <p:cNvPr id="6149"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
        <p:nvSpPr>
          <p:cNvPr id="12" name="Rectangle 3"/>
          <p:cNvSpPr txBox="1">
            <a:spLocks noChangeArrowheads="1"/>
          </p:cNvSpPr>
          <p:nvPr/>
        </p:nvSpPr>
        <p:spPr bwMode="auto">
          <a:xfrm>
            <a:off x="381000" y="1676400"/>
            <a:ext cx="84582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63550" marR="0" lvl="0" indent="-463550" algn="l" defTabSz="914400" rtl="0" eaLnBrk="1" fontAlgn="base" latinLnBrk="0" hangingPunct="1">
              <a:lnSpc>
                <a:spcPct val="90000"/>
              </a:lnSpc>
              <a:spcBef>
                <a:spcPct val="20000"/>
              </a:spcBef>
              <a:spcAft>
                <a:spcPct val="0"/>
              </a:spcAft>
              <a:buClrTx/>
              <a:buSzPct val="75000"/>
              <a:buFontTx/>
              <a:buChar char="•"/>
              <a:tabLst>
                <a:tab pos="3376613" algn="l"/>
              </a:tabLst>
              <a:defRPr/>
            </a:pPr>
            <a:r>
              <a:rPr kumimoji="0" lang="en-US" sz="2800" i="1" u="none" strike="noStrike" kern="0" cap="none" spc="0" normalizeH="0" baseline="0" noProof="0" dirty="0" smtClean="0">
                <a:ln>
                  <a:noFill/>
                </a:ln>
                <a:solidFill>
                  <a:srgbClr val="000000"/>
                </a:solidFill>
                <a:effectLst/>
                <a:uLnTx/>
                <a:uFillTx/>
                <a:latin typeface="Calibri" pitchFamily="34" charset="0"/>
                <a:cs typeface="+mn-cs"/>
              </a:rPr>
              <a:t>You need to set up your own table to record your observations</a:t>
            </a:r>
          </a:p>
          <a:p>
            <a:pPr marL="463550" marR="0" lvl="0" indent="-463550" algn="l" defTabSz="914400" rtl="0" eaLnBrk="1" fontAlgn="base" latinLnBrk="0" hangingPunct="1">
              <a:lnSpc>
                <a:spcPct val="90000"/>
              </a:lnSpc>
              <a:spcBef>
                <a:spcPct val="20000"/>
              </a:spcBef>
              <a:spcAft>
                <a:spcPct val="0"/>
              </a:spcAft>
              <a:buClrTx/>
              <a:buSzPct val="75000"/>
              <a:buFontTx/>
              <a:buChar char="•"/>
              <a:tabLst>
                <a:tab pos="3376613" algn="l"/>
              </a:tabLst>
              <a:defRPr/>
            </a:pPr>
            <a:r>
              <a:rPr kumimoji="0" lang="en-US" sz="2800" i="1" u="none" strike="noStrike" kern="0" cap="none" spc="0" normalizeH="0" baseline="0" noProof="0" dirty="0" smtClean="0">
                <a:ln>
                  <a:noFill/>
                </a:ln>
                <a:solidFill>
                  <a:srgbClr val="000000"/>
                </a:solidFill>
                <a:effectLst/>
                <a:uLnTx/>
                <a:uFillTx/>
                <a:latin typeface="Calibri" pitchFamily="34" charset="0"/>
                <a:cs typeface="+mn-cs"/>
              </a:rPr>
              <a:t>You already know the different materials that we will be testing and that will need to be put down </a:t>
            </a:r>
            <a:r>
              <a:rPr lang="en-US" sz="2800" i="1" kern="0" dirty="0" smtClean="0">
                <a:solidFill>
                  <a:srgbClr val="000000"/>
                </a:solidFill>
                <a:latin typeface="Calibri" pitchFamily="34" charset="0"/>
                <a:cs typeface="+mn-cs"/>
              </a:rPr>
              <a:t>in a column… however,</a:t>
            </a:r>
            <a:r>
              <a:rPr lang="en-US" sz="2800" i="1" kern="0" dirty="0" smtClean="0">
                <a:solidFill>
                  <a:srgbClr val="FF0000"/>
                </a:solidFill>
                <a:latin typeface="Calibri" pitchFamily="34" charset="0"/>
                <a:cs typeface="+mn-cs"/>
              </a:rPr>
              <a:t> </a:t>
            </a:r>
            <a:r>
              <a:rPr lang="en-US" sz="2800" b="1" i="1" kern="0" dirty="0" smtClean="0">
                <a:solidFill>
                  <a:schemeClr val="bg1"/>
                </a:solidFill>
                <a:latin typeface="Calibri" pitchFamily="34" charset="0"/>
                <a:cs typeface="+mn-cs"/>
              </a:rPr>
              <a:t>the manipulate variable is still the temperature of each fluid </a:t>
            </a:r>
            <a:endParaRPr kumimoji="0" lang="en-US" sz="2800" b="1" i="1" u="none" strike="noStrike" kern="0" cap="none" spc="0" normalizeH="0" baseline="0" noProof="0" dirty="0" smtClean="0">
              <a:ln>
                <a:noFill/>
              </a:ln>
              <a:solidFill>
                <a:schemeClr val="bg1"/>
              </a:solidFill>
              <a:effectLst/>
              <a:uLnTx/>
              <a:uFillTx/>
              <a:latin typeface="Calibri" pitchFamily="34" charset="0"/>
              <a:cs typeface="+mn-cs"/>
            </a:endParaRPr>
          </a:p>
          <a:p>
            <a:pPr marL="463550" marR="0" lvl="0" indent="-463550" algn="l" defTabSz="914400" rtl="0" eaLnBrk="1" fontAlgn="base" latinLnBrk="0" hangingPunct="1">
              <a:lnSpc>
                <a:spcPct val="90000"/>
              </a:lnSpc>
              <a:spcBef>
                <a:spcPct val="20000"/>
              </a:spcBef>
              <a:spcAft>
                <a:spcPct val="0"/>
              </a:spcAft>
              <a:buClrTx/>
              <a:buSzPct val="75000"/>
              <a:buFontTx/>
              <a:buChar char="•"/>
              <a:tabLst>
                <a:tab pos="3376613" algn="l"/>
              </a:tabLst>
              <a:defRPr/>
            </a:pPr>
            <a:r>
              <a:rPr kumimoji="0" lang="en-US" sz="2800" i="1" u="none" strike="noStrike" kern="0" cap="none" spc="0" normalizeH="0" baseline="0" noProof="0" dirty="0" smtClean="0">
                <a:ln>
                  <a:noFill/>
                </a:ln>
                <a:solidFill>
                  <a:srgbClr val="000000"/>
                </a:solidFill>
                <a:effectLst/>
                <a:uLnTx/>
                <a:uFillTx/>
                <a:latin typeface="Calibri" pitchFamily="34" charset="0"/>
                <a:ea typeface="+mn-ea"/>
                <a:cs typeface="+mn-cs"/>
              </a:rPr>
              <a:t>Make sure that responding and manipulated variables are in the correct columns on the table </a:t>
            </a:r>
          </a:p>
          <a:p>
            <a:pPr marL="463550" marR="0" lvl="0" indent="-463550" algn="l" defTabSz="914400" rtl="0" eaLnBrk="1" fontAlgn="base" latinLnBrk="0" hangingPunct="1">
              <a:lnSpc>
                <a:spcPct val="90000"/>
              </a:lnSpc>
              <a:spcBef>
                <a:spcPct val="20000"/>
              </a:spcBef>
              <a:spcAft>
                <a:spcPct val="0"/>
              </a:spcAft>
              <a:buClrTx/>
              <a:buSzPct val="75000"/>
              <a:buFontTx/>
              <a:buChar char="•"/>
              <a:tabLst>
                <a:tab pos="3376613" algn="l"/>
              </a:tabLst>
              <a:defRPr/>
            </a:pPr>
            <a:r>
              <a:rPr kumimoji="0" lang="en-US" sz="2800" i="1" u="none" strike="noStrike" kern="0" cap="none" spc="0" normalizeH="0" baseline="0" noProof="0" dirty="0" smtClean="0">
                <a:ln>
                  <a:noFill/>
                </a:ln>
                <a:solidFill>
                  <a:srgbClr val="000000"/>
                </a:solidFill>
                <a:effectLst/>
                <a:uLnTx/>
                <a:uFillTx/>
                <a:latin typeface="Calibri" pitchFamily="34" charset="0"/>
                <a:ea typeface="+mn-ea"/>
                <a:cs typeface="+mn-cs"/>
              </a:rPr>
              <a:t>Make sure that the titles for each column are very descriptive and that they </a:t>
            </a:r>
            <a:r>
              <a:rPr kumimoji="0" lang="en-US" sz="2800" b="1" i="1" u="sng" strike="noStrike" kern="0" cap="none" spc="0" normalizeH="0" baseline="0" noProof="0" dirty="0" smtClean="0">
                <a:ln>
                  <a:noFill/>
                </a:ln>
                <a:solidFill>
                  <a:srgbClr val="000000"/>
                </a:solidFill>
                <a:effectLst/>
                <a:uLnTx/>
                <a:uFillTx/>
                <a:latin typeface="Calibri" pitchFamily="34" charset="0"/>
                <a:ea typeface="+mn-ea"/>
                <a:cs typeface="+mn-cs"/>
              </a:rPr>
              <a:t>have the proper units </a:t>
            </a:r>
          </a:p>
          <a:p>
            <a:pPr marR="0" lvl="0" algn="l" defTabSz="914400" rtl="0" eaLnBrk="1" fontAlgn="base" latinLnBrk="0" hangingPunct="1">
              <a:lnSpc>
                <a:spcPct val="90000"/>
              </a:lnSpc>
              <a:spcBef>
                <a:spcPct val="20000"/>
              </a:spcBef>
              <a:spcAft>
                <a:spcPct val="0"/>
              </a:spcAft>
              <a:buClrTx/>
              <a:buSzPct val="75000"/>
              <a:tabLst>
                <a:tab pos="3376613" algn="l"/>
              </a:tabLst>
              <a:defRPr/>
            </a:pPr>
            <a:endParaRPr kumimoji="0" lang="en-US" sz="2400" b="1" i="1" u="none" strike="noStrike" kern="0" cap="none" spc="0" normalizeH="0" baseline="0" noProof="0" dirty="0" smtClean="0">
              <a:ln>
                <a:noFill/>
              </a:ln>
              <a:solidFill>
                <a:srgbClr val="000000"/>
              </a:solidFill>
              <a:effectLst/>
              <a:uLnTx/>
              <a:uFillTx/>
              <a:latin typeface="Calibri" pitchFamily="34" charset="0"/>
              <a:ea typeface="+mn-ea"/>
              <a:cs typeface="+mn-cs"/>
            </a:endParaRPr>
          </a:p>
          <a:p>
            <a:pPr marL="463550" marR="0" lvl="0" indent="-463550" algn="l" defTabSz="914400" rtl="0" eaLnBrk="1" fontAlgn="base" latinLnBrk="0" hangingPunct="1">
              <a:lnSpc>
                <a:spcPct val="90000"/>
              </a:lnSpc>
              <a:spcBef>
                <a:spcPct val="20000"/>
              </a:spcBef>
              <a:spcAft>
                <a:spcPct val="0"/>
              </a:spcAft>
              <a:buClrTx/>
              <a:buSzPct val="75000"/>
              <a:buFontTx/>
              <a:buNone/>
              <a:tabLst>
                <a:tab pos="3376613" algn="l"/>
              </a:tabLst>
              <a:defRPr/>
            </a:pPr>
            <a:r>
              <a:rPr kumimoji="0" lang="en-US" sz="2800" b="1" i="1" u="none" strike="noStrike" kern="0" cap="none" spc="0" normalizeH="0" baseline="0" noProof="0" dirty="0" smtClean="0">
                <a:ln>
                  <a:noFill/>
                </a:ln>
                <a:solidFill>
                  <a:schemeClr val="bg1"/>
                </a:solidFill>
                <a:effectLst/>
                <a:uLnTx/>
                <a:uFillTx/>
                <a:latin typeface="Calibri" pitchFamily="34" charset="0"/>
                <a:ea typeface="+mn-ea"/>
                <a:cs typeface="+mn-cs"/>
              </a:rPr>
              <a:t>The observations table will be worth 8 marks </a:t>
            </a:r>
            <a:endParaRPr kumimoji="0" lang="en-US" sz="2800" b="1" i="1" u="none" strike="noStrike" kern="0" cap="none" spc="0" normalizeH="0" baseline="0" noProof="0" dirty="0">
              <a:ln>
                <a:noFill/>
              </a:ln>
              <a:solidFill>
                <a:schemeClr val="bg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6147"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Analysis </a:t>
            </a:r>
            <a:endParaRPr lang="en-US" b="1" i="1" dirty="0">
              <a:latin typeface="Calibri" pitchFamily="34" charset="0"/>
            </a:endParaRPr>
          </a:p>
        </p:txBody>
      </p:sp>
      <p:sp>
        <p:nvSpPr>
          <p:cNvPr id="6148" name="Rectangle 4"/>
          <p:cNvSpPr>
            <a:spLocks noGrp="1" noChangeArrowheads="1"/>
          </p:cNvSpPr>
          <p:nvPr>
            <p:ph type="body" idx="1"/>
          </p:nvPr>
        </p:nvSpPr>
        <p:spPr>
          <a:xfrm>
            <a:off x="381000" y="1524000"/>
            <a:ext cx="8305800" cy="5105400"/>
          </a:xfrm>
        </p:spPr>
        <p:txBody>
          <a:bodyPr/>
          <a:lstStyle/>
          <a:p>
            <a:pPr marL="579438" indent="-579438"/>
            <a:r>
              <a:rPr lang="en-US" sz="2800" dirty="0" smtClean="0">
                <a:solidFill>
                  <a:srgbClr val="000000"/>
                </a:solidFill>
                <a:latin typeface="Calibri" pitchFamily="34" charset="0"/>
              </a:rPr>
              <a:t>You need to provide a graph that displays all of the observations that were seen during the experiment </a:t>
            </a:r>
          </a:p>
          <a:p>
            <a:pPr marL="579438" indent="-579438"/>
            <a:r>
              <a:rPr lang="en-US" sz="2800" dirty="0" smtClean="0">
                <a:solidFill>
                  <a:srgbClr val="000000"/>
                </a:solidFill>
                <a:latin typeface="Calibri" pitchFamily="34" charset="0"/>
              </a:rPr>
              <a:t>The graph needs to follow the proper format</a:t>
            </a:r>
          </a:p>
          <a:p>
            <a:pPr marL="579438" indent="-579438"/>
            <a:r>
              <a:rPr lang="en-US" sz="2800" dirty="0" smtClean="0">
                <a:solidFill>
                  <a:srgbClr val="000000"/>
                </a:solidFill>
                <a:latin typeface="Calibri" pitchFamily="34" charset="0"/>
              </a:rPr>
              <a:t>The title must start with “The effect that… has on…” (3 marks for the title)</a:t>
            </a:r>
          </a:p>
          <a:p>
            <a:pPr marL="579438" indent="-579438"/>
            <a:r>
              <a:rPr lang="en-US" sz="2800" dirty="0" smtClean="0">
                <a:solidFill>
                  <a:srgbClr val="000000"/>
                </a:solidFill>
                <a:latin typeface="Calibri" pitchFamily="34" charset="0"/>
              </a:rPr>
              <a:t>You will need to provide some type of legend that differentiates between the room temp trials and the heated trials</a:t>
            </a:r>
          </a:p>
          <a:p>
            <a:pPr marL="579438" indent="-579438"/>
            <a:r>
              <a:rPr lang="en-US" sz="2800" dirty="0" smtClean="0">
                <a:solidFill>
                  <a:srgbClr val="000000"/>
                </a:solidFill>
                <a:latin typeface="Calibri" pitchFamily="34" charset="0"/>
              </a:rPr>
              <a:t>This will be a stacked bar graph like on the next slide</a:t>
            </a:r>
          </a:p>
          <a:p>
            <a:pPr marL="579438" indent="-579438">
              <a:buNone/>
            </a:pPr>
            <a:r>
              <a:rPr lang="en-US" sz="2800" b="1" i="1" dirty="0" smtClean="0">
                <a:solidFill>
                  <a:schemeClr val="bg1"/>
                </a:solidFill>
                <a:latin typeface="Calibri" pitchFamily="34" charset="0"/>
              </a:rPr>
              <a:t>The graph will be worth 10 marks </a:t>
            </a:r>
          </a:p>
          <a:p>
            <a:pPr marL="457200" indent="-457200">
              <a:buClr>
                <a:schemeClr val="tx1"/>
              </a:buClr>
              <a:buFont typeface="Wingdings" pitchFamily="2" charset="2"/>
              <a:buNone/>
            </a:pPr>
            <a:endParaRPr lang="en-US" sz="2800" dirty="0" smtClean="0">
              <a:latin typeface="Berlin Sans FB Demi" pitchFamily="34" charset="0"/>
            </a:endParaRPr>
          </a:p>
        </p:txBody>
      </p:sp>
      <p:sp>
        <p:nvSpPr>
          <p:cNvPr id="6149"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274638"/>
            <a:ext cx="9144000" cy="1143000"/>
          </a:xfrm>
        </p:spPr>
        <p:txBody>
          <a:bodyPr/>
          <a:lstStyle/>
          <a:p>
            <a:r>
              <a:rPr lang="en-US" sz="5400" b="1" i="1" dirty="0">
                <a:solidFill>
                  <a:schemeClr val="tx1"/>
                </a:solidFill>
                <a:latin typeface="Calibri" pitchFamily="34" charset="0"/>
              </a:rPr>
              <a:t>Graph Format Example</a:t>
            </a:r>
          </a:p>
        </p:txBody>
      </p:sp>
      <p:graphicFrame>
        <p:nvGraphicFramePr>
          <p:cNvPr id="126986" name="Object 10"/>
          <p:cNvGraphicFramePr>
            <a:graphicFrameLocks noGrp="1" noChangeAspect="1"/>
          </p:cNvGraphicFramePr>
          <p:nvPr>
            <p:ph idx="1"/>
          </p:nvPr>
        </p:nvGraphicFramePr>
        <p:xfrm>
          <a:off x="228600" y="1752600"/>
          <a:ext cx="8686800" cy="4775200"/>
        </p:xfrm>
        <a:graphic>
          <a:graphicData uri="http://schemas.openxmlformats.org/presentationml/2006/ole">
            <mc:AlternateContent xmlns:mc="http://schemas.openxmlformats.org/markup-compatibility/2006">
              <mc:Choice xmlns:v="urn:schemas-microsoft-com:vml" Requires="v">
                <p:oleObj spid="_x0000_s1056" name="Chart" r:id="rId4" imgW="5495849" imgH="3048000" progId="Excel.Sheet.8">
                  <p:embed/>
                </p:oleObj>
              </mc:Choice>
              <mc:Fallback>
                <p:oleObj name="Chart" r:id="rId4" imgW="5495849" imgH="30480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52600"/>
                        <a:ext cx="8686800" cy="477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8195"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Analysis Paragraph  </a:t>
            </a:r>
            <a:endParaRPr lang="en-US" b="1" i="1" dirty="0">
              <a:latin typeface="Calibri" pitchFamily="34" charset="0"/>
            </a:endParaRPr>
          </a:p>
        </p:txBody>
      </p:sp>
      <p:sp>
        <p:nvSpPr>
          <p:cNvPr id="8197"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
        <p:nvSpPr>
          <p:cNvPr id="13" name="Rectangle 3"/>
          <p:cNvSpPr txBox="1">
            <a:spLocks noChangeArrowheads="1"/>
          </p:cNvSpPr>
          <p:nvPr/>
        </p:nvSpPr>
        <p:spPr bwMode="auto">
          <a:xfrm>
            <a:off x="381000" y="1752600"/>
            <a:ext cx="84582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lang="en-US" sz="2800" b="1" i="1" dirty="0" smtClean="0">
                <a:solidFill>
                  <a:schemeClr val="bg1"/>
                </a:solidFill>
                <a:latin typeface="Calibri" pitchFamily="34" charset="0"/>
              </a:rPr>
              <a:t>Under the analysis heading after the graph, please answer each of these questions listed on the next slide  You may answer each question in point form but it must be in complete sentences and you must include the question in your answer.</a:t>
            </a:r>
          </a:p>
          <a:p>
            <a:endParaRPr lang="en-US" sz="2800" b="1" i="1" dirty="0" smtClean="0">
              <a:solidFill>
                <a:schemeClr val="bg1"/>
              </a:solidFill>
              <a:latin typeface="Calibri" pitchFamily="34" charset="0"/>
            </a:endParaRPr>
          </a:p>
          <a:p>
            <a:endParaRPr lang="en-US" sz="2800" b="1" i="1" dirty="0">
              <a:solidFill>
                <a:schemeClr val="bg1"/>
              </a:solidFill>
              <a:latin typeface="Calibri" pitchFamily="34" charset="0"/>
            </a:endParaRPr>
          </a:p>
          <a:p>
            <a:endParaRPr lang="en-US" sz="2800" b="1" i="1" dirty="0" smtClean="0">
              <a:solidFill>
                <a:schemeClr val="bg1"/>
              </a:solidFill>
              <a:latin typeface="Calibri" pitchFamily="34" charset="0"/>
            </a:endParaRPr>
          </a:p>
          <a:p>
            <a:endParaRPr lang="en-US" sz="2800" b="1" i="1" dirty="0">
              <a:solidFill>
                <a:schemeClr val="bg1"/>
              </a:solidFill>
              <a:latin typeface="Calibri" pitchFamily="34" charset="0"/>
            </a:endParaRPr>
          </a:p>
          <a:p>
            <a:endParaRPr lang="en-US" sz="2800" b="1" i="1" dirty="0" smtClean="0">
              <a:solidFill>
                <a:schemeClr val="bg1"/>
              </a:solidFill>
              <a:latin typeface="Calibri" pitchFamily="34" charset="0"/>
            </a:endParaRPr>
          </a:p>
          <a:p>
            <a:pPr marL="579438" indent="-579438"/>
            <a:r>
              <a:rPr lang="en-US" sz="2800" b="1" i="1" dirty="0" smtClean="0">
                <a:solidFill>
                  <a:schemeClr val="bg1"/>
                </a:solidFill>
                <a:latin typeface="Calibri" pitchFamily="34" charset="0"/>
              </a:rPr>
              <a:t>Total of 12 marks for the Analysis  </a:t>
            </a:r>
          </a:p>
          <a:p>
            <a:pPr marL="609600" marR="0" lvl="0" indent="-609600" algn="l" defTabSz="914400" rtl="0" eaLnBrk="1" fontAlgn="base" latinLnBrk="0" hangingPunct="1">
              <a:lnSpc>
                <a:spcPct val="80000"/>
              </a:lnSpc>
              <a:spcBef>
                <a:spcPct val="20000"/>
              </a:spcBef>
              <a:spcAft>
                <a:spcPct val="0"/>
              </a:spcAft>
              <a:buClrTx/>
              <a:buSzPct val="75000"/>
              <a:tabLst>
                <a:tab pos="3376613" algn="l"/>
              </a:tabLst>
              <a:defRPr/>
            </a:pPr>
            <a:r>
              <a:rPr kumimoji="0" lang="en-US" sz="2000" b="1" i="1" u="none" strike="noStrike" kern="0" cap="none" spc="0" normalizeH="0" baseline="0" noProof="0" dirty="0" smtClean="0">
                <a:ln>
                  <a:noFill/>
                </a:ln>
                <a:solidFill>
                  <a:srgbClr val="000000"/>
                </a:solidFill>
                <a:effectLst/>
                <a:uLnTx/>
                <a:uFillTx/>
                <a:latin typeface="Calibri" pitchFamily="34" charset="0"/>
                <a:ea typeface="+mn-ea"/>
                <a:cs typeface="+mn-cs"/>
              </a:rPr>
              <a:t> </a:t>
            </a:r>
            <a:endParaRPr kumimoji="0" lang="en-US" sz="2000" b="1" i="1" u="none" strike="noStrike" kern="0" cap="none" spc="0" normalizeH="0" baseline="0" noProof="0" dirty="0">
              <a:ln>
                <a:noFill/>
              </a:ln>
              <a:solidFill>
                <a:srgbClr val="000000"/>
              </a:solidFill>
              <a:effectLst/>
              <a:uLnTx/>
              <a:uFillTx/>
              <a:latin typeface="Calibri" pitchFamily="34" charset="0"/>
              <a:ea typeface="+mn-ea"/>
              <a:cs typeface="+mn-cs"/>
            </a:endParaRPr>
          </a:p>
        </p:txBody>
      </p:sp>
      <p:pic>
        <p:nvPicPr>
          <p:cNvPr id="2050" name="Picture 2" descr="http://koeneconsulting.ca/wp/wp-content/uploads/2011/01/small-business-internet-marketing-analysis.jpg"/>
          <p:cNvPicPr>
            <a:picLocks noChangeAspect="1" noChangeArrowheads="1"/>
          </p:cNvPicPr>
          <p:nvPr/>
        </p:nvPicPr>
        <p:blipFill rotWithShape="1">
          <a:blip r:embed="rId4">
            <a:extLst>
              <a:ext uri="{28A0092B-C50C-407E-A947-70E740481C1C}">
                <a14:useLocalDpi xmlns:a14="http://schemas.microsoft.com/office/drawing/2010/main" val="0"/>
              </a:ext>
            </a:extLst>
          </a:blip>
          <a:srcRect l="3761" r="7703"/>
          <a:stretch/>
        </p:blipFill>
        <p:spPr bwMode="auto">
          <a:xfrm>
            <a:off x="6365508" y="4419600"/>
            <a:ext cx="2473692"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439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8195"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Analysis Paragraph </a:t>
            </a:r>
            <a:endParaRPr lang="en-US" b="1" i="1" dirty="0">
              <a:latin typeface="Calibri" pitchFamily="34" charset="0"/>
            </a:endParaRPr>
          </a:p>
        </p:txBody>
      </p:sp>
      <p:sp>
        <p:nvSpPr>
          <p:cNvPr id="8197"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
        <p:nvSpPr>
          <p:cNvPr id="13" name="Rectangle 3"/>
          <p:cNvSpPr txBox="1">
            <a:spLocks noChangeArrowheads="1"/>
          </p:cNvSpPr>
          <p:nvPr/>
        </p:nvSpPr>
        <p:spPr bwMode="auto">
          <a:xfrm>
            <a:off x="381000" y="1600200"/>
            <a:ext cx="84582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lvl="0" indent="-609600">
              <a:lnSpc>
                <a:spcPct val="80000"/>
              </a:lnSpc>
              <a:spcBef>
                <a:spcPct val="20000"/>
              </a:spcBef>
              <a:buSzPct val="75000"/>
              <a:buFontTx/>
              <a:buAutoNum type="arabicPeriod"/>
              <a:tabLst>
                <a:tab pos="3376613" algn="l"/>
              </a:tabLst>
            </a:pPr>
            <a:r>
              <a:rPr lang="en-US" sz="2400" kern="0" dirty="0" smtClean="0">
                <a:latin typeface="Calibri" pitchFamily="34" charset="0"/>
                <a:cs typeface="+mn-cs"/>
              </a:rPr>
              <a:t>Which fluid had the highest viscosity at room temp</a:t>
            </a:r>
            <a:r>
              <a:rPr lang="en-US" sz="2400" kern="0" dirty="0" smtClean="0">
                <a:solidFill>
                  <a:srgbClr val="FF0000"/>
                </a:solidFill>
                <a:latin typeface="Calibri" pitchFamily="34" charset="0"/>
              </a:rPr>
              <a:t>    </a:t>
            </a:r>
            <a:r>
              <a:rPr lang="en-US" sz="2000" b="1" i="1" kern="0" dirty="0" smtClean="0">
                <a:solidFill>
                  <a:schemeClr val="bg1"/>
                </a:solidFill>
                <a:latin typeface="Calibri" pitchFamily="34" charset="0"/>
              </a:rPr>
              <a:t>(1 mark)</a:t>
            </a:r>
          </a:p>
          <a:p>
            <a:pPr marL="609600" lvl="0" indent="-609600">
              <a:lnSpc>
                <a:spcPct val="80000"/>
              </a:lnSpc>
              <a:spcBef>
                <a:spcPct val="20000"/>
              </a:spcBef>
              <a:buSzPct val="75000"/>
              <a:buFontTx/>
              <a:buAutoNum type="arabicPeriod"/>
              <a:tabLst>
                <a:tab pos="3376613" algn="l"/>
              </a:tabLst>
            </a:pPr>
            <a:endParaRPr lang="en-US" sz="800" b="1" i="1" kern="0" dirty="0" smtClean="0">
              <a:latin typeface="Calibri" pitchFamily="34" charset="0"/>
              <a:cs typeface="+mn-cs"/>
            </a:endParaRPr>
          </a:p>
          <a:p>
            <a:pPr marL="609600" lvl="0" indent="-609600">
              <a:lnSpc>
                <a:spcPct val="80000"/>
              </a:lnSpc>
              <a:spcBef>
                <a:spcPct val="20000"/>
              </a:spcBef>
              <a:buSzPct val="75000"/>
              <a:buFontTx/>
              <a:buAutoNum type="arabicPeriod"/>
              <a:tabLst>
                <a:tab pos="3376613" algn="l"/>
              </a:tabLst>
            </a:pPr>
            <a:endParaRPr lang="en-US" sz="800" b="1" i="1" kern="0" dirty="0" smtClean="0">
              <a:latin typeface="Calibri" pitchFamily="34" charset="0"/>
              <a:cs typeface="+mn-cs"/>
            </a:endParaRPr>
          </a:p>
          <a:p>
            <a:pPr marL="609600" indent="-609600">
              <a:lnSpc>
                <a:spcPct val="80000"/>
              </a:lnSpc>
              <a:spcBef>
                <a:spcPct val="20000"/>
              </a:spcBef>
              <a:buSzPct val="75000"/>
              <a:buFontTx/>
              <a:buAutoNum type="arabicPeriod"/>
              <a:tabLst>
                <a:tab pos="3376613" algn="l"/>
              </a:tabLst>
            </a:pPr>
            <a:r>
              <a:rPr lang="en-US" sz="2400" kern="0" dirty="0">
                <a:latin typeface="Calibri"/>
              </a:rPr>
              <a:t>Which fluid took the longest to cover 35cm at room temp</a:t>
            </a:r>
            <a:r>
              <a:rPr lang="en-US" sz="2400" kern="0" dirty="0">
                <a:solidFill>
                  <a:srgbClr val="FF0000"/>
                </a:solidFill>
                <a:latin typeface="Calibri" pitchFamily="34" charset="0"/>
              </a:rPr>
              <a:t>       </a:t>
            </a:r>
            <a:r>
              <a:rPr lang="en-US" sz="2000" b="1" i="1" kern="0" dirty="0">
                <a:solidFill>
                  <a:schemeClr val="bg1"/>
                </a:solidFill>
                <a:latin typeface="Calibri" pitchFamily="34" charset="0"/>
              </a:rPr>
              <a:t>(1 mark</a:t>
            </a:r>
            <a:r>
              <a:rPr lang="en-US" sz="2000" b="1" i="1" kern="0" dirty="0" smtClean="0">
                <a:solidFill>
                  <a:schemeClr val="bg1"/>
                </a:solidFill>
                <a:latin typeface="Calibri" pitchFamily="34" charset="0"/>
              </a:rPr>
              <a:t>)</a:t>
            </a:r>
          </a:p>
          <a:p>
            <a:pPr marL="609600" indent="-609600">
              <a:lnSpc>
                <a:spcPct val="80000"/>
              </a:lnSpc>
              <a:spcBef>
                <a:spcPct val="20000"/>
              </a:spcBef>
              <a:buSzPct val="75000"/>
              <a:buFontTx/>
              <a:buAutoNum type="arabicPeriod"/>
              <a:tabLst>
                <a:tab pos="3376613" algn="l"/>
              </a:tabLst>
            </a:pPr>
            <a:endParaRPr lang="en-US" sz="1400" b="1" i="1" kern="0" dirty="0">
              <a:solidFill>
                <a:schemeClr val="bg1"/>
              </a:solidFill>
              <a:latin typeface="Calibri" pitchFamily="34" charset="0"/>
            </a:endParaRPr>
          </a:p>
          <a:p>
            <a:pPr marL="609600" lvl="0" indent="-609600">
              <a:lnSpc>
                <a:spcPct val="80000"/>
              </a:lnSpc>
              <a:spcBef>
                <a:spcPct val="20000"/>
              </a:spcBef>
              <a:buSzPct val="75000"/>
              <a:buFontTx/>
              <a:buAutoNum type="arabicPeriod"/>
              <a:tabLst>
                <a:tab pos="3376613" algn="l"/>
              </a:tabLst>
            </a:pPr>
            <a:r>
              <a:rPr kumimoji="0" lang="en-US" sz="2400" u="none" strike="noStrike" kern="0" cap="none" spc="0" normalizeH="0" baseline="0" noProof="0" dirty="0" smtClean="0">
                <a:ln>
                  <a:noFill/>
                </a:ln>
                <a:solidFill>
                  <a:schemeClr val="tx1"/>
                </a:solidFill>
                <a:effectLst/>
                <a:uLnTx/>
                <a:uFillTx/>
                <a:latin typeface="Calibri" pitchFamily="34" charset="0"/>
                <a:ea typeface="+mn-ea"/>
                <a:cs typeface="+mn-cs"/>
              </a:rPr>
              <a:t>Which fluid had the highest viscosity at 90 </a:t>
            </a:r>
            <a:r>
              <a:rPr kumimoji="0" lang="en-US" sz="2400" u="none" strike="noStrike" kern="0" cap="none" spc="0" normalizeH="0" baseline="0" noProof="0" dirty="0" smtClean="0">
                <a:ln>
                  <a:noFill/>
                </a:ln>
                <a:solidFill>
                  <a:schemeClr val="tx1"/>
                </a:solidFill>
                <a:effectLst/>
                <a:uLnTx/>
                <a:uFillTx/>
                <a:latin typeface="Calibri"/>
                <a:cs typeface="+mn-cs"/>
              </a:rPr>
              <a:t>⁰C</a:t>
            </a:r>
            <a:r>
              <a:rPr lang="en-US" sz="2400" kern="0" dirty="0" smtClean="0">
                <a:solidFill>
                  <a:srgbClr val="FF0000"/>
                </a:solidFill>
                <a:latin typeface="Calibri" pitchFamily="34" charset="0"/>
              </a:rPr>
              <a:t>     </a:t>
            </a:r>
            <a:r>
              <a:rPr lang="en-US" sz="2000" b="1" i="1" kern="0" dirty="0" smtClean="0">
                <a:solidFill>
                  <a:schemeClr val="bg1"/>
                </a:solidFill>
                <a:latin typeface="Calibri" pitchFamily="34" charset="0"/>
              </a:rPr>
              <a:t>(1 mark)</a:t>
            </a:r>
          </a:p>
          <a:p>
            <a:pPr marL="609600" lvl="0" indent="-609600">
              <a:lnSpc>
                <a:spcPct val="80000"/>
              </a:lnSpc>
              <a:spcBef>
                <a:spcPct val="20000"/>
              </a:spcBef>
              <a:buSzPct val="75000"/>
              <a:buFontTx/>
              <a:buAutoNum type="arabicPeriod"/>
              <a:tabLst>
                <a:tab pos="3376613" algn="l"/>
              </a:tabLst>
            </a:pPr>
            <a:endParaRPr kumimoji="0" lang="en-US" sz="800" b="1" i="1" u="none" strike="noStrike" kern="0" cap="none" spc="0" normalizeH="0" baseline="0" noProof="0" dirty="0" smtClean="0">
              <a:ln>
                <a:noFill/>
              </a:ln>
              <a:solidFill>
                <a:schemeClr val="tx1"/>
              </a:solidFill>
              <a:effectLst/>
              <a:uLnTx/>
              <a:uFillTx/>
              <a:latin typeface="Calibri"/>
              <a:cs typeface="+mn-cs"/>
            </a:endParaRPr>
          </a:p>
          <a:p>
            <a:pPr lvl="0">
              <a:lnSpc>
                <a:spcPct val="80000"/>
              </a:lnSpc>
              <a:spcBef>
                <a:spcPct val="20000"/>
              </a:spcBef>
              <a:buSzPct val="75000"/>
              <a:tabLst>
                <a:tab pos="3376613" algn="l"/>
              </a:tabLst>
            </a:pPr>
            <a:endParaRPr lang="en-US" sz="800" kern="0" dirty="0" smtClean="0">
              <a:latin typeface="Calibri"/>
              <a:cs typeface="+mn-cs"/>
            </a:endParaRPr>
          </a:p>
          <a:p>
            <a:pPr marL="609600" lvl="0" indent="-609600">
              <a:lnSpc>
                <a:spcPct val="80000"/>
              </a:lnSpc>
              <a:spcBef>
                <a:spcPct val="20000"/>
              </a:spcBef>
              <a:buSzPct val="75000"/>
              <a:buFontTx/>
              <a:buAutoNum type="arabicPeriod"/>
              <a:tabLst>
                <a:tab pos="3376613" algn="l"/>
              </a:tabLst>
            </a:pPr>
            <a:endParaRPr lang="en-US" sz="800" kern="0" dirty="0" smtClean="0">
              <a:latin typeface="Calibri"/>
              <a:cs typeface="+mn-cs"/>
            </a:endParaRPr>
          </a:p>
          <a:p>
            <a:pPr marL="609600" lvl="0" indent="-609600">
              <a:lnSpc>
                <a:spcPct val="80000"/>
              </a:lnSpc>
              <a:spcBef>
                <a:spcPct val="20000"/>
              </a:spcBef>
              <a:buSzPct val="75000"/>
              <a:buFont typeface="+mj-lt"/>
              <a:buAutoNum type="arabicPeriod" startAt="4"/>
              <a:tabLst>
                <a:tab pos="3376613" algn="l"/>
              </a:tabLst>
            </a:pPr>
            <a:r>
              <a:rPr kumimoji="0" lang="en-US" sz="2400" strike="noStrike" kern="0" cap="none" spc="0" normalizeH="0" baseline="0" noProof="0" dirty="0" smtClean="0">
                <a:ln>
                  <a:noFill/>
                </a:ln>
                <a:solidFill>
                  <a:schemeClr val="tx1"/>
                </a:solidFill>
                <a:effectLst/>
                <a:uLnTx/>
                <a:uFillTx/>
                <a:latin typeface="Calibri"/>
                <a:cs typeface="+mn-cs"/>
              </a:rPr>
              <a:t>Which</a:t>
            </a:r>
            <a:r>
              <a:rPr kumimoji="0" lang="en-US" sz="2400" strike="noStrike" kern="0" cap="none" spc="0" normalizeH="0" noProof="0" dirty="0" smtClean="0">
                <a:ln>
                  <a:noFill/>
                </a:ln>
                <a:solidFill>
                  <a:schemeClr val="tx1"/>
                </a:solidFill>
                <a:effectLst/>
                <a:uLnTx/>
                <a:uFillTx/>
                <a:latin typeface="Calibri"/>
                <a:cs typeface="+mn-cs"/>
              </a:rPr>
              <a:t> fluid took the longest to cover 35 cm at </a:t>
            </a:r>
            <a:r>
              <a:rPr lang="en-US" sz="2400" kern="0" dirty="0" smtClean="0">
                <a:latin typeface="Calibri" pitchFamily="34" charset="0"/>
              </a:rPr>
              <a:t>90 </a:t>
            </a:r>
            <a:r>
              <a:rPr lang="en-US" sz="2400" kern="0" dirty="0" smtClean="0">
                <a:latin typeface="Calibri"/>
              </a:rPr>
              <a:t>⁰C</a:t>
            </a:r>
            <a:r>
              <a:rPr kumimoji="0" lang="en-US" sz="2400" strike="noStrike" kern="0" cap="none" spc="0" normalizeH="0" baseline="0" noProof="0" dirty="0" smtClean="0">
                <a:ln>
                  <a:noFill/>
                </a:ln>
                <a:solidFill>
                  <a:schemeClr val="tx1"/>
                </a:solidFill>
                <a:effectLst/>
                <a:uLnTx/>
                <a:uFillTx/>
                <a:latin typeface="Calibri"/>
                <a:cs typeface="+mn-cs"/>
              </a:rPr>
              <a:t>   </a:t>
            </a:r>
            <a:r>
              <a:rPr kumimoji="0" lang="en-US" sz="2400" strike="noStrike" kern="0" cap="none" spc="0" normalizeH="0" baseline="0" noProof="0" dirty="0" smtClean="0">
                <a:ln>
                  <a:noFill/>
                </a:ln>
                <a:solidFill>
                  <a:schemeClr val="tx1"/>
                </a:solidFill>
                <a:effectLst/>
                <a:uLnTx/>
                <a:uFillTx/>
                <a:latin typeface="Calibri" pitchFamily="34" charset="0"/>
                <a:ea typeface="+mn-ea"/>
                <a:cs typeface="+mn-cs"/>
              </a:rPr>
              <a:t> </a:t>
            </a:r>
            <a:r>
              <a:rPr lang="en-US" sz="2000" b="1" i="1" kern="0" dirty="0" smtClean="0">
                <a:solidFill>
                  <a:schemeClr val="bg1"/>
                </a:solidFill>
                <a:latin typeface="Calibri" pitchFamily="34" charset="0"/>
              </a:rPr>
              <a:t>(1 mark)</a:t>
            </a:r>
          </a:p>
          <a:p>
            <a:pPr marL="609600" lvl="0" indent="-609600">
              <a:lnSpc>
                <a:spcPct val="80000"/>
              </a:lnSpc>
              <a:spcBef>
                <a:spcPct val="20000"/>
              </a:spcBef>
              <a:buSzPct val="75000"/>
              <a:buFontTx/>
              <a:buAutoNum type="arabicPeriod" startAt="4"/>
              <a:tabLst>
                <a:tab pos="3376613" algn="l"/>
              </a:tabLst>
            </a:pPr>
            <a:endParaRPr kumimoji="0" lang="en-US" sz="800" b="1" i="1" u="none" strike="noStrike" kern="0" cap="none" spc="0" normalizeH="0" baseline="0" noProof="0" dirty="0" smtClean="0">
              <a:ln>
                <a:noFill/>
              </a:ln>
              <a:solidFill>
                <a:schemeClr val="tx1"/>
              </a:solidFill>
              <a:effectLst/>
              <a:uLnTx/>
              <a:uFillTx/>
              <a:latin typeface="Calibri" pitchFamily="34" charset="0"/>
              <a:ea typeface="+mn-ea"/>
              <a:cs typeface="+mn-cs"/>
            </a:endParaRPr>
          </a:p>
          <a:p>
            <a:pPr marL="609600" lvl="0" indent="-609600">
              <a:lnSpc>
                <a:spcPct val="80000"/>
              </a:lnSpc>
              <a:spcBef>
                <a:spcPct val="20000"/>
              </a:spcBef>
              <a:buSzPct val="75000"/>
              <a:buFontTx/>
              <a:buAutoNum type="arabicPeriod" startAt="4"/>
              <a:tabLst>
                <a:tab pos="3376613" algn="l"/>
              </a:tabLst>
            </a:pPr>
            <a:endParaRPr kumimoji="0" lang="en-US" sz="800" b="1" i="1" u="none" strike="noStrike" kern="0" cap="none" spc="0" normalizeH="0" baseline="0" noProof="0" dirty="0" smtClean="0">
              <a:ln>
                <a:noFill/>
              </a:ln>
              <a:solidFill>
                <a:schemeClr val="tx1"/>
              </a:solidFill>
              <a:effectLst/>
              <a:uLnTx/>
              <a:uFillTx/>
              <a:latin typeface="Calibri" pitchFamily="34" charset="0"/>
              <a:ea typeface="+mn-ea"/>
              <a:cs typeface="+mn-cs"/>
            </a:endParaRPr>
          </a:p>
          <a:p>
            <a:pPr marL="609600" lvl="0" indent="-609600">
              <a:lnSpc>
                <a:spcPct val="80000"/>
              </a:lnSpc>
              <a:spcBef>
                <a:spcPct val="20000"/>
              </a:spcBef>
              <a:buSzPct val="75000"/>
              <a:buFontTx/>
              <a:buAutoNum type="arabicPeriod" startAt="4"/>
              <a:tabLst>
                <a:tab pos="3376613" algn="l"/>
              </a:tabLst>
            </a:pPr>
            <a:r>
              <a:rPr lang="en-US" sz="2400" kern="0" dirty="0" smtClean="0">
                <a:latin typeface="Calibri" pitchFamily="34" charset="0"/>
                <a:cs typeface="+mn-cs"/>
              </a:rPr>
              <a:t>Which 2 liquids showed the largest change in flow rate as we heated them up… by how much for each   </a:t>
            </a:r>
            <a:r>
              <a:rPr lang="en-US" sz="2000" b="1" i="1" kern="0" dirty="0" smtClean="0">
                <a:solidFill>
                  <a:schemeClr val="bg1"/>
                </a:solidFill>
                <a:latin typeface="Calibri" pitchFamily="34" charset="0"/>
              </a:rPr>
              <a:t>(4 mark)</a:t>
            </a:r>
          </a:p>
          <a:p>
            <a:pPr marL="609600" lvl="0" indent="-609600">
              <a:lnSpc>
                <a:spcPct val="80000"/>
              </a:lnSpc>
              <a:spcBef>
                <a:spcPct val="20000"/>
              </a:spcBef>
              <a:buSzPct val="75000"/>
              <a:buFontTx/>
              <a:buAutoNum type="arabicPeriod" startAt="4"/>
              <a:tabLst>
                <a:tab pos="3376613" algn="l"/>
              </a:tabLst>
            </a:pPr>
            <a:endParaRPr lang="en-US" sz="800" b="1" i="1" kern="0" dirty="0" smtClean="0">
              <a:latin typeface="Calibri" pitchFamily="34" charset="0"/>
              <a:cs typeface="+mn-cs"/>
            </a:endParaRPr>
          </a:p>
          <a:p>
            <a:pPr marL="609600" lvl="0" indent="-609600">
              <a:lnSpc>
                <a:spcPct val="80000"/>
              </a:lnSpc>
              <a:spcBef>
                <a:spcPct val="20000"/>
              </a:spcBef>
              <a:buSzPct val="75000"/>
              <a:buFontTx/>
              <a:buAutoNum type="arabicPeriod" startAt="4"/>
              <a:tabLst>
                <a:tab pos="3376613" algn="l"/>
              </a:tabLst>
            </a:pPr>
            <a:endParaRPr lang="en-US" sz="800" b="1" i="1" kern="0" dirty="0" smtClean="0">
              <a:latin typeface="Calibri" pitchFamily="34" charset="0"/>
              <a:cs typeface="+mn-cs"/>
            </a:endParaRPr>
          </a:p>
          <a:p>
            <a:pPr marL="609600" lvl="0" indent="-609600">
              <a:lnSpc>
                <a:spcPct val="80000"/>
              </a:lnSpc>
              <a:spcBef>
                <a:spcPct val="20000"/>
              </a:spcBef>
              <a:buSzPct val="75000"/>
              <a:buFontTx/>
              <a:buAutoNum type="arabicPeriod" startAt="4"/>
              <a:tabLst>
                <a:tab pos="3376613" algn="l"/>
              </a:tabLst>
            </a:pPr>
            <a:r>
              <a:rPr lang="en-US" sz="2400" kern="0" dirty="0" smtClean="0">
                <a:latin typeface="Calibri" pitchFamily="34" charset="0"/>
                <a:cs typeface="+mn-cs"/>
              </a:rPr>
              <a:t>Which </a:t>
            </a:r>
            <a:r>
              <a:rPr lang="en-US" sz="2400" kern="0" dirty="0">
                <a:latin typeface="Calibri" pitchFamily="34" charset="0"/>
                <a:cs typeface="+mn-cs"/>
              </a:rPr>
              <a:t>2</a:t>
            </a:r>
            <a:r>
              <a:rPr lang="en-US" sz="2400" kern="0" dirty="0" smtClean="0">
                <a:latin typeface="Calibri" pitchFamily="34" charset="0"/>
                <a:cs typeface="+mn-cs"/>
              </a:rPr>
              <a:t> liquids showed the smallest change in flow rate  as we heated them up… by how much for each     </a:t>
            </a:r>
            <a:r>
              <a:rPr lang="en-US" sz="2000" b="1" i="1" kern="0" dirty="0" smtClean="0">
                <a:solidFill>
                  <a:schemeClr val="bg1"/>
                </a:solidFill>
                <a:latin typeface="Calibri" pitchFamily="34" charset="0"/>
              </a:rPr>
              <a:t>(4 mark)</a:t>
            </a:r>
          </a:p>
          <a:p>
            <a:pPr marL="609600" lvl="0" indent="-609600">
              <a:lnSpc>
                <a:spcPct val="80000"/>
              </a:lnSpc>
              <a:spcBef>
                <a:spcPct val="20000"/>
              </a:spcBef>
              <a:buSzPct val="75000"/>
              <a:buFontTx/>
              <a:buAutoNum type="arabicPeriod" startAt="4"/>
              <a:tabLst>
                <a:tab pos="3376613" algn="l"/>
              </a:tabLst>
            </a:pPr>
            <a:endParaRPr lang="en-US" sz="2000" b="1" i="1" kern="0" dirty="0" smtClean="0">
              <a:solidFill>
                <a:srgbClr val="FF0000"/>
              </a:solidFill>
              <a:latin typeface="Calibri" pitchFamily="34" charset="0"/>
              <a:cs typeface="+mn-cs"/>
            </a:endParaRPr>
          </a:p>
          <a:p>
            <a:pPr marL="609600" lvl="0" indent="-609600">
              <a:lnSpc>
                <a:spcPct val="80000"/>
              </a:lnSpc>
              <a:spcBef>
                <a:spcPct val="20000"/>
              </a:spcBef>
              <a:buSzPct val="75000"/>
              <a:tabLst>
                <a:tab pos="3376613" algn="l"/>
              </a:tabLst>
            </a:pPr>
            <a:r>
              <a:rPr lang="en-US" sz="2000" b="1" i="1" kern="0" dirty="0" smtClean="0">
                <a:solidFill>
                  <a:schemeClr val="bg1"/>
                </a:solidFill>
                <a:latin typeface="Calibri" pitchFamily="34" charset="0"/>
                <a:cs typeface="+mn-cs"/>
              </a:rPr>
              <a:t>Total for the analysis is 12</a:t>
            </a:r>
          </a:p>
          <a:p>
            <a:pPr marL="609600" marR="0" lvl="0" indent="-609600" algn="l" defTabSz="914400" rtl="0" eaLnBrk="1" fontAlgn="base" latinLnBrk="0" hangingPunct="1">
              <a:lnSpc>
                <a:spcPct val="80000"/>
              </a:lnSpc>
              <a:spcBef>
                <a:spcPct val="20000"/>
              </a:spcBef>
              <a:spcAft>
                <a:spcPct val="0"/>
              </a:spcAft>
              <a:buClrTx/>
              <a:buSzPct val="75000"/>
              <a:buFontTx/>
              <a:buAutoNum type="arabicPeriod"/>
              <a:tabLst>
                <a:tab pos="3376613" algn="l"/>
              </a:tabLst>
              <a:defRPr/>
            </a:pPr>
            <a:endParaRPr kumimoji="0" lang="en-US" sz="900" b="1" i="1" u="none" strike="noStrike" kern="0" cap="none" spc="0" normalizeH="0" baseline="0" noProof="0" dirty="0" smtClean="0">
              <a:ln>
                <a:noFill/>
              </a:ln>
              <a:solidFill>
                <a:schemeClr val="tx1"/>
              </a:solidFill>
              <a:effectLst/>
              <a:uLnTx/>
              <a:uFillTx/>
              <a:latin typeface="Calibri" pitchFamily="34" charset="0"/>
              <a:ea typeface="+mn-ea"/>
              <a:cs typeface="+mn-cs"/>
            </a:endParaRPr>
          </a:p>
          <a:p>
            <a:pPr marL="609600" marR="0" lvl="0" indent="-609600" algn="l" defTabSz="914400" rtl="0" eaLnBrk="1" fontAlgn="base" latinLnBrk="0" hangingPunct="1">
              <a:lnSpc>
                <a:spcPct val="80000"/>
              </a:lnSpc>
              <a:spcBef>
                <a:spcPct val="20000"/>
              </a:spcBef>
              <a:spcAft>
                <a:spcPct val="0"/>
              </a:spcAft>
              <a:buClrTx/>
              <a:buSzPct val="75000"/>
              <a:tabLst>
                <a:tab pos="3376613" algn="l"/>
              </a:tabLst>
              <a:defRPr/>
            </a:pPr>
            <a:r>
              <a:rPr kumimoji="0" lang="en-US" sz="2000" b="1" i="1" u="none" strike="noStrike" kern="0" cap="none" spc="0" normalizeH="0" baseline="0" noProof="0" dirty="0" smtClean="0">
                <a:ln>
                  <a:noFill/>
                </a:ln>
                <a:solidFill>
                  <a:srgbClr val="000000"/>
                </a:solidFill>
                <a:effectLst/>
                <a:uLnTx/>
                <a:uFillTx/>
                <a:latin typeface="Calibri" pitchFamily="34" charset="0"/>
                <a:ea typeface="+mn-ea"/>
                <a:cs typeface="+mn-cs"/>
              </a:rPr>
              <a:t> </a:t>
            </a:r>
            <a:endParaRPr kumimoji="0" lang="en-US" sz="2000" b="1" i="1" u="none" strike="noStrike" kern="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8195"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Conclusion </a:t>
            </a:r>
            <a:endParaRPr lang="en-US" b="1" i="1" dirty="0">
              <a:latin typeface="Calibri" pitchFamily="34" charset="0"/>
            </a:endParaRPr>
          </a:p>
        </p:txBody>
      </p:sp>
      <p:sp>
        <p:nvSpPr>
          <p:cNvPr id="8197"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
        <p:nvSpPr>
          <p:cNvPr id="13" name="Rectangle 3"/>
          <p:cNvSpPr txBox="1">
            <a:spLocks noChangeArrowheads="1"/>
          </p:cNvSpPr>
          <p:nvPr/>
        </p:nvSpPr>
        <p:spPr bwMode="auto">
          <a:xfrm>
            <a:off x="152400" y="1600200"/>
            <a:ext cx="89154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800" b="1" i="1" dirty="0" smtClean="0">
                <a:solidFill>
                  <a:schemeClr val="bg1"/>
                </a:solidFill>
                <a:latin typeface="Calibri" pitchFamily="34" charset="0"/>
              </a:rPr>
              <a:t>Under the conclusion section heading, please make sure you write out in full detail your original hypothesis, whether you were correct or not, and what you learned.</a:t>
            </a:r>
          </a:p>
          <a:p>
            <a:pPr marL="579438" indent="-579438"/>
            <a:endParaRPr lang="en-US" sz="2800" b="1" i="1" dirty="0" smtClean="0">
              <a:solidFill>
                <a:srgbClr val="FF0000"/>
              </a:solidFill>
              <a:latin typeface="Calibri" pitchFamily="34" charset="0"/>
            </a:endParaRPr>
          </a:p>
          <a:p>
            <a:pPr lvl="0">
              <a:lnSpc>
                <a:spcPct val="80000"/>
              </a:lnSpc>
              <a:spcBef>
                <a:spcPct val="20000"/>
              </a:spcBef>
              <a:buSzPct val="75000"/>
              <a:tabLst>
                <a:tab pos="3376613" algn="l"/>
              </a:tabLst>
              <a:defRPr/>
            </a:pPr>
            <a:r>
              <a:rPr lang="en-US" sz="2800" kern="0" dirty="0" smtClean="0">
                <a:latin typeface="Calibri" pitchFamily="34" charset="0"/>
              </a:rPr>
              <a:t>1.     Restate </a:t>
            </a:r>
            <a:r>
              <a:rPr lang="en-US" sz="2800" kern="0" dirty="0">
                <a:latin typeface="Calibri" pitchFamily="34" charset="0"/>
              </a:rPr>
              <a:t>your hypothesis</a:t>
            </a:r>
            <a:r>
              <a:rPr lang="en-US" sz="2400" b="1" i="1" kern="0" dirty="0">
                <a:latin typeface="Calibri" pitchFamily="34" charset="0"/>
              </a:rPr>
              <a:t>   </a:t>
            </a:r>
            <a:r>
              <a:rPr lang="en-US" sz="2000" b="1" i="1" kern="0" dirty="0">
                <a:solidFill>
                  <a:schemeClr val="bg1"/>
                </a:solidFill>
                <a:latin typeface="Calibri" pitchFamily="34" charset="0"/>
              </a:rPr>
              <a:t>(1 mark)</a:t>
            </a:r>
          </a:p>
          <a:p>
            <a:pPr marL="609600" lvl="0" indent="-609600">
              <a:lnSpc>
                <a:spcPct val="80000"/>
              </a:lnSpc>
              <a:spcBef>
                <a:spcPct val="20000"/>
              </a:spcBef>
              <a:buSzPct val="75000"/>
              <a:buFont typeface="+mj-lt"/>
              <a:buAutoNum type="arabicPeriod" startAt="8"/>
              <a:tabLst>
                <a:tab pos="3376613" algn="l"/>
              </a:tabLst>
              <a:defRPr/>
            </a:pPr>
            <a:endParaRPr lang="en-US" sz="2000" b="1" i="1" kern="0" dirty="0">
              <a:solidFill>
                <a:srgbClr val="FF0000"/>
              </a:solidFill>
              <a:latin typeface="Calibri" pitchFamily="34" charset="0"/>
            </a:endParaRPr>
          </a:p>
          <a:p>
            <a:pPr marL="609600" lvl="0" indent="-609600">
              <a:lnSpc>
                <a:spcPct val="80000"/>
              </a:lnSpc>
              <a:spcBef>
                <a:spcPct val="20000"/>
              </a:spcBef>
              <a:buSzPct val="75000"/>
              <a:buFontTx/>
              <a:buAutoNum type="arabicPeriod" startAt="8"/>
              <a:tabLst>
                <a:tab pos="3376613" algn="l"/>
              </a:tabLst>
              <a:defRPr/>
            </a:pPr>
            <a:endParaRPr lang="en-US" sz="800" b="1" i="1" kern="0" dirty="0">
              <a:solidFill>
                <a:srgbClr val="000000"/>
              </a:solidFill>
              <a:latin typeface="Calibri" pitchFamily="34" charset="0"/>
            </a:endParaRPr>
          </a:p>
          <a:p>
            <a:pPr marL="682625" lvl="0" indent="-682625">
              <a:lnSpc>
                <a:spcPct val="80000"/>
              </a:lnSpc>
              <a:spcBef>
                <a:spcPct val="20000"/>
              </a:spcBef>
              <a:buSzPct val="75000"/>
              <a:tabLst>
                <a:tab pos="3376613" algn="l"/>
              </a:tabLst>
            </a:pPr>
            <a:r>
              <a:rPr lang="en-US" sz="2800" kern="0" dirty="0" smtClean="0">
                <a:latin typeface="Calibri" pitchFamily="34" charset="0"/>
              </a:rPr>
              <a:t>2.     State </a:t>
            </a:r>
            <a:r>
              <a:rPr lang="en-US" sz="2800" kern="0" dirty="0">
                <a:latin typeface="Calibri" pitchFamily="34" charset="0"/>
              </a:rPr>
              <a:t>whether your hypothesis was correct or not… if not, explain why</a:t>
            </a:r>
            <a:r>
              <a:rPr lang="en-US" sz="2400" b="1" i="1" kern="0" dirty="0">
                <a:solidFill>
                  <a:srgbClr val="FF0000"/>
                </a:solidFill>
                <a:latin typeface="Calibri" pitchFamily="34" charset="0"/>
              </a:rPr>
              <a:t> </a:t>
            </a:r>
            <a:r>
              <a:rPr lang="en-US" sz="2000" b="1" i="1" kern="0" dirty="0">
                <a:solidFill>
                  <a:srgbClr val="FF0000"/>
                </a:solidFill>
                <a:latin typeface="Calibri" pitchFamily="34" charset="0"/>
              </a:rPr>
              <a:t>      </a:t>
            </a:r>
            <a:r>
              <a:rPr lang="en-US" sz="2000" b="1" i="1" kern="0" dirty="0">
                <a:solidFill>
                  <a:schemeClr val="bg1"/>
                </a:solidFill>
                <a:latin typeface="Calibri" pitchFamily="34" charset="0"/>
              </a:rPr>
              <a:t>(1 mark)</a:t>
            </a:r>
          </a:p>
          <a:p>
            <a:endParaRPr lang="en-US" sz="2800" dirty="0">
              <a:latin typeface="Calibri" pitchFamily="34" charset="0"/>
            </a:endParaRPr>
          </a:p>
          <a:p>
            <a:pPr marL="514350" indent="-514350">
              <a:buAutoNum type="arabicPeriod" startAt="3"/>
            </a:pPr>
            <a:r>
              <a:rPr lang="en-US" sz="2800" dirty="0" smtClean="0">
                <a:latin typeface="Calibri" pitchFamily="34" charset="0"/>
              </a:rPr>
              <a:t>  Explain, What did you learn?  </a:t>
            </a:r>
            <a:r>
              <a:rPr lang="en-US" sz="2000" b="1" i="1" dirty="0" smtClean="0">
                <a:solidFill>
                  <a:schemeClr val="bg1"/>
                </a:solidFill>
                <a:latin typeface="Calibri" pitchFamily="34" charset="0"/>
              </a:rPr>
              <a:t>(3 marks)</a:t>
            </a:r>
          </a:p>
          <a:p>
            <a:endParaRPr lang="en-US" sz="2000" b="1" i="1" dirty="0" smtClean="0">
              <a:solidFill>
                <a:schemeClr val="bg1"/>
              </a:solidFill>
              <a:latin typeface="Calibri" pitchFamily="34" charset="0"/>
            </a:endParaRPr>
          </a:p>
          <a:p>
            <a:endParaRPr lang="en-US" sz="1000" b="1" i="1" dirty="0">
              <a:solidFill>
                <a:schemeClr val="bg1"/>
              </a:solidFill>
              <a:latin typeface="Calibri" pitchFamily="34" charset="0"/>
            </a:endParaRPr>
          </a:p>
          <a:p>
            <a:r>
              <a:rPr lang="en-US" sz="2000" b="1" i="1" dirty="0" smtClean="0">
                <a:solidFill>
                  <a:schemeClr val="bg1"/>
                </a:solidFill>
                <a:latin typeface="Calibri" pitchFamily="34" charset="0"/>
              </a:rPr>
              <a:t>Total of 5 marks for the conclusion </a:t>
            </a:r>
          </a:p>
        </p:txBody>
      </p:sp>
    </p:spTree>
    <p:extLst>
      <p:ext uri="{BB962C8B-B14F-4D97-AF65-F5344CB8AC3E}">
        <p14:creationId xmlns:p14="http://schemas.microsoft.com/office/powerpoint/2010/main" val="1289257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8195"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Extension Questions </a:t>
            </a:r>
            <a:endParaRPr lang="en-US" b="1" i="1" dirty="0">
              <a:latin typeface="Calibri" pitchFamily="34" charset="0"/>
            </a:endParaRPr>
          </a:p>
        </p:txBody>
      </p:sp>
      <p:sp>
        <p:nvSpPr>
          <p:cNvPr id="8197"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
        <p:nvSpPr>
          <p:cNvPr id="13" name="Rectangle 3"/>
          <p:cNvSpPr txBox="1">
            <a:spLocks noChangeArrowheads="1"/>
          </p:cNvSpPr>
          <p:nvPr/>
        </p:nvSpPr>
        <p:spPr bwMode="auto">
          <a:xfrm>
            <a:off x="342098" y="1447800"/>
            <a:ext cx="84582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800" b="1" i="1" dirty="0" smtClean="0">
                <a:solidFill>
                  <a:schemeClr val="bg1"/>
                </a:solidFill>
                <a:latin typeface="Calibri" pitchFamily="34" charset="0"/>
              </a:rPr>
              <a:t>After the conclusion heading, you must answer a set of extension questions that are designed to check your deeper understanding.  The marks for these questions will be weighted double.</a:t>
            </a:r>
          </a:p>
          <a:p>
            <a:endParaRPr lang="en-US" sz="1600" b="1" i="1" dirty="0" smtClean="0">
              <a:solidFill>
                <a:schemeClr val="bg1"/>
              </a:solidFill>
              <a:latin typeface="Calibri" pitchFamily="34" charset="0"/>
            </a:endParaRPr>
          </a:p>
          <a:p>
            <a:pPr marL="579438" indent="-579438"/>
            <a:r>
              <a:rPr lang="en-US" sz="2800" i="1" dirty="0" smtClean="0">
                <a:solidFill>
                  <a:schemeClr val="bg1"/>
                </a:solidFill>
                <a:latin typeface="Calibri" pitchFamily="34" charset="0"/>
              </a:rPr>
              <a:t>Total of 12 marks for the questions  x 2  = 24</a:t>
            </a:r>
          </a:p>
          <a:p>
            <a:endParaRPr lang="en-US" sz="2800" dirty="0" smtClean="0">
              <a:latin typeface="Calibri" pitchFamily="34" charset="0"/>
            </a:endParaRPr>
          </a:p>
          <a:p>
            <a:endParaRPr lang="en-US" sz="2800" dirty="0" smtClean="0">
              <a:latin typeface="Calibri" pitchFamily="34" charset="0"/>
            </a:endParaRPr>
          </a:p>
          <a:p>
            <a:pPr marL="579438" indent="-579438">
              <a:buFont typeface="+mj-lt"/>
              <a:buAutoNum type="arabicPeriod"/>
            </a:pPr>
            <a:r>
              <a:rPr lang="en-US" sz="2800" dirty="0" smtClean="0">
                <a:latin typeface="Calibri" pitchFamily="34" charset="0"/>
              </a:rPr>
              <a:t>Rank the five fluids in order from the least viscous to the most viscous when they were at room temp.       </a:t>
            </a:r>
            <a:r>
              <a:rPr lang="en-US" sz="2000" b="1" i="1" dirty="0" smtClean="0">
                <a:solidFill>
                  <a:schemeClr val="bg1"/>
                </a:solidFill>
                <a:latin typeface="Calibri" pitchFamily="34" charset="0"/>
              </a:rPr>
              <a:t>(1 mark)</a:t>
            </a:r>
          </a:p>
          <a:p>
            <a:endParaRPr kumimoji="0" lang="en-US" sz="2000" b="1" i="1" u="none" strike="noStrike" kern="0" cap="none" spc="0" normalizeH="0" baseline="0" noProof="0" dirty="0">
              <a:ln>
                <a:noFill/>
              </a:ln>
              <a:solidFill>
                <a:schemeClr val="bg1"/>
              </a:solidFill>
              <a:effectLst/>
              <a:uLnTx/>
              <a:uFillTx/>
              <a:latin typeface="Calibri" pitchFamily="34" charset="0"/>
              <a:cs typeface="+mn-cs"/>
            </a:endParaRPr>
          </a:p>
          <a:p>
            <a:endParaRPr kumimoji="0" lang="en-US" sz="900" b="1" i="1" u="none" strike="noStrike" kern="0" cap="none" spc="0" normalizeH="0" baseline="0" noProof="0" dirty="0" smtClean="0">
              <a:ln>
                <a:noFill/>
              </a:ln>
              <a:solidFill>
                <a:schemeClr val="bg1"/>
              </a:solidFill>
              <a:effectLst/>
              <a:uLnTx/>
              <a:uFillTx/>
              <a:latin typeface="Calibri" pitchFamily="34" charset="0"/>
              <a:cs typeface="+mn-cs"/>
            </a:endParaRPr>
          </a:p>
          <a:p>
            <a:pPr marL="609600" marR="0" lvl="0" indent="-609600" algn="l" defTabSz="914400" rtl="0" eaLnBrk="1" fontAlgn="base" latinLnBrk="0" hangingPunct="1">
              <a:lnSpc>
                <a:spcPct val="80000"/>
              </a:lnSpc>
              <a:spcBef>
                <a:spcPct val="20000"/>
              </a:spcBef>
              <a:spcAft>
                <a:spcPct val="0"/>
              </a:spcAft>
              <a:buClrTx/>
              <a:buSzPct val="75000"/>
              <a:tabLst>
                <a:tab pos="3376613" algn="l"/>
              </a:tabLst>
              <a:defRPr/>
            </a:pPr>
            <a:r>
              <a:rPr kumimoji="0" lang="en-US" sz="2000" b="1" i="1" u="none" strike="noStrike" kern="0" cap="none" spc="0" normalizeH="0" baseline="0" noProof="0" dirty="0" smtClean="0">
                <a:ln>
                  <a:noFill/>
                </a:ln>
                <a:solidFill>
                  <a:srgbClr val="000000"/>
                </a:solidFill>
                <a:effectLst/>
                <a:uLnTx/>
                <a:uFillTx/>
                <a:latin typeface="Calibri" pitchFamily="34" charset="0"/>
                <a:ea typeface="+mn-ea"/>
                <a:cs typeface="+mn-cs"/>
              </a:rPr>
              <a:t> </a:t>
            </a:r>
            <a:endParaRPr kumimoji="0" lang="en-US" sz="2000" b="1" i="1" u="none" strike="noStrike" kern="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8195"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Extension Questions </a:t>
            </a:r>
            <a:r>
              <a:rPr lang="en-US" b="1" i="1" dirty="0" err="1" smtClean="0">
                <a:latin typeface="Calibri" pitchFamily="34" charset="0"/>
              </a:rPr>
              <a:t>con’t</a:t>
            </a:r>
            <a:endParaRPr lang="en-US" b="1" i="1" dirty="0">
              <a:latin typeface="Calibri" pitchFamily="34" charset="0"/>
            </a:endParaRPr>
          </a:p>
        </p:txBody>
      </p:sp>
      <p:sp>
        <p:nvSpPr>
          <p:cNvPr id="8197"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
        <p:nvSpPr>
          <p:cNvPr id="13" name="Rectangle 3"/>
          <p:cNvSpPr txBox="1">
            <a:spLocks noChangeArrowheads="1"/>
          </p:cNvSpPr>
          <p:nvPr/>
        </p:nvSpPr>
        <p:spPr bwMode="auto">
          <a:xfrm>
            <a:off x="381000" y="1600200"/>
            <a:ext cx="84582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68325" lvl="0" indent="-568325">
              <a:buAutoNum type="arabicPeriod" startAt="2"/>
            </a:pPr>
            <a:r>
              <a:rPr lang="en-US" sz="2800" dirty="0" smtClean="0">
                <a:solidFill>
                  <a:srgbClr val="000000"/>
                </a:solidFill>
                <a:latin typeface="Calibri" pitchFamily="34" charset="0"/>
              </a:rPr>
              <a:t>Rank </a:t>
            </a:r>
            <a:r>
              <a:rPr lang="en-US" sz="2800" dirty="0">
                <a:solidFill>
                  <a:srgbClr val="000000"/>
                </a:solidFill>
                <a:latin typeface="Calibri" pitchFamily="34" charset="0"/>
              </a:rPr>
              <a:t>the </a:t>
            </a:r>
            <a:r>
              <a:rPr lang="en-US" sz="2800" dirty="0" smtClean="0">
                <a:solidFill>
                  <a:srgbClr val="000000"/>
                </a:solidFill>
                <a:latin typeface="Calibri" pitchFamily="34" charset="0"/>
              </a:rPr>
              <a:t>five </a:t>
            </a:r>
            <a:r>
              <a:rPr lang="en-US" sz="2800" dirty="0">
                <a:solidFill>
                  <a:srgbClr val="000000"/>
                </a:solidFill>
                <a:latin typeface="Calibri" pitchFamily="34" charset="0"/>
              </a:rPr>
              <a:t>fluids in order from the least viscous to the most viscous when they were at 80 °C        </a:t>
            </a:r>
            <a:r>
              <a:rPr lang="en-US" sz="2000" b="1" i="1" dirty="0">
                <a:solidFill>
                  <a:srgbClr val="FFFFFF"/>
                </a:solidFill>
                <a:latin typeface="Calibri" pitchFamily="34" charset="0"/>
              </a:rPr>
              <a:t>(1 mark</a:t>
            </a:r>
            <a:r>
              <a:rPr lang="en-US" sz="2000" b="1" i="1" dirty="0" smtClean="0">
                <a:solidFill>
                  <a:srgbClr val="FFFFFF"/>
                </a:solidFill>
                <a:latin typeface="Calibri" pitchFamily="34" charset="0"/>
              </a:rPr>
              <a:t>)</a:t>
            </a:r>
          </a:p>
          <a:p>
            <a:pPr marL="568325" lvl="0" indent="-568325">
              <a:buAutoNum type="arabicPeriod" startAt="2"/>
            </a:pPr>
            <a:endParaRPr lang="en-US" sz="2000" b="1" i="1" dirty="0" smtClean="0">
              <a:solidFill>
                <a:srgbClr val="FFFFFF"/>
              </a:solidFill>
              <a:latin typeface="Calibri" pitchFamily="34" charset="0"/>
            </a:endParaRPr>
          </a:p>
          <a:p>
            <a:pPr marL="568325" lvl="0" indent="-568325">
              <a:buAutoNum type="arabicPeriod" startAt="2"/>
            </a:pPr>
            <a:endParaRPr lang="en-US" sz="2000" b="1" i="1" dirty="0">
              <a:solidFill>
                <a:srgbClr val="FFFFFF"/>
              </a:solidFill>
              <a:latin typeface="Calibri" pitchFamily="34" charset="0"/>
            </a:endParaRPr>
          </a:p>
          <a:p>
            <a:pPr marL="579438" indent="-579438">
              <a:buFont typeface="+mj-lt"/>
              <a:buAutoNum type="arabicPeriod" startAt="3"/>
            </a:pPr>
            <a:r>
              <a:rPr lang="en-US" sz="2800" dirty="0" smtClean="0">
                <a:latin typeface="Calibri" pitchFamily="34" charset="0"/>
              </a:rPr>
              <a:t>Explain what two things happened to the particles in each liquid as they were heated in terms of how they were moving and the spaces between them.   </a:t>
            </a:r>
            <a:r>
              <a:rPr lang="en-US" sz="2000" b="1" i="1" dirty="0" smtClean="0">
                <a:solidFill>
                  <a:schemeClr val="bg1"/>
                </a:solidFill>
                <a:latin typeface="Calibri" pitchFamily="34" charset="0"/>
              </a:rPr>
              <a:t>(2 marks)</a:t>
            </a:r>
          </a:p>
          <a:p>
            <a:pPr marL="579438" indent="-579438">
              <a:buFont typeface="+mj-lt"/>
              <a:buAutoNum type="arabicPeriod" startAt="3"/>
            </a:pPr>
            <a:endParaRPr lang="en-US" dirty="0" smtClean="0">
              <a:solidFill>
                <a:srgbClr val="FF0000"/>
              </a:solidFill>
              <a:latin typeface="Calibri" pitchFamily="34" charset="0"/>
            </a:endParaRPr>
          </a:p>
          <a:p>
            <a:pPr marL="579438" indent="-579438">
              <a:buFont typeface="+mj-lt"/>
              <a:buAutoNum type="arabicPeriod" startAt="3"/>
            </a:pPr>
            <a:endParaRPr lang="en-US" dirty="0" smtClean="0">
              <a:solidFill>
                <a:srgbClr val="FF0000"/>
              </a:solidFill>
              <a:latin typeface="Calibri" pitchFamily="34" charset="0"/>
            </a:endParaRPr>
          </a:p>
          <a:p>
            <a:pPr marL="579438" indent="-579438">
              <a:buFont typeface="+mj-lt"/>
              <a:buAutoNum type="arabicPeriod" startAt="3"/>
            </a:pPr>
            <a:r>
              <a:rPr lang="en-US" sz="2800" dirty="0" smtClean="0">
                <a:latin typeface="Calibri" pitchFamily="34" charset="0"/>
              </a:rPr>
              <a:t>In one simple sentence… how did this affect the viscosity of the liquids?   </a:t>
            </a:r>
            <a:r>
              <a:rPr lang="en-US" sz="2000" b="1" i="1" dirty="0" smtClean="0">
                <a:solidFill>
                  <a:schemeClr val="bg1"/>
                </a:solidFill>
                <a:latin typeface="Calibri" pitchFamily="34" charset="0"/>
              </a:rPr>
              <a:t>(1 mark)</a:t>
            </a:r>
          </a:p>
          <a:p>
            <a:endParaRPr kumimoji="0" lang="en-US" sz="2000" b="1" i="1" u="none" strike="noStrike" kern="0" cap="none" spc="0" normalizeH="0" baseline="0" noProof="0" dirty="0" smtClean="0">
              <a:ln>
                <a:noFill/>
              </a:ln>
              <a:solidFill>
                <a:schemeClr val="tx1"/>
              </a:solidFill>
              <a:effectLst/>
              <a:uLnTx/>
              <a:uFillTx/>
              <a:latin typeface="Calibri" pitchFamily="34"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3074" name="Rectangle 2"/>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Formal Lab Report Reminder</a:t>
            </a:r>
            <a:endParaRPr lang="en-US" b="1" i="1" dirty="0">
              <a:latin typeface="Calibri" pitchFamily="34" charset="0"/>
            </a:endParaRPr>
          </a:p>
        </p:txBody>
      </p:sp>
      <p:sp>
        <p:nvSpPr>
          <p:cNvPr id="3078" name="Line 6"/>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
        <p:nvSpPr>
          <p:cNvPr id="9" name="Rectangle 3"/>
          <p:cNvSpPr txBox="1">
            <a:spLocks noChangeArrowheads="1"/>
          </p:cNvSpPr>
          <p:nvPr/>
        </p:nvSpPr>
        <p:spPr bwMode="auto">
          <a:xfrm>
            <a:off x="457200" y="1524000"/>
            <a:ext cx="8382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93700" marR="0" lvl="0" indent="-393700" algn="l" defTabSz="914400" rtl="0" eaLnBrk="1" fontAlgn="base" latinLnBrk="0" hangingPunct="1">
              <a:lnSpc>
                <a:spcPct val="100000"/>
              </a:lnSpc>
              <a:spcBef>
                <a:spcPct val="20000"/>
              </a:spcBef>
              <a:spcAft>
                <a:spcPct val="0"/>
              </a:spcAft>
              <a:buClrTx/>
              <a:buSzPct val="75000"/>
              <a:buFontTx/>
              <a:buChar char="•"/>
              <a:tabLst>
                <a:tab pos="3376613" algn="l"/>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The lab report must have a title   </a:t>
            </a:r>
            <a:r>
              <a:rPr kumimoji="0" lang="en-US" sz="2000" b="1" i="1" u="none" strike="noStrike" kern="0" cap="none" spc="0" normalizeH="0" baseline="0" noProof="0" dirty="0" smtClean="0">
                <a:ln>
                  <a:noFill/>
                </a:ln>
                <a:solidFill>
                  <a:schemeClr val="bg1"/>
                </a:solidFill>
                <a:effectLst/>
                <a:uLnTx/>
                <a:uFillTx/>
                <a:latin typeface="Calibri" pitchFamily="34" charset="0"/>
                <a:ea typeface="+mn-ea"/>
                <a:cs typeface="+mn-cs"/>
              </a:rPr>
              <a:t>(1 mark)</a:t>
            </a:r>
          </a:p>
          <a:p>
            <a:pPr marL="393700" marR="0" lvl="0" indent="-393700" algn="l" defTabSz="914400" rtl="0" eaLnBrk="1" fontAlgn="base" latinLnBrk="0" hangingPunct="1">
              <a:lnSpc>
                <a:spcPct val="100000"/>
              </a:lnSpc>
              <a:spcBef>
                <a:spcPct val="20000"/>
              </a:spcBef>
              <a:spcAft>
                <a:spcPct val="0"/>
              </a:spcAft>
              <a:buClrTx/>
              <a:buSzPct val="75000"/>
              <a:buFontTx/>
              <a:buNone/>
              <a:tabLst>
                <a:tab pos="3376613" algn="l"/>
              </a:tabLst>
              <a:defRPr/>
            </a:pPr>
            <a:endParaRPr kumimoji="0" lang="en-US" sz="10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93700" marR="0" lvl="0" indent="-393700" algn="l" defTabSz="914400" rtl="0" eaLnBrk="1" fontAlgn="base" latinLnBrk="0" hangingPunct="1">
              <a:lnSpc>
                <a:spcPct val="100000"/>
              </a:lnSpc>
              <a:spcBef>
                <a:spcPct val="20000"/>
              </a:spcBef>
              <a:spcAft>
                <a:spcPct val="0"/>
              </a:spcAft>
              <a:buClrTx/>
              <a:buSzPct val="75000"/>
              <a:buFontTx/>
              <a:buChar char="•"/>
              <a:tabLst>
                <a:tab pos="3376613" algn="l"/>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The lab report must be in order   </a:t>
            </a:r>
            <a:r>
              <a:rPr kumimoji="0" lang="en-US" sz="2000" b="1" i="1" u="none" strike="noStrike" kern="0" cap="none" spc="0" normalizeH="0" baseline="0" noProof="0" dirty="0" smtClean="0">
                <a:ln>
                  <a:noFill/>
                </a:ln>
                <a:solidFill>
                  <a:schemeClr val="bg1"/>
                </a:solidFill>
                <a:effectLst/>
                <a:uLnTx/>
                <a:uFillTx/>
                <a:latin typeface="Calibri" pitchFamily="34" charset="0"/>
                <a:ea typeface="+mn-ea"/>
                <a:cs typeface="+mn-cs"/>
              </a:rPr>
              <a:t>(1 mark)</a:t>
            </a:r>
          </a:p>
          <a:p>
            <a:pPr marL="393700" marR="0" lvl="0" indent="-393700" algn="l" defTabSz="914400" rtl="0" eaLnBrk="1" fontAlgn="base" latinLnBrk="0" hangingPunct="1">
              <a:lnSpc>
                <a:spcPct val="100000"/>
              </a:lnSpc>
              <a:spcBef>
                <a:spcPct val="20000"/>
              </a:spcBef>
              <a:spcAft>
                <a:spcPct val="0"/>
              </a:spcAft>
              <a:buClrTx/>
              <a:buSzPct val="75000"/>
              <a:buFontTx/>
              <a:buChar char="•"/>
              <a:tabLst>
                <a:tab pos="3376613" algn="l"/>
              </a:tabLst>
              <a:defRPr/>
            </a:pPr>
            <a:endParaRPr kumimoji="0" lang="en-US" sz="10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93700" marR="0" lvl="0" indent="-393700" algn="l" defTabSz="914400" rtl="0" eaLnBrk="1" fontAlgn="base" latinLnBrk="0" hangingPunct="1">
              <a:lnSpc>
                <a:spcPct val="100000"/>
              </a:lnSpc>
              <a:spcBef>
                <a:spcPct val="20000"/>
              </a:spcBef>
              <a:spcAft>
                <a:spcPct val="0"/>
              </a:spcAft>
              <a:buClrTx/>
              <a:buSzPct val="75000"/>
              <a:buFontTx/>
              <a:buChar char="•"/>
              <a:tabLst>
                <a:tab pos="3376613" algn="l"/>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You must have each heading on the left hand side of the page with all of the information for that heading, written in the line starting below that heading   </a:t>
            </a:r>
            <a:r>
              <a:rPr kumimoji="0" lang="en-US" sz="2000" b="1" i="1" u="none" strike="noStrike" kern="0" cap="none" spc="0" normalizeH="0" baseline="0" noProof="0" dirty="0" smtClean="0">
                <a:ln>
                  <a:noFill/>
                </a:ln>
                <a:solidFill>
                  <a:schemeClr val="bg1"/>
                </a:solidFill>
                <a:effectLst/>
                <a:uLnTx/>
                <a:uFillTx/>
                <a:latin typeface="Calibri" pitchFamily="34" charset="0"/>
                <a:ea typeface="+mn-ea"/>
                <a:cs typeface="+mn-cs"/>
              </a:rPr>
              <a:t>(1 mark)</a:t>
            </a:r>
          </a:p>
          <a:p>
            <a:pPr marL="393700" marR="0" lvl="0" indent="-393700" algn="l" defTabSz="914400" rtl="0" eaLnBrk="1" fontAlgn="base" latinLnBrk="0" hangingPunct="1">
              <a:lnSpc>
                <a:spcPct val="100000"/>
              </a:lnSpc>
              <a:spcBef>
                <a:spcPct val="20000"/>
              </a:spcBef>
              <a:spcAft>
                <a:spcPct val="0"/>
              </a:spcAft>
              <a:buClrTx/>
              <a:buSzPct val="75000"/>
              <a:buFontTx/>
              <a:buChar char="•"/>
              <a:tabLst>
                <a:tab pos="3376613" algn="l"/>
              </a:tabLst>
              <a:defRPr/>
            </a:pPr>
            <a:endParaRPr kumimoji="0" lang="en-US" sz="10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93700" marR="0" lvl="0" indent="-393700" algn="l" defTabSz="914400" rtl="0" eaLnBrk="1" fontAlgn="base" latinLnBrk="0" hangingPunct="1">
              <a:lnSpc>
                <a:spcPct val="100000"/>
              </a:lnSpc>
              <a:spcBef>
                <a:spcPct val="20000"/>
              </a:spcBef>
              <a:spcAft>
                <a:spcPct val="0"/>
              </a:spcAft>
              <a:buClrTx/>
              <a:buSzPct val="75000"/>
              <a:buFontTx/>
              <a:buChar char="•"/>
              <a:tabLst>
                <a:tab pos="3376613" algn="l"/>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Follow the handout you have on formal lab reports </a:t>
            </a:r>
          </a:p>
          <a:p>
            <a:pPr marL="393700" marR="0" lvl="0" indent="-393700" algn="l" defTabSz="914400" rtl="0" eaLnBrk="1" fontAlgn="base" latinLnBrk="0" hangingPunct="1">
              <a:lnSpc>
                <a:spcPct val="100000"/>
              </a:lnSpc>
              <a:spcBef>
                <a:spcPct val="20000"/>
              </a:spcBef>
              <a:spcAft>
                <a:spcPct val="0"/>
              </a:spcAft>
              <a:buClrTx/>
              <a:buSzPct val="75000"/>
              <a:buFontTx/>
              <a:buChar char="•"/>
              <a:tabLst>
                <a:tab pos="3376613" algn="l"/>
              </a:tabLst>
              <a:defRPr/>
            </a:pPr>
            <a:endParaRPr kumimoji="0" lang="en-US" sz="10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93700" marR="0" lvl="0" indent="-393700" algn="l" defTabSz="914400" rtl="0" eaLnBrk="1" fontAlgn="base" latinLnBrk="0" hangingPunct="1">
              <a:lnSpc>
                <a:spcPct val="100000"/>
              </a:lnSpc>
              <a:spcBef>
                <a:spcPct val="20000"/>
              </a:spcBef>
              <a:spcAft>
                <a:spcPct val="0"/>
              </a:spcAft>
              <a:buClrTx/>
              <a:buSzPct val="75000"/>
              <a:buFontTx/>
              <a:buChar char="•"/>
              <a:tabLst>
                <a:tab pos="3376613" algn="l"/>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Be as detailed as possible when writing your conclusion, it is worth the most marks </a:t>
            </a:r>
            <a:endParaRPr kumimoji="0" lang="en-US" sz="2800" b="0"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8195"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Extension Questions </a:t>
            </a:r>
            <a:r>
              <a:rPr lang="en-US" b="1" i="1" dirty="0" err="1" smtClean="0">
                <a:latin typeface="Calibri" pitchFamily="34" charset="0"/>
              </a:rPr>
              <a:t>con’t</a:t>
            </a:r>
            <a:endParaRPr lang="en-US" b="1" i="1" dirty="0">
              <a:latin typeface="Calibri" pitchFamily="34" charset="0"/>
            </a:endParaRPr>
          </a:p>
        </p:txBody>
      </p:sp>
      <p:sp>
        <p:nvSpPr>
          <p:cNvPr id="8197"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
        <p:nvSpPr>
          <p:cNvPr id="13" name="Rectangle 3"/>
          <p:cNvSpPr txBox="1">
            <a:spLocks noChangeArrowheads="1"/>
          </p:cNvSpPr>
          <p:nvPr/>
        </p:nvSpPr>
        <p:spPr bwMode="auto">
          <a:xfrm>
            <a:off x="381000" y="1600200"/>
            <a:ext cx="84582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79438" indent="-579438">
              <a:buFont typeface="+mj-lt"/>
              <a:buAutoNum type="arabicPeriod" startAt="5"/>
            </a:pPr>
            <a:r>
              <a:rPr lang="en-US" sz="2800" dirty="0" smtClean="0">
                <a:latin typeface="Calibri" pitchFamily="34" charset="0"/>
              </a:rPr>
              <a:t>If the particles in the liquid began moving faster and spreading further apart as we heated them up… </a:t>
            </a:r>
          </a:p>
          <a:p>
            <a:endParaRPr lang="en-US" sz="1000" dirty="0" smtClean="0">
              <a:latin typeface="Calibri" pitchFamily="34" charset="0"/>
            </a:endParaRPr>
          </a:p>
          <a:p>
            <a:pPr marL="1539875" indent="-568325">
              <a:buAutoNum type="alphaLcParenR"/>
            </a:pPr>
            <a:r>
              <a:rPr lang="en-US" sz="2800" dirty="0" smtClean="0">
                <a:latin typeface="Calibri" pitchFamily="34" charset="0"/>
              </a:rPr>
              <a:t>What happened to the friction between the particles?   </a:t>
            </a:r>
            <a:r>
              <a:rPr lang="en-US" sz="2000" b="1" i="1" dirty="0" smtClean="0">
                <a:solidFill>
                  <a:schemeClr val="bg1"/>
                </a:solidFill>
                <a:latin typeface="Calibri" pitchFamily="34" charset="0"/>
              </a:rPr>
              <a:t>(1 mark)</a:t>
            </a:r>
          </a:p>
          <a:p>
            <a:pPr marL="1539875" indent="-568325">
              <a:buAutoNum type="alphaLcParenR"/>
            </a:pPr>
            <a:r>
              <a:rPr lang="en-US" sz="2800" dirty="0" smtClean="0">
                <a:latin typeface="Calibri" pitchFamily="34" charset="0"/>
              </a:rPr>
              <a:t>What happened to the attractive forces between the particles?   </a:t>
            </a:r>
            <a:r>
              <a:rPr lang="en-US" sz="2000" b="1" i="1" dirty="0" smtClean="0">
                <a:solidFill>
                  <a:schemeClr val="bg1"/>
                </a:solidFill>
                <a:latin typeface="Calibri" pitchFamily="34" charset="0"/>
              </a:rPr>
              <a:t>(1 mark) </a:t>
            </a:r>
          </a:p>
          <a:p>
            <a:pPr marL="579438" indent="-579438">
              <a:buFont typeface="+mj-lt"/>
              <a:buAutoNum type="arabicPeriod" startAt="5"/>
            </a:pPr>
            <a:endParaRPr lang="en-US" dirty="0" smtClean="0">
              <a:latin typeface="Calibri" pitchFamily="34" charset="0"/>
            </a:endParaRPr>
          </a:p>
          <a:p>
            <a:endParaRPr lang="en-US" dirty="0" smtClean="0">
              <a:latin typeface="Calibri" pitchFamily="34" charset="0"/>
            </a:endParaRPr>
          </a:p>
          <a:p>
            <a:pPr marL="579438" indent="-579438">
              <a:buFont typeface="+mj-lt"/>
              <a:buAutoNum type="arabicPeriod" startAt="6"/>
            </a:pPr>
            <a:r>
              <a:rPr lang="en-US" sz="2800" dirty="0" smtClean="0">
                <a:latin typeface="Calibri" pitchFamily="34" charset="0"/>
              </a:rPr>
              <a:t>Would we have seen the same change in the viscosity of gasses if we were to have heated them up as well     </a:t>
            </a:r>
            <a:r>
              <a:rPr lang="en-US" sz="2000" b="1" i="1" dirty="0" smtClean="0">
                <a:solidFill>
                  <a:schemeClr val="bg1"/>
                </a:solidFill>
                <a:latin typeface="Calibri" pitchFamily="34" charset="0"/>
              </a:rPr>
              <a:t>(1 mark)</a:t>
            </a:r>
            <a:endParaRPr kumimoji="0" lang="en-US" sz="2400" b="1" i="1" u="none" strike="noStrike" kern="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987259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8195"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Extension Questions </a:t>
            </a:r>
            <a:r>
              <a:rPr lang="en-US" b="1" i="1" dirty="0" err="1" smtClean="0">
                <a:latin typeface="Calibri" pitchFamily="34" charset="0"/>
              </a:rPr>
              <a:t>con’t</a:t>
            </a:r>
            <a:endParaRPr lang="en-US" b="1" i="1" dirty="0">
              <a:latin typeface="Calibri" pitchFamily="34" charset="0"/>
            </a:endParaRPr>
          </a:p>
        </p:txBody>
      </p:sp>
      <p:sp>
        <p:nvSpPr>
          <p:cNvPr id="8197"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
        <p:nvSpPr>
          <p:cNvPr id="13" name="Rectangle 3"/>
          <p:cNvSpPr txBox="1">
            <a:spLocks noChangeArrowheads="1"/>
          </p:cNvSpPr>
          <p:nvPr/>
        </p:nvSpPr>
        <p:spPr bwMode="auto">
          <a:xfrm>
            <a:off x="381000" y="1524000"/>
            <a:ext cx="84582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79438" indent="-579438">
              <a:buFont typeface="+mj-lt"/>
              <a:buAutoNum type="arabicPeriod" startAt="7"/>
            </a:pPr>
            <a:r>
              <a:rPr lang="en-US" sz="2800" dirty="0" smtClean="0">
                <a:latin typeface="Calibri" pitchFamily="34" charset="0"/>
              </a:rPr>
              <a:t>If we were to heat up a gas…</a:t>
            </a:r>
          </a:p>
          <a:p>
            <a:endParaRPr lang="en-US" sz="1050" dirty="0">
              <a:latin typeface="Calibri" pitchFamily="34" charset="0"/>
            </a:endParaRPr>
          </a:p>
          <a:p>
            <a:pPr marL="1655763" indent="-509588"/>
            <a:r>
              <a:rPr lang="en-US" sz="2800" dirty="0" smtClean="0">
                <a:latin typeface="Calibri" pitchFamily="34" charset="0"/>
              </a:rPr>
              <a:t>a)   What would happen to the speed of the particles in the gas?</a:t>
            </a:r>
            <a:r>
              <a:rPr lang="en-US" sz="2800" b="1" i="1" dirty="0" smtClean="0">
                <a:latin typeface="Calibri" pitchFamily="34" charset="0"/>
              </a:rPr>
              <a:t>     </a:t>
            </a:r>
            <a:r>
              <a:rPr lang="en-US" sz="2000" b="1" i="1" dirty="0" smtClean="0">
                <a:solidFill>
                  <a:schemeClr val="bg1"/>
                </a:solidFill>
                <a:latin typeface="Calibri" pitchFamily="34" charset="0"/>
              </a:rPr>
              <a:t>(1 mark)</a:t>
            </a:r>
          </a:p>
          <a:p>
            <a:pPr marL="1655763" lvl="0" indent="-509588"/>
            <a:r>
              <a:rPr lang="en-US" sz="2800" dirty="0" smtClean="0">
                <a:solidFill>
                  <a:srgbClr val="000000"/>
                </a:solidFill>
                <a:latin typeface="Calibri" pitchFamily="34" charset="0"/>
              </a:rPr>
              <a:t>b)   What would heating up the gas do to the number of collisions the particles would encounter?</a:t>
            </a:r>
            <a:r>
              <a:rPr lang="en-US" sz="2800" b="1" i="1" dirty="0" smtClean="0">
                <a:solidFill>
                  <a:srgbClr val="000000"/>
                </a:solidFill>
                <a:latin typeface="Calibri" pitchFamily="34" charset="0"/>
              </a:rPr>
              <a:t>     </a:t>
            </a:r>
            <a:r>
              <a:rPr lang="en-US" sz="2000" b="1" i="1" dirty="0">
                <a:solidFill>
                  <a:srgbClr val="FFFFFF"/>
                </a:solidFill>
                <a:latin typeface="Calibri" pitchFamily="34" charset="0"/>
              </a:rPr>
              <a:t>(1 mark)</a:t>
            </a:r>
          </a:p>
          <a:p>
            <a:pPr marL="1655763" lvl="0" indent="-509588"/>
            <a:r>
              <a:rPr lang="en-US" sz="2800" dirty="0" smtClean="0">
                <a:solidFill>
                  <a:srgbClr val="000000"/>
                </a:solidFill>
                <a:latin typeface="Calibri" pitchFamily="34" charset="0"/>
              </a:rPr>
              <a:t>c)   How would the changing number of collisions the gas particles underwent affect the friction between the particles  </a:t>
            </a:r>
            <a:r>
              <a:rPr lang="en-US" sz="2000" b="1" i="1" dirty="0" smtClean="0">
                <a:solidFill>
                  <a:srgbClr val="FFFFFF"/>
                </a:solidFill>
                <a:latin typeface="Calibri" pitchFamily="34" charset="0"/>
              </a:rPr>
              <a:t>(1 </a:t>
            </a:r>
            <a:r>
              <a:rPr lang="en-US" sz="2000" b="1" i="1" dirty="0">
                <a:solidFill>
                  <a:srgbClr val="FFFFFF"/>
                </a:solidFill>
                <a:latin typeface="Calibri" pitchFamily="34" charset="0"/>
              </a:rPr>
              <a:t>mark)</a:t>
            </a:r>
          </a:p>
          <a:p>
            <a:pPr marL="1655763" lvl="0" indent="-509588"/>
            <a:r>
              <a:rPr lang="en-US" sz="2800" dirty="0" smtClean="0">
                <a:solidFill>
                  <a:srgbClr val="000000"/>
                </a:solidFill>
                <a:latin typeface="Calibri" pitchFamily="34" charset="0"/>
              </a:rPr>
              <a:t>d)   What </a:t>
            </a:r>
            <a:r>
              <a:rPr lang="en-US" sz="2800" dirty="0">
                <a:solidFill>
                  <a:srgbClr val="000000"/>
                </a:solidFill>
                <a:latin typeface="Calibri" pitchFamily="34" charset="0"/>
              </a:rPr>
              <a:t>would </a:t>
            </a:r>
            <a:r>
              <a:rPr lang="en-US" sz="2800" dirty="0" smtClean="0">
                <a:solidFill>
                  <a:srgbClr val="000000"/>
                </a:solidFill>
                <a:latin typeface="Calibri" pitchFamily="34" charset="0"/>
              </a:rPr>
              <a:t>that do to the over all viscosity of the gas?   </a:t>
            </a:r>
            <a:r>
              <a:rPr lang="en-US" sz="2000" b="1" i="1" dirty="0" smtClean="0">
                <a:solidFill>
                  <a:srgbClr val="FFFFFF"/>
                </a:solidFill>
                <a:latin typeface="Calibri" pitchFamily="34" charset="0"/>
              </a:rPr>
              <a:t>(1 </a:t>
            </a:r>
            <a:r>
              <a:rPr lang="en-US" sz="2000" b="1" i="1" dirty="0">
                <a:solidFill>
                  <a:srgbClr val="FFFFFF"/>
                </a:solidFill>
                <a:latin typeface="Calibri" pitchFamily="34" charset="0"/>
              </a:rPr>
              <a:t>mark)</a:t>
            </a:r>
          </a:p>
          <a:p>
            <a:pPr marL="609600" marR="0" lvl="0" indent="-609600" algn="l" defTabSz="914400" rtl="0" eaLnBrk="1" fontAlgn="base" latinLnBrk="0" hangingPunct="1">
              <a:lnSpc>
                <a:spcPct val="80000"/>
              </a:lnSpc>
              <a:spcBef>
                <a:spcPct val="20000"/>
              </a:spcBef>
              <a:spcAft>
                <a:spcPct val="0"/>
              </a:spcAft>
              <a:buClrTx/>
              <a:buSzPct val="75000"/>
              <a:tabLst>
                <a:tab pos="3376613" algn="l"/>
              </a:tabLst>
              <a:defRPr/>
            </a:pPr>
            <a:endParaRPr kumimoji="0" lang="en-US" sz="2400" b="1" i="1" u="none" strike="noStrike" kern="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219626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9219"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What’s Next </a:t>
            </a:r>
            <a:endParaRPr lang="en-US" b="1" i="1" dirty="0">
              <a:latin typeface="Calibri" pitchFamily="34" charset="0"/>
            </a:endParaRPr>
          </a:p>
        </p:txBody>
      </p:sp>
      <p:sp>
        <p:nvSpPr>
          <p:cNvPr id="9220" name="Rectangle 4"/>
          <p:cNvSpPr>
            <a:spLocks noGrp="1" noChangeArrowheads="1"/>
          </p:cNvSpPr>
          <p:nvPr>
            <p:ph type="body" idx="1"/>
          </p:nvPr>
        </p:nvSpPr>
        <p:spPr>
          <a:xfrm>
            <a:off x="457200" y="1600200"/>
            <a:ext cx="8229600" cy="5029200"/>
          </a:xfrm>
        </p:spPr>
        <p:txBody>
          <a:bodyPr/>
          <a:lstStyle/>
          <a:p>
            <a:pPr marL="463550" indent="-463550">
              <a:buSzPct val="75000"/>
              <a:tabLst>
                <a:tab pos="3376613" algn="l"/>
              </a:tabLst>
            </a:pPr>
            <a:r>
              <a:rPr lang="en-US" b="1" i="1" dirty="0" smtClean="0">
                <a:latin typeface="Calibri" pitchFamily="34" charset="0"/>
              </a:rPr>
              <a:t>We will begin this lab in the next class!!</a:t>
            </a:r>
          </a:p>
          <a:p>
            <a:pPr marL="463550" indent="-463550">
              <a:buSzPct val="75000"/>
              <a:buFontTx/>
              <a:buNone/>
              <a:tabLst>
                <a:tab pos="3376613" algn="l"/>
              </a:tabLst>
            </a:pPr>
            <a:endParaRPr lang="en-US" sz="1800" b="1" i="1" dirty="0" smtClean="0">
              <a:latin typeface="Calibri" pitchFamily="34" charset="0"/>
            </a:endParaRPr>
          </a:p>
          <a:p>
            <a:pPr marL="463550" indent="-463550">
              <a:buSzPct val="75000"/>
              <a:tabLst>
                <a:tab pos="3376613" algn="l"/>
              </a:tabLst>
            </a:pPr>
            <a:r>
              <a:rPr lang="en-US" b="1" i="1" dirty="0" smtClean="0">
                <a:latin typeface="Calibri" pitchFamily="34" charset="0"/>
              </a:rPr>
              <a:t>Be sure to get your good copy started tonight so that you will have less homework latter on </a:t>
            </a:r>
          </a:p>
          <a:p>
            <a:pPr marL="0" indent="0">
              <a:buSzPct val="75000"/>
              <a:buNone/>
              <a:tabLst>
                <a:tab pos="3376613" algn="l"/>
              </a:tabLst>
            </a:pPr>
            <a:endParaRPr lang="en-US" sz="1600" b="1" i="1" dirty="0" smtClean="0">
              <a:latin typeface="Calibri" pitchFamily="34" charset="0"/>
            </a:endParaRPr>
          </a:p>
          <a:p>
            <a:pPr marL="463550" indent="-463550">
              <a:buSzPct val="75000"/>
              <a:tabLst>
                <a:tab pos="3376613" algn="l"/>
              </a:tabLst>
            </a:pPr>
            <a:r>
              <a:rPr lang="en-US" b="1" i="1" dirty="0" smtClean="0">
                <a:latin typeface="Calibri" pitchFamily="34" charset="0"/>
              </a:rPr>
              <a:t>The whole lab is out </a:t>
            </a:r>
            <a:r>
              <a:rPr lang="en-US" b="1" i="1" smtClean="0">
                <a:latin typeface="Calibri" pitchFamily="34" charset="0"/>
              </a:rPr>
              <a:t>of   /92.5   </a:t>
            </a:r>
            <a:endParaRPr lang="en-US" b="1" i="1" dirty="0" smtClean="0">
              <a:solidFill>
                <a:srgbClr val="000000"/>
              </a:solidFill>
              <a:latin typeface="Calibri" pitchFamily="34" charset="0"/>
            </a:endParaRPr>
          </a:p>
          <a:p>
            <a:pPr>
              <a:buSzPct val="75000"/>
              <a:buFontTx/>
              <a:buNone/>
            </a:pPr>
            <a:endParaRPr lang="en-US" dirty="0">
              <a:solidFill>
                <a:schemeClr val="bg1"/>
              </a:solidFill>
              <a:effectLst>
                <a:outerShdw blurRad="38100" dist="38100" dir="2700000" algn="tl">
                  <a:srgbClr val="000000"/>
                </a:outerShdw>
              </a:effectLst>
              <a:latin typeface="Berlin Sans FB Demi" pitchFamily="34" charset="0"/>
            </a:endParaRPr>
          </a:p>
        </p:txBody>
      </p:sp>
      <p:sp>
        <p:nvSpPr>
          <p:cNvPr id="9221"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pic>
        <p:nvPicPr>
          <p:cNvPr id="2050" name="Picture 2" descr="http://i.ehow.com/images/a06/bj/b5/convert-stokes-poise-2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7244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3074" name="Rectangle 2"/>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Problem &amp; Hypothesis </a:t>
            </a:r>
            <a:endParaRPr lang="en-US" b="1" i="1" dirty="0">
              <a:latin typeface="Calibri" pitchFamily="34" charset="0"/>
            </a:endParaRPr>
          </a:p>
        </p:txBody>
      </p:sp>
      <p:sp>
        <p:nvSpPr>
          <p:cNvPr id="3078" name="Line 6"/>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
        <p:nvSpPr>
          <p:cNvPr id="9" name="Rectangle 3"/>
          <p:cNvSpPr txBox="1">
            <a:spLocks noChangeArrowheads="1"/>
          </p:cNvSpPr>
          <p:nvPr/>
        </p:nvSpPr>
        <p:spPr bwMode="auto">
          <a:xfrm>
            <a:off x="457200" y="1524000"/>
            <a:ext cx="8382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93700" marR="0" lvl="0" indent="-393700" algn="l" defTabSz="914400" rtl="0" eaLnBrk="1" fontAlgn="base" latinLnBrk="0" hangingPunct="1">
              <a:lnSpc>
                <a:spcPct val="100000"/>
              </a:lnSpc>
              <a:spcBef>
                <a:spcPct val="20000"/>
              </a:spcBef>
              <a:spcAft>
                <a:spcPct val="0"/>
              </a:spcAft>
              <a:buClrTx/>
              <a:buSzPct val="75000"/>
              <a:tabLst>
                <a:tab pos="3376613" algn="l"/>
              </a:tabLst>
              <a:defRPr/>
            </a:pPr>
            <a:r>
              <a:rPr kumimoji="0" lang="en-US" sz="3200" b="1" i="1" u="none" strike="noStrike" kern="0" cap="none" spc="0" normalizeH="0" baseline="0" noProof="0" dirty="0" smtClean="0">
                <a:ln>
                  <a:noFill/>
                </a:ln>
                <a:solidFill>
                  <a:schemeClr val="tx1"/>
                </a:solidFill>
                <a:effectLst/>
                <a:uLnTx/>
                <a:uFillTx/>
                <a:latin typeface="Calibri" pitchFamily="34" charset="0"/>
                <a:ea typeface="+mn-ea"/>
                <a:cs typeface="+mn-cs"/>
              </a:rPr>
              <a:t>Problem</a:t>
            </a:r>
          </a:p>
          <a:p>
            <a:pPr marL="393700" marR="0" lvl="0" indent="-393700" algn="l" defTabSz="914400" rtl="0" eaLnBrk="1" fontAlgn="base" latinLnBrk="0" hangingPunct="1">
              <a:lnSpc>
                <a:spcPct val="100000"/>
              </a:lnSpc>
              <a:spcBef>
                <a:spcPct val="20000"/>
              </a:spcBef>
              <a:spcAft>
                <a:spcPct val="0"/>
              </a:spcAft>
              <a:buClrTx/>
              <a:buSzPct val="75000"/>
              <a:buFontTx/>
              <a:buChar char="•"/>
              <a:tabLst>
                <a:tab pos="3376613" algn="l"/>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How does heating up different liquids affect the viscosity and flow rate of that liquid?       </a:t>
            </a:r>
            <a:r>
              <a:rPr kumimoji="0" lang="en-US" sz="2000" b="1" i="1" u="none" strike="noStrike" kern="0" cap="none" spc="0" normalizeH="0" baseline="0" noProof="0" dirty="0" smtClean="0">
                <a:ln>
                  <a:noFill/>
                </a:ln>
                <a:solidFill>
                  <a:schemeClr val="bg1"/>
                </a:solidFill>
                <a:effectLst/>
                <a:uLnTx/>
                <a:uFillTx/>
                <a:latin typeface="Calibri" pitchFamily="34" charset="0"/>
                <a:ea typeface="+mn-ea"/>
                <a:cs typeface="+mn-cs"/>
              </a:rPr>
              <a:t>(1 mark)</a:t>
            </a:r>
            <a:endParaRPr kumimoji="0" lang="en-US" sz="1000" b="0" i="0" u="none" strike="noStrike" kern="0" cap="none" spc="0" normalizeH="0" baseline="0" noProof="0" dirty="0" smtClean="0">
              <a:ln>
                <a:noFill/>
              </a:ln>
              <a:solidFill>
                <a:schemeClr val="bg1"/>
              </a:solidFill>
              <a:effectLst/>
              <a:uLnTx/>
              <a:uFillTx/>
              <a:latin typeface="Calibri" pitchFamily="34" charset="0"/>
              <a:ea typeface="+mn-ea"/>
              <a:cs typeface="+mn-cs"/>
            </a:endParaRPr>
          </a:p>
          <a:p>
            <a:pPr marL="393700" marR="0" lvl="0" indent="-393700" algn="l" defTabSz="914400" rtl="0" eaLnBrk="1" fontAlgn="base" latinLnBrk="0" hangingPunct="1">
              <a:lnSpc>
                <a:spcPct val="100000"/>
              </a:lnSpc>
              <a:spcBef>
                <a:spcPct val="20000"/>
              </a:spcBef>
              <a:spcAft>
                <a:spcPct val="0"/>
              </a:spcAft>
              <a:buClrTx/>
              <a:buSzPct val="75000"/>
              <a:buFontTx/>
              <a:buNone/>
              <a:tabLst>
                <a:tab pos="3376613" algn="l"/>
              </a:tabLst>
              <a:defRPr/>
            </a:pPr>
            <a:endParaRPr lang="en-US" sz="1600" b="1" i="1" kern="0" dirty="0" smtClean="0">
              <a:latin typeface="Calibri" pitchFamily="34" charset="0"/>
              <a:cs typeface="+mn-cs"/>
            </a:endParaRPr>
          </a:p>
          <a:p>
            <a:pPr marL="393700" marR="0" lvl="0" indent="-393700" algn="l" defTabSz="914400" rtl="0" eaLnBrk="1" fontAlgn="base" latinLnBrk="0" hangingPunct="1">
              <a:lnSpc>
                <a:spcPct val="100000"/>
              </a:lnSpc>
              <a:spcBef>
                <a:spcPct val="20000"/>
              </a:spcBef>
              <a:spcAft>
                <a:spcPct val="0"/>
              </a:spcAft>
              <a:buClrTx/>
              <a:buSzPct val="75000"/>
              <a:buFontTx/>
              <a:buNone/>
              <a:tabLst>
                <a:tab pos="3376613" algn="l"/>
              </a:tabLst>
              <a:defRPr/>
            </a:pPr>
            <a:r>
              <a:rPr kumimoji="0" lang="en-US" sz="3200" b="1" i="1" u="none" strike="noStrike" kern="0" cap="none" spc="0" normalizeH="0" baseline="0" noProof="0" dirty="0" smtClean="0">
                <a:ln>
                  <a:noFill/>
                </a:ln>
                <a:effectLst/>
                <a:uLnTx/>
                <a:uFillTx/>
                <a:latin typeface="Calibri" pitchFamily="34" charset="0"/>
                <a:ea typeface="+mn-ea"/>
                <a:cs typeface="+mn-cs"/>
              </a:rPr>
              <a:t>Hypothesis </a:t>
            </a:r>
          </a:p>
          <a:p>
            <a:pPr marL="393700" indent="-393700">
              <a:spcBef>
                <a:spcPct val="20000"/>
              </a:spcBef>
              <a:buSzPct val="75000"/>
              <a:buFontTx/>
              <a:buChar char="•"/>
              <a:tabLst>
                <a:tab pos="3376613" algn="l"/>
              </a:tabLst>
            </a:pPr>
            <a:r>
              <a:rPr lang="en-US" sz="2800" dirty="0" smtClean="0">
                <a:latin typeface="Calibri" pitchFamily="34" charset="0"/>
              </a:rPr>
              <a:t>You must come up with a prediction as to how the viscosity will be affected by temperature    </a:t>
            </a:r>
            <a:r>
              <a:rPr lang="en-US" sz="2000" b="1" i="1" dirty="0" smtClean="0">
                <a:solidFill>
                  <a:schemeClr val="bg1"/>
                </a:solidFill>
                <a:latin typeface="Calibri" pitchFamily="34" charset="0"/>
              </a:rPr>
              <a:t>(1 mark)</a:t>
            </a:r>
          </a:p>
          <a:p>
            <a:pPr marL="393700" indent="-393700">
              <a:spcBef>
                <a:spcPct val="20000"/>
              </a:spcBef>
              <a:buSzPct val="75000"/>
              <a:buFontTx/>
              <a:buChar char="•"/>
              <a:tabLst>
                <a:tab pos="3376613" algn="l"/>
              </a:tabLst>
            </a:pPr>
            <a:r>
              <a:rPr lang="en-US" sz="2800" dirty="0" smtClean="0">
                <a:latin typeface="Calibri" pitchFamily="34" charset="0"/>
              </a:rPr>
              <a:t>Write your hypothesis down using “if/than” statements   </a:t>
            </a:r>
            <a:r>
              <a:rPr lang="en-US" sz="2000" b="1" i="1" dirty="0" smtClean="0">
                <a:solidFill>
                  <a:schemeClr val="bg1"/>
                </a:solidFill>
                <a:latin typeface="Calibri" pitchFamily="34" charset="0"/>
              </a:rPr>
              <a:t>(1 mark)</a:t>
            </a:r>
          </a:p>
          <a:p>
            <a:pPr marL="393700" indent="-393700">
              <a:spcBef>
                <a:spcPct val="20000"/>
              </a:spcBef>
              <a:buSzPct val="75000"/>
              <a:buFontTx/>
              <a:buChar char="•"/>
              <a:tabLst>
                <a:tab pos="3376613" algn="l"/>
              </a:tabLst>
            </a:pPr>
            <a:r>
              <a:rPr lang="en-US" sz="2800" dirty="0" smtClean="0">
                <a:latin typeface="Calibri" pitchFamily="34" charset="0"/>
              </a:rPr>
              <a:t>Your hypothesis must test what the problem is asking      </a:t>
            </a:r>
            <a:r>
              <a:rPr lang="en-US" sz="2000" b="1" i="1" dirty="0" smtClean="0">
                <a:solidFill>
                  <a:schemeClr val="bg1"/>
                </a:solidFill>
                <a:latin typeface="Calibri" pitchFamily="34" charset="0"/>
              </a:rPr>
              <a:t>(1 mark)</a:t>
            </a:r>
            <a:endParaRPr lang="en-US" sz="2000" b="1" i="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12291"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Procedure </a:t>
            </a:r>
            <a:endParaRPr lang="en-US" b="1" i="1" dirty="0">
              <a:latin typeface="Calibri" pitchFamily="34" charset="0"/>
            </a:endParaRPr>
          </a:p>
        </p:txBody>
      </p:sp>
      <p:sp>
        <p:nvSpPr>
          <p:cNvPr id="12292" name="Rectangle 4"/>
          <p:cNvSpPr>
            <a:spLocks noGrp="1" noChangeArrowheads="1"/>
          </p:cNvSpPr>
          <p:nvPr>
            <p:ph type="body" idx="1"/>
          </p:nvPr>
        </p:nvSpPr>
        <p:spPr>
          <a:xfrm>
            <a:off x="381000" y="1600200"/>
            <a:ext cx="8305800" cy="4953000"/>
          </a:xfrm>
        </p:spPr>
        <p:txBody>
          <a:bodyPr/>
          <a:lstStyle/>
          <a:p>
            <a:pPr marL="0" indent="0">
              <a:buNone/>
            </a:pPr>
            <a:r>
              <a:rPr lang="en-US" b="1" i="1" dirty="0" smtClean="0">
                <a:solidFill>
                  <a:schemeClr val="bg1"/>
                </a:solidFill>
                <a:latin typeface="Calibri" pitchFamily="34" charset="0"/>
              </a:rPr>
              <a:t>You will receive ½ mark for each point of the procedure you include in your lab report… total of 6.5 marks for the procedure</a:t>
            </a:r>
          </a:p>
          <a:p>
            <a:pPr marL="609600" indent="-609600">
              <a:buFont typeface="Wingdings" pitchFamily="2" charset="2"/>
              <a:buNone/>
            </a:pPr>
            <a:endParaRPr lang="en-US" sz="1600" dirty="0" smtClean="0">
              <a:solidFill>
                <a:srgbClr val="FF0000"/>
              </a:solidFill>
              <a:latin typeface="Calibri" pitchFamily="34" charset="0"/>
            </a:endParaRPr>
          </a:p>
          <a:p>
            <a:pPr marL="609600" indent="-609600">
              <a:buFont typeface="Wingdings" pitchFamily="2" charset="2"/>
              <a:buAutoNum type="arabicPeriod"/>
            </a:pPr>
            <a:r>
              <a:rPr lang="en-US" sz="2800" dirty="0" smtClean="0">
                <a:latin typeface="Calibri" pitchFamily="34" charset="0"/>
              </a:rPr>
              <a:t>Take a 50 cm x 50 cm flat oven liner and measure a distance of 35 cm from the end when the tray is turned length wise</a:t>
            </a:r>
          </a:p>
          <a:p>
            <a:pPr marL="609600" indent="-609600">
              <a:buFont typeface="Wingdings" pitchFamily="2" charset="2"/>
              <a:buAutoNum type="arabicPeriod"/>
            </a:pPr>
            <a:endParaRPr lang="en-US" sz="2800" dirty="0" smtClean="0">
              <a:latin typeface="Calibri" pitchFamily="34" charset="0"/>
            </a:endParaRPr>
          </a:p>
          <a:p>
            <a:pPr marL="609600" indent="-609600">
              <a:buFont typeface="Wingdings" pitchFamily="2" charset="2"/>
              <a:buAutoNum type="arabicPeriod"/>
            </a:pPr>
            <a:r>
              <a:rPr lang="en-US" sz="2800" dirty="0" smtClean="0">
                <a:latin typeface="Calibri" pitchFamily="34" charset="0"/>
              </a:rPr>
              <a:t>Draw a line from side to side using a sharpie pen at that mark</a:t>
            </a:r>
            <a:endParaRPr lang="en-US" sz="2800" dirty="0">
              <a:latin typeface="Calibri" pitchFamily="34" charset="0"/>
            </a:endParaRPr>
          </a:p>
        </p:txBody>
      </p:sp>
      <p:sp>
        <p:nvSpPr>
          <p:cNvPr id="12293"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12291"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Procedure </a:t>
            </a:r>
            <a:endParaRPr lang="en-US" b="1" i="1" dirty="0">
              <a:latin typeface="Calibri" pitchFamily="34" charset="0"/>
            </a:endParaRPr>
          </a:p>
        </p:txBody>
      </p:sp>
      <p:sp>
        <p:nvSpPr>
          <p:cNvPr id="12292" name="Rectangle 4"/>
          <p:cNvSpPr>
            <a:spLocks noGrp="1" noChangeArrowheads="1"/>
          </p:cNvSpPr>
          <p:nvPr>
            <p:ph type="body" idx="1"/>
          </p:nvPr>
        </p:nvSpPr>
        <p:spPr>
          <a:xfrm>
            <a:off x="381000" y="1600200"/>
            <a:ext cx="8305800" cy="4953000"/>
          </a:xfrm>
        </p:spPr>
        <p:txBody>
          <a:bodyPr/>
          <a:lstStyle/>
          <a:p>
            <a:pPr marL="609600" indent="-609600">
              <a:buFont typeface="Wingdings" pitchFamily="2" charset="2"/>
              <a:buAutoNum type="arabicPeriod" startAt="3"/>
            </a:pPr>
            <a:r>
              <a:rPr lang="en-US" sz="2400" dirty="0" smtClean="0">
                <a:latin typeface="Calibri" pitchFamily="34" charset="0"/>
              </a:rPr>
              <a:t>Measure another 35 cm down from the first line and draw a line from side to side (35 cm gap will be our measuring distance for flow)</a:t>
            </a:r>
          </a:p>
          <a:p>
            <a:pPr marL="609600" indent="-609600">
              <a:buFont typeface="Wingdings" pitchFamily="2" charset="2"/>
              <a:buAutoNum type="arabicPeriod" startAt="3"/>
            </a:pPr>
            <a:endParaRPr lang="en-US" sz="2400" dirty="0" smtClean="0">
              <a:latin typeface="Calibri" pitchFamily="34" charset="0"/>
            </a:endParaRPr>
          </a:p>
          <a:p>
            <a:pPr marL="609600" indent="-609600">
              <a:buFont typeface="Wingdings" pitchFamily="2" charset="2"/>
              <a:buAutoNum type="arabicPeriod" startAt="3"/>
            </a:pPr>
            <a:r>
              <a:rPr lang="en-US" sz="2400" dirty="0" smtClean="0">
                <a:latin typeface="Calibri" pitchFamily="34" charset="0"/>
              </a:rPr>
              <a:t>Set out 2 beakers (per liquid being tested) and fill each with approximately 300 ml of fluid</a:t>
            </a:r>
          </a:p>
          <a:p>
            <a:pPr marL="609600" indent="-609600">
              <a:buFont typeface="Wingdings" pitchFamily="2" charset="2"/>
              <a:buAutoNum type="arabicPeriod" startAt="3"/>
            </a:pPr>
            <a:endParaRPr lang="en-US" sz="2400" dirty="0" smtClean="0">
              <a:latin typeface="Calibri" pitchFamily="34" charset="0"/>
            </a:endParaRPr>
          </a:p>
          <a:p>
            <a:pPr marL="609600" indent="-609600">
              <a:buFont typeface="Wingdings" pitchFamily="2" charset="2"/>
              <a:buAutoNum type="arabicPeriod" startAt="3"/>
            </a:pPr>
            <a:r>
              <a:rPr lang="en-US" sz="2400" dirty="0" smtClean="0">
                <a:latin typeface="Calibri" pitchFamily="34" charset="0"/>
              </a:rPr>
              <a:t>Allow one beaker to sit at room temperature while using a hot plate to heat the second beaker to between </a:t>
            </a:r>
            <a:r>
              <a:rPr lang="en-US" sz="2400" dirty="0">
                <a:latin typeface="Calibri" pitchFamily="34" charset="0"/>
              </a:rPr>
              <a:t>8</a:t>
            </a:r>
            <a:r>
              <a:rPr lang="en-US" sz="2400" dirty="0" smtClean="0">
                <a:latin typeface="Calibri" pitchFamily="34" charset="0"/>
              </a:rPr>
              <a:t>0 &amp; 90 °C</a:t>
            </a:r>
          </a:p>
          <a:p>
            <a:pPr marL="609600" indent="-609600">
              <a:buFont typeface="Wingdings" pitchFamily="2" charset="2"/>
              <a:buAutoNum type="arabicPeriod" startAt="3"/>
            </a:pPr>
            <a:endParaRPr lang="en-US" sz="2400" dirty="0" smtClean="0">
              <a:latin typeface="Calibri" pitchFamily="34" charset="0"/>
            </a:endParaRPr>
          </a:p>
          <a:p>
            <a:pPr marL="609600" indent="-609600">
              <a:buFont typeface="Wingdings" pitchFamily="2" charset="2"/>
              <a:buAutoNum type="arabicPeriod" startAt="3"/>
            </a:pPr>
            <a:r>
              <a:rPr lang="en-US" sz="2400" dirty="0" smtClean="0">
                <a:latin typeface="Calibri" pitchFamily="34" charset="0"/>
              </a:rPr>
              <a:t>Using a measuring spoon, scoop up one table spoon of room temperature fluid</a:t>
            </a:r>
            <a:endParaRPr lang="en-US" sz="2400" dirty="0">
              <a:latin typeface="Calibri" pitchFamily="34" charset="0"/>
            </a:endParaRPr>
          </a:p>
        </p:txBody>
      </p:sp>
      <p:sp>
        <p:nvSpPr>
          <p:cNvPr id="12293"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12291"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Procedure </a:t>
            </a:r>
            <a:endParaRPr lang="en-US" b="1" i="1" dirty="0">
              <a:latin typeface="Calibri" pitchFamily="34" charset="0"/>
            </a:endParaRPr>
          </a:p>
        </p:txBody>
      </p:sp>
      <p:sp>
        <p:nvSpPr>
          <p:cNvPr id="12292" name="Rectangle 4"/>
          <p:cNvSpPr>
            <a:spLocks noGrp="1" noChangeArrowheads="1"/>
          </p:cNvSpPr>
          <p:nvPr>
            <p:ph type="body" idx="1"/>
          </p:nvPr>
        </p:nvSpPr>
        <p:spPr>
          <a:xfrm>
            <a:off x="381000" y="1600200"/>
            <a:ext cx="8305800" cy="4953000"/>
          </a:xfrm>
        </p:spPr>
        <p:txBody>
          <a:bodyPr/>
          <a:lstStyle/>
          <a:p>
            <a:pPr marL="609600" indent="-609600">
              <a:buFont typeface="Wingdings" pitchFamily="2" charset="2"/>
              <a:buAutoNum type="arabicPeriod" startAt="7"/>
            </a:pPr>
            <a:r>
              <a:rPr lang="en-US" sz="2400" dirty="0" smtClean="0">
                <a:latin typeface="Calibri" pitchFamily="34" charset="0"/>
              </a:rPr>
              <a:t>Prop up the oven liner so that it sits with the 35 cm gap facing downward at an angle of 45° in the sink at the lab bench</a:t>
            </a:r>
          </a:p>
          <a:p>
            <a:pPr marL="609600" indent="-609600">
              <a:buFont typeface="Wingdings" pitchFamily="2" charset="2"/>
              <a:buAutoNum type="arabicPeriod" startAt="7"/>
            </a:pPr>
            <a:endParaRPr lang="en-US" sz="2400" dirty="0" smtClean="0">
              <a:latin typeface="Calibri" pitchFamily="34" charset="0"/>
            </a:endParaRPr>
          </a:p>
          <a:p>
            <a:pPr marL="609600" indent="-609600">
              <a:buFont typeface="Wingdings" pitchFamily="2" charset="2"/>
              <a:buAutoNum type="arabicPeriod" startAt="7"/>
            </a:pPr>
            <a:r>
              <a:rPr lang="en-US" sz="2400" dirty="0" smtClean="0">
                <a:latin typeface="Calibri" pitchFamily="34" charset="0"/>
              </a:rPr>
              <a:t>Carefully pour (quickly and evenly) the liquid onto the tray just above the 35 cm start line and just left of center</a:t>
            </a:r>
          </a:p>
          <a:p>
            <a:pPr marL="609600" indent="-609600">
              <a:buFont typeface="Wingdings" pitchFamily="2" charset="2"/>
              <a:buAutoNum type="arabicPeriod" startAt="7"/>
            </a:pPr>
            <a:endParaRPr lang="en-US" sz="2400" dirty="0" smtClean="0">
              <a:latin typeface="Calibri" pitchFamily="34" charset="0"/>
            </a:endParaRPr>
          </a:p>
          <a:p>
            <a:pPr marL="609600" indent="-609600">
              <a:buFont typeface="Wingdings" pitchFamily="2" charset="2"/>
              <a:buAutoNum type="arabicPeriod" startAt="7"/>
            </a:pPr>
            <a:r>
              <a:rPr lang="en-US" sz="2400" dirty="0" smtClean="0">
                <a:latin typeface="Calibri" pitchFamily="34" charset="0"/>
              </a:rPr>
              <a:t>As the fluid begins to run down hill and touch the start line, use the stop watch to start timing</a:t>
            </a:r>
          </a:p>
          <a:p>
            <a:pPr marL="609600" indent="-609600">
              <a:buFont typeface="Wingdings" pitchFamily="2" charset="2"/>
              <a:buAutoNum type="arabicPeriod" startAt="7"/>
            </a:pPr>
            <a:endParaRPr lang="en-US" sz="2400" dirty="0" smtClean="0">
              <a:latin typeface="Calibri" pitchFamily="34" charset="0"/>
            </a:endParaRPr>
          </a:p>
          <a:p>
            <a:pPr marL="609600" indent="-609600">
              <a:buFont typeface="Wingdings" pitchFamily="2" charset="2"/>
              <a:buAutoNum type="arabicPeriod" startAt="7"/>
            </a:pPr>
            <a:r>
              <a:rPr lang="en-US" sz="2400" dirty="0" smtClean="0">
                <a:latin typeface="Calibri" pitchFamily="34" charset="0"/>
              </a:rPr>
              <a:t>Continue to time the fluid movement until it touches the finish line at the end of the 35 cm gap</a:t>
            </a:r>
            <a:endParaRPr lang="en-US" sz="2400" dirty="0">
              <a:latin typeface="Calibri" pitchFamily="34" charset="0"/>
            </a:endParaRPr>
          </a:p>
        </p:txBody>
      </p:sp>
      <p:sp>
        <p:nvSpPr>
          <p:cNvPr id="12293"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12291" name="Rectangle 3"/>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Procedure </a:t>
            </a:r>
            <a:endParaRPr lang="en-US" b="1" i="1" dirty="0">
              <a:latin typeface="Calibri" pitchFamily="34" charset="0"/>
            </a:endParaRPr>
          </a:p>
        </p:txBody>
      </p:sp>
      <p:sp>
        <p:nvSpPr>
          <p:cNvPr id="12292" name="Rectangle 4"/>
          <p:cNvSpPr>
            <a:spLocks noGrp="1" noChangeArrowheads="1"/>
          </p:cNvSpPr>
          <p:nvPr>
            <p:ph type="body" idx="1"/>
          </p:nvPr>
        </p:nvSpPr>
        <p:spPr>
          <a:xfrm>
            <a:off x="381000" y="1600200"/>
            <a:ext cx="8305800" cy="4953000"/>
          </a:xfrm>
        </p:spPr>
        <p:txBody>
          <a:bodyPr/>
          <a:lstStyle/>
          <a:p>
            <a:pPr marL="609600" indent="-609600">
              <a:buFont typeface="Wingdings" pitchFamily="2" charset="2"/>
              <a:buAutoNum type="arabicPeriod" startAt="11"/>
            </a:pPr>
            <a:r>
              <a:rPr lang="en-US" sz="2400" dirty="0" smtClean="0">
                <a:latin typeface="Calibri" pitchFamily="34" charset="0"/>
              </a:rPr>
              <a:t>Repeat this process with the hot fluid but this time pour it just right of center  (make sure you are pouring liquid and not a bunch of bubbles and froth)</a:t>
            </a:r>
          </a:p>
          <a:p>
            <a:pPr marL="609600" indent="-609600">
              <a:buFont typeface="Wingdings" pitchFamily="2" charset="2"/>
              <a:buAutoNum type="arabicPeriod" startAt="11"/>
            </a:pPr>
            <a:endParaRPr lang="en-US" sz="2400" dirty="0" smtClean="0">
              <a:latin typeface="Calibri" pitchFamily="34" charset="0"/>
            </a:endParaRPr>
          </a:p>
          <a:p>
            <a:pPr marL="609600" indent="-609600">
              <a:buFont typeface="Wingdings" pitchFamily="2" charset="2"/>
              <a:buAutoNum type="arabicPeriod" startAt="11"/>
            </a:pPr>
            <a:r>
              <a:rPr lang="en-US" sz="2400" dirty="0" smtClean="0">
                <a:latin typeface="Calibri" pitchFamily="34" charset="0"/>
              </a:rPr>
              <a:t>Once the observations have been made and the data has been recorded, wash and dry the tray clean and repeat these step with the next liquid on the list </a:t>
            </a:r>
          </a:p>
          <a:p>
            <a:pPr marL="609600" indent="-609600">
              <a:buFont typeface="Wingdings" pitchFamily="2" charset="2"/>
              <a:buAutoNum type="arabicPeriod" startAt="11"/>
            </a:pPr>
            <a:endParaRPr lang="en-US" sz="2400" dirty="0" smtClean="0">
              <a:latin typeface="Calibri" pitchFamily="34" charset="0"/>
            </a:endParaRPr>
          </a:p>
          <a:p>
            <a:pPr marL="609600" indent="-609600">
              <a:buFont typeface="Wingdings" pitchFamily="2" charset="2"/>
              <a:buAutoNum type="arabicPeriod" startAt="11"/>
            </a:pPr>
            <a:r>
              <a:rPr lang="en-US" sz="2400" dirty="0" smtClean="0">
                <a:latin typeface="Calibri" pitchFamily="34" charset="0"/>
              </a:rPr>
              <a:t>Investigate 5 liquids all together including: </a:t>
            </a:r>
          </a:p>
          <a:p>
            <a:pPr marL="609600" indent="-609600">
              <a:buFont typeface="Wingdings" pitchFamily="2" charset="2"/>
              <a:buNone/>
            </a:pPr>
            <a:r>
              <a:rPr lang="en-US" sz="2400" dirty="0" smtClean="0">
                <a:latin typeface="Calibri" pitchFamily="34" charset="0"/>
              </a:rPr>
              <a:t>		Rogers  syrup	             		Canola oil</a:t>
            </a:r>
          </a:p>
          <a:p>
            <a:pPr marL="609600" indent="-609600">
              <a:buFont typeface="Wingdings" pitchFamily="2" charset="2"/>
              <a:buNone/>
            </a:pPr>
            <a:r>
              <a:rPr lang="en-US" sz="2400" dirty="0" smtClean="0">
                <a:latin typeface="Calibri" pitchFamily="34" charset="0"/>
              </a:rPr>
              <a:t>		10w -30 motor oil		Molasses</a:t>
            </a:r>
          </a:p>
          <a:p>
            <a:pPr marL="609600" indent="-609600">
              <a:buFont typeface="Wingdings" pitchFamily="2" charset="2"/>
              <a:buNone/>
            </a:pPr>
            <a:r>
              <a:rPr lang="en-US" sz="2400" dirty="0" smtClean="0">
                <a:latin typeface="Calibri" pitchFamily="34" charset="0"/>
              </a:rPr>
              <a:t>		Liquid Hand Soap		</a:t>
            </a:r>
            <a:endParaRPr lang="en-US" sz="2400" dirty="0">
              <a:latin typeface="Calibri" pitchFamily="34" charset="0"/>
            </a:endParaRPr>
          </a:p>
        </p:txBody>
      </p:sp>
      <p:sp>
        <p:nvSpPr>
          <p:cNvPr id="12293" name="Line 5"/>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Scan0005"/>
          <p:cNvPicPr>
            <a:picLocks noChangeAspect="1" noChangeArrowheads="1"/>
          </p:cNvPicPr>
          <p:nvPr/>
        </p:nvPicPr>
        <p:blipFill>
          <a:blip r:embed="rId2"/>
          <a:srcRect/>
          <a:stretch>
            <a:fillRect/>
          </a:stretch>
        </p:blipFill>
        <p:spPr bwMode="auto">
          <a:xfrm>
            <a:off x="228600" y="3657600"/>
            <a:ext cx="2438400" cy="2339975"/>
          </a:xfrm>
          <a:prstGeom prst="rect">
            <a:avLst/>
          </a:prstGeom>
          <a:noFill/>
        </p:spPr>
      </p:pic>
      <p:pic>
        <p:nvPicPr>
          <p:cNvPr id="7" name="Picture 7" descr="Scan0008"/>
          <p:cNvPicPr>
            <a:picLocks noChangeAspect="1" noChangeArrowheads="1"/>
          </p:cNvPicPr>
          <p:nvPr/>
        </p:nvPicPr>
        <p:blipFill>
          <a:blip r:embed="rId3"/>
          <a:srcRect/>
          <a:stretch>
            <a:fillRect/>
          </a:stretch>
        </p:blipFill>
        <p:spPr bwMode="auto">
          <a:xfrm>
            <a:off x="2133600" y="4495800"/>
            <a:ext cx="2362200" cy="1954213"/>
          </a:xfrm>
          <a:prstGeom prst="rect">
            <a:avLst/>
          </a:prstGeom>
          <a:noFill/>
        </p:spPr>
      </p:pic>
      <p:pic>
        <p:nvPicPr>
          <p:cNvPr id="9" name="Picture 5" descr="Scan0006"/>
          <p:cNvPicPr>
            <a:picLocks noChangeAspect="1" noChangeArrowheads="1"/>
          </p:cNvPicPr>
          <p:nvPr/>
        </p:nvPicPr>
        <p:blipFill>
          <a:blip r:embed="rId4"/>
          <a:srcRect/>
          <a:stretch>
            <a:fillRect/>
          </a:stretch>
        </p:blipFill>
        <p:spPr bwMode="auto">
          <a:xfrm>
            <a:off x="6400800" y="4419600"/>
            <a:ext cx="2514600" cy="2130425"/>
          </a:xfrm>
          <a:prstGeom prst="rect">
            <a:avLst/>
          </a:prstGeom>
          <a:noFill/>
        </p:spPr>
      </p:pic>
      <p:pic>
        <p:nvPicPr>
          <p:cNvPr id="3076" name="Picture 4" descr="Studies In Viscosity Syrup Photo">
            <a:hlinkClick r:id="rId5"/>
          </p:cNvPr>
          <p:cNvPicPr>
            <a:picLocks noChangeAspect="1" noChangeArrowheads="1"/>
          </p:cNvPicPr>
          <p:nvPr/>
        </p:nvPicPr>
        <p:blipFill>
          <a:blip r:embed="rId6" cstate="print"/>
          <a:srcRect/>
          <a:stretch>
            <a:fillRect/>
          </a:stretch>
        </p:blipFill>
        <p:spPr bwMode="auto">
          <a:xfrm>
            <a:off x="0" y="0"/>
            <a:ext cx="1752600" cy="1314450"/>
          </a:xfrm>
          <a:prstGeom prst="rect">
            <a:avLst/>
          </a:prstGeom>
          <a:noFill/>
        </p:spPr>
      </p:pic>
      <p:sp>
        <p:nvSpPr>
          <p:cNvPr id="3074" name="Rectangle 2"/>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Diagram       </a:t>
            </a:r>
            <a:r>
              <a:rPr lang="en-US" sz="2800" b="1" i="1" dirty="0" smtClean="0">
                <a:solidFill>
                  <a:schemeClr val="bg1"/>
                </a:solidFill>
                <a:latin typeface="Calibri" pitchFamily="34" charset="0"/>
              </a:rPr>
              <a:t>Total of 5 marks </a:t>
            </a:r>
            <a:endParaRPr lang="en-US" sz="2800" b="1" i="1" dirty="0">
              <a:solidFill>
                <a:schemeClr val="bg1"/>
              </a:solidFill>
              <a:latin typeface="Calibri" pitchFamily="34" charset="0"/>
            </a:endParaRPr>
          </a:p>
        </p:txBody>
      </p:sp>
      <p:sp>
        <p:nvSpPr>
          <p:cNvPr id="3075" name="Rectangle 3"/>
          <p:cNvSpPr>
            <a:spLocks noGrp="1" noChangeArrowheads="1"/>
          </p:cNvSpPr>
          <p:nvPr>
            <p:ph type="body" idx="1"/>
          </p:nvPr>
        </p:nvSpPr>
        <p:spPr>
          <a:xfrm>
            <a:off x="457200" y="1600200"/>
            <a:ext cx="8229600" cy="2514600"/>
          </a:xfrm>
        </p:spPr>
        <p:txBody>
          <a:bodyPr/>
          <a:lstStyle/>
          <a:p>
            <a:pPr marL="0" indent="0">
              <a:buFont typeface="Wingdings" pitchFamily="2" charset="2"/>
              <a:buNone/>
            </a:pPr>
            <a:r>
              <a:rPr lang="en-US" sz="2400" b="1" i="1" dirty="0" smtClean="0">
                <a:solidFill>
                  <a:schemeClr val="bg1"/>
                </a:solidFill>
                <a:latin typeface="Calibri" pitchFamily="34" charset="0"/>
              </a:rPr>
              <a:t>You will be responsible for diagramming the steps in the lab.  Your diagram must be labeled with all amounts, angles, distances… </a:t>
            </a:r>
            <a:r>
              <a:rPr lang="en-US" sz="2400" b="1" i="1" dirty="0" err="1" smtClean="0">
                <a:solidFill>
                  <a:schemeClr val="bg1"/>
                </a:solidFill>
                <a:latin typeface="Calibri" pitchFamily="34" charset="0"/>
              </a:rPr>
              <a:t>ect</a:t>
            </a:r>
            <a:r>
              <a:rPr lang="en-US" sz="2400" b="1" i="1" dirty="0" smtClean="0">
                <a:solidFill>
                  <a:schemeClr val="bg1"/>
                </a:solidFill>
                <a:latin typeface="Calibri" pitchFamily="34" charset="0"/>
              </a:rPr>
              <a:t>. (you will also get marks for your diagram being large enough &amp; clear enough)</a:t>
            </a:r>
          </a:p>
          <a:p>
            <a:pPr marL="0" indent="0">
              <a:lnSpc>
                <a:spcPct val="90000"/>
              </a:lnSpc>
              <a:buSzPct val="75000"/>
              <a:buNone/>
            </a:pPr>
            <a:endParaRPr lang="en-US" sz="2800" b="1" i="1" u="sng" dirty="0" smtClean="0">
              <a:latin typeface="Calibri" pitchFamily="34" charset="0"/>
            </a:endParaRPr>
          </a:p>
          <a:p>
            <a:pPr marL="0" indent="0">
              <a:lnSpc>
                <a:spcPct val="90000"/>
              </a:lnSpc>
              <a:buSzPct val="75000"/>
              <a:buNone/>
            </a:pPr>
            <a:endParaRPr lang="en-US" sz="2800" b="1" i="1" u="sng" dirty="0" smtClean="0">
              <a:latin typeface="Calibri" pitchFamily="34" charset="0"/>
            </a:endParaRPr>
          </a:p>
          <a:p>
            <a:pPr marL="0" indent="0">
              <a:lnSpc>
                <a:spcPct val="90000"/>
              </a:lnSpc>
              <a:buSzPct val="75000"/>
              <a:buNone/>
            </a:pPr>
            <a:endParaRPr lang="en-US" sz="2800" dirty="0" smtClean="0">
              <a:latin typeface="Calibri" pitchFamily="34" charset="0"/>
            </a:endParaRPr>
          </a:p>
          <a:p>
            <a:pPr marL="0" indent="0">
              <a:lnSpc>
                <a:spcPct val="90000"/>
              </a:lnSpc>
              <a:buSzPct val="75000"/>
              <a:buNone/>
            </a:pPr>
            <a:endParaRPr lang="en-US" sz="2800" dirty="0" smtClean="0">
              <a:latin typeface="Calibri" pitchFamily="34" charset="0"/>
            </a:endParaRPr>
          </a:p>
          <a:p>
            <a:pPr marL="0" indent="0">
              <a:lnSpc>
                <a:spcPct val="90000"/>
              </a:lnSpc>
              <a:buSzPct val="75000"/>
              <a:buNone/>
            </a:pPr>
            <a:endParaRPr lang="en-US" sz="2800" dirty="0" smtClean="0">
              <a:latin typeface="Calibri" pitchFamily="34" charset="0"/>
            </a:endParaRPr>
          </a:p>
        </p:txBody>
      </p:sp>
      <p:sp>
        <p:nvSpPr>
          <p:cNvPr id="3078" name="Line 6"/>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pic>
        <p:nvPicPr>
          <p:cNvPr id="8" name="Picture 6" descr="Scan0007"/>
          <p:cNvPicPr>
            <a:picLocks noChangeAspect="1" noChangeArrowheads="1"/>
          </p:cNvPicPr>
          <p:nvPr/>
        </p:nvPicPr>
        <p:blipFill>
          <a:blip r:embed="rId7"/>
          <a:srcRect/>
          <a:stretch>
            <a:fillRect/>
          </a:stretch>
        </p:blipFill>
        <p:spPr bwMode="auto">
          <a:xfrm>
            <a:off x="4191000" y="3657600"/>
            <a:ext cx="2590800" cy="21447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tudies In Viscosity Syrup Photo">
            <a:hlinkClick r:id="rId2"/>
          </p:cNvPr>
          <p:cNvPicPr>
            <a:picLocks noChangeAspect="1" noChangeArrowheads="1"/>
          </p:cNvPicPr>
          <p:nvPr/>
        </p:nvPicPr>
        <p:blipFill>
          <a:blip r:embed="rId3" cstate="print"/>
          <a:srcRect/>
          <a:stretch>
            <a:fillRect/>
          </a:stretch>
        </p:blipFill>
        <p:spPr bwMode="auto">
          <a:xfrm>
            <a:off x="0" y="0"/>
            <a:ext cx="1752600" cy="1314450"/>
          </a:xfrm>
          <a:prstGeom prst="rect">
            <a:avLst/>
          </a:prstGeom>
          <a:noFill/>
        </p:spPr>
      </p:pic>
      <p:sp>
        <p:nvSpPr>
          <p:cNvPr id="3074" name="Rectangle 2"/>
          <p:cNvSpPr>
            <a:spLocks noGrp="1" noChangeArrowheads="1"/>
          </p:cNvSpPr>
          <p:nvPr>
            <p:ph type="title"/>
          </p:nvPr>
        </p:nvSpPr>
        <p:spPr>
          <a:xfrm>
            <a:off x="1752600" y="152400"/>
            <a:ext cx="6858000" cy="1143000"/>
          </a:xfrm>
        </p:spPr>
        <p:txBody>
          <a:bodyPr/>
          <a:lstStyle/>
          <a:p>
            <a:pPr algn="l"/>
            <a:r>
              <a:rPr lang="en-US" b="1" i="1" dirty="0" smtClean="0">
                <a:latin typeface="Calibri" pitchFamily="34" charset="0"/>
              </a:rPr>
              <a:t>Materials </a:t>
            </a:r>
            <a:endParaRPr lang="en-US" b="1" i="1" dirty="0">
              <a:latin typeface="Calibri" pitchFamily="34" charset="0"/>
            </a:endParaRPr>
          </a:p>
        </p:txBody>
      </p:sp>
      <p:sp>
        <p:nvSpPr>
          <p:cNvPr id="3075" name="Rectangle 3"/>
          <p:cNvSpPr>
            <a:spLocks noGrp="1" noChangeArrowheads="1"/>
          </p:cNvSpPr>
          <p:nvPr>
            <p:ph type="body" idx="1"/>
          </p:nvPr>
        </p:nvSpPr>
        <p:spPr>
          <a:xfrm>
            <a:off x="457200" y="1600200"/>
            <a:ext cx="8229600" cy="4953000"/>
          </a:xfrm>
        </p:spPr>
        <p:txBody>
          <a:bodyPr/>
          <a:lstStyle/>
          <a:p>
            <a:pPr marL="0" indent="0">
              <a:buNone/>
            </a:pPr>
            <a:r>
              <a:rPr lang="en-CA" sz="2800" b="1" i="1" dirty="0">
                <a:solidFill>
                  <a:schemeClr val="bg1"/>
                </a:solidFill>
                <a:latin typeface="Calibri" pitchFamily="34" charset="0"/>
              </a:rPr>
              <a:t>Please list all of the materials…  3</a:t>
            </a:r>
            <a:r>
              <a:rPr lang="en-CA" sz="2800" b="1" i="1" dirty="0" smtClean="0">
                <a:solidFill>
                  <a:schemeClr val="bg1"/>
                </a:solidFill>
                <a:latin typeface="Calibri" pitchFamily="34" charset="0"/>
              </a:rPr>
              <a:t> </a:t>
            </a:r>
            <a:r>
              <a:rPr lang="en-CA" sz="2800" b="1" i="1" dirty="0">
                <a:solidFill>
                  <a:schemeClr val="bg1"/>
                </a:solidFill>
                <a:latin typeface="Calibri" pitchFamily="34" charset="0"/>
              </a:rPr>
              <a:t>marks will be awarded for this </a:t>
            </a:r>
            <a:r>
              <a:rPr lang="en-CA" sz="2800" b="1" i="1" dirty="0" smtClean="0">
                <a:solidFill>
                  <a:schemeClr val="bg1"/>
                </a:solidFill>
                <a:latin typeface="Calibri" pitchFamily="34" charset="0"/>
              </a:rPr>
              <a:t>section</a:t>
            </a:r>
            <a:endParaRPr lang="en-CA" sz="1400" b="1" i="1" dirty="0" smtClean="0">
              <a:solidFill>
                <a:schemeClr val="bg1"/>
              </a:solidFill>
              <a:latin typeface="Calibri" pitchFamily="34" charset="0"/>
            </a:endParaRPr>
          </a:p>
          <a:p>
            <a:pPr marL="0" indent="0">
              <a:buNone/>
            </a:pPr>
            <a:r>
              <a:rPr lang="en-CA" sz="1400" b="1" i="1" dirty="0">
                <a:solidFill>
                  <a:schemeClr val="bg1"/>
                </a:solidFill>
                <a:latin typeface="Calibri" pitchFamily="34" charset="0"/>
              </a:rPr>
              <a:t> </a:t>
            </a:r>
            <a:endParaRPr lang="en-US" sz="2400" b="1" i="1" dirty="0" smtClean="0">
              <a:solidFill>
                <a:srgbClr val="FF0000"/>
              </a:solidFill>
              <a:latin typeface="Calibri" pitchFamily="34" charset="0"/>
            </a:endParaRPr>
          </a:p>
          <a:p>
            <a:pPr marL="579438" indent="-579438">
              <a:buAutoNum type="arabicPeriod"/>
            </a:pPr>
            <a:r>
              <a:rPr lang="en-US" sz="2800" b="1" i="1" dirty="0" smtClean="0">
                <a:latin typeface="Calibri" pitchFamily="34" charset="0"/>
              </a:rPr>
              <a:t>Hot Plate                   2.    Thermometer</a:t>
            </a:r>
          </a:p>
          <a:p>
            <a:pPr marL="514350" indent="-514350">
              <a:buAutoNum type="arabicPeriod" startAt="3"/>
            </a:pPr>
            <a:r>
              <a:rPr lang="en-US" sz="2800" b="1" i="1" dirty="0" smtClean="0">
                <a:latin typeface="Calibri" pitchFamily="34" charset="0"/>
              </a:rPr>
              <a:t> Beakers                     4.     Stop Watch</a:t>
            </a:r>
          </a:p>
          <a:p>
            <a:pPr marL="514350" indent="-514350">
              <a:buAutoNum type="arabicPeriod" startAt="5"/>
            </a:pPr>
            <a:r>
              <a:rPr lang="en-US" sz="2800" b="1" i="1" dirty="0" smtClean="0">
                <a:latin typeface="Calibri" pitchFamily="34" charset="0"/>
              </a:rPr>
              <a:t> Tin Tray		         6.     Ruler</a:t>
            </a:r>
          </a:p>
          <a:p>
            <a:pPr marL="514350" indent="-514350">
              <a:buAutoNum type="arabicPeriod" startAt="7"/>
            </a:pPr>
            <a:r>
              <a:rPr lang="en-US" sz="2800" b="1" i="1" dirty="0" smtClean="0">
                <a:latin typeface="Calibri" pitchFamily="34" charset="0"/>
              </a:rPr>
              <a:t> Sink		         8.     Sharpie pen</a:t>
            </a:r>
          </a:p>
          <a:p>
            <a:pPr marL="514350" indent="-514350">
              <a:buAutoNum type="arabicPeriod" startAt="9"/>
            </a:pPr>
            <a:r>
              <a:rPr lang="en-US" sz="2800" b="1" i="1" dirty="0" smtClean="0">
                <a:latin typeface="Calibri" pitchFamily="34" charset="0"/>
              </a:rPr>
              <a:t> Spoon	 	        10.    Hand soap</a:t>
            </a:r>
          </a:p>
          <a:p>
            <a:pPr marL="514350" indent="-514350">
              <a:buAutoNum type="arabicPeriod" startAt="11"/>
            </a:pPr>
            <a:r>
              <a:rPr lang="en-US" sz="2800" b="1" i="1" dirty="0" smtClean="0">
                <a:latin typeface="Calibri" pitchFamily="34" charset="0"/>
              </a:rPr>
              <a:t> Motor Oil	        12.    Rodgers Syrup</a:t>
            </a:r>
          </a:p>
          <a:p>
            <a:pPr marL="0" indent="0">
              <a:buNone/>
            </a:pPr>
            <a:r>
              <a:rPr lang="en-US" sz="2800" b="1" i="1" dirty="0" smtClean="0">
                <a:latin typeface="Calibri" pitchFamily="34" charset="0"/>
              </a:rPr>
              <a:t>13.  Canola Oil                14.    Molasses</a:t>
            </a:r>
          </a:p>
        </p:txBody>
      </p:sp>
      <p:sp>
        <p:nvSpPr>
          <p:cNvPr id="3078" name="Line 6"/>
          <p:cNvSpPr>
            <a:spLocks noChangeShapeType="1"/>
          </p:cNvSpPr>
          <p:nvPr/>
        </p:nvSpPr>
        <p:spPr bwMode="auto">
          <a:xfrm>
            <a:off x="0" y="1295400"/>
            <a:ext cx="8534400" cy="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2D3DA1185DD42B114D24E2B62867E" ma:contentTypeVersion="0" ma:contentTypeDescription="Create a new document." ma:contentTypeScope="" ma:versionID="7c80190c7d9077198d65cc73f99324d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EBD3AF-E97B-4213-9468-FA3F58CABEFA}">
  <ds:schemaRefs>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3A81578F-FE0E-4549-BD22-4F10D504EC2E}">
  <ds:schemaRefs>
    <ds:schemaRef ds:uri="http://schemas.microsoft.com/sharepoint/v3/contenttype/forms"/>
  </ds:schemaRefs>
</ds:datastoreItem>
</file>

<file path=customXml/itemProps3.xml><?xml version="1.0" encoding="utf-8"?>
<ds:datastoreItem xmlns:ds="http://schemas.openxmlformats.org/officeDocument/2006/customXml" ds:itemID="{45AC36A3-C781-4344-9B01-2110A18F6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13896</TotalTime>
  <Words>1527</Words>
  <Application>Microsoft Office PowerPoint</Application>
  <PresentationFormat>On-screen Show (4:3)</PresentationFormat>
  <Paragraphs>184</Paragraphs>
  <Slides>22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Berlin Sans FB Demi</vt:lpstr>
      <vt:lpstr>Calibri</vt:lpstr>
      <vt:lpstr>Wingdings</vt:lpstr>
      <vt:lpstr>Default Design</vt:lpstr>
      <vt:lpstr>Chart</vt:lpstr>
      <vt:lpstr>Temperature  vs. Viscosity Lab </vt:lpstr>
      <vt:lpstr>Formal Lab Report Reminder</vt:lpstr>
      <vt:lpstr>Problem &amp; Hypothesis </vt:lpstr>
      <vt:lpstr>Procedure </vt:lpstr>
      <vt:lpstr>Procedure </vt:lpstr>
      <vt:lpstr>Procedure </vt:lpstr>
      <vt:lpstr>Procedure </vt:lpstr>
      <vt:lpstr>Diagram       Total of 5 marks </vt:lpstr>
      <vt:lpstr>Materials </vt:lpstr>
      <vt:lpstr>Variables Manipulated &amp; Responding </vt:lpstr>
      <vt:lpstr>Control Factors </vt:lpstr>
      <vt:lpstr>Observations </vt:lpstr>
      <vt:lpstr>Analysis </vt:lpstr>
      <vt:lpstr>Graph Format Example</vt:lpstr>
      <vt:lpstr>Analysis Paragraph  </vt:lpstr>
      <vt:lpstr>Analysis Paragraph </vt:lpstr>
      <vt:lpstr>Conclusion </vt:lpstr>
      <vt:lpstr>Extension Questions </vt:lpstr>
      <vt:lpstr>Extension Questions con’t</vt:lpstr>
      <vt:lpstr>Extension Questions con’t</vt:lpstr>
      <vt:lpstr>Extension Questions con’t</vt:lpstr>
      <vt:lpstr>What’s Next </vt:lpstr>
    </vt:vector>
  </TitlesOfParts>
  <Company>Lethbridge School District # 51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Viscosity in Fluids</dc:title>
  <dc:creator>Sysop</dc:creator>
  <cp:lastModifiedBy>Kyle Mckenzie</cp:lastModifiedBy>
  <cp:revision>797</cp:revision>
  <cp:lastPrinted>2011-03-13T20:58:13Z</cp:lastPrinted>
  <dcterms:created xsi:type="dcterms:W3CDTF">2007-01-09T02:07:46Z</dcterms:created>
  <dcterms:modified xsi:type="dcterms:W3CDTF">2015-11-05T17:06:19Z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0x0101002F92D3DA1185DD42B114D24E2B62867E</vt:lpwstr>
  </property>
</Properties>
</file>