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6" r:id="rId1"/>
    <p:sldMasterId id="2147483756" r:id="rId2"/>
  </p:sldMasterIdLst>
  <p:notesMasterIdLst>
    <p:notesMasterId r:id="rId17"/>
  </p:notesMasterIdLst>
  <p:sldIdLst>
    <p:sldId id="256" r:id="rId3"/>
    <p:sldId id="257" r:id="rId4"/>
    <p:sldId id="270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18372D4F-6FAC-446F-A76A-638C25A596B6}">
  <a:tblStyle styleId="{18372D4F-6FAC-446F-A76A-638C25A596B6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14286516-D27E-4F18-8ACB-F76F747EF5F3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A3751B03-4E44-41D0-A004-A94307A2DCDA}" styleName="Table_2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531" autoAdjust="0"/>
  </p:normalViewPr>
  <p:slideViewPr>
    <p:cSldViewPr snapToGrid="0">
      <p:cViewPr>
        <p:scale>
          <a:sx n="77" d="100"/>
          <a:sy n="77" d="100"/>
        </p:scale>
        <p:origin x="-117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48636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939778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0980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42016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2848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6811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530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8640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They are usually quoted as heat</a:t>
            </a:r>
            <a:r>
              <a:rPr lang="en-US" baseline="0" dirty="0" smtClean="0"/>
              <a:t> transfer resistance rather than coefficients. 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They should not be mistaken for safety factor ( common design mistake). 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Must consider operation time between cleaning, and the size of the heat exchanger when deciding on a heat exchanger. 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If exchangers are operating in series, then schedule it so that one is online while the other is undergoing cleaning. </a:t>
            </a:r>
          </a:p>
          <a:p>
            <a:pPr>
              <a:spcBef>
                <a:spcPts val="0"/>
              </a:spcBef>
              <a:buNone/>
            </a:pPr>
            <a:r>
              <a:rPr lang="en-US" baseline="0" dirty="0" smtClean="0"/>
              <a:t> </a:t>
            </a:r>
          </a:p>
          <a:p>
            <a:pPr>
              <a:spcBef>
                <a:spcPts val="0"/>
              </a:spcBef>
              <a:buNone/>
            </a:pPr>
            <a:endParaRPr lang="en-US" baseline="0" dirty="0" smtClean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80349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Shell and tube: Used in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high pressure applications and temps ( 30 bar and  250C and up)</a:t>
            </a:r>
          </a:p>
          <a:p>
            <a:pPr>
              <a:spcBef>
                <a:spcPts val="0"/>
              </a:spcBef>
              <a:buNone/>
            </a:pP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Jacketed vessel: uniform heat distribution and high heat transfer efficiency. </a:t>
            </a:r>
          </a:p>
          <a:p>
            <a:pPr>
              <a:spcBef>
                <a:spcPts val="0"/>
              </a:spcBef>
              <a:buNone/>
            </a:pP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Double pipe: highest overall heat transfer coefficient and the ability to achieve true counter flow. </a:t>
            </a:r>
          </a:p>
          <a:p>
            <a:pPr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Finned tubes are used when the heat transfer coefficient on the outside of the tubes is appreciably lower than that on the inside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 gas to liquid )</a:t>
            </a:r>
          </a:p>
          <a:p>
            <a:pPr>
              <a:spcBef>
                <a:spcPts val="0"/>
              </a:spcBef>
              <a:buNone/>
            </a:pP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Casketed Plate:  Large surface area. Easy to dissemble and clean, Compact design, cannot withstand high temp or pressure.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81877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shell-and-tube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heat exchangers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either 1, 2, or 4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designs on the tube side. This refers to the number of times the fluid in the tubes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passes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through the fluid in the shell. In a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 pass heat exchanger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fluid goes in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end of each tube and out the other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91937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Corrosion and fouling for cleaning purposes / hot temp in tube to reduce shell temperature / viscosity for turbulent flow … if you cannot acchieve turb flow place in tube to predict individual coef easier/ flow ra</a:t>
            </a:r>
          </a:p>
        </p:txBody>
      </p:sp>
    </p:spTree>
    <p:extLst>
      <p:ext uri="{BB962C8B-B14F-4D97-AF65-F5344CB8AC3E}">
        <p14:creationId xmlns:p14="http://schemas.microsoft.com/office/powerpoint/2010/main" val="3495031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81918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9703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3398"/>
            <a:ext cx="6858000" cy="17907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5603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4731837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0271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0272"/>
            <a:ext cx="5800725" cy="43588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2253126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899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1422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577850"/>
            <a:ext cx="8086725" cy="2514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3155157"/>
            <a:ext cx="6921151" cy="1234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3034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32283517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575564"/>
            <a:ext cx="8085582" cy="2516886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3153157"/>
            <a:ext cx="6919722" cy="12344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68611614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706594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30350"/>
            <a:ext cx="3497580" cy="54255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06481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1528826"/>
            <a:ext cx="3497580" cy="541782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06324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35725745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996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224930691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04768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406712"/>
            <a:ext cx="2537460" cy="144018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571500"/>
            <a:ext cx="4572000" cy="3429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1883860"/>
            <a:ext cx="2548890" cy="234524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70437064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4064001"/>
            <a:ext cx="8085582" cy="459962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3998214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4432301"/>
            <a:ext cx="6922008" cy="40005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18C79C5D-2A6F-F04D-97DA-BEF2467B64E4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85754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06668844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21494"/>
            <a:ext cx="1971675" cy="3600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535782"/>
            <a:ext cx="5800725" cy="40505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41880670"/>
      </p:ext>
    </p:extLst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37407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08870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4317"/>
            <a:ext cx="7886700" cy="2138406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14475"/>
            <a:ext cx="78867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7687763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371600"/>
            <a:ext cx="3886200" cy="3263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2635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51290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261388"/>
            <a:ext cx="3867150" cy="619274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1880663"/>
            <a:ext cx="3867150" cy="27603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1388"/>
            <a:ext cx="3886201" cy="61927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80663"/>
            <a:ext cx="3886201" cy="27603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96731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5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140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48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49"/>
            <a:ext cx="2948940" cy="28575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253912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342900"/>
            <a:ext cx="2948940" cy="120015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742950"/>
            <a:ext cx="4629150" cy="3657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1543050"/>
            <a:ext cx="2948940" cy="28575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263999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274320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371600"/>
            <a:ext cx="7886700" cy="3263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1527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374650"/>
            <a:ext cx="8079581" cy="1243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08760"/>
            <a:ext cx="8065294" cy="2824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4809335"/>
            <a:ext cx="30861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916023"/>
            <a:ext cx="37719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4407310"/>
            <a:ext cx="2194560" cy="10477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2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128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5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0.static.wix.com/media/3a5bb2e38090db68bfb7134fc250f425.wix_mp_512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93779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Heat </a:t>
            </a:r>
            <a:r>
              <a:rPr lang="en" dirty="0" smtClean="0"/>
              <a:t>Exchanger Theory and Design</a:t>
            </a:r>
            <a:endParaRPr lang="en" dirty="0"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685800" y="2506868"/>
            <a:ext cx="7772400" cy="215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dirty="0"/>
              <a:t>Group 5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Maha El-Deeb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Khashayar Moez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William Read</a:t>
            </a:r>
          </a:p>
          <a:p>
            <a:pPr rtl="0">
              <a:spcBef>
                <a:spcPts val="0"/>
              </a:spcBef>
              <a:buNone/>
            </a:pPr>
            <a:r>
              <a:rPr lang="en" dirty="0"/>
              <a:t>Michael Teklu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Heat exchanger sizing (Cont’d)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Calculate individual coefficients (depends on type of heat exchanger)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Compare overall heat transfer coefficient to initial guess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Reiterate above steps to optimize heat exchanger i.e. lowest area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Pinch Analysis and HEN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Optimization of a heat 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sz="2000" dirty="0"/>
              <a:t>transfer system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Helps bridge the gap 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between capital cost and 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utilities cost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000" dirty="0"/>
              <a:t>Very helpful in estimating 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optimal HX requirements </a:t>
            </a:r>
          </a:p>
          <a:p>
            <a:pPr rtl="0">
              <a:spcBef>
                <a:spcPts val="0"/>
              </a:spcBef>
              <a:buNone/>
            </a:pPr>
            <a:r>
              <a:rPr lang="en" sz="2000" dirty="0"/>
              <a:t>	and obtain an overall view</a:t>
            </a:r>
          </a:p>
          <a:p>
            <a:pPr lvl="0">
              <a:spcBef>
                <a:spcPts val="0"/>
              </a:spcBef>
              <a:buNone/>
            </a:pPr>
            <a:r>
              <a:rPr lang="en" sz="2000" dirty="0"/>
              <a:t>	of the entire utility system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2625" y="1200150"/>
            <a:ext cx="4844174" cy="37257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5815250" y="4511275"/>
            <a:ext cx="2719799" cy="487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600" u="sng">
                <a:solidFill>
                  <a:schemeClr val="hlink"/>
                </a:solidFill>
                <a:hlinkClick r:id="rId4"/>
              </a:rPr>
              <a:t>http://0.static.wix.com/media/3a5bb2e38090db68bfb7134fc250f425.wix_mp_512</a:t>
            </a:r>
            <a:r>
              <a:rPr lang="en" sz="600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Pinch Analysis </a:t>
            </a:r>
            <a:r>
              <a:rPr lang="en" sz="3000"/>
              <a:t>(continued…)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The pinch is determined from </a:t>
            </a:r>
            <a:r>
              <a:rPr lang="en" sz="1800" dirty="0" smtClean="0"/>
              <a:t>the composite </a:t>
            </a:r>
            <a:r>
              <a:rPr lang="en" sz="1800" dirty="0"/>
              <a:t>curves of the </a:t>
            </a:r>
            <a:r>
              <a:rPr lang="en" sz="1800" dirty="0" smtClean="0"/>
              <a:t>process data</a:t>
            </a:r>
            <a:endParaRPr lang="en"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From the composite curves, </a:t>
            </a:r>
            <a:r>
              <a:rPr lang="en" sz="1800" dirty="0" smtClean="0"/>
              <a:t>the losest </a:t>
            </a:r>
            <a:r>
              <a:rPr lang="en" sz="1800" dirty="0"/>
              <a:t>point of approach of </a:t>
            </a:r>
            <a:r>
              <a:rPr lang="en" sz="1800" dirty="0" smtClean="0"/>
              <a:t>the two </a:t>
            </a:r>
            <a:r>
              <a:rPr lang="en" sz="1800" dirty="0"/>
              <a:t>curves is the pinch point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This point is where the process is </a:t>
            </a:r>
            <a:r>
              <a:rPr lang="en" sz="1800" dirty="0" smtClean="0"/>
              <a:t>most </a:t>
            </a:r>
            <a:r>
              <a:rPr lang="en" sz="1800" dirty="0"/>
              <a:t>constrained, and can thus </a:t>
            </a:r>
            <a:r>
              <a:rPr lang="en" sz="1800" dirty="0" smtClean="0"/>
              <a:t>be </a:t>
            </a:r>
            <a:r>
              <a:rPr lang="en" sz="1800" dirty="0"/>
              <a:t>treated as two separate </a:t>
            </a:r>
            <a:r>
              <a:rPr lang="en" sz="1800" dirty="0" smtClean="0"/>
              <a:t>problems</a:t>
            </a:r>
            <a:endParaRPr lang="en" sz="18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6" name="Shape 106"/>
          <p:cNvSpPr txBox="1"/>
          <p:nvPr/>
        </p:nvSpPr>
        <p:spPr>
          <a:xfrm>
            <a:off x="4481375" y="4831425"/>
            <a:ext cx="4491900" cy="2624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"/>
              <a:t>2012, G.P. Towler / UOP. Chemical Engineering Design, Principle, Practice, and Economics.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2775" y="990600"/>
            <a:ext cx="4254025" cy="37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Pinch Analysis </a:t>
            </a:r>
            <a:r>
              <a:rPr lang="en" sz="3000"/>
              <a:t>(continued...)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The area above the pinch can </a:t>
            </a:r>
            <a:r>
              <a:rPr lang="en" sz="1800" dirty="0" smtClean="0"/>
              <a:t>be considered </a:t>
            </a:r>
            <a:r>
              <a:rPr lang="en" sz="1800" dirty="0"/>
              <a:t>a heat sink with </a:t>
            </a:r>
            <a:r>
              <a:rPr lang="en" sz="1800" dirty="0" smtClean="0"/>
              <a:t>heat flowing </a:t>
            </a:r>
            <a:r>
              <a:rPr lang="en" sz="1800" dirty="0"/>
              <a:t>in from hot utility but </a:t>
            </a:r>
            <a:r>
              <a:rPr lang="en" sz="1800" dirty="0" smtClean="0"/>
              <a:t>no heat </a:t>
            </a:r>
            <a:r>
              <a:rPr lang="en" sz="1800" dirty="0"/>
              <a:t>leaving out</a:t>
            </a:r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In the area below the pinch, </a:t>
            </a:r>
            <a:r>
              <a:rPr lang="en" sz="1800" dirty="0" smtClean="0"/>
              <a:t>heat flows </a:t>
            </a:r>
            <a:r>
              <a:rPr lang="en" sz="1800" dirty="0"/>
              <a:t>out of the region to the </a:t>
            </a:r>
            <a:r>
              <a:rPr lang="en" sz="1800" dirty="0" smtClean="0"/>
              <a:t>cold utility </a:t>
            </a:r>
            <a:endParaRPr lang="en" sz="1800" dirty="0"/>
          </a:p>
          <a:p>
            <a:pPr marL="457200" lvl="0" indent="-3429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1800" dirty="0"/>
              <a:t>When heat is transferred across </a:t>
            </a:r>
            <a:r>
              <a:rPr lang="en" sz="1800" dirty="0" smtClean="0"/>
              <a:t>the </a:t>
            </a:r>
            <a:r>
              <a:rPr lang="en" sz="1800" dirty="0"/>
              <a:t>pinch, it leads to both hot </a:t>
            </a:r>
            <a:r>
              <a:rPr lang="en" sz="1800" dirty="0" smtClean="0"/>
              <a:t>and cold </a:t>
            </a:r>
            <a:r>
              <a:rPr lang="en" sz="1800" dirty="0"/>
              <a:t>utilities that is greater than </a:t>
            </a:r>
            <a:r>
              <a:rPr lang="en" sz="1800" dirty="0" smtClean="0"/>
              <a:t>the </a:t>
            </a:r>
            <a:r>
              <a:rPr lang="en" sz="1800" dirty="0"/>
              <a:t>minimum values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1950" y="1200150"/>
            <a:ext cx="4224850" cy="366042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/>
          <p:nvPr/>
        </p:nvSpPr>
        <p:spPr>
          <a:xfrm>
            <a:off x="4257750" y="4890825"/>
            <a:ext cx="4458299" cy="20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800">
                <a:solidFill>
                  <a:schemeClr val="dk1"/>
                </a:solidFill>
              </a:rPr>
              <a:t>2012, G.P. Towler / UOP. Chemical Engineering Design, Principle, Practice, and Economics.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Maximize the heat recovery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Divide the problem at the pinch and design away from it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Above pinch match streams adjacent to the pinch that meet the restriction CPh ≤ CPc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Below pinch match streams adjacent to the pinch that meet the restriction CPh ≥ CPc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If matched streams do not meet restriction, split streams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Maximize heat exchanger loads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Supply external heating only above and cooling only below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3205" y="72043"/>
            <a:ext cx="8079581" cy="124364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T</a:t>
            </a:r>
            <a:r>
              <a:rPr lang="en" dirty="0" smtClean="0"/>
              <a:t>ypical </a:t>
            </a:r>
            <a:r>
              <a:rPr lang="en" dirty="0"/>
              <a:t>uses for heat exchangers 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Heat a fluid before a process unit such as a reactor or a distillation column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Remove heat from a process to keep the temperature at a desirable level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Heat Transfer Theory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lvl="0" indent="-4191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Arial"/>
                  <a:buChar char="●"/>
                </a:pPr>
                <a:r>
                  <a:rPr lang="en-US" sz="2000" dirty="0" smtClean="0"/>
                  <a:t>H</a:t>
                </a:r>
                <a:r>
                  <a:rPr lang="en" sz="2000" dirty="0" smtClean="0"/>
                  <a:t>eat transfer across </a:t>
                </a:r>
                <a:r>
                  <a:rPr lang="en" sz="2000" dirty="0"/>
                  <a:t>a </a:t>
                </a:r>
                <a:r>
                  <a:rPr lang="en" sz="2000" dirty="0" smtClean="0"/>
                  <a:t>surface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𝑈𝐴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𝐿𝑀</m:t>
                        </m:r>
                      </m:sub>
                    </m:sSub>
                  </m:oMath>
                </a14:m>
                <a:endParaRPr lang="en" sz="2000" dirty="0"/>
              </a:p>
              <a:p>
                <a:pPr marL="457200" lvl="0" indent="-4191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Arial"/>
                  <a:buChar char="●"/>
                </a:pPr>
                <a:r>
                  <a:rPr lang="en" sz="2000" dirty="0" smtClean="0"/>
                  <a:t>Log-mean </a:t>
                </a:r>
                <a:r>
                  <a:rPr lang="en" sz="2000" dirty="0"/>
                  <a:t>temperature difference </a:t>
                </a:r>
                <a:r>
                  <a:rPr lang="en" sz="2000" dirty="0" smtClean="0"/>
                  <a:t>(</a:t>
                </a:r>
                <a:r>
                  <a:rPr lang="en" sz="2000" i="1" dirty="0" smtClean="0"/>
                  <a:t>ΔT</a:t>
                </a:r>
                <a:r>
                  <a:rPr lang="en" sz="2000" i="1" baseline="-25000" dirty="0" smtClean="0"/>
                  <a:t>LM</a:t>
                </a:r>
                <a:r>
                  <a:rPr lang="en" sz="2000" i="1" dirty="0" smtClean="0"/>
                  <a:t> ) </a:t>
                </a:r>
                <a:r>
                  <a:rPr lang="en" sz="2000" dirty="0" smtClean="0"/>
                  <a:t>is </a:t>
                </a:r>
                <a:r>
                  <a:rPr lang="en" sz="2000" dirty="0"/>
                  <a:t>the driving force for the heat </a:t>
                </a:r>
                <a:r>
                  <a:rPr lang="en" sz="2000" dirty="0" smtClean="0"/>
                  <a:t>transfer</a:t>
                </a:r>
              </a:p>
              <a:p>
                <a:pPr marL="457200" lvl="0" indent="-4191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Arial"/>
                  <a:buChar char="●"/>
                </a:pPr>
                <a:r>
                  <a:rPr lang="en" sz="2000" i="1" dirty="0"/>
                  <a:t>A</a:t>
                </a:r>
                <a:r>
                  <a:rPr lang="en" sz="2000" dirty="0"/>
                  <a:t> is the area over which the heat is </a:t>
                </a:r>
                <a:r>
                  <a:rPr lang="en" sz="2000" dirty="0" smtClean="0"/>
                  <a:t>transfer</a:t>
                </a:r>
                <a:r>
                  <a:rPr lang="en-US" sz="2000" dirty="0" smtClean="0"/>
                  <a:t>r</a:t>
                </a:r>
                <a:r>
                  <a:rPr lang="en" sz="2000" dirty="0" smtClean="0"/>
                  <a:t>ed</a:t>
                </a:r>
              </a:p>
              <a:p>
                <a:pPr marL="457200" indent="-4191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Arial"/>
                  <a:buChar char="●"/>
                </a:pPr>
                <a:r>
                  <a:rPr lang="en" sz="2000" i="1" dirty="0" smtClean="0"/>
                  <a:t>Q </a:t>
                </a:r>
                <a:r>
                  <a:rPr lang="en" sz="2000" dirty="0" smtClean="0"/>
                  <a:t>is the amount of heat transfered</a:t>
                </a:r>
                <a:endParaRPr lang="en" sz="2000" i="1" dirty="0"/>
              </a:p>
              <a:p>
                <a:pPr marL="457200" lvl="0" indent="-419100">
                  <a:spcBef>
                    <a:spcPts val="0"/>
                  </a:spcBef>
                  <a:buClr>
                    <a:schemeClr val="dk1"/>
                  </a:buClr>
                  <a:buSzPct val="100000"/>
                  <a:buFont typeface="Arial"/>
                  <a:buChar char="●"/>
                </a:pPr>
                <a:r>
                  <a:rPr lang="en" sz="2000" i="1" dirty="0"/>
                  <a:t>U</a:t>
                </a:r>
                <a:r>
                  <a:rPr lang="en" sz="2000" dirty="0"/>
                  <a:t> overall is based on individual heat transfer coefficients and material thermal </a:t>
                </a:r>
                <a:r>
                  <a:rPr lang="en" sz="2000" dirty="0" smtClean="0"/>
                  <a:t>conductivities</a:t>
                </a:r>
              </a:p>
              <a:p>
                <a:pPr marL="38100" lvl="0" indent="0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:endParaRPr lang="en" sz="2000" u="sng" dirty="0"/>
              </a:p>
              <a:p>
                <a:pPr marL="38100" lvl="0" indent="0" algn="ctr">
                  <a:spcBef>
                    <a:spcPts val="0"/>
                  </a:spcBef>
                  <a:buClr>
                    <a:schemeClr val="dk1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5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5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5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5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5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5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5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𝑜𝑑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5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5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1500" b="0" i="0" smtClean="0">
                                          <a:latin typeface="Cambria Math" panose="02040503050406030204" pitchFamily="18" charset="0"/>
                                        </a:rPr>
                                        <m:t>ln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n-US" sz="15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ctrlPr>
                                                <a:rPr lang="en-US" sz="1500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n-US" sz="15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5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𝑑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5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𝑜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n-US" sz="15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15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𝑑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15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r>
                                    <a:rPr lang="en-US" sz="15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5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5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𝑖𝑑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5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5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sz="1500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e>
                                    <m:sub>
                                      <m:r>
                                        <a:rPr lang="en-US" sz="1500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5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" sz="2000" i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227" t="-2808" r="-1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0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Overall Heat Transfer Coefficient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Dependent on type of heat exchanger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800" dirty="0"/>
              <a:t>Varies with types of fluids used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graphicFrame>
        <p:nvGraphicFramePr>
          <p:cNvPr id="51" name="Shape 51"/>
          <p:cNvGraphicFramePr/>
          <p:nvPr/>
        </p:nvGraphicFramePr>
        <p:xfrm>
          <a:off x="544175" y="2566000"/>
          <a:ext cx="7239000" cy="1554360"/>
        </p:xfrm>
        <a:graphic>
          <a:graphicData uri="http://schemas.openxmlformats.org/drawingml/2006/table">
            <a:tbl>
              <a:tblPr>
                <a:noFill/>
                <a:tableStyleId>{18372D4F-6FAC-446F-A76A-638C25A596B6}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Hot Fluid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Cold Fluid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 i="1"/>
                        <a:t>U</a:t>
                      </a:r>
                      <a:r>
                        <a:rPr lang="en" b="1"/>
                        <a:t> (W/m</a:t>
                      </a:r>
                      <a:r>
                        <a:rPr lang="en" b="1" baseline="30000"/>
                        <a:t>2</a:t>
                      </a:r>
                      <a:r>
                        <a:rPr lang="en" b="1"/>
                        <a:t>C)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Water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Water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800-1500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Steam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Light Oils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300-900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Heavy Oils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Water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60-300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Fouling Factors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Most working fluids will foul exchanger surface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Results in </a:t>
            </a:r>
            <a:r>
              <a:rPr lang="en" sz="2400" dirty="0" smtClean="0"/>
              <a:t>lower thermal conductivity and heat overall transfer coeffiecient</a:t>
            </a:r>
            <a:endParaRPr lang="en" sz="2400" dirty="0"/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dirty="0"/>
              <a:t>Exchangers need to be oversized to compensate </a:t>
            </a:r>
            <a:r>
              <a:rPr lang="en" sz="2400" dirty="0" smtClean="0"/>
              <a:t>for proformace reduction</a:t>
            </a:r>
            <a:endParaRPr lang="en" sz="2400" dirty="0"/>
          </a:p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  <p:graphicFrame>
        <p:nvGraphicFramePr>
          <p:cNvPr id="58" name="Shape 58"/>
          <p:cNvGraphicFramePr/>
          <p:nvPr/>
        </p:nvGraphicFramePr>
        <p:xfrm>
          <a:off x="820775" y="2974325"/>
          <a:ext cx="7239000" cy="1165770"/>
        </p:xfrm>
        <a:graphic>
          <a:graphicData uri="http://schemas.openxmlformats.org/drawingml/2006/table">
            <a:tbl>
              <a:tblPr>
                <a:noFill/>
                <a:tableStyleId>{14286516-D27E-4F18-8ACB-F76F747EF5F3}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Fluid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Coefficient (W/m</a:t>
                      </a:r>
                      <a:r>
                        <a:rPr lang="en" b="1" baseline="30000"/>
                        <a:t>2</a:t>
                      </a:r>
                      <a:r>
                        <a:rPr lang="en" b="1"/>
                        <a:t>C)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Light hydrocarbons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5000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Steam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4000-10,000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Types of Heat Exchangers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 dirty="0"/>
              <a:t>Shell and Tube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 dirty="0"/>
              <a:t>Jacketed vessel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 dirty="0"/>
              <a:t>Double Pipe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 dirty="0"/>
              <a:t>Finned Tubes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3200" dirty="0"/>
              <a:t>Gasketed Plate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Flow Configuration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7971905" cy="37256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52" y="1200150"/>
            <a:ext cx="3977294" cy="18051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95" y="1200150"/>
            <a:ext cx="3860157" cy="180513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05289"/>
            <a:ext cx="3985953" cy="1920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52" y="3005289"/>
            <a:ext cx="3985954" cy="192054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Fluid Allocation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A good guideline to fluid allocation for no phase change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  <p:graphicFrame>
        <p:nvGraphicFramePr>
          <p:cNvPr id="79" name="Shape 79"/>
          <p:cNvGraphicFramePr/>
          <p:nvPr/>
        </p:nvGraphicFramePr>
        <p:xfrm>
          <a:off x="952500" y="2162150"/>
          <a:ext cx="7239000" cy="1942950"/>
        </p:xfrm>
        <a:graphic>
          <a:graphicData uri="http://schemas.openxmlformats.org/drawingml/2006/table">
            <a:tbl>
              <a:tblPr>
                <a:noFill/>
                <a:tableStyleId>{A3751B03-4E44-41D0-A004-A94307A2DCDA}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Shell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/>
                        <a:t>Tube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Corrosion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x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Fouling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x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Hot Fluid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x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Viscosity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Heat Exchanger Sizing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Define the duty: heat transfer rates, temperature, and fluid flow rates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Determine fluid physical property data: viscosity, density, heat capacity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pick type of exchanger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Guess an initial value for the overall heat transfer coefficient </a:t>
            </a:r>
            <a:r>
              <a:rPr lang="en" sz="2400" i="1"/>
              <a:t>U</a:t>
            </a:r>
          </a:p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Calculate log-mean temperature difference</a:t>
            </a:r>
          </a:p>
          <a:p>
            <a:pPr marL="457200" lvl="0" indent="-3810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Calculate the required area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828</Words>
  <Application>Microsoft Office PowerPoint</Application>
  <PresentationFormat>On-screen Show (16:9)</PresentationFormat>
  <Paragraphs>116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HDOfficeLightV0</vt:lpstr>
      <vt:lpstr>Metropolitan</vt:lpstr>
      <vt:lpstr>Heat Exchanger Theory and Design</vt:lpstr>
      <vt:lpstr>Typical uses for heat exchangers </vt:lpstr>
      <vt:lpstr>Heat Transfer Theory</vt:lpstr>
      <vt:lpstr>Overall Heat Transfer Coefficient</vt:lpstr>
      <vt:lpstr>Fouling Factors</vt:lpstr>
      <vt:lpstr>Types of Heat Exchangers</vt:lpstr>
      <vt:lpstr>Flow Configuration</vt:lpstr>
      <vt:lpstr>Fluid Allocation</vt:lpstr>
      <vt:lpstr>Heat Exchanger Sizing</vt:lpstr>
      <vt:lpstr>Heat exchanger sizing (Cont’d)</vt:lpstr>
      <vt:lpstr>Pinch Analysis and HEN</vt:lpstr>
      <vt:lpstr>Pinch Analysis (continued…)</vt:lpstr>
      <vt:lpstr>Pinch Analysis (continued...)</vt:lpstr>
      <vt:lpstr>Maximize the heat recovery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Exchanger Theory and Design</dc:title>
  <dc:creator>William Thompson Read IV</dc:creator>
  <cp:lastModifiedBy>Thom</cp:lastModifiedBy>
  <cp:revision>8</cp:revision>
  <dcterms:modified xsi:type="dcterms:W3CDTF">2015-02-12T13:07:22Z</dcterms:modified>
</cp:coreProperties>
</file>