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5" r:id="rId5"/>
    <p:sldId id="276" r:id="rId6"/>
    <p:sldId id="260" r:id="rId7"/>
    <p:sldId id="259" r:id="rId8"/>
    <p:sldId id="284" r:id="rId9"/>
    <p:sldId id="261" r:id="rId10"/>
    <p:sldId id="262" r:id="rId11"/>
    <p:sldId id="263" r:id="rId12"/>
    <p:sldId id="264" r:id="rId13"/>
    <p:sldId id="267" r:id="rId14"/>
    <p:sldId id="265" r:id="rId15"/>
    <p:sldId id="277" r:id="rId16"/>
    <p:sldId id="266" r:id="rId17"/>
    <p:sldId id="268" r:id="rId18"/>
    <p:sldId id="281" r:id="rId19"/>
    <p:sldId id="278" r:id="rId20"/>
    <p:sldId id="280" r:id="rId21"/>
    <p:sldId id="269" r:id="rId22"/>
    <p:sldId id="270" r:id="rId23"/>
    <p:sldId id="273" r:id="rId24"/>
    <p:sldId id="272" r:id="rId25"/>
    <p:sldId id="279" r:id="rId26"/>
    <p:sldId id="282" r:id="rId27"/>
    <p:sldId id="28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C42FF-4707-46F0-957B-5ECE374714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F29D9-0D21-4D31-A8B6-6473A9F0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2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India, around 35 per cent of males, and a little over 15 per cent of females, do virtually no unpaid care work. But many women do more than 8 hours (480 minutes) of unpaid care a day.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29D9-0D21-4D31-A8B6-6473A9F064C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3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4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0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5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0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45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0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8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5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97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0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8036-4857-469A-8A11-F840B9DF2EE8}" type="datetimeFigureOut">
              <a:rPr lang="en-GB" smtClean="0"/>
              <a:t>03/01/2015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EF51-D0C6-41B3-AAB4-8B4CBF67D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0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desa/socdev/documents/reports/InequalityMatters.pdf" TargetMode="External"/><Relationship Id="rId2" Type="http://schemas.openxmlformats.org/officeDocument/2006/relationships/hyperlink" Target="http://www.un.org/esa/socdev/documents/reports/InequalityMatter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db.org/publications/inequality-asia-and-pacific" TargetMode="External"/><Relationship Id="rId4" Type="http://schemas.openxmlformats.org/officeDocument/2006/relationships/hyperlink" Target="http://www.undp.org/content/dam/undp/library/Poverty%20Reduction/Inclusive%20development/Humanity%20Divided/HumanityDivided_Full-Report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global/research/global-" TargetMode="External"/><Relationship Id="rId2" Type="http://schemas.openxmlformats.org/officeDocument/2006/relationships/hyperlink" Target="http://www.oxfam.org/sites/www.oxfam.org/files/file_attachments/cr-even-it-up-extreme-inequality-2910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Inequality, Gender and Development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Professor Diane Elson</a:t>
            </a:r>
          </a:p>
          <a:p>
            <a:r>
              <a:rPr lang="en-GB" sz="2000" dirty="0" smtClean="0"/>
              <a:t>University of Essex UK</a:t>
            </a:r>
          </a:p>
          <a:p>
            <a:r>
              <a:rPr lang="en-GB" sz="2000" dirty="0" smtClean="0"/>
              <a:t>Presentation to Advanced Graduate Workshop</a:t>
            </a:r>
          </a:p>
          <a:p>
            <a:r>
              <a:rPr lang="en-GB" sz="2000" dirty="0" smtClean="0"/>
              <a:t>Initiative for Policy Dialogue</a:t>
            </a:r>
          </a:p>
          <a:p>
            <a:r>
              <a:rPr lang="en-GB" sz="2000" dirty="0" smtClean="0"/>
              <a:t>Bangalore January 2015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9032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Indigeneity and economic </a:t>
            </a:r>
            <a:r>
              <a:rPr lang="en-GB" sz="3600" b="1" dirty="0"/>
              <a:t>i</a:t>
            </a:r>
            <a:r>
              <a:rPr lang="en-GB" sz="3600" b="1" dirty="0" smtClean="0"/>
              <a:t>nequality :</a:t>
            </a:r>
            <a:br>
              <a:rPr lang="en-GB" sz="3600" b="1" dirty="0" smtClean="0"/>
            </a:br>
            <a:r>
              <a:rPr lang="en-GB" sz="3600" b="1" dirty="0" smtClean="0"/>
              <a:t>DESA 2013 report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‘In </a:t>
            </a:r>
            <a:r>
              <a:rPr lang="en-GB" sz="2000" dirty="0"/>
              <a:t>countries and regions (Latin America, Northern America and Oceania) </a:t>
            </a:r>
            <a:r>
              <a:rPr lang="en-GB" sz="2000" dirty="0" smtClean="0"/>
              <a:t>where data </a:t>
            </a:r>
            <a:r>
              <a:rPr lang="en-GB" sz="2000" dirty="0"/>
              <a:t>disaggregated by indigenous status exist, it is well documented that </a:t>
            </a:r>
            <a:r>
              <a:rPr lang="en-GB" sz="2000" dirty="0" smtClean="0"/>
              <a:t>indigenous peoples </a:t>
            </a:r>
            <a:r>
              <a:rPr lang="en-GB" sz="2000" dirty="0"/>
              <a:t>face many socioeconomic disadvantages relative to </a:t>
            </a:r>
            <a:r>
              <a:rPr lang="en-GB" sz="2000" dirty="0" smtClean="0"/>
              <a:t>non-indigenous peoples.’</a:t>
            </a:r>
          </a:p>
          <a:p>
            <a:r>
              <a:rPr lang="en-GB" sz="2000" dirty="0" smtClean="0"/>
              <a:t>‘..half </a:t>
            </a:r>
            <a:r>
              <a:rPr lang="en-GB" sz="2000" dirty="0"/>
              <a:t>of the gap in </a:t>
            </a:r>
            <a:r>
              <a:rPr lang="en-GB" sz="2000" dirty="0" smtClean="0"/>
              <a:t>earnings between </a:t>
            </a:r>
            <a:r>
              <a:rPr lang="en-GB" sz="2000" dirty="0"/>
              <a:t>indigenous and non-indigenous groups is due to human capital </a:t>
            </a:r>
            <a:r>
              <a:rPr lang="en-GB" sz="2000" dirty="0" smtClean="0"/>
              <a:t>deficits. ….The other </a:t>
            </a:r>
            <a:r>
              <a:rPr lang="en-GB" sz="2000" dirty="0"/>
              <a:t>half of the gap is due to unknown factors, which may represent the </a:t>
            </a:r>
            <a:r>
              <a:rPr lang="en-GB" sz="2000" dirty="0" smtClean="0"/>
              <a:t>impact of </a:t>
            </a:r>
            <a:r>
              <a:rPr lang="en-GB" sz="2000" dirty="0"/>
              <a:t>discrimination and other social forces, in the labour </a:t>
            </a:r>
            <a:r>
              <a:rPr lang="en-GB" sz="2000" dirty="0" smtClean="0"/>
              <a:t>market.’</a:t>
            </a:r>
          </a:p>
          <a:p>
            <a:r>
              <a:rPr lang="en-GB" sz="2000" dirty="0" smtClean="0"/>
              <a:t>‘In </a:t>
            </a:r>
            <a:r>
              <a:rPr lang="en-GB" sz="2000" dirty="0"/>
              <a:t>countries of sub-Saharan Africa, Asia and Latin </a:t>
            </a:r>
            <a:r>
              <a:rPr lang="en-GB" sz="2000" dirty="0" smtClean="0"/>
              <a:t>America, poverty </a:t>
            </a:r>
            <a:r>
              <a:rPr lang="en-GB" sz="2000" dirty="0"/>
              <a:t>rates were between 1.5 and 5.1 times higher among indigenous </a:t>
            </a:r>
            <a:r>
              <a:rPr lang="en-GB" sz="2000" dirty="0" smtClean="0"/>
              <a:t>peoples than </a:t>
            </a:r>
            <a:r>
              <a:rPr lang="en-GB" sz="2000" dirty="0"/>
              <a:t>in the rest of the population in the </a:t>
            </a:r>
            <a:r>
              <a:rPr lang="en-GB" sz="2000" dirty="0" smtClean="0"/>
              <a:t>mid-2000s.’</a:t>
            </a:r>
          </a:p>
          <a:p>
            <a:r>
              <a:rPr lang="en-GB" sz="2000" smtClean="0"/>
              <a:t>‘Dispossession </a:t>
            </a:r>
            <a:r>
              <a:rPr lang="en-GB" sz="2000" dirty="0"/>
              <a:t>of indigenous people’s traditional lands and </a:t>
            </a:r>
            <a:r>
              <a:rPr lang="en-GB" sz="2000" dirty="0" smtClean="0"/>
              <a:t>territories– which </a:t>
            </a:r>
            <a:r>
              <a:rPr lang="en-GB" sz="2000" dirty="0"/>
              <a:t>are often sources of valuable natural resources, such as oil and </a:t>
            </a:r>
            <a:r>
              <a:rPr lang="en-GB" sz="2000" dirty="0" smtClean="0"/>
              <a:t>minerals–by </a:t>
            </a:r>
            <a:r>
              <a:rPr lang="en-GB" sz="2000" dirty="0"/>
              <a:t>both public and private entities has generated tensions over land tenure </a:t>
            </a:r>
            <a:r>
              <a:rPr lang="en-GB" sz="2000" dirty="0" smtClean="0"/>
              <a:t>and access </a:t>
            </a:r>
            <a:r>
              <a:rPr lang="en-GB" sz="2000" dirty="0"/>
              <a:t>to productive land in many countries, adversely affecting </a:t>
            </a:r>
            <a:r>
              <a:rPr lang="en-GB" sz="2000"/>
              <a:t>the </a:t>
            </a:r>
            <a:r>
              <a:rPr lang="en-GB" sz="2000" smtClean="0"/>
              <a:t>economic and </a:t>
            </a:r>
            <a:r>
              <a:rPr lang="en-GB" sz="2000" dirty="0"/>
              <a:t>socio-cultural stability of </a:t>
            </a:r>
            <a:r>
              <a:rPr lang="en-GB" sz="2000"/>
              <a:t>indigenous </a:t>
            </a:r>
            <a:r>
              <a:rPr lang="en-GB" sz="2000" smtClean="0"/>
              <a:t>peoples’.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2223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Gender and economic </a:t>
            </a:r>
            <a:r>
              <a:rPr lang="en-GB" sz="3600" b="1" dirty="0"/>
              <a:t>i</a:t>
            </a:r>
            <a:r>
              <a:rPr lang="en-GB" sz="3600" b="1" dirty="0" smtClean="0"/>
              <a:t>nequality: </a:t>
            </a:r>
            <a:br>
              <a:rPr lang="en-GB" sz="3600" b="1" dirty="0" smtClean="0"/>
            </a:br>
            <a:r>
              <a:rPr lang="en-GB" sz="3600" b="1" dirty="0" smtClean="0"/>
              <a:t>UNDP 2013 report  </a:t>
            </a:r>
            <a:r>
              <a:rPr lang="en-GB" sz="3600" b="1" dirty="0" err="1" smtClean="0"/>
              <a:t>Chp</a:t>
            </a:r>
            <a:r>
              <a:rPr lang="en-GB" sz="3600" b="1" dirty="0" smtClean="0"/>
              <a:t> 5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‘Women’s </a:t>
            </a:r>
            <a:r>
              <a:rPr lang="en-GB" sz="2000" dirty="0"/>
              <a:t>lower incomes and more limited access to other resources required to secure a livelihood </a:t>
            </a:r>
            <a:r>
              <a:rPr lang="en-GB" sz="2000" dirty="0" smtClean="0"/>
              <a:t>such as </a:t>
            </a:r>
            <a:r>
              <a:rPr lang="en-GB" sz="2000" dirty="0"/>
              <a:t>land, credit and assets reduce bargaining power within households. As such, women experience </a:t>
            </a:r>
            <a:r>
              <a:rPr lang="en-GB" sz="2000" dirty="0" smtClean="0"/>
              <a:t>restricted ability </a:t>
            </a:r>
            <a:r>
              <a:rPr lang="en-GB" sz="2000" dirty="0"/>
              <a:t>to exercise their preferences in the gender division of unpaid/paid labour, the allocation of </a:t>
            </a:r>
            <a:r>
              <a:rPr lang="en-GB" sz="2000" dirty="0" smtClean="0"/>
              <a:t>household income </a:t>
            </a:r>
            <a:r>
              <a:rPr lang="en-GB" sz="2000" dirty="0"/>
              <a:t>and their ability to exit harmful relationships</a:t>
            </a:r>
            <a:r>
              <a:rPr lang="en-GB" sz="2000" dirty="0" smtClean="0"/>
              <a:t>.’</a:t>
            </a:r>
          </a:p>
          <a:p>
            <a:r>
              <a:rPr lang="en-GB" sz="2000" dirty="0" smtClean="0"/>
              <a:t>Many data problems : ‘Therefore</a:t>
            </a:r>
            <a:r>
              <a:rPr lang="en-GB" sz="2000" dirty="0"/>
              <a:t>, the bulk of the analysis is confined to an examination of gender differences in four variables:</a:t>
            </a:r>
          </a:p>
          <a:p>
            <a:pPr marL="0" indent="0">
              <a:buNone/>
            </a:pPr>
            <a:r>
              <a:rPr lang="en-GB" sz="2000" dirty="0" smtClean="0"/>
              <a:t>	1</a:t>
            </a:r>
            <a:r>
              <a:rPr lang="en-GB" sz="2000" dirty="0"/>
              <a:t>) employment-to-population ratios, 15 and older;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2</a:t>
            </a:r>
            <a:r>
              <a:rPr lang="en-GB" sz="2000" dirty="0"/>
              <a:t>) unemployment rates</a:t>
            </a:r>
            <a:r>
              <a:rPr lang="en-GB" sz="2000" dirty="0" smtClean="0"/>
              <a:t>;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 </a:t>
            </a:r>
            <a:r>
              <a:rPr lang="en-GB" sz="2000" dirty="0"/>
              <a:t>3) wages</a:t>
            </a:r>
            <a:r>
              <a:rPr lang="en-GB" sz="2000" dirty="0" smtClean="0"/>
              <a:t>;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 4</a:t>
            </a:r>
            <a:r>
              <a:rPr lang="en-GB" sz="2000" dirty="0"/>
              <a:t>) shares of </a:t>
            </a:r>
            <a:r>
              <a:rPr lang="en-GB" sz="2000" dirty="0" smtClean="0"/>
              <a:t>females and </a:t>
            </a:r>
            <a:r>
              <a:rPr lang="en-GB" sz="2000" dirty="0"/>
              <a:t>males employed in the industrial </a:t>
            </a:r>
            <a:r>
              <a:rPr lang="en-GB" sz="2000" dirty="0" smtClean="0"/>
              <a:t>sector </a:t>
            </a:r>
            <a:r>
              <a:rPr lang="en-GB" sz="2000" dirty="0"/>
              <a:t>to </a:t>
            </a:r>
            <a:r>
              <a:rPr lang="en-GB" sz="2000" dirty="0" smtClean="0"/>
              <a:t>	capture </a:t>
            </a:r>
            <a:r>
              <a:rPr lang="en-GB" sz="2000" dirty="0"/>
              <a:t>gender job segregation in the productive sector </a:t>
            </a:r>
            <a:r>
              <a:rPr lang="en-GB" sz="2000" dirty="0" smtClean="0"/>
              <a:t>of the 	economy.’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3870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532440" cy="107099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Gender differences </a:t>
            </a:r>
            <a:r>
              <a:rPr lang="en-GB" sz="3600" b="1" dirty="0"/>
              <a:t>in employment-to-population ratios, 15 and </a:t>
            </a:r>
            <a:r>
              <a:rPr lang="en-GB" sz="3600" b="1" dirty="0" smtClean="0"/>
              <a:t>older: UNDP 2013 report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Data available for 177 countries  </a:t>
            </a:r>
          </a:p>
          <a:p>
            <a:r>
              <a:rPr lang="en-GB" sz="2400" dirty="0" smtClean="0"/>
              <a:t>The mean global </a:t>
            </a:r>
            <a:r>
              <a:rPr lang="en-GB" sz="2400" dirty="0"/>
              <a:t>ratio of F/M employment </a:t>
            </a:r>
            <a:r>
              <a:rPr lang="en-GB" sz="2400" dirty="0" smtClean="0"/>
              <a:t>rates rose </a:t>
            </a:r>
            <a:r>
              <a:rPr lang="en-GB" sz="2400" dirty="0"/>
              <a:t>from 0.62 in 1990 to 0.70 in 2010</a:t>
            </a:r>
            <a:r>
              <a:rPr lang="en-GB" sz="2400" dirty="0" smtClean="0"/>
              <a:t>.  Reduction in gender gap</a:t>
            </a:r>
          </a:p>
          <a:p>
            <a:r>
              <a:rPr lang="en-GB" sz="2400" dirty="0" smtClean="0"/>
              <a:t>But only 4 countries ( all in SSA) reached parity</a:t>
            </a:r>
          </a:p>
          <a:p>
            <a:r>
              <a:rPr lang="en-GB" sz="2400" dirty="0"/>
              <a:t>Most gains in </a:t>
            </a:r>
            <a:r>
              <a:rPr lang="en-GB" sz="2400" dirty="0" smtClean="0"/>
              <a:t>countries </a:t>
            </a:r>
            <a:r>
              <a:rPr lang="en-GB" sz="2400" dirty="0"/>
              <a:t>that started off </a:t>
            </a:r>
            <a:r>
              <a:rPr lang="en-GB" sz="2400" dirty="0" smtClean="0"/>
              <a:t>with low ratios</a:t>
            </a:r>
          </a:p>
          <a:p>
            <a:r>
              <a:rPr lang="en-GB" sz="2400" dirty="0" smtClean="0"/>
              <a:t>But : In 70% of 140 countries in which F/M ratios have risen, male employment rates have fallen. Levelling down ? </a:t>
            </a:r>
          </a:p>
          <a:p>
            <a:r>
              <a:rPr lang="en-GB" sz="2400" i="1" dirty="0" smtClean="0"/>
              <a:t>My comment</a:t>
            </a:r>
            <a:r>
              <a:rPr lang="en-GB" sz="2400" dirty="0" smtClean="0"/>
              <a:t>: may be partly due to increasing  male enrolment in tertiary education , or earlier male retirement. Unlikely to be women displacing men because of labour market segmentation</a:t>
            </a:r>
          </a:p>
          <a:p>
            <a:r>
              <a:rPr lang="en-GB" sz="2400" dirty="0" smtClean="0"/>
              <a:t>No positive correlation  between change in F/M ratio in secondary school enrolment and the change in F/M ratio in employment- instead a weak negative relationship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14731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Gender differences in unemployment rates: UNDP 2013 report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Measured as the M/F ratio of unemployment rates:</a:t>
            </a:r>
          </a:p>
          <a:p>
            <a:pPr marL="0" indent="0">
              <a:buNone/>
            </a:pPr>
            <a:r>
              <a:rPr lang="en-GB" sz="2400" dirty="0" smtClean="0"/>
              <a:t>	Higher ratio implies greater gender equality (in 	favour of women)</a:t>
            </a:r>
          </a:p>
          <a:p>
            <a:r>
              <a:rPr lang="en-GB" sz="2400" dirty="0" smtClean="0"/>
              <a:t>Data available for 67 countries </a:t>
            </a:r>
          </a:p>
          <a:p>
            <a:r>
              <a:rPr lang="en-GB" sz="2400" dirty="0" smtClean="0"/>
              <a:t>Mean M/F ratio fell from 0.861 in 1990 to 0.808 in 2007</a:t>
            </a:r>
          </a:p>
          <a:p>
            <a:r>
              <a:rPr lang="en-GB" sz="2400" dirty="0" smtClean="0"/>
              <a:t>Majority of countries have ratio less than 1-persistent gender inequality in access to work</a:t>
            </a:r>
          </a:p>
          <a:p>
            <a:r>
              <a:rPr lang="en-GB" sz="2400" dirty="0" smtClean="0"/>
              <a:t>Asia was only region that  reduced gender gap in unemployment rates</a:t>
            </a:r>
          </a:p>
          <a:p>
            <a:r>
              <a:rPr lang="en-GB" sz="2400" dirty="0" smtClean="0"/>
              <a:t>NB well known problems with meaning of this rate in absence of well developed social security system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2676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Gender wage differentials: UNDP 2013 report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Severe lack of comparable cross country data</a:t>
            </a:r>
          </a:p>
          <a:p>
            <a:r>
              <a:rPr lang="en-GB" sz="2000" dirty="0" smtClean="0"/>
              <a:t>Hourly or monthly earnings? Only full-time, or part-time</a:t>
            </a:r>
            <a:r>
              <a:rPr lang="en-GB" sz="2000" dirty="0"/>
              <a:t> </a:t>
            </a:r>
            <a:r>
              <a:rPr lang="en-GB" sz="2000" dirty="0" smtClean="0"/>
              <a:t>too? Hourly earnings for part-time workers much lower than for full time workers</a:t>
            </a:r>
          </a:p>
          <a:p>
            <a:r>
              <a:rPr lang="en-GB" sz="2000" dirty="0" smtClean="0"/>
              <a:t>Much employment excluded: often only covers formal sector wages, and always  excludes self employed earners</a:t>
            </a:r>
          </a:p>
          <a:p>
            <a:r>
              <a:rPr lang="en-GB" sz="2000" dirty="0" smtClean="0"/>
              <a:t>Raw differentials  ( which pick up pre-market discrimination as well as in-market discrimination) or differentials adjusted for factors like education and job tenure ( which pick up only in-market discrimination) ? Raw gap in most recent year for 54 countries for which data available show lowest gap at 2.9 % ( Slovenia)  and widest 45.6% ( Zambia)</a:t>
            </a:r>
          </a:p>
          <a:p>
            <a:r>
              <a:rPr lang="en-GB" sz="2000" dirty="0" smtClean="0"/>
              <a:t>Very slow progress in reducing gender wage gap in OECD countries and fast growing Asian economies – S Korea gap is 38.9 </a:t>
            </a:r>
            <a:r>
              <a:rPr lang="en-GB" sz="2000" dirty="0"/>
              <a:t>%</a:t>
            </a:r>
            <a:r>
              <a:rPr lang="en-GB" sz="2000" dirty="0" smtClean="0"/>
              <a:t> despite highly educated female population</a:t>
            </a:r>
          </a:p>
          <a:p>
            <a:r>
              <a:rPr lang="en-GB" sz="2000" dirty="0"/>
              <a:t>See also ILO </a:t>
            </a:r>
            <a:r>
              <a:rPr lang="en-GB" sz="2000" dirty="0" smtClean="0"/>
              <a:t>2014 for analysis of how far gender wage gaps can be ‘explained’ by factors such as education differentials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3888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Motherhood wage penalty: </a:t>
            </a:r>
            <a:br>
              <a:rPr lang="en-GB" sz="3600" b="1" dirty="0"/>
            </a:br>
            <a:r>
              <a:rPr lang="en-GB" sz="3600" b="1" dirty="0"/>
              <a:t>ILO Report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/>
              <a:t>‘The motherhood wage gap measures the wage gap between mothers and non-mothers, the latter being defined in most econometric studies as women without dependent </a:t>
            </a:r>
            <a:r>
              <a:rPr lang="en-GB" sz="2000" dirty="0" smtClean="0"/>
              <a:t>children. From </a:t>
            </a:r>
            <a:r>
              <a:rPr lang="en-GB" sz="2000" dirty="0"/>
              <a:t>the available research, it appears that the unadjusted motherhood gap tends to be larger in developing countries than in developed countries.’</a:t>
            </a:r>
          </a:p>
          <a:p>
            <a:r>
              <a:rPr lang="en-GB" sz="2000" dirty="0"/>
              <a:t>The main reasons advanced for the motherhood wage gap include: </a:t>
            </a:r>
          </a:p>
          <a:p>
            <a:r>
              <a:rPr lang="en-GB" sz="2000" dirty="0"/>
              <a:t> reduced “human capital”, or knowledge, arising from employment interruptions or reductions in working time; </a:t>
            </a:r>
          </a:p>
          <a:p>
            <a:r>
              <a:rPr lang="en-GB" sz="2000" dirty="0"/>
              <a:t> employment in family-friendly jobs, such as some part-time positions, which are typically not as well paid;</a:t>
            </a:r>
          </a:p>
          <a:p>
            <a:r>
              <a:rPr lang="en-GB" sz="2000" dirty="0"/>
              <a:t> employers making  hiring and promotion decisions based on stereotypical expectations of the burdens imposed by families on mothers’ time and energy; </a:t>
            </a:r>
          </a:p>
          <a:p>
            <a:r>
              <a:rPr lang="en-GB" sz="2000" dirty="0"/>
              <a:t>the undersupply or affordability of childcare and other work–family accommodations;</a:t>
            </a:r>
          </a:p>
          <a:p>
            <a:r>
              <a:rPr lang="en-GB" sz="2000" dirty="0"/>
              <a:t>female-dominated occupations and workplaces tending to be less rewarded than male-dominated occupations due to undervaluation of women’s work.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99309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Gender job segregation: UNDP 2013 report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Ratio of F/M shares in industrial sector employment</a:t>
            </a:r>
          </a:p>
          <a:p>
            <a:r>
              <a:rPr lang="en-GB" sz="2400" dirty="0" smtClean="0"/>
              <a:t>Data for 62 countries </a:t>
            </a:r>
          </a:p>
          <a:p>
            <a:r>
              <a:rPr lang="en-GB" sz="2400" dirty="0" smtClean="0"/>
              <a:t>Mean ratio fell from 0.62 in 1990 to 0.42 in 2010</a:t>
            </a:r>
          </a:p>
          <a:p>
            <a:r>
              <a:rPr lang="en-GB" sz="2400" dirty="0" smtClean="0"/>
              <a:t>Adverse change for women in so far as  more ‘better jobs’ available in this sector than in services and agriculture</a:t>
            </a:r>
          </a:p>
          <a:p>
            <a:r>
              <a:rPr lang="en-GB" sz="2400" dirty="0" smtClean="0"/>
              <a:t>NB some service sector jobs (e.g.  IT, finance, better than industrial jobs- so need to refine this measure)</a:t>
            </a:r>
          </a:p>
          <a:p>
            <a:r>
              <a:rPr lang="en-GB" sz="2400" dirty="0" err="1" smtClean="0"/>
              <a:t>Defeminization</a:t>
            </a:r>
            <a:r>
              <a:rPr lang="en-GB" sz="2400" dirty="0" smtClean="0"/>
              <a:t> of industrial sector in many middle income countries, holds in all regions except Africa</a:t>
            </a:r>
          </a:p>
          <a:p>
            <a:r>
              <a:rPr lang="en-GB" sz="2400" dirty="0" smtClean="0"/>
              <a:t>Possible causes: technological changes, requiring more technically qualified labour force,  combined with  ‘family responsibility discrimination’, meaning employers less willing to invest in upskilling women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6198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Key conclusions  from UNDP 2013 report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Reduction of gender gaps  in education not matched by reduction in gender gaps in labour market</a:t>
            </a:r>
          </a:p>
          <a:p>
            <a:r>
              <a:rPr lang="en-GB" sz="1800" dirty="0" smtClean="0"/>
              <a:t>Only labour market indicator that shows a narrowing of global mean gender gap is employment to population ratio, and this may </a:t>
            </a:r>
            <a:r>
              <a:rPr lang="en-GB" sz="1800" dirty="0"/>
              <a:t>b</a:t>
            </a:r>
            <a:r>
              <a:rPr lang="en-GB" sz="1800" dirty="0" smtClean="0"/>
              <a:t>e result of ‘levelling down ‘ </a:t>
            </a:r>
          </a:p>
          <a:p>
            <a:r>
              <a:rPr lang="en-GB" sz="1800" dirty="0" smtClean="0"/>
              <a:t>Globally, more women are employed but they are arriving in the labour market in a period in which labour income share of GDP is falling in many countries</a:t>
            </a:r>
          </a:p>
          <a:p>
            <a:pPr marL="0" indent="0">
              <a:buNone/>
            </a:pPr>
            <a:r>
              <a:rPr lang="en-GB" sz="1800" dirty="0" smtClean="0"/>
              <a:t>The report notes that  </a:t>
            </a:r>
          </a:p>
          <a:p>
            <a:r>
              <a:rPr lang="en-GB" sz="1800" dirty="0" smtClean="0"/>
              <a:t>“ the </a:t>
            </a:r>
            <a:r>
              <a:rPr lang="en-GB" sz="1800" dirty="0"/>
              <a:t>simple average of labour shares in 16 developed countries for which data </a:t>
            </a:r>
            <a:r>
              <a:rPr lang="en-GB" sz="1800" dirty="0" smtClean="0"/>
              <a:t>are available </a:t>
            </a:r>
            <a:r>
              <a:rPr lang="en-GB" sz="1800" dirty="0"/>
              <a:t>from 1970 to 2010 declined from about 75 percent of national income </a:t>
            </a:r>
            <a:r>
              <a:rPr lang="en-GB" sz="1800" dirty="0" smtClean="0"/>
              <a:t>in </a:t>
            </a:r>
            <a:r>
              <a:rPr lang="en-GB" sz="1800" dirty="0"/>
              <a:t>the mid-1970s to </a:t>
            </a:r>
            <a:r>
              <a:rPr lang="en-GB" sz="1800" dirty="0" smtClean="0"/>
              <a:t>about 65 </a:t>
            </a:r>
            <a:r>
              <a:rPr lang="en-GB" sz="1800" dirty="0"/>
              <a:t>percent in the years just before the global </a:t>
            </a:r>
            <a:r>
              <a:rPr lang="en-GB" sz="1800" dirty="0" smtClean="0"/>
              <a:t>economic </a:t>
            </a:r>
            <a:r>
              <a:rPr lang="en-GB" sz="1800" dirty="0"/>
              <a:t>and financial crisis. </a:t>
            </a:r>
            <a:endParaRPr lang="en-GB" sz="18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average of labour shares in </a:t>
            </a:r>
            <a:r>
              <a:rPr lang="en-GB" sz="1800" dirty="0" smtClean="0"/>
              <a:t>a group </a:t>
            </a:r>
            <a:r>
              <a:rPr lang="en-GB" sz="1800" dirty="0"/>
              <a:t>of 16 developing and emerging economies also declined from around 62 percent of GDP in the </a:t>
            </a:r>
            <a:r>
              <a:rPr lang="en-GB" sz="1800" dirty="0" smtClean="0"/>
              <a:t>early 1990s </a:t>
            </a:r>
            <a:r>
              <a:rPr lang="en-GB" sz="1800" dirty="0"/>
              <a:t>to 58 percent just before the crisis </a:t>
            </a:r>
            <a:r>
              <a:rPr lang="en-GB" sz="1800" dirty="0" smtClean="0"/>
              <a:t>.  Even </a:t>
            </a:r>
            <a:r>
              <a:rPr lang="en-GB" sz="1800" dirty="0"/>
              <a:t>in China, a country where wages roughly </a:t>
            </a:r>
            <a:r>
              <a:rPr lang="en-GB" sz="1800" dirty="0" smtClean="0"/>
              <a:t>tripled over </a:t>
            </a:r>
            <a:r>
              <a:rPr lang="en-GB" sz="1800" dirty="0"/>
              <a:t>the last decade, GDP increased at a faster rate than the total wage bill—and hence the labour </a:t>
            </a:r>
            <a:r>
              <a:rPr lang="en-GB" sz="1800" dirty="0" smtClean="0"/>
              <a:t>income share </a:t>
            </a:r>
            <a:r>
              <a:rPr lang="en-GB" sz="1800" dirty="0"/>
              <a:t>went </a:t>
            </a:r>
            <a:r>
              <a:rPr lang="en-GB" sz="1800" dirty="0" smtClean="0"/>
              <a:t>down’.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75857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Concentration of women in ‘vulnerable’ employment: ADB 2014 report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In </a:t>
            </a:r>
            <a:r>
              <a:rPr lang="en-GB" sz="2400" dirty="0"/>
              <a:t>most </a:t>
            </a:r>
            <a:r>
              <a:rPr lang="en-GB" sz="2400" dirty="0" smtClean="0"/>
              <a:t>Asian countries </a:t>
            </a:r>
            <a:r>
              <a:rPr lang="en-GB" sz="2400" dirty="0"/>
              <a:t>women have </a:t>
            </a:r>
            <a:r>
              <a:rPr lang="en-GB" sz="2400" dirty="0" smtClean="0"/>
              <a:t>proportionately more </a:t>
            </a:r>
            <a:r>
              <a:rPr lang="en-GB" sz="2400" dirty="0"/>
              <a:t>jobs </a:t>
            </a:r>
            <a:r>
              <a:rPr lang="en-GB" sz="2400" dirty="0" smtClean="0"/>
              <a:t>as </a:t>
            </a:r>
            <a:r>
              <a:rPr lang="en-GB" sz="2400" dirty="0"/>
              <a:t>own-account </a:t>
            </a:r>
            <a:r>
              <a:rPr lang="en-GB" sz="2400" dirty="0" smtClean="0"/>
              <a:t>workers  </a:t>
            </a:r>
            <a:r>
              <a:rPr lang="en-GB" sz="2400" dirty="0"/>
              <a:t>and </a:t>
            </a:r>
            <a:r>
              <a:rPr lang="en-GB" sz="2400" dirty="0" smtClean="0"/>
              <a:t>contributing family workers  </a:t>
            </a:r>
            <a:r>
              <a:rPr lang="en-GB" sz="2400" dirty="0"/>
              <a:t>compared </a:t>
            </a:r>
            <a:r>
              <a:rPr lang="en-GB" sz="2400" dirty="0" smtClean="0"/>
              <a:t>with men</a:t>
            </a:r>
          </a:p>
          <a:p>
            <a:r>
              <a:rPr lang="en-GB" sz="2400" dirty="0" smtClean="0"/>
              <a:t>Because </a:t>
            </a:r>
            <a:r>
              <a:rPr lang="en-GB" sz="2400" dirty="0"/>
              <a:t>own-account workers and contributing family workers are </a:t>
            </a:r>
            <a:r>
              <a:rPr lang="en-GB" sz="2400" dirty="0" smtClean="0"/>
              <a:t>mostly engaged </a:t>
            </a:r>
            <a:r>
              <a:rPr lang="en-GB" sz="2400" dirty="0"/>
              <a:t>in informal jobs without access to social protection, they </a:t>
            </a:r>
            <a:r>
              <a:rPr lang="en-GB" sz="2400" dirty="0" smtClean="0"/>
              <a:t>are considered more </a:t>
            </a:r>
            <a:r>
              <a:rPr lang="en-GB" sz="2400" dirty="0"/>
              <a:t>vulnerable to poverty and hardship relative to </a:t>
            </a:r>
            <a:r>
              <a:rPr lang="en-GB" sz="2400" dirty="0" smtClean="0"/>
              <a:t>wage </a:t>
            </a:r>
            <a:r>
              <a:rPr lang="en-GB" sz="2400" dirty="0"/>
              <a:t>and salaried </a:t>
            </a:r>
            <a:r>
              <a:rPr lang="en-GB" sz="2400" dirty="0" smtClean="0"/>
              <a:t>workers</a:t>
            </a:r>
          </a:p>
          <a:p>
            <a:pPr marL="0" indent="0">
              <a:buNone/>
            </a:pPr>
            <a:r>
              <a:rPr lang="en-GB" sz="2400" dirty="0" smtClean="0"/>
              <a:t>	[NB  contributing family workers typically do not get paid 	a wage of their own] </a:t>
            </a:r>
            <a:endParaRPr lang="en-GB" sz="2400" dirty="0"/>
          </a:p>
          <a:p>
            <a:r>
              <a:rPr lang="en-GB" sz="2400" dirty="0"/>
              <a:t>The overrepresentation of women in these vulnerable types of jobs is </a:t>
            </a:r>
            <a:r>
              <a:rPr lang="en-GB" sz="2400" dirty="0" smtClean="0"/>
              <a:t>especially pronounced </a:t>
            </a:r>
            <a:r>
              <a:rPr lang="en-GB" sz="2400" dirty="0"/>
              <a:t>in Bhutan, Cambodia, Nepal, and </a:t>
            </a:r>
            <a:r>
              <a:rPr lang="en-GB" sz="2400" dirty="0" smtClean="0"/>
              <a:t>Pakistan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6453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Differences in women’s employment rates by class and country: ADB 2014 report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‘In </a:t>
            </a:r>
            <a:r>
              <a:rPr lang="en-GB" sz="2400" dirty="0"/>
              <a:t>Bangladesh, India, Indonesia, Nepal, Pakistan, and Timor-Leste, women </a:t>
            </a:r>
            <a:r>
              <a:rPr lang="en-GB" sz="2400" dirty="0" smtClean="0"/>
              <a:t>from wealthier </a:t>
            </a:r>
            <a:r>
              <a:rPr lang="en-GB" sz="2400" dirty="0"/>
              <a:t>households are substantially less likely to be employed as </a:t>
            </a:r>
            <a:r>
              <a:rPr lang="en-GB" sz="2400" dirty="0" smtClean="0"/>
              <a:t>compared with </a:t>
            </a:r>
            <a:r>
              <a:rPr lang="en-GB" sz="2400" dirty="0"/>
              <a:t>those from the lowest wealth households</a:t>
            </a:r>
            <a:r>
              <a:rPr lang="en-GB" sz="2400" dirty="0" smtClean="0"/>
              <a:t>.’</a:t>
            </a:r>
          </a:p>
          <a:p>
            <a:r>
              <a:rPr lang="en-GB" sz="2400" dirty="0" smtClean="0"/>
              <a:t>‘women </a:t>
            </a:r>
            <a:r>
              <a:rPr lang="en-GB" sz="2400" dirty="0"/>
              <a:t>from wealthier households are more likely to be </a:t>
            </a:r>
            <a:r>
              <a:rPr lang="en-GB" sz="2400" dirty="0" smtClean="0"/>
              <a:t>employed as compared with </a:t>
            </a:r>
            <a:r>
              <a:rPr lang="en-GB" sz="2400" dirty="0"/>
              <a:t>women from the poorest households in Cambodia, </a:t>
            </a:r>
            <a:r>
              <a:rPr lang="en-GB" sz="2400" dirty="0" smtClean="0"/>
              <a:t>the Maldives, and </a:t>
            </a:r>
            <a:r>
              <a:rPr lang="en-GB" sz="2400" dirty="0"/>
              <a:t>the Philippines</a:t>
            </a:r>
            <a:r>
              <a:rPr lang="en-GB" sz="2400" dirty="0" smtClean="0"/>
              <a:t>.’</a:t>
            </a:r>
          </a:p>
          <a:p>
            <a:r>
              <a:rPr lang="en-GB" sz="2400" dirty="0" smtClean="0"/>
              <a:t>‘ </a:t>
            </a:r>
            <a:r>
              <a:rPr lang="en-GB" sz="2400" dirty="0"/>
              <a:t>women with at least a secondary </a:t>
            </a:r>
            <a:r>
              <a:rPr lang="en-GB" sz="2400" dirty="0" smtClean="0"/>
              <a:t>school education </a:t>
            </a:r>
            <a:r>
              <a:rPr lang="en-GB" sz="2400" dirty="0"/>
              <a:t>are substantially less likely to be </a:t>
            </a:r>
            <a:r>
              <a:rPr lang="en-GB" sz="2400" dirty="0" smtClean="0"/>
              <a:t>employed </a:t>
            </a:r>
            <a:r>
              <a:rPr lang="en-GB" sz="2400" dirty="0"/>
              <a:t>when compared with </a:t>
            </a:r>
            <a:r>
              <a:rPr lang="en-GB" sz="2400" dirty="0" smtClean="0"/>
              <a:t>women with </a:t>
            </a:r>
            <a:r>
              <a:rPr lang="en-GB" sz="2400" dirty="0"/>
              <a:t>no schooling in Bangladesh, Cambodia, India, Indonesia, Nepal, and </a:t>
            </a:r>
            <a:r>
              <a:rPr lang="en-GB" sz="2400" dirty="0" smtClean="0"/>
              <a:t>Timor- </a:t>
            </a:r>
            <a:r>
              <a:rPr lang="en-GB" sz="2400" dirty="0" err="1" smtClean="0"/>
              <a:t>Leste</a:t>
            </a:r>
            <a:r>
              <a:rPr lang="en-GB" sz="2400" dirty="0" smtClean="0"/>
              <a:t>.’</a:t>
            </a:r>
          </a:p>
          <a:p>
            <a:r>
              <a:rPr lang="en-GB" sz="2400" dirty="0" smtClean="0"/>
              <a:t>‘ women </a:t>
            </a:r>
            <a:r>
              <a:rPr lang="en-GB" sz="2400" dirty="0"/>
              <a:t>in the Maldives and Pakistan who have </a:t>
            </a:r>
            <a:r>
              <a:rPr lang="en-GB" sz="2400" dirty="0" smtClean="0"/>
              <a:t>secondary schooling </a:t>
            </a:r>
            <a:r>
              <a:rPr lang="en-GB" sz="2400" dirty="0"/>
              <a:t>or beyond are more likely to be </a:t>
            </a:r>
            <a:r>
              <a:rPr lang="en-GB" sz="2400" dirty="0" smtClean="0"/>
              <a:t>employed’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712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Inequality of </a:t>
            </a:r>
            <a:r>
              <a:rPr lang="en-GB" sz="3600" b="1" dirty="0"/>
              <a:t>w</a:t>
            </a:r>
            <a:r>
              <a:rPr lang="en-GB" sz="3600" b="1" dirty="0" smtClean="0"/>
              <a:t>hat?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Preference satisfaction?  </a:t>
            </a:r>
          </a:p>
          <a:p>
            <a:pPr lvl="1"/>
            <a:r>
              <a:rPr lang="en-GB" sz="2000" dirty="0" smtClean="0"/>
              <a:t>Problem of adaptive preferences</a:t>
            </a:r>
          </a:p>
          <a:p>
            <a:r>
              <a:rPr lang="en-GB" sz="2000" dirty="0" smtClean="0"/>
              <a:t>Capabilities? </a:t>
            </a:r>
          </a:p>
          <a:p>
            <a:pPr lvl="1"/>
            <a:r>
              <a:rPr lang="en-GB" sz="2000" dirty="0" smtClean="0"/>
              <a:t>Equality of resources does not ensure equality of capabilities</a:t>
            </a:r>
          </a:p>
          <a:p>
            <a:pPr lvl="1"/>
            <a:r>
              <a:rPr lang="en-GB" sz="2000" dirty="0" smtClean="0"/>
              <a:t>But no capabilities without resources</a:t>
            </a:r>
          </a:p>
          <a:p>
            <a:r>
              <a:rPr lang="en-GB" sz="2000" dirty="0" smtClean="0"/>
              <a:t>Resources</a:t>
            </a:r>
          </a:p>
          <a:p>
            <a:pPr lvl="1"/>
            <a:r>
              <a:rPr lang="en-GB" sz="2000" dirty="0" smtClean="0"/>
              <a:t>Public services and infrastructure</a:t>
            </a:r>
          </a:p>
          <a:p>
            <a:pPr lvl="1"/>
            <a:r>
              <a:rPr lang="en-GB" sz="2000" dirty="0" smtClean="0"/>
              <a:t>Income ( expenditure often used as proxy)</a:t>
            </a:r>
          </a:p>
          <a:p>
            <a:pPr lvl="1"/>
            <a:r>
              <a:rPr lang="en-GB" sz="2000" dirty="0" smtClean="0"/>
              <a:t>Wealth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457200" lvl="1" indent="0">
              <a:buNone/>
            </a:pPr>
            <a:r>
              <a:rPr lang="en-GB" sz="2000" b="1" dirty="0" smtClean="0"/>
              <a:t>Inequality of income/expenditure and wealth now at forefront of research and policy agendas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lvl="1"/>
            <a:endParaRPr lang="en-GB" sz="24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3359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Policy recommendations: ADB 2013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i="1" dirty="0"/>
              <a:t>Boost the remunerative value and security of women’s jobs</a:t>
            </a:r>
          </a:p>
          <a:p>
            <a:pPr marL="457200" lvl="1" indent="0">
              <a:buNone/>
            </a:pPr>
            <a:r>
              <a:rPr lang="en-GB" sz="2000" dirty="0" smtClean="0"/>
              <a:t>	Enforce </a:t>
            </a:r>
            <a:r>
              <a:rPr lang="en-GB" sz="2000" dirty="0"/>
              <a:t>antidiscrimination measures</a:t>
            </a:r>
          </a:p>
          <a:p>
            <a:pPr marL="457200" lvl="1" indent="0">
              <a:buNone/>
            </a:pPr>
            <a:r>
              <a:rPr lang="en-GB" sz="2000" dirty="0" smtClean="0"/>
              <a:t>[NB </a:t>
            </a:r>
            <a:r>
              <a:rPr lang="en-GB" sz="2000" dirty="0"/>
              <a:t>no mention of minimum wage </a:t>
            </a:r>
            <a:r>
              <a:rPr lang="en-GB" sz="2000" dirty="0" smtClean="0"/>
              <a:t>legislation]</a:t>
            </a:r>
            <a:endParaRPr lang="en-GB" sz="2000" dirty="0"/>
          </a:p>
          <a:p>
            <a:r>
              <a:rPr lang="en-GB" sz="2000" i="1" dirty="0"/>
              <a:t>Improve the compatibility of women’s market work with childcare</a:t>
            </a:r>
          </a:p>
          <a:p>
            <a:pPr marL="457200" lvl="1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Provide </a:t>
            </a:r>
            <a:r>
              <a:rPr lang="en-GB" sz="2000" dirty="0"/>
              <a:t>publically funded maternity leave and child care</a:t>
            </a:r>
          </a:p>
          <a:p>
            <a:r>
              <a:rPr lang="en-GB" sz="2000" dirty="0"/>
              <a:t> </a:t>
            </a:r>
            <a:r>
              <a:rPr lang="en-GB" sz="2000" i="1" dirty="0"/>
              <a:t>Promote enabling policies for  women in the informal sector </a:t>
            </a:r>
          </a:p>
          <a:p>
            <a:pPr marL="0" indent="0">
              <a:buNone/>
            </a:pPr>
            <a:r>
              <a:rPr lang="en-GB" sz="2000" dirty="0"/>
              <a:t>	P</a:t>
            </a:r>
            <a:r>
              <a:rPr lang="en-GB" sz="2000" dirty="0" smtClean="0"/>
              <a:t>rovide </a:t>
            </a:r>
            <a:r>
              <a:rPr lang="en-GB" sz="2000" dirty="0"/>
              <a:t>women with greater access to credit, </a:t>
            </a:r>
          </a:p>
          <a:p>
            <a:pPr marL="0" indent="0">
              <a:buNone/>
            </a:pPr>
            <a:r>
              <a:rPr lang="en-GB" sz="2000" dirty="0" smtClean="0"/>
              <a:t>	Strengthen </a:t>
            </a:r>
            <a:r>
              <a:rPr lang="en-GB" sz="2000" dirty="0"/>
              <a:t>women’s property rights, </a:t>
            </a:r>
          </a:p>
          <a:p>
            <a:pPr marL="0" indent="0">
              <a:buNone/>
            </a:pPr>
            <a:r>
              <a:rPr lang="en-GB" sz="2000" dirty="0" smtClean="0"/>
              <a:t>	Promote </a:t>
            </a:r>
            <a:r>
              <a:rPr lang="en-GB" sz="2000" dirty="0"/>
              <a:t>skills development for women beyond gender stereotypes, </a:t>
            </a:r>
          </a:p>
          <a:p>
            <a:pPr marL="0" indent="0">
              <a:buNone/>
            </a:pPr>
            <a:r>
              <a:rPr lang="en-GB" sz="2000" dirty="0" smtClean="0"/>
              <a:t>	Improve  </a:t>
            </a:r>
            <a:r>
              <a:rPr lang="en-GB" sz="2000" dirty="0"/>
              <a:t>the productivity of women farmers </a:t>
            </a:r>
          </a:p>
          <a:p>
            <a:r>
              <a:rPr lang="en-GB" sz="2000" i="1" dirty="0"/>
              <a:t>Implement gender-responsive social protection measures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2682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Gender and extreme </a:t>
            </a:r>
            <a:r>
              <a:rPr lang="en-GB" sz="3600" b="1" dirty="0"/>
              <a:t>i</a:t>
            </a:r>
            <a:r>
              <a:rPr lang="en-GB" sz="3600" b="1" dirty="0" smtClean="0"/>
              <a:t>nequality: </a:t>
            </a:r>
            <a:br>
              <a:rPr lang="en-GB" sz="3600" b="1" dirty="0" smtClean="0"/>
            </a:br>
            <a:r>
              <a:rPr lang="en-GB" sz="3600" b="1" dirty="0" smtClean="0"/>
              <a:t>Oxfam report 2014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Oxfam report highlights the wealth and political power of the top 10 % and 1 %</a:t>
            </a:r>
          </a:p>
          <a:p>
            <a:r>
              <a:rPr lang="en-GB" sz="2400" dirty="0" smtClean="0"/>
              <a:t>‘Men </a:t>
            </a:r>
            <a:r>
              <a:rPr lang="en-GB" sz="2400" dirty="0"/>
              <a:t>are overwhelmingly represented at the top of the income ladder, </a:t>
            </a:r>
            <a:r>
              <a:rPr lang="en-GB" sz="2400" dirty="0" smtClean="0"/>
              <a:t>and women </a:t>
            </a:r>
            <a:r>
              <a:rPr lang="en-GB" sz="2400" dirty="0"/>
              <a:t>are overwhelmingly represented at the bottom. </a:t>
            </a:r>
            <a:endParaRPr lang="en-GB" sz="2400" dirty="0" smtClean="0"/>
          </a:p>
          <a:p>
            <a:r>
              <a:rPr lang="en-GB" sz="2400" dirty="0" smtClean="0"/>
              <a:t>Of </a:t>
            </a:r>
            <a:r>
              <a:rPr lang="en-GB" sz="2400" dirty="0"/>
              <a:t>the 2,500 people </a:t>
            </a:r>
            <a:r>
              <a:rPr lang="en-GB" sz="2400" dirty="0" smtClean="0"/>
              <a:t>that attended </a:t>
            </a:r>
            <a:r>
              <a:rPr lang="en-GB" sz="2400" dirty="0"/>
              <a:t>the World Economic Forum in 2014, just 15 percent were </a:t>
            </a:r>
            <a:r>
              <a:rPr lang="en-GB" sz="2400" dirty="0" smtClean="0"/>
              <a:t>women.</a:t>
            </a:r>
            <a:endParaRPr lang="en-GB" sz="2400" dirty="0"/>
          </a:p>
          <a:p>
            <a:r>
              <a:rPr lang="en-GB" sz="2400" dirty="0"/>
              <a:t>Only 23 chief executives of Fortune 500 companies are women. </a:t>
            </a:r>
            <a:endParaRPr lang="en-GB" sz="2400" dirty="0" smtClean="0"/>
          </a:p>
          <a:p>
            <a:r>
              <a:rPr lang="en-GB" sz="2400" dirty="0" smtClean="0"/>
              <a:t>Of </a:t>
            </a:r>
            <a:r>
              <a:rPr lang="en-GB" sz="2400" dirty="0"/>
              <a:t>the </a:t>
            </a:r>
            <a:r>
              <a:rPr lang="en-GB" sz="2400" dirty="0" smtClean="0"/>
              <a:t>top 30 </a:t>
            </a:r>
            <a:r>
              <a:rPr lang="en-GB" sz="2400" dirty="0"/>
              <a:t>richest people in the world, only three are women.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richest in society </a:t>
            </a:r>
            <a:r>
              <a:rPr lang="en-GB" sz="2400" dirty="0" smtClean="0"/>
              <a:t>are very </a:t>
            </a:r>
            <a:r>
              <a:rPr lang="en-GB" sz="2400" dirty="0"/>
              <a:t>often disproportionately represented in other positions of power; be </a:t>
            </a:r>
            <a:r>
              <a:rPr lang="en-GB" sz="2400" dirty="0" smtClean="0"/>
              <a:t>they presidents</a:t>
            </a:r>
            <a:r>
              <a:rPr lang="en-GB" sz="2400" dirty="0"/>
              <a:t>, members of parliament, judges or senior civil servants. Women </a:t>
            </a:r>
            <a:r>
              <a:rPr lang="en-GB" sz="2400" dirty="0" smtClean="0"/>
              <a:t>are largely </a:t>
            </a:r>
            <a:r>
              <a:rPr lang="en-GB" sz="2400" dirty="0"/>
              <a:t>absent from these corridors of power</a:t>
            </a:r>
            <a:r>
              <a:rPr lang="en-GB" sz="2400" dirty="0" smtClean="0"/>
              <a:t>.’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4384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Tax rich men to fund public services for poor women: Oxfam Report 2014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Oxfam report does not call for more women to be admitted to the ranks of the very rich and powerful</a:t>
            </a:r>
          </a:p>
          <a:p>
            <a:r>
              <a:rPr lang="en-GB" sz="2400" dirty="0" smtClean="0"/>
              <a:t>But for policies </a:t>
            </a:r>
            <a:r>
              <a:rPr lang="en-GB" sz="2400" dirty="0"/>
              <a:t> </a:t>
            </a:r>
            <a:r>
              <a:rPr lang="en-GB" sz="2400" dirty="0" smtClean="0"/>
              <a:t>that include more effective taxation of the rich to fund public services for poor women </a:t>
            </a:r>
          </a:p>
          <a:p>
            <a:r>
              <a:rPr lang="en-GB" sz="2400" dirty="0" smtClean="0"/>
              <a:t>Highlights inequality in the </a:t>
            </a:r>
            <a:r>
              <a:rPr lang="en-GB" sz="2400" i="1" dirty="0" smtClean="0"/>
              <a:t>unpaid work of caring</a:t>
            </a:r>
            <a:r>
              <a:rPr lang="en-GB" sz="2400" dirty="0" smtClean="0"/>
              <a:t> for family and community: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‘the </a:t>
            </a:r>
            <a:r>
              <a:rPr lang="en-GB" sz="2400" dirty="0"/>
              <a:t>majority of unpaid care work is also shouldered by </a:t>
            </a:r>
            <a:r>
              <a:rPr lang="en-GB" sz="2400" dirty="0" smtClean="0"/>
              <a:t>	women </a:t>
            </a:r>
            <a:r>
              <a:rPr lang="en-GB" sz="2400" dirty="0"/>
              <a:t>and is one </a:t>
            </a:r>
            <a:r>
              <a:rPr lang="en-GB" sz="2400" dirty="0" smtClean="0"/>
              <a:t>of the </a:t>
            </a:r>
            <a:r>
              <a:rPr lang="en-GB" sz="2400" dirty="0"/>
              <a:t>main contributors to women’s </a:t>
            </a:r>
            <a:r>
              <a:rPr lang="en-GB" sz="2400" dirty="0" smtClean="0"/>
              <a:t>	concentration </a:t>
            </a:r>
            <a:r>
              <a:rPr lang="en-GB" sz="2400" dirty="0"/>
              <a:t>in low-paid, precarious </a:t>
            </a:r>
            <a:r>
              <a:rPr lang="en-GB" sz="2400" dirty="0" smtClean="0"/>
              <a:t>and unprotected 	employment. In </a:t>
            </a:r>
            <a:r>
              <a:rPr lang="en-GB" sz="2400" dirty="0"/>
              <a:t>many countries, women effectively </a:t>
            </a:r>
            <a:r>
              <a:rPr lang="en-GB" sz="2400" dirty="0" smtClean="0"/>
              <a:t>	subsidize the economy with </a:t>
            </a:r>
            <a:r>
              <a:rPr lang="en-GB" sz="2400" dirty="0"/>
              <a:t>an average of 2–5 hours </a:t>
            </a:r>
            <a:r>
              <a:rPr lang="en-GB" sz="2400" dirty="0" smtClean="0"/>
              <a:t>	more </a:t>
            </a:r>
            <a:r>
              <a:rPr lang="en-GB" sz="2400" dirty="0"/>
              <a:t>unpaid </a:t>
            </a:r>
            <a:r>
              <a:rPr lang="en-GB" sz="2400" dirty="0" smtClean="0"/>
              <a:t>work than </a:t>
            </a:r>
            <a:r>
              <a:rPr lang="en-GB" sz="2400" dirty="0"/>
              <a:t>men per </a:t>
            </a:r>
            <a:r>
              <a:rPr lang="en-GB" sz="2400" dirty="0" smtClean="0"/>
              <a:t>day’.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12125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 smtClean="0"/>
              <a:t>Unequal distribution of unpaid work: </a:t>
            </a:r>
            <a:br>
              <a:rPr lang="en-GB" sz="2800" b="1" dirty="0" smtClean="0"/>
            </a:br>
            <a:r>
              <a:rPr lang="en-GB" sz="2800" b="1" dirty="0" smtClean="0"/>
              <a:t>India, minutes per day, % pop aged 15-64 </a:t>
            </a:r>
            <a:br>
              <a:rPr lang="en-GB" sz="2800" b="1" dirty="0" smtClean="0"/>
            </a:br>
            <a:r>
              <a:rPr lang="en-GB" sz="2800" b="1" dirty="0" smtClean="0"/>
              <a:t>Source : </a:t>
            </a:r>
            <a:r>
              <a:rPr lang="en-GB" sz="2800" b="1" dirty="0" err="1" smtClean="0"/>
              <a:t>Budlender</a:t>
            </a:r>
            <a:r>
              <a:rPr lang="en-GB" sz="2800" b="1" dirty="0" smtClean="0"/>
              <a:t> 2008</a:t>
            </a:r>
            <a:endParaRPr lang="en-GB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66" y="1744134"/>
            <a:ext cx="6266667" cy="423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371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Wealth inequality and water </a:t>
            </a:r>
            <a:endParaRPr lang="en-GB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37763"/>
            <a:ext cx="7200799" cy="481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852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Economic inequality between women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None of the reports explicitly consider this</a:t>
            </a:r>
          </a:p>
          <a:p>
            <a:r>
              <a:rPr lang="en-GB" sz="2000" dirty="0" smtClean="0"/>
              <a:t>Previous two slides point to inequality between women with respect to unpaid care-related work</a:t>
            </a:r>
          </a:p>
          <a:p>
            <a:r>
              <a:rPr lang="en-GB" sz="2000" dirty="0" smtClean="0"/>
              <a:t>Women in higher income households have better access to the infrastructure that reduces unpaid care-related work- water, sanitation and energy</a:t>
            </a:r>
          </a:p>
          <a:p>
            <a:r>
              <a:rPr lang="en-GB" sz="2000" dirty="0" smtClean="0"/>
              <a:t>Women in higher income households can hire paid domestic workers</a:t>
            </a:r>
          </a:p>
          <a:p>
            <a:r>
              <a:rPr lang="en-GB" sz="2000" dirty="0"/>
              <a:t>I</a:t>
            </a:r>
            <a:r>
              <a:rPr lang="en-GB" sz="2000" dirty="0" smtClean="0"/>
              <a:t>n some countries many women in higher income households are not employed and have no income of their own: lack of financial autonomy often  leads to lack of bargaining power, dignity, rights.  </a:t>
            </a:r>
            <a:r>
              <a:rPr lang="en-GB" sz="2000" dirty="0"/>
              <a:t>C</a:t>
            </a:r>
            <a:r>
              <a:rPr lang="en-GB" sz="2000" dirty="0" smtClean="0"/>
              <a:t>an draw on husband’s income to buy consumer goods and care-related services for household. Can be problem of too much ‘leisure’.</a:t>
            </a:r>
          </a:p>
          <a:p>
            <a:r>
              <a:rPr lang="en-GB" sz="2000" dirty="0" smtClean="0"/>
              <a:t>In many countries, low income women work long hours for low pay, and also have long hours of care-related work. Problem of over-work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8595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Can policy successfully address women’s economic inequality without increasing inter-household  economic inequality?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Focusing only on increasing the employment rates and earnings of </a:t>
            </a:r>
            <a:r>
              <a:rPr lang="en-GB" sz="2400" dirty="0" smtClean="0"/>
              <a:t>women who have completed secondary and tertiary  </a:t>
            </a:r>
            <a:r>
              <a:rPr lang="en-GB" sz="2400" smtClean="0"/>
              <a:t>educationi</a:t>
            </a:r>
            <a:r>
              <a:rPr lang="en-GB" sz="2400" dirty="0" smtClean="0"/>
              <a:t> s </a:t>
            </a:r>
            <a:r>
              <a:rPr lang="en-GB" sz="2400" dirty="0" smtClean="0"/>
              <a:t>likely to increase inter- household inequality</a:t>
            </a:r>
          </a:p>
          <a:p>
            <a:r>
              <a:rPr lang="en-GB" sz="2400" dirty="0" smtClean="0"/>
              <a:t>This is particularly likely if accompanied by the privatization and </a:t>
            </a:r>
            <a:r>
              <a:rPr lang="en-GB" sz="2400" dirty="0" err="1" smtClean="0"/>
              <a:t>marketisation</a:t>
            </a:r>
            <a:r>
              <a:rPr lang="en-GB" sz="2400" dirty="0" smtClean="0"/>
              <a:t> of provision of infrastructure and care services that reduce unpaid work </a:t>
            </a:r>
          </a:p>
          <a:p>
            <a:r>
              <a:rPr lang="en-GB" sz="2400" dirty="0" smtClean="0"/>
              <a:t>To avoid this, policy must also improve the earnings and conditions of work of low income women who are already employed ( including through policies to raise the ‘floor’ through minimum wages and employment guarantees)</a:t>
            </a:r>
          </a:p>
          <a:p>
            <a:r>
              <a:rPr lang="en-GB" sz="2400" dirty="0" smtClean="0"/>
              <a:t>And ensure low income women have access to affordable, publically provided infrastructure and care services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918627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Policies to support equality for all </a:t>
            </a:r>
            <a:br>
              <a:rPr lang="en-GB" sz="3600" b="1" dirty="0" smtClean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1. </a:t>
            </a:r>
            <a:r>
              <a:rPr lang="en-GB" sz="2400" dirty="0"/>
              <a:t>Reforms in economic </a:t>
            </a:r>
            <a:r>
              <a:rPr lang="en-GB" sz="2400" dirty="0" smtClean="0"/>
              <a:t>reasoning</a:t>
            </a:r>
          </a:p>
          <a:p>
            <a:pPr marL="0" indent="0">
              <a:buNone/>
            </a:pPr>
            <a:r>
              <a:rPr lang="en-GB" sz="2400" dirty="0"/>
              <a:t>2. Growth that “bubbles up” rather than “trickles down</a:t>
            </a:r>
            <a:r>
              <a:rPr lang="en-GB" sz="2400" dirty="0" smtClean="0"/>
              <a:t>”</a:t>
            </a:r>
          </a:p>
          <a:p>
            <a:pPr marL="0" indent="0">
              <a:buNone/>
            </a:pPr>
            <a:r>
              <a:rPr lang="en-GB" sz="2400" dirty="0"/>
              <a:t>3. Socially useful banking and finance, at macro as well as micro </a:t>
            </a:r>
            <a:r>
              <a:rPr lang="en-GB" sz="2400" dirty="0" smtClean="0"/>
              <a:t>levels</a:t>
            </a:r>
          </a:p>
          <a:p>
            <a:pPr marL="0" indent="0">
              <a:buNone/>
            </a:pPr>
            <a:r>
              <a:rPr lang="en-GB" sz="2400" dirty="0"/>
              <a:t>4. Just and democratic public </a:t>
            </a:r>
            <a:r>
              <a:rPr lang="en-GB" sz="2400" dirty="0" smtClean="0"/>
              <a:t>finance</a:t>
            </a:r>
          </a:p>
          <a:p>
            <a:pPr marL="0" indent="0">
              <a:buNone/>
            </a:pPr>
            <a:r>
              <a:rPr lang="en-GB" sz="2400" dirty="0"/>
              <a:t>5. Socially responsible markets and fair </a:t>
            </a:r>
            <a:r>
              <a:rPr lang="en-GB" sz="2400" dirty="0" smtClean="0"/>
              <a:t>trade</a:t>
            </a:r>
          </a:p>
          <a:p>
            <a:pPr marL="0" indent="0">
              <a:buNone/>
            </a:pPr>
            <a:r>
              <a:rPr lang="en-GB" sz="2400" dirty="0"/>
              <a:t>6. Support for equitable property </a:t>
            </a:r>
            <a:r>
              <a:rPr lang="en-GB" sz="2400" dirty="0" smtClean="0"/>
              <a:t>rights</a:t>
            </a:r>
          </a:p>
          <a:p>
            <a:pPr marL="0" indent="0">
              <a:buNone/>
            </a:pPr>
            <a:r>
              <a:rPr lang="en-GB" sz="2400" dirty="0" smtClean="0"/>
              <a:t>7. </a:t>
            </a:r>
            <a:r>
              <a:rPr lang="en-GB" sz="2400" dirty="0"/>
              <a:t>Economic and social rights as an objective of economic </a:t>
            </a:r>
            <a:r>
              <a:rPr lang="en-GB" sz="2400" dirty="0" smtClean="0"/>
              <a:t>policy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See Jain </a:t>
            </a:r>
            <a:r>
              <a:rPr lang="en-GB" sz="2400" dirty="0"/>
              <a:t>and Elson (</a:t>
            </a:r>
            <a:r>
              <a:rPr lang="en-GB" sz="2400" dirty="0" err="1"/>
              <a:t>Eds</a:t>
            </a:r>
            <a:r>
              <a:rPr lang="en-GB" sz="2400" dirty="0"/>
              <a:t>) 2011, Introduction </a:t>
            </a:r>
          </a:p>
        </p:txBody>
      </p:sp>
    </p:spTree>
    <p:extLst>
      <p:ext uri="{BB962C8B-B14F-4D97-AF65-F5344CB8AC3E}">
        <p14:creationId xmlns:p14="http://schemas.microsoft.com/office/powerpoint/2010/main" val="2717002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Additional references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Budlender</a:t>
            </a:r>
            <a:r>
              <a:rPr lang="en-GB" sz="2400" dirty="0"/>
              <a:t>, Debbie (2008) The Statistical Evidence on Care and Non-Care Work across Six Countries. Programme on Gender and Development, Paper No. 4 (Geneva: UNRISD</a:t>
            </a:r>
            <a:r>
              <a:rPr lang="en-GB" sz="2400" dirty="0" smtClean="0"/>
              <a:t>).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Jain, Devaki  </a:t>
            </a:r>
            <a:r>
              <a:rPr lang="en-GB" sz="2400" dirty="0"/>
              <a:t>and </a:t>
            </a:r>
            <a:r>
              <a:rPr lang="en-GB" sz="2400" dirty="0" smtClean="0"/>
              <a:t>Elson, Diane  </a:t>
            </a:r>
            <a:r>
              <a:rPr lang="en-GB" sz="2400" dirty="0"/>
              <a:t>(</a:t>
            </a:r>
            <a:r>
              <a:rPr lang="en-GB" sz="2400" dirty="0" err="1"/>
              <a:t>eds</a:t>
            </a:r>
            <a:r>
              <a:rPr lang="en-GB" sz="2400" dirty="0"/>
              <a:t>) </a:t>
            </a:r>
            <a:r>
              <a:rPr lang="en-GB" sz="2400" i="1" dirty="0"/>
              <a:t>Harvesting Feminist Knowledge for Public Policy</a:t>
            </a:r>
            <a:r>
              <a:rPr lang="en-GB" sz="2400" dirty="0"/>
              <a:t>, Sage/ IDRC , New Delhi, 2011.</a:t>
            </a:r>
          </a:p>
        </p:txBody>
      </p:sp>
    </p:spTree>
    <p:extLst>
      <p:ext uri="{BB962C8B-B14F-4D97-AF65-F5344CB8AC3E}">
        <p14:creationId xmlns:p14="http://schemas.microsoft.com/office/powerpoint/2010/main" val="195797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Recent studies of inequality in income/expenditure and wealth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i="1" dirty="0" smtClean="0"/>
              <a:t>Inequality Matters: Report of the World Social Situation 2013</a:t>
            </a:r>
            <a:r>
              <a:rPr lang="en-GB" sz="2000" dirty="0" smtClean="0"/>
              <a:t>, Department of Economic and Social Affairs, United Nations, 2013</a:t>
            </a:r>
          </a:p>
          <a:p>
            <a:pPr marL="0" indent="0">
              <a:buNone/>
            </a:pPr>
            <a:r>
              <a:rPr lang="en-GB" sz="2000" dirty="0" smtClean="0">
                <a:hlinkClick r:id="rId2"/>
              </a:rPr>
              <a:t>	</a:t>
            </a:r>
            <a:r>
              <a:rPr lang="en-GB" sz="2000" dirty="0" smtClean="0">
                <a:hlinkClick r:id="rId3"/>
              </a:rPr>
              <a:t>http://www.un.org/desa/socdev/documents/reports/InequalityMatters.pdf</a:t>
            </a:r>
            <a:endParaRPr lang="en-GB" sz="2000" dirty="0" smtClean="0"/>
          </a:p>
          <a:p>
            <a:r>
              <a:rPr lang="en-GB" sz="2000" i="1" dirty="0" smtClean="0"/>
              <a:t>Humanity Divided: Confronting Inequality in Developing Countries </a:t>
            </a:r>
            <a:r>
              <a:rPr lang="en-GB" sz="2000" dirty="0" smtClean="0"/>
              <a:t>,United Nations Development Programme Bureau for Development Policy, New York,  </a:t>
            </a:r>
            <a:r>
              <a:rPr lang="en-GB" sz="2000" dirty="0" smtClean="0"/>
              <a:t>2013 </a:t>
            </a:r>
            <a:r>
              <a:rPr lang="en-GB" sz="2000" dirty="0" smtClean="0"/>
              <a:t>	</a:t>
            </a:r>
            <a:r>
              <a:rPr lang="en-GB" sz="2000" dirty="0" smtClean="0">
                <a:hlinkClick r:id="rId4"/>
              </a:rPr>
              <a:t>http://</a:t>
            </a:r>
            <a:r>
              <a:rPr lang="en-GB" sz="2000" dirty="0" smtClean="0">
                <a:hlinkClick r:id="rId4"/>
              </a:rPr>
              <a:t>www.undp.org/content/dam/undp/library/Poverty%20Reduction/Inclusive%20development/Humanity%20Divided/HumanityDivided_Full-Report.pdf</a:t>
            </a:r>
            <a:endParaRPr lang="en-GB" sz="2000" dirty="0" smtClean="0"/>
          </a:p>
          <a:p>
            <a:r>
              <a:rPr lang="en-GB" sz="2000" i="1" dirty="0" smtClean="0"/>
              <a:t>Inequality in  Asia and the Pacific, </a:t>
            </a:r>
            <a:r>
              <a:rPr lang="en-GB" sz="2000" dirty="0" smtClean="0"/>
              <a:t>Asian Development Bank, </a:t>
            </a:r>
            <a:r>
              <a:rPr lang="en-GB" sz="2000" dirty="0" smtClean="0"/>
              <a:t>2014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>
                <a:hlinkClick r:id="rId5"/>
              </a:rPr>
              <a:t>	http://www.adb.org/publications/inequality-asia-and-pacific</a:t>
            </a:r>
            <a:r>
              <a:rPr lang="en-GB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565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Recent studies of inequality in income/expenditure and wealth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i="1" dirty="0"/>
              <a:t>Even it Up. Time to End Extreme Inequality </a:t>
            </a:r>
            <a:r>
              <a:rPr lang="en-GB" sz="2800" dirty="0"/>
              <a:t>, Oxfam , 2014 </a:t>
            </a:r>
            <a:r>
              <a:rPr lang="en-GB" sz="2800" dirty="0" smtClean="0">
                <a:hlinkClick r:id="rId2"/>
              </a:rPr>
              <a:t>http</a:t>
            </a:r>
            <a:r>
              <a:rPr lang="en-GB" sz="2800" dirty="0">
                <a:hlinkClick r:id="rId2"/>
              </a:rPr>
              <a:t>://</a:t>
            </a:r>
            <a:r>
              <a:rPr lang="en-GB" sz="2800" dirty="0" smtClean="0">
                <a:hlinkClick r:id="rId2"/>
              </a:rPr>
              <a:t>www.oxfam.org/sites/www.oxfam.org/files/file_attachments/cr-even-it-up-extreme-inequality-291014</a:t>
            </a:r>
            <a:r>
              <a:rPr lang="en-GB" sz="2800" dirty="0" smtClean="0"/>
              <a:t> en.pdf</a:t>
            </a:r>
            <a:endParaRPr lang="en-GB" sz="2800" dirty="0"/>
          </a:p>
          <a:p>
            <a:r>
              <a:rPr lang="en-GB" sz="2800" i="1" dirty="0"/>
              <a:t>Global Labour Report </a:t>
            </a:r>
            <a:r>
              <a:rPr lang="en-GB" sz="2800" dirty="0"/>
              <a:t>, 2014/15. Wages and income inequality, ILO ,</a:t>
            </a:r>
            <a:r>
              <a:rPr lang="en-GB" sz="2800" dirty="0" smtClean="0"/>
              <a:t>2014 </a:t>
            </a:r>
            <a:endParaRPr lang="en-GB" sz="2800" dirty="0"/>
          </a:p>
          <a:p>
            <a:pPr marL="0" indent="0">
              <a:buNone/>
            </a:pPr>
            <a:r>
              <a:rPr lang="en-GB" sz="2800" dirty="0">
                <a:hlinkClick r:id="rId3"/>
              </a:rPr>
              <a:t>	</a:t>
            </a:r>
            <a:r>
              <a:rPr lang="en-GB" sz="2800" dirty="0" smtClean="0">
                <a:hlinkClick r:id="rId3"/>
              </a:rPr>
              <a:t>http</a:t>
            </a:r>
            <a:r>
              <a:rPr lang="en-GB" sz="2800" dirty="0">
                <a:hlinkClick r:id="rId3"/>
              </a:rPr>
              <a:t>://</a:t>
            </a:r>
            <a:r>
              <a:rPr lang="en-GB" sz="2800" dirty="0" smtClean="0">
                <a:hlinkClick r:id="rId3"/>
              </a:rPr>
              <a:t>www.ilo.org/global/research/global-</a:t>
            </a:r>
            <a:r>
              <a:rPr lang="en-GB" sz="2800" dirty="0" smtClean="0"/>
              <a:t>	reports/global-wage-report/2014/</a:t>
            </a:r>
            <a:r>
              <a:rPr lang="en-GB" sz="2800" dirty="0" err="1" smtClean="0"/>
              <a:t>lang</a:t>
            </a:r>
            <a:r>
              <a:rPr lang="en-GB" sz="2800" dirty="0" smtClean="0"/>
              <a:t>-</a:t>
            </a:r>
            <a:r>
              <a:rPr lang="en-GB" sz="2800" dirty="0"/>
              <a:t>-	</a:t>
            </a:r>
            <a:r>
              <a:rPr lang="en-GB" sz="2800" dirty="0" err="1"/>
              <a:t>en</a:t>
            </a:r>
            <a:r>
              <a:rPr lang="en-GB" sz="2800" dirty="0"/>
              <a:t>/index.htm</a:t>
            </a:r>
          </a:p>
          <a:p>
            <a:r>
              <a:rPr lang="en-GB" sz="2800" dirty="0"/>
              <a:t>Piketty, Thomas. </a:t>
            </a:r>
            <a:r>
              <a:rPr lang="en-GB" sz="2800" i="1" dirty="0"/>
              <a:t>Capitalism in the Twenty First Century</a:t>
            </a:r>
            <a:r>
              <a:rPr lang="en-GB" sz="2800" dirty="0"/>
              <a:t>. Harvard University Press, </a:t>
            </a:r>
            <a:r>
              <a:rPr lang="en-GB" sz="2800" dirty="0" smtClean="0"/>
              <a:t>2014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909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Why does economic inequality matter?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i="1" dirty="0" smtClean="0"/>
              <a:t>Intrinsic reasons</a:t>
            </a:r>
          </a:p>
          <a:p>
            <a:pPr lvl="1"/>
            <a:r>
              <a:rPr lang="en-GB" sz="2000" dirty="0"/>
              <a:t>P</a:t>
            </a:r>
            <a:r>
              <a:rPr lang="en-GB" sz="2000" dirty="0" smtClean="0"/>
              <a:t>rinciples </a:t>
            </a:r>
            <a:r>
              <a:rPr lang="en-GB" sz="2000" dirty="0"/>
              <a:t>of dignity, respect and non-discrimination that are embodied in the </a:t>
            </a:r>
            <a:r>
              <a:rPr lang="en-GB" sz="2000" dirty="0" smtClean="0"/>
              <a:t>human rights system</a:t>
            </a:r>
          </a:p>
          <a:p>
            <a:r>
              <a:rPr lang="en-GB" sz="2400" i="1" dirty="0" smtClean="0"/>
              <a:t>Instrumental reasons</a:t>
            </a:r>
          </a:p>
          <a:p>
            <a:pPr lvl="1"/>
            <a:r>
              <a:rPr lang="en-GB" sz="2000" dirty="0" smtClean="0"/>
              <a:t>Adverse economic</a:t>
            </a:r>
            <a:r>
              <a:rPr lang="en-GB" sz="2000" dirty="0"/>
              <a:t>, social and political consequences of high or rising </a:t>
            </a:r>
            <a:r>
              <a:rPr lang="en-GB" sz="2000" dirty="0" smtClean="0"/>
              <a:t>inequality</a:t>
            </a:r>
          </a:p>
          <a:p>
            <a:pPr lvl="1"/>
            <a:r>
              <a:rPr lang="en-GB" sz="2000" dirty="0"/>
              <a:t>H</a:t>
            </a:r>
            <a:r>
              <a:rPr lang="en-GB" sz="2000" dirty="0" smtClean="0"/>
              <a:t>igh </a:t>
            </a:r>
            <a:r>
              <a:rPr lang="en-GB" sz="2000" dirty="0"/>
              <a:t>or </a:t>
            </a:r>
            <a:r>
              <a:rPr lang="en-GB" sz="2000" dirty="0" smtClean="0"/>
              <a:t>rising levels </a:t>
            </a:r>
            <a:r>
              <a:rPr lang="en-GB" sz="2000" dirty="0"/>
              <a:t>of income inequality can harm the rate of growth and the duration of growth spells by reducing </a:t>
            </a:r>
            <a:r>
              <a:rPr lang="en-GB" sz="2000" dirty="0" smtClean="0"/>
              <a:t>the propensity  </a:t>
            </a:r>
            <a:r>
              <a:rPr lang="en-GB" sz="2000" dirty="0"/>
              <a:t>to </a:t>
            </a:r>
            <a:r>
              <a:rPr lang="en-GB" sz="2000" dirty="0" smtClean="0"/>
              <a:t>invest</a:t>
            </a:r>
          </a:p>
          <a:p>
            <a:pPr lvl="1"/>
            <a:r>
              <a:rPr lang="en-GB" sz="2000" dirty="0" smtClean="0"/>
              <a:t>Extent </a:t>
            </a:r>
            <a:r>
              <a:rPr lang="en-GB" sz="2000" dirty="0"/>
              <a:t>of poverty reduction </a:t>
            </a:r>
            <a:r>
              <a:rPr lang="en-GB" sz="2000" dirty="0" smtClean="0"/>
              <a:t>associated with </a:t>
            </a:r>
            <a:r>
              <a:rPr lang="en-GB" sz="2000" dirty="0"/>
              <a:t>a given level of growth significantly depends on </a:t>
            </a:r>
            <a:r>
              <a:rPr lang="en-GB" sz="2000" dirty="0" smtClean="0"/>
              <a:t>income inequality </a:t>
            </a:r>
            <a:r>
              <a:rPr lang="en-GB" sz="2000" dirty="0"/>
              <a:t>levels and </a:t>
            </a:r>
            <a:r>
              <a:rPr lang="en-GB" sz="2000" dirty="0" smtClean="0"/>
              <a:t>trends</a:t>
            </a:r>
          </a:p>
          <a:p>
            <a:pPr lvl="1"/>
            <a:r>
              <a:rPr lang="en-GB" sz="2000" dirty="0"/>
              <a:t>Persistent inequality between different segments of a population can entrench </a:t>
            </a:r>
            <a:r>
              <a:rPr lang="en-GB" sz="2000" dirty="0" smtClean="0"/>
              <a:t>the discriminatory </a:t>
            </a:r>
            <a:r>
              <a:rPr lang="en-GB" sz="2000" dirty="0"/>
              <a:t>practices and cultural biases that fuel social </a:t>
            </a:r>
            <a:r>
              <a:rPr lang="en-GB" sz="2000" dirty="0" smtClean="0"/>
              <a:t>exclusion</a:t>
            </a:r>
          </a:p>
          <a:p>
            <a:pPr lvl="1"/>
            <a:r>
              <a:rPr lang="en-GB" sz="2000" dirty="0" smtClean="0"/>
              <a:t> High </a:t>
            </a:r>
            <a:r>
              <a:rPr lang="en-GB" sz="2000" dirty="0"/>
              <a:t>levels of </a:t>
            </a:r>
            <a:r>
              <a:rPr lang="en-GB" sz="2000" dirty="0" smtClean="0"/>
              <a:t>inequality can </a:t>
            </a:r>
            <a:r>
              <a:rPr lang="en-GB" sz="2000" dirty="0"/>
              <a:t>distort political decision-making by undermining broad-based democratic </a:t>
            </a:r>
            <a:r>
              <a:rPr lang="en-GB" sz="2000" dirty="0" smtClean="0"/>
              <a:t>participation</a:t>
            </a:r>
          </a:p>
        </p:txBody>
      </p:sp>
    </p:spTree>
    <p:extLst>
      <p:ext uri="{BB962C8B-B14F-4D97-AF65-F5344CB8AC3E}">
        <p14:creationId xmlns:p14="http://schemas.microsoft.com/office/powerpoint/2010/main" val="150328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Measuring inequality in income/ expenditure and wealth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i="1" dirty="0" smtClean="0"/>
              <a:t>Measures of inter-household inequality </a:t>
            </a:r>
          </a:p>
          <a:p>
            <a:pPr marL="457200" lvl="1" indent="0">
              <a:buNone/>
            </a:pPr>
            <a:r>
              <a:rPr lang="en-GB" sz="2400" dirty="0"/>
              <a:t>e</a:t>
            </a:r>
            <a:r>
              <a:rPr lang="en-GB" sz="2400" dirty="0" smtClean="0"/>
              <a:t>.g.  </a:t>
            </a:r>
            <a:r>
              <a:rPr lang="en-GB" sz="2400" dirty="0"/>
              <a:t>G</a:t>
            </a:r>
            <a:r>
              <a:rPr lang="en-GB" sz="2400" dirty="0" smtClean="0"/>
              <a:t>ini coefficient, share of top 1 %, ratio of share of bottom 10% to top 10%</a:t>
            </a:r>
          </a:p>
          <a:p>
            <a:pPr marL="457200" lvl="1" indent="0">
              <a:buNone/>
            </a:pPr>
            <a:r>
              <a:rPr lang="en-GB" sz="2400" dirty="0" smtClean="0"/>
              <a:t>NB income-based </a:t>
            </a:r>
            <a:r>
              <a:rPr lang="en-GB" sz="2400" dirty="0"/>
              <a:t>inequality measures </a:t>
            </a:r>
            <a:r>
              <a:rPr lang="en-GB" sz="2400" dirty="0" smtClean="0"/>
              <a:t>(used in OECD </a:t>
            </a:r>
            <a:r>
              <a:rPr lang="en-GB" sz="2400" dirty="0"/>
              <a:t>and Latin American </a:t>
            </a:r>
            <a:r>
              <a:rPr lang="en-GB" sz="2400" dirty="0" smtClean="0"/>
              <a:t>countries) </a:t>
            </a:r>
            <a:r>
              <a:rPr lang="en-GB" sz="2400" dirty="0"/>
              <a:t>tend to run </a:t>
            </a:r>
            <a:r>
              <a:rPr lang="en-GB" sz="2400" dirty="0" smtClean="0"/>
              <a:t>higher than </a:t>
            </a:r>
            <a:r>
              <a:rPr lang="en-GB" sz="2400" dirty="0"/>
              <a:t>expenditure-based ones </a:t>
            </a:r>
            <a:r>
              <a:rPr lang="en-GB" sz="2400" dirty="0" smtClean="0"/>
              <a:t>(used in most </a:t>
            </a:r>
            <a:r>
              <a:rPr lang="en-GB" sz="2400" dirty="0"/>
              <a:t>developing Asian countries (as well as </a:t>
            </a:r>
            <a:r>
              <a:rPr lang="en-GB" sz="2400" dirty="0" smtClean="0"/>
              <a:t>sub-Saharan Africa).</a:t>
            </a:r>
          </a:p>
          <a:p>
            <a:pPr marL="457200" lvl="1" indent="0">
              <a:buNone/>
            </a:pPr>
            <a:endParaRPr lang="en-GB" sz="2400" i="1" dirty="0"/>
          </a:p>
          <a:p>
            <a:pPr marL="457200" lvl="1" indent="0">
              <a:buNone/>
            </a:pPr>
            <a:r>
              <a:rPr lang="en-GB" i="1" dirty="0" smtClean="0"/>
              <a:t>Measures </a:t>
            </a:r>
            <a:r>
              <a:rPr lang="en-GB" i="1" dirty="0"/>
              <a:t>of inequality between factors of production</a:t>
            </a:r>
          </a:p>
          <a:p>
            <a:pPr marL="457200" lvl="1" indent="0">
              <a:buNone/>
            </a:pPr>
            <a:r>
              <a:rPr lang="en-GB" sz="2400" dirty="0" smtClean="0"/>
              <a:t>e.g</a:t>
            </a:r>
            <a:r>
              <a:rPr lang="en-GB" sz="2400" dirty="0"/>
              <a:t>. share of labour income in </a:t>
            </a:r>
            <a:r>
              <a:rPr lang="en-GB" sz="2400" dirty="0" smtClean="0"/>
              <a:t>GDP, share of capital income in GDP</a:t>
            </a:r>
          </a:p>
          <a:p>
            <a:pPr marL="457200" lvl="1" indent="0">
              <a:buNone/>
            </a:pPr>
            <a:r>
              <a:rPr lang="en-GB" sz="2400" dirty="0" smtClean="0"/>
              <a:t>NB high prevalence of self-employment and small businesses complicates attribution of income to factors of production</a:t>
            </a:r>
            <a:endParaRPr lang="en-GB" sz="2400" dirty="0" smtClean="0"/>
          </a:p>
          <a:p>
            <a:endParaRPr lang="en-GB" sz="2000" dirty="0"/>
          </a:p>
          <a:p>
            <a:r>
              <a:rPr lang="en-GB" sz="2800" i="1" dirty="0" smtClean="0"/>
              <a:t>Measures of inter-individual inequality 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400" dirty="0"/>
              <a:t>e</a:t>
            </a:r>
            <a:r>
              <a:rPr lang="en-GB" sz="2400" dirty="0" smtClean="0"/>
              <a:t>.g. wage gaps,  differential rates of unemployment, employment , 	precarious work, asset ownership, hours of unpaid care-related  	work </a:t>
            </a:r>
            <a:endParaRPr lang="en-GB" sz="2400" dirty="0"/>
          </a:p>
          <a:p>
            <a:endParaRPr lang="en-GB" sz="2400" dirty="0"/>
          </a:p>
          <a:p>
            <a:pPr marL="45720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86809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Intersecting inequalities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Inequality in income/expenditure, wealth </a:t>
            </a:r>
            <a:r>
              <a:rPr lang="en-GB" sz="2400" dirty="0" smtClean="0"/>
              <a:t>and </a:t>
            </a:r>
            <a:r>
              <a:rPr lang="en-GB" sz="2400" dirty="0" smtClean="0"/>
              <a:t>employment intersects with other types of inequality such as race/ethnicity/ </a:t>
            </a:r>
            <a:r>
              <a:rPr lang="en-GB" sz="2400" dirty="0" smtClean="0"/>
              <a:t>indigeneity, </a:t>
            </a:r>
            <a:r>
              <a:rPr lang="en-GB" sz="2400" dirty="0" smtClean="0"/>
              <a:t>disability, and gender</a:t>
            </a:r>
          </a:p>
          <a:p>
            <a:r>
              <a:rPr lang="en-GB" sz="2400" dirty="0" smtClean="0"/>
              <a:t>Important to examine these intersections because some measures to reduce inter-household inequality may not be so effective in reducing other kinds of inequality, e.g. targeting income transfers to head of household</a:t>
            </a:r>
          </a:p>
          <a:p>
            <a:r>
              <a:rPr lang="en-GB" sz="2400" dirty="0" smtClean="0"/>
              <a:t>Necessary to examine individual level measures as well as household level measures: inequality experienced differently by different household members- intra-household inequality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522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Race/ethnicity/indigeneity and gender in recent inequality reports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DESA 2014 report includes disability and </a:t>
            </a:r>
            <a:r>
              <a:rPr lang="en-GB" sz="2400" dirty="0" smtClean="0"/>
              <a:t>indigeneity but not gender </a:t>
            </a:r>
            <a:endParaRPr lang="en-GB" sz="2400" dirty="0"/>
          </a:p>
          <a:p>
            <a:r>
              <a:rPr lang="en-GB" sz="2400" dirty="0"/>
              <a:t>UNDP 2013 report includes gender inequality in </a:t>
            </a:r>
            <a:r>
              <a:rPr lang="en-GB" sz="2400" dirty="0" smtClean="0"/>
              <a:t>labour market ( in separate chapter)</a:t>
            </a:r>
            <a:endParaRPr lang="en-GB" sz="2400" dirty="0"/>
          </a:p>
          <a:p>
            <a:r>
              <a:rPr lang="en-GB" sz="2400" dirty="0"/>
              <a:t>Oxfam 2013 includes gender inequality in employment, wealth and unpaid care –related  work</a:t>
            </a:r>
          </a:p>
          <a:p>
            <a:r>
              <a:rPr lang="en-GB" sz="2400" dirty="0" smtClean="0"/>
              <a:t>ADB </a:t>
            </a:r>
            <a:r>
              <a:rPr lang="en-GB" sz="2400" dirty="0"/>
              <a:t>2013 includes gender inequality in labour </a:t>
            </a:r>
            <a:r>
              <a:rPr lang="en-GB" sz="2400" dirty="0" smtClean="0"/>
              <a:t>market ( in separate chapter)</a:t>
            </a:r>
          </a:p>
          <a:p>
            <a:r>
              <a:rPr lang="en-GB" sz="2400" dirty="0"/>
              <a:t>ILO 2014 includes gender wage gaps and motherhood wage penalty ( in separate chapter)</a:t>
            </a:r>
          </a:p>
          <a:p>
            <a:r>
              <a:rPr lang="en-GB" sz="2400" dirty="0" smtClean="0"/>
              <a:t>Piketty does not include race/ethnicity/indigeneity or gender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155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Disability and economic </a:t>
            </a:r>
            <a:r>
              <a:rPr lang="en-GB" sz="3600" b="1" dirty="0"/>
              <a:t>i</a:t>
            </a:r>
            <a:r>
              <a:rPr lang="en-GB" sz="3600" b="1" dirty="0" smtClean="0"/>
              <a:t>nequality: </a:t>
            </a:r>
            <a:br>
              <a:rPr lang="en-GB" sz="3600" b="1" dirty="0" smtClean="0"/>
            </a:br>
            <a:r>
              <a:rPr lang="en-GB" sz="3600" b="1" dirty="0" smtClean="0"/>
              <a:t>DESA 2013 report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‘</a:t>
            </a:r>
            <a:r>
              <a:rPr lang="en-GB" sz="2000" dirty="0"/>
              <a:t>Data from 59 countries surveyed in the WHO World </a:t>
            </a:r>
            <a:r>
              <a:rPr lang="en-GB" sz="2000" dirty="0" smtClean="0"/>
              <a:t>Health Survey </a:t>
            </a:r>
            <a:r>
              <a:rPr lang="en-GB" sz="2000" dirty="0"/>
              <a:t>(2002-2004), showed that, in lower-income countries, 22.4 per </a:t>
            </a:r>
            <a:r>
              <a:rPr lang="en-GB" sz="2000" dirty="0" smtClean="0"/>
              <a:t>cent of </a:t>
            </a:r>
            <a:r>
              <a:rPr lang="en-GB" sz="2000" dirty="0"/>
              <a:t>all persons with disabilities were in the poorest wealth quintile compared </a:t>
            </a:r>
            <a:r>
              <a:rPr lang="en-GB" sz="2000" dirty="0" smtClean="0"/>
              <a:t> to </a:t>
            </a:r>
            <a:r>
              <a:rPr lang="en-GB" sz="2000" dirty="0"/>
              <a:t>13.3 per cent in the richest </a:t>
            </a:r>
            <a:r>
              <a:rPr lang="en-GB" sz="2000" dirty="0" smtClean="0"/>
              <a:t>quintile.’</a:t>
            </a:r>
          </a:p>
          <a:p>
            <a:r>
              <a:rPr lang="en-GB" sz="2000" dirty="0" smtClean="0"/>
              <a:t>‘Persons </a:t>
            </a:r>
            <a:r>
              <a:rPr lang="en-GB" sz="2000" dirty="0"/>
              <a:t>with disabilities also tend to have lower employment rates </a:t>
            </a:r>
            <a:r>
              <a:rPr lang="en-GB" sz="2000" dirty="0" smtClean="0"/>
              <a:t>than persons </a:t>
            </a:r>
            <a:r>
              <a:rPr lang="en-GB" sz="2000" dirty="0"/>
              <a:t>without disabilities. The World Report on Disability 2011 found </a:t>
            </a:r>
            <a:r>
              <a:rPr lang="en-GB" sz="2000" dirty="0" smtClean="0"/>
              <a:t>that, among </a:t>
            </a:r>
            <a:r>
              <a:rPr lang="en-GB" sz="2000" dirty="0"/>
              <a:t>51 countries, women with disabilities were 10.3 per cent less likely </a:t>
            </a:r>
            <a:r>
              <a:rPr lang="en-GB" sz="2000" dirty="0" smtClean="0"/>
              <a:t>than women </a:t>
            </a:r>
            <a:r>
              <a:rPr lang="en-GB" sz="2000" dirty="0"/>
              <a:t>without disabilities to be employed, and that men with disabilities </a:t>
            </a:r>
            <a:r>
              <a:rPr lang="en-GB" sz="2000" dirty="0" smtClean="0"/>
              <a:t>were 12.1 </a:t>
            </a:r>
            <a:r>
              <a:rPr lang="en-GB" sz="2000" dirty="0"/>
              <a:t>per cent less likely than men without disabilities to be </a:t>
            </a:r>
            <a:r>
              <a:rPr lang="en-GB" sz="2000" dirty="0" smtClean="0"/>
              <a:t>employed.</a:t>
            </a:r>
          </a:p>
          <a:p>
            <a:r>
              <a:rPr lang="en-GB" sz="2000" dirty="0" smtClean="0"/>
              <a:t>‘In developing countries, disability </a:t>
            </a:r>
            <a:r>
              <a:rPr lang="en-GB" sz="2000" dirty="0"/>
              <a:t>gaps in </a:t>
            </a:r>
            <a:r>
              <a:rPr lang="en-GB" sz="2000" dirty="0" smtClean="0"/>
              <a:t>employment rates </a:t>
            </a:r>
            <a:r>
              <a:rPr lang="en-GB" sz="2000" dirty="0"/>
              <a:t>were largest in the countries of sub-Saharan Africa, smallest in the </a:t>
            </a:r>
            <a:r>
              <a:rPr lang="en-GB" sz="2000" dirty="0" smtClean="0"/>
              <a:t>countries of </a:t>
            </a:r>
            <a:r>
              <a:rPr lang="en-GB" sz="2000" dirty="0"/>
              <a:t>Latin America, and ranged in between in the countries of </a:t>
            </a:r>
            <a:r>
              <a:rPr lang="en-GB" sz="2000" dirty="0" smtClean="0"/>
              <a:t>Asia.’ </a:t>
            </a:r>
          </a:p>
          <a:p>
            <a:r>
              <a:rPr lang="en-GB" sz="2000" dirty="0" smtClean="0"/>
              <a:t>‘When </a:t>
            </a:r>
            <a:r>
              <a:rPr lang="en-GB" sz="2000" dirty="0"/>
              <a:t>persons with disabilities are employed, they are more likely to be</a:t>
            </a:r>
          </a:p>
          <a:p>
            <a:pPr marL="0" indent="0">
              <a:buNone/>
            </a:pPr>
            <a:r>
              <a:rPr lang="en-GB" sz="2000" dirty="0" smtClean="0"/>
              <a:t>	underemployed</a:t>
            </a:r>
            <a:r>
              <a:rPr lang="en-GB" sz="2000" dirty="0"/>
              <a:t>, receive lower earnings and experience higher job </a:t>
            </a:r>
            <a:r>
              <a:rPr lang="en-GB" sz="2000" dirty="0" smtClean="0"/>
              <a:t>	insecurity, even </a:t>
            </a:r>
            <a:r>
              <a:rPr lang="en-GB" sz="2000" dirty="0"/>
              <a:t>in high-income </a:t>
            </a:r>
            <a:r>
              <a:rPr lang="en-GB" sz="2000" dirty="0" smtClean="0"/>
              <a:t>countries’.’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724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2644</Words>
  <Application>Microsoft Office PowerPoint</Application>
  <PresentationFormat>On-screen Show (4:3)</PresentationFormat>
  <Paragraphs>195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Inequality, Gender and Development</vt:lpstr>
      <vt:lpstr>Inequality of what?</vt:lpstr>
      <vt:lpstr>Recent studies of inequality in income/expenditure and wealth</vt:lpstr>
      <vt:lpstr>Recent studies of inequality in income/expenditure and wealth</vt:lpstr>
      <vt:lpstr>Why does economic inequality matter?</vt:lpstr>
      <vt:lpstr>Measuring inequality in income/ expenditure and wealth</vt:lpstr>
      <vt:lpstr>Intersecting inequalities </vt:lpstr>
      <vt:lpstr>Race/ethnicity/indigeneity and gender in recent inequality reports</vt:lpstr>
      <vt:lpstr>Disability and economic inequality:  DESA 2013 report </vt:lpstr>
      <vt:lpstr>Indigeneity and economic inequality : DESA 2013 report </vt:lpstr>
      <vt:lpstr>Gender and economic inequality:  UNDP 2013 report  Chp 5 </vt:lpstr>
      <vt:lpstr>Gender differences in employment-to-population ratios, 15 and older: UNDP 2013 report </vt:lpstr>
      <vt:lpstr>Gender differences in unemployment rates: UNDP 2013 report</vt:lpstr>
      <vt:lpstr>Gender wage differentials: UNDP 2013 report</vt:lpstr>
      <vt:lpstr>Motherhood wage penalty:  ILO Report 2014</vt:lpstr>
      <vt:lpstr>Gender job segregation: UNDP 2013 report</vt:lpstr>
      <vt:lpstr>Key conclusions  from UNDP 2013 report</vt:lpstr>
      <vt:lpstr>Concentration of women in ‘vulnerable’ employment: ADB 2014 report </vt:lpstr>
      <vt:lpstr>Differences in women’s employment rates by class and country: ADB 2014 report</vt:lpstr>
      <vt:lpstr>Policy recommendations: ADB 2013 report</vt:lpstr>
      <vt:lpstr>Gender and extreme inequality:  Oxfam report 2014 </vt:lpstr>
      <vt:lpstr>Tax rich men to fund public services for poor women: Oxfam Report 2014</vt:lpstr>
      <vt:lpstr>Unequal distribution of unpaid work:  India, minutes per day, % pop aged 15-64  Source : Budlender 2008</vt:lpstr>
      <vt:lpstr>Wealth inequality and water </vt:lpstr>
      <vt:lpstr>Economic inequality between women</vt:lpstr>
      <vt:lpstr>Can policy successfully address women’s economic inequality without increasing inter-household  economic inequality? </vt:lpstr>
      <vt:lpstr>Policies to support equality for all  </vt:lpstr>
      <vt:lpstr>Additional 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Inequality, Gender and Development</dc:title>
  <dc:creator>drelson</dc:creator>
  <cp:lastModifiedBy>drelson</cp:lastModifiedBy>
  <cp:revision>50</cp:revision>
  <dcterms:created xsi:type="dcterms:W3CDTF">2014-12-22T17:14:54Z</dcterms:created>
  <dcterms:modified xsi:type="dcterms:W3CDTF">2015-01-03T15:44:27Z</dcterms:modified>
</cp:coreProperties>
</file>