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26"/>
  </p:notesMasterIdLst>
  <p:handoutMasterIdLst>
    <p:handoutMasterId r:id="rId27"/>
  </p:handoutMasterIdLst>
  <p:sldIdLst>
    <p:sldId id="256" r:id="rId6"/>
    <p:sldId id="259" r:id="rId7"/>
    <p:sldId id="304" r:id="rId8"/>
    <p:sldId id="302" r:id="rId9"/>
    <p:sldId id="298" r:id="rId10"/>
    <p:sldId id="29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03" r:id="rId22"/>
    <p:sldId id="297" r:id="rId23"/>
    <p:sldId id="305" r:id="rId24"/>
    <p:sldId id="273" r:id="rId25"/>
  </p:sldIdLst>
  <p:sldSz cx="9144000" cy="6858000" type="screen4x3"/>
  <p:notesSz cx="6797675" cy="9926638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FB7"/>
    <a:srgbClr val="0076C0"/>
    <a:srgbClr val="00589A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8" autoAdjust="0"/>
    <p:restoredTop sz="86332" autoAdjust="0"/>
  </p:normalViewPr>
  <p:slideViewPr>
    <p:cSldViewPr snapToGrid="0" snapToObjects="1">
      <p:cViewPr>
        <p:scale>
          <a:sx n="81" d="100"/>
          <a:sy n="81" d="100"/>
        </p:scale>
        <p:origin x="-564" y="-468"/>
      </p:cViewPr>
      <p:guideLst>
        <p:guide orient="horz" pos="4196"/>
        <p:guide pos="3988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1" d="100"/>
          <a:sy n="51" d="100"/>
        </p:scale>
        <p:origin x="-1932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0763ED-E6F2-4B85-A4F9-EEE44025005F}" type="doc">
      <dgm:prSet loTypeId="urn:microsoft.com/office/officeart/2005/8/layout/default#1" loCatId="list" qsTypeId="urn:microsoft.com/office/officeart/2005/8/quickstyle/simple1#2" qsCatId="simple" csTypeId="urn:microsoft.com/office/officeart/2005/8/colors/accent1_2#3" csCatId="accent1" phldr="1"/>
      <dgm:spPr/>
      <dgm:t>
        <a:bodyPr/>
        <a:lstStyle/>
        <a:p>
          <a:endParaRPr lang="en-US"/>
        </a:p>
      </dgm:t>
    </dgm:pt>
    <dgm:pt modelId="{A968C1ED-331A-4D0C-8451-5F2777C7FA0B}">
      <dgm:prSet phldrT="[Text]" custT="1"/>
      <dgm:spPr>
        <a:solidFill>
          <a:srgbClr val="7030A0">
            <a:alpha val="53000"/>
          </a:srgbClr>
        </a:solidFill>
        <a:ln>
          <a:solidFill>
            <a:schemeClr val="tx1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dirty="0" smtClean="0">
              <a:solidFill>
                <a:schemeClr val="tx1"/>
              </a:solidFill>
            </a:rPr>
            <a:t>indirect discrimination </a:t>
          </a:r>
        </a:p>
        <a:p>
          <a:pPr defTabSz="800100"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558AAFB1-6604-4DC5-A160-4547023DA7A2}" type="parTrans" cxnId="{D04833FD-6AAF-4309-9A0C-814159732EA4}">
      <dgm:prSet/>
      <dgm:spPr/>
      <dgm:t>
        <a:bodyPr/>
        <a:lstStyle/>
        <a:p>
          <a:endParaRPr lang="en-US"/>
        </a:p>
      </dgm:t>
    </dgm:pt>
    <dgm:pt modelId="{E8E99FBA-7B84-4CD4-B37F-004191D9A0EB}" type="sibTrans" cxnId="{D04833FD-6AAF-4309-9A0C-814159732EA4}">
      <dgm:prSet/>
      <dgm:spPr/>
      <dgm:t>
        <a:bodyPr/>
        <a:lstStyle/>
        <a:p>
          <a:endParaRPr lang="en-US"/>
        </a:p>
      </dgm:t>
    </dgm:pt>
    <dgm:pt modelId="{E9E4AA53-727B-4266-AF76-7CD48FD5D4F9}">
      <dgm:prSet phldrT="[Text]" custT="1"/>
      <dgm:spPr>
        <a:solidFill>
          <a:schemeClr val="bg1">
            <a:lumMod val="7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6000" dirty="0" smtClean="0">
              <a:solidFill>
                <a:schemeClr val="tx1"/>
              </a:solidFill>
            </a:rPr>
            <a:t>?</a:t>
          </a:r>
          <a:endParaRPr lang="en-US" sz="6000" dirty="0">
            <a:solidFill>
              <a:schemeClr val="tx1"/>
            </a:solidFill>
          </a:endParaRPr>
        </a:p>
      </dgm:t>
    </dgm:pt>
    <dgm:pt modelId="{CE94B7B2-8ECA-43EA-A7AB-49835A56C9B3}" type="parTrans" cxnId="{56D1CAB9-C11B-47DC-92F8-627B0435C639}">
      <dgm:prSet/>
      <dgm:spPr/>
      <dgm:t>
        <a:bodyPr/>
        <a:lstStyle/>
        <a:p>
          <a:endParaRPr lang="en-US"/>
        </a:p>
      </dgm:t>
    </dgm:pt>
    <dgm:pt modelId="{5E1628B8-875F-4CE7-8412-9357562F44A9}" type="sibTrans" cxnId="{56D1CAB9-C11B-47DC-92F8-627B0435C639}">
      <dgm:prSet/>
      <dgm:spPr/>
      <dgm:t>
        <a:bodyPr/>
        <a:lstStyle/>
        <a:p>
          <a:endParaRPr lang="en-US"/>
        </a:p>
      </dgm:t>
    </dgm:pt>
    <dgm:pt modelId="{5E880043-7CAD-4D75-8FFC-B8B97C01B902}">
      <dgm:prSet phldrT="[Text]" custT="1"/>
      <dgm:spPr>
        <a:solidFill>
          <a:srgbClr val="00B0F0">
            <a:alpha val="53000"/>
          </a:srgbClr>
        </a:solidFill>
        <a:ln>
          <a:solidFill>
            <a:schemeClr val="tx1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dirty="0" smtClean="0">
              <a:solidFill>
                <a:schemeClr val="tx1"/>
              </a:solidFill>
            </a:rPr>
            <a:t>direct discrimination</a:t>
          </a:r>
        </a:p>
        <a:p>
          <a:pPr defTabSz="1200150"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0CAC28AF-DEE9-4296-B2A8-3BD3E975604F}" type="parTrans" cxnId="{56EFB0CC-BB8B-46A8-8033-CCB6676B5D62}">
      <dgm:prSet/>
      <dgm:spPr/>
      <dgm:t>
        <a:bodyPr/>
        <a:lstStyle/>
        <a:p>
          <a:endParaRPr lang="en-US"/>
        </a:p>
      </dgm:t>
    </dgm:pt>
    <dgm:pt modelId="{D6AA066B-B7E2-4CD9-9769-A77E47ADA612}" type="sibTrans" cxnId="{56EFB0CC-BB8B-46A8-8033-CCB6676B5D62}">
      <dgm:prSet/>
      <dgm:spPr/>
      <dgm:t>
        <a:bodyPr/>
        <a:lstStyle/>
        <a:p>
          <a:endParaRPr lang="en-US"/>
        </a:p>
      </dgm:t>
    </dgm:pt>
    <dgm:pt modelId="{56013055-A85F-4E8F-98C3-97902EADED32}">
      <dgm:prSet phldrT="[Text]" custT="1"/>
      <dgm:spPr>
        <a:solidFill>
          <a:srgbClr val="00B050">
            <a:alpha val="53000"/>
          </a:srgb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systemic discrimination</a:t>
          </a:r>
          <a:endParaRPr lang="en-US" sz="2000" dirty="0">
            <a:solidFill>
              <a:schemeClr val="tx1"/>
            </a:solidFill>
          </a:endParaRPr>
        </a:p>
      </dgm:t>
    </dgm:pt>
    <dgm:pt modelId="{5B8631A1-CBC9-48A5-A07C-E39C446671D0}" type="parTrans" cxnId="{2009F405-AF24-452F-8146-26C90BD77749}">
      <dgm:prSet/>
      <dgm:spPr/>
      <dgm:t>
        <a:bodyPr/>
        <a:lstStyle/>
        <a:p>
          <a:endParaRPr lang="en-US"/>
        </a:p>
      </dgm:t>
    </dgm:pt>
    <dgm:pt modelId="{8E8C8EFE-1574-48D8-94E6-06BB219DBCEB}" type="sibTrans" cxnId="{2009F405-AF24-452F-8146-26C90BD77749}">
      <dgm:prSet/>
      <dgm:spPr/>
      <dgm:t>
        <a:bodyPr/>
        <a:lstStyle/>
        <a:p>
          <a:endParaRPr lang="en-US"/>
        </a:p>
      </dgm:t>
    </dgm:pt>
    <dgm:pt modelId="{799CEA30-402E-4BD8-921B-958373253CD6}">
      <dgm:prSet phldrT="[Text]" custT="1"/>
      <dgm:spPr>
        <a:solidFill>
          <a:schemeClr val="bg1">
            <a:lumMod val="7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6000" dirty="0" smtClean="0">
              <a:solidFill>
                <a:schemeClr val="tx1"/>
              </a:solidFill>
            </a:rPr>
            <a:t>?</a:t>
          </a:r>
        </a:p>
        <a:p>
          <a:pPr defTabSz="1200150"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DA0BB6F8-5FD4-4272-AFB2-5EB8404A0B1D}" type="parTrans" cxnId="{544F400E-5B79-4B75-AF68-E7BC6923D7E4}">
      <dgm:prSet/>
      <dgm:spPr/>
      <dgm:t>
        <a:bodyPr/>
        <a:lstStyle/>
        <a:p>
          <a:endParaRPr lang="en-US"/>
        </a:p>
      </dgm:t>
    </dgm:pt>
    <dgm:pt modelId="{8058DA2D-E409-48BD-9283-2AD861657AFD}" type="sibTrans" cxnId="{544F400E-5B79-4B75-AF68-E7BC6923D7E4}">
      <dgm:prSet/>
      <dgm:spPr/>
      <dgm:t>
        <a:bodyPr/>
        <a:lstStyle/>
        <a:p>
          <a:endParaRPr lang="en-US"/>
        </a:p>
      </dgm:t>
    </dgm:pt>
    <dgm:pt modelId="{284D1538-C558-4674-A9FF-65AD9AD4B0C2}">
      <dgm:prSet custT="1"/>
      <dgm:spPr>
        <a:solidFill>
          <a:srgbClr val="92D050">
            <a:alpha val="53000"/>
          </a:srgbClr>
        </a:solidFill>
        <a:ln>
          <a:solidFill>
            <a:schemeClr val="tx1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dirty="0" smtClean="0">
              <a:solidFill>
                <a:schemeClr val="tx1"/>
              </a:solidFill>
            </a:rPr>
            <a:t>right based discrimination</a:t>
          </a:r>
        </a:p>
        <a:p>
          <a:pPr defTabSz="1200150">
            <a:spcBef>
              <a:spcPct val="0"/>
            </a:spcBef>
            <a:spcAft>
              <a:spcPct val="35000"/>
            </a:spcAft>
          </a:pPr>
          <a:endParaRPr lang="en-US" dirty="0">
            <a:solidFill>
              <a:schemeClr val="tx1"/>
            </a:solidFill>
          </a:endParaRPr>
        </a:p>
      </dgm:t>
    </dgm:pt>
    <dgm:pt modelId="{3BDFCF64-DDCC-4488-AF6E-F05641334CA7}" type="parTrans" cxnId="{6761CDE6-1EA0-4EAB-BC95-42A80FDF230A}">
      <dgm:prSet/>
      <dgm:spPr/>
      <dgm:t>
        <a:bodyPr/>
        <a:lstStyle/>
        <a:p>
          <a:endParaRPr lang="en-US"/>
        </a:p>
      </dgm:t>
    </dgm:pt>
    <dgm:pt modelId="{8EA7FC02-F134-42F8-88C5-6729023A6696}" type="sibTrans" cxnId="{6761CDE6-1EA0-4EAB-BC95-42A80FDF230A}">
      <dgm:prSet/>
      <dgm:spPr/>
      <dgm:t>
        <a:bodyPr/>
        <a:lstStyle/>
        <a:p>
          <a:endParaRPr lang="en-US"/>
        </a:p>
      </dgm:t>
    </dgm:pt>
    <dgm:pt modelId="{96403ED9-9406-4683-89A7-421D73CD4787}">
      <dgm:prSet custT="1"/>
      <dgm:spPr>
        <a:solidFill>
          <a:schemeClr val="bg1">
            <a:lumMod val="7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marL="0" marR="0" lvl="2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6000" dirty="0" smtClean="0">
              <a:solidFill>
                <a:schemeClr val="tx1"/>
              </a:solidFill>
            </a:rPr>
            <a:t>?</a:t>
          </a:r>
        </a:p>
        <a:p>
          <a:pPr defTabSz="2311400"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FDB4FD96-9D2A-42F0-A25A-5DD4B1AC9B6E}" type="parTrans" cxnId="{4D4DF878-AAFB-4A69-8C07-728AE120CEE2}">
      <dgm:prSet/>
      <dgm:spPr/>
      <dgm:t>
        <a:bodyPr/>
        <a:lstStyle/>
        <a:p>
          <a:endParaRPr lang="en-US"/>
        </a:p>
      </dgm:t>
    </dgm:pt>
    <dgm:pt modelId="{87B0B3F0-942D-41AF-80A8-3DFFC6371D89}" type="sibTrans" cxnId="{4D4DF878-AAFB-4A69-8C07-728AE120CEE2}">
      <dgm:prSet/>
      <dgm:spPr/>
      <dgm:t>
        <a:bodyPr/>
        <a:lstStyle/>
        <a:p>
          <a:endParaRPr lang="en-US"/>
        </a:p>
      </dgm:t>
    </dgm:pt>
    <dgm:pt modelId="{FDE30016-925E-46E0-8FB3-12B71FDC3D0C}">
      <dgm:prSet custT="1"/>
      <dgm:spPr>
        <a:solidFill>
          <a:schemeClr val="accent3">
            <a:alpha val="53000"/>
          </a:schemeClr>
        </a:solidFill>
        <a:ln>
          <a:solidFill>
            <a:schemeClr val="tx1"/>
          </a:solidFill>
        </a:ln>
      </dgm:spPr>
      <dgm:t>
        <a:bodyPr/>
        <a:lstStyle/>
        <a:p>
          <a:pPr defTabSz="1200150">
            <a:spcBef>
              <a:spcPct val="0"/>
            </a:spcBef>
            <a:spcAft>
              <a:spcPct val="35000"/>
            </a:spcAft>
          </a:pPr>
          <a:r>
            <a:rPr lang="en-US" sz="2000" dirty="0" smtClean="0">
              <a:solidFill>
                <a:schemeClr val="tx1"/>
              </a:solidFill>
            </a:rPr>
            <a:t>in fact discrimination</a:t>
          </a:r>
          <a:endParaRPr lang="en-US" sz="2000" dirty="0">
            <a:solidFill>
              <a:schemeClr val="tx1"/>
            </a:solidFill>
          </a:endParaRPr>
        </a:p>
      </dgm:t>
    </dgm:pt>
    <dgm:pt modelId="{4E00E965-A638-45A1-A060-A4B176D3B747}" type="parTrans" cxnId="{0D6905B5-351B-44B3-93F6-C493E9BEF652}">
      <dgm:prSet/>
      <dgm:spPr/>
      <dgm:t>
        <a:bodyPr/>
        <a:lstStyle/>
        <a:p>
          <a:endParaRPr lang="en-US"/>
        </a:p>
      </dgm:t>
    </dgm:pt>
    <dgm:pt modelId="{3902B729-4015-4EAF-92ED-BFC34877FF25}" type="sibTrans" cxnId="{0D6905B5-351B-44B3-93F6-C493E9BEF652}">
      <dgm:prSet/>
      <dgm:spPr/>
      <dgm:t>
        <a:bodyPr/>
        <a:lstStyle/>
        <a:p>
          <a:endParaRPr lang="en-US"/>
        </a:p>
      </dgm:t>
    </dgm:pt>
    <dgm:pt modelId="{D43F79F5-732F-4018-9C71-92357FC65E4D}" type="pres">
      <dgm:prSet presAssocID="{250763ED-E6F2-4B85-A4F9-EEE44025005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7E6FCA-A154-4EED-87E7-928156CDA896}" type="pres">
      <dgm:prSet presAssocID="{A968C1ED-331A-4D0C-8451-5F2777C7FA0B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B0AF0D-1A05-48F5-BF94-AAD8646B20D4}" type="pres">
      <dgm:prSet presAssocID="{E8E99FBA-7B84-4CD4-B37F-004191D9A0EB}" presName="sibTrans" presStyleCnt="0"/>
      <dgm:spPr/>
    </dgm:pt>
    <dgm:pt modelId="{68E13944-7F0F-41F5-9FDC-DFF83DB8E57A}" type="pres">
      <dgm:prSet presAssocID="{E9E4AA53-727B-4266-AF76-7CD48FD5D4F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6F61CD-CAB3-4F5A-827B-8B36F39DB196}" type="pres">
      <dgm:prSet presAssocID="{5E1628B8-875F-4CE7-8412-9357562F44A9}" presName="sibTrans" presStyleCnt="0"/>
      <dgm:spPr/>
    </dgm:pt>
    <dgm:pt modelId="{4B662A13-EFA0-4EDF-971E-DF25AC617F9B}" type="pres">
      <dgm:prSet presAssocID="{284D1538-C558-4674-A9FF-65AD9AD4B0C2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C663EE-2351-42C8-BF12-BAF7043755E4}" type="pres">
      <dgm:prSet presAssocID="{8EA7FC02-F134-42F8-88C5-6729023A6696}" presName="sibTrans" presStyleCnt="0"/>
      <dgm:spPr/>
    </dgm:pt>
    <dgm:pt modelId="{8BA8309A-D83B-46A3-BD93-FDE248AA569B}" type="pres">
      <dgm:prSet presAssocID="{96403ED9-9406-4683-89A7-421D73CD4787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25C8D3-4D14-47CA-913A-8CCAE4FD9B89}" type="pres">
      <dgm:prSet presAssocID="{87B0B3F0-942D-41AF-80A8-3DFFC6371D89}" presName="sibTrans" presStyleCnt="0"/>
      <dgm:spPr/>
    </dgm:pt>
    <dgm:pt modelId="{CC602039-6D50-4B1A-847D-0F32BC92C80D}" type="pres">
      <dgm:prSet presAssocID="{FDE30016-925E-46E0-8FB3-12B71FDC3D0C}" presName="node" presStyleLbl="node1" presStyleIdx="4" presStyleCnt="8" custLinFactNeighborX="2000" custLinFactNeighborY="-11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B579A7-74C7-4752-905C-D16ED8BB9F14}" type="pres">
      <dgm:prSet presAssocID="{3902B729-4015-4EAF-92ED-BFC34877FF25}" presName="sibTrans" presStyleCnt="0"/>
      <dgm:spPr/>
    </dgm:pt>
    <dgm:pt modelId="{9C0900F1-7148-4209-9EDC-9973058FA49A}" type="pres">
      <dgm:prSet presAssocID="{5E880043-7CAD-4D75-8FFC-B8B97C01B902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8F5B2A-5C3B-4EF3-884A-94F0C63F23CA}" type="pres">
      <dgm:prSet presAssocID="{D6AA066B-B7E2-4CD9-9769-A77E47ADA612}" presName="sibTrans" presStyleCnt="0"/>
      <dgm:spPr/>
    </dgm:pt>
    <dgm:pt modelId="{AAB96FE2-460A-4DF9-9684-8E6C22A4BCC5}" type="pres">
      <dgm:prSet presAssocID="{56013055-A85F-4E8F-98C3-97902EADED32}" presName="node" presStyleLbl="node1" presStyleIdx="6" presStyleCnt="8" custLinFactNeighborX="-55000" custLinFactNeighborY="22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EBA8F1-B9B6-4EFD-8899-B7E25716728A}" type="pres">
      <dgm:prSet presAssocID="{8E8C8EFE-1574-48D8-94E6-06BB219DBCEB}" presName="sibTrans" presStyleCnt="0"/>
      <dgm:spPr/>
    </dgm:pt>
    <dgm:pt modelId="{12638E4E-D337-4111-87CF-874D4AC34105}" type="pres">
      <dgm:prSet presAssocID="{799CEA30-402E-4BD8-921B-958373253CD6}" presName="node" presStyleLbl="node1" presStyleIdx="7" presStyleCnt="8" custAng="20290184" custScaleX="102418" custScaleY="89340" custLinFactNeighborX="50503" custLinFactNeighborY="22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61CDE6-1EA0-4EAB-BC95-42A80FDF230A}" srcId="{250763ED-E6F2-4B85-A4F9-EEE44025005F}" destId="{284D1538-C558-4674-A9FF-65AD9AD4B0C2}" srcOrd="2" destOrd="0" parTransId="{3BDFCF64-DDCC-4488-AF6E-F05641334CA7}" sibTransId="{8EA7FC02-F134-42F8-88C5-6729023A6696}"/>
    <dgm:cxn modelId="{B6FE96C6-E19A-4D3B-95F4-92EA8A9C8F88}" type="presOf" srcId="{56013055-A85F-4E8F-98C3-97902EADED32}" destId="{AAB96FE2-460A-4DF9-9684-8E6C22A4BCC5}" srcOrd="0" destOrd="0" presId="urn:microsoft.com/office/officeart/2005/8/layout/default#1"/>
    <dgm:cxn modelId="{D04833FD-6AAF-4309-9A0C-814159732EA4}" srcId="{250763ED-E6F2-4B85-A4F9-EEE44025005F}" destId="{A968C1ED-331A-4D0C-8451-5F2777C7FA0B}" srcOrd="0" destOrd="0" parTransId="{558AAFB1-6604-4DC5-A160-4547023DA7A2}" sibTransId="{E8E99FBA-7B84-4CD4-B37F-004191D9A0EB}"/>
    <dgm:cxn modelId="{8CE6417D-7F76-4091-B1D3-1FE95899AE30}" type="presOf" srcId="{250763ED-E6F2-4B85-A4F9-EEE44025005F}" destId="{D43F79F5-732F-4018-9C71-92357FC65E4D}" srcOrd="0" destOrd="0" presId="urn:microsoft.com/office/officeart/2005/8/layout/default#1"/>
    <dgm:cxn modelId="{0D6905B5-351B-44B3-93F6-C493E9BEF652}" srcId="{250763ED-E6F2-4B85-A4F9-EEE44025005F}" destId="{FDE30016-925E-46E0-8FB3-12B71FDC3D0C}" srcOrd="4" destOrd="0" parTransId="{4E00E965-A638-45A1-A060-A4B176D3B747}" sibTransId="{3902B729-4015-4EAF-92ED-BFC34877FF25}"/>
    <dgm:cxn modelId="{2009F405-AF24-452F-8146-26C90BD77749}" srcId="{250763ED-E6F2-4B85-A4F9-EEE44025005F}" destId="{56013055-A85F-4E8F-98C3-97902EADED32}" srcOrd="6" destOrd="0" parTransId="{5B8631A1-CBC9-48A5-A07C-E39C446671D0}" sibTransId="{8E8C8EFE-1574-48D8-94E6-06BB219DBCEB}"/>
    <dgm:cxn modelId="{56EFB0CC-BB8B-46A8-8033-CCB6676B5D62}" srcId="{250763ED-E6F2-4B85-A4F9-EEE44025005F}" destId="{5E880043-7CAD-4D75-8FFC-B8B97C01B902}" srcOrd="5" destOrd="0" parTransId="{0CAC28AF-DEE9-4296-B2A8-3BD3E975604F}" sibTransId="{D6AA066B-B7E2-4CD9-9769-A77E47ADA612}"/>
    <dgm:cxn modelId="{831143F4-2DB5-4D9A-8694-814E59BE2736}" type="presOf" srcId="{96403ED9-9406-4683-89A7-421D73CD4787}" destId="{8BA8309A-D83B-46A3-BD93-FDE248AA569B}" srcOrd="0" destOrd="0" presId="urn:microsoft.com/office/officeart/2005/8/layout/default#1"/>
    <dgm:cxn modelId="{F9000A6B-8328-4EDA-9EB2-316756664432}" type="presOf" srcId="{A968C1ED-331A-4D0C-8451-5F2777C7FA0B}" destId="{8F7E6FCA-A154-4EED-87E7-928156CDA896}" srcOrd="0" destOrd="0" presId="urn:microsoft.com/office/officeart/2005/8/layout/default#1"/>
    <dgm:cxn modelId="{F634E196-945C-4674-B3D4-40DA533F477B}" type="presOf" srcId="{5E880043-7CAD-4D75-8FFC-B8B97C01B902}" destId="{9C0900F1-7148-4209-9EDC-9973058FA49A}" srcOrd="0" destOrd="0" presId="urn:microsoft.com/office/officeart/2005/8/layout/default#1"/>
    <dgm:cxn modelId="{3553157B-9220-483C-B826-6966C3ED12D3}" type="presOf" srcId="{FDE30016-925E-46E0-8FB3-12B71FDC3D0C}" destId="{CC602039-6D50-4B1A-847D-0F32BC92C80D}" srcOrd="0" destOrd="0" presId="urn:microsoft.com/office/officeart/2005/8/layout/default#1"/>
    <dgm:cxn modelId="{56D1CAB9-C11B-47DC-92F8-627B0435C639}" srcId="{250763ED-E6F2-4B85-A4F9-EEE44025005F}" destId="{E9E4AA53-727B-4266-AF76-7CD48FD5D4F9}" srcOrd="1" destOrd="0" parTransId="{CE94B7B2-8ECA-43EA-A7AB-49835A56C9B3}" sibTransId="{5E1628B8-875F-4CE7-8412-9357562F44A9}"/>
    <dgm:cxn modelId="{4D4DF878-AAFB-4A69-8C07-728AE120CEE2}" srcId="{250763ED-E6F2-4B85-A4F9-EEE44025005F}" destId="{96403ED9-9406-4683-89A7-421D73CD4787}" srcOrd="3" destOrd="0" parTransId="{FDB4FD96-9D2A-42F0-A25A-5DD4B1AC9B6E}" sibTransId="{87B0B3F0-942D-41AF-80A8-3DFFC6371D89}"/>
    <dgm:cxn modelId="{544F400E-5B79-4B75-AF68-E7BC6923D7E4}" srcId="{250763ED-E6F2-4B85-A4F9-EEE44025005F}" destId="{799CEA30-402E-4BD8-921B-958373253CD6}" srcOrd="7" destOrd="0" parTransId="{DA0BB6F8-5FD4-4272-AFB2-5EB8404A0B1D}" sibTransId="{8058DA2D-E409-48BD-9283-2AD861657AFD}"/>
    <dgm:cxn modelId="{369E869E-392B-4B57-B955-B58232BE885E}" type="presOf" srcId="{E9E4AA53-727B-4266-AF76-7CD48FD5D4F9}" destId="{68E13944-7F0F-41F5-9FDC-DFF83DB8E57A}" srcOrd="0" destOrd="0" presId="urn:microsoft.com/office/officeart/2005/8/layout/default#1"/>
    <dgm:cxn modelId="{10BB2B1C-7A65-4637-88D5-9CCA5D1F235F}" type="presOf" srcId="{799CEA30-402E-4BD8-921B-958373253CD6}" destId="{12638E4E-D337-4111-87CF-874D4AC34105}" srcOrd="0" destOrd="0" presId="urn:microsoft.com/office/officeart/2005/8/layout/default#1"/>
    <dgm:cxn modelId="{BB938F26-7CDA-4F09-8F3D-A423B2A9AB17}" type="presOf" srcId="{284D1538-C558-4674-A9FF-65AD9AD4B0C2}" destId="{4B662A13-EFA0-4EDF-971E-DF25AC617F9B}" srcOrd="0" destOrd="0" presId="urn:microsoft.com/office/officeart/2005/8/layout/default#1"/>
    <dgm:cxn modelId="{80B178F3-0F37-4AD2-ADD3-1A3F12E8A3AA}" type="presParOf" srcId="{D43F79F5-732F-4018-9C71-92357FC65E4D}" destId="{8F7E6FCA-A154-4EED-87E7-928156CDA896}" srcOrd="0" destOrd="0" presId="urn:microsoft.com/office/officeart/2005/8/layout/default#1"/>
    <dgm:cxn modelId="{C1EA4D7A-93B3-4048-9FCF-D17C55F17B87}" type="presParOf" srcId="{D43F79F5-732F-4018-9C71-92357FC65E4D}" destId="{22B0AF0D-1A05-48F5-BF94-AAD8646B20D4}" srcOrd="1" destOrd="0" presId="urn:microsoft.com/office/officeart/2005/8/layout/default#1"/>
    <dgm:cxn modelId="{BFB4CCC3-679B-4265-8412-C486C838493C}" type="presParOf" srcId="{D43F79F5-732F-4018-9C71-92357FC65E4D}" destId="{68E13944-7F0F-41F5-9FDC-DFF83DB8E57A}" srcOrd="2" destOrd="0" presId="urn:microsoft.com/office/officeart/2005/8/layout/default#1"/>
    <dgm:cxn modelId="{7623E28C-7DEC-4377-B8AF-31E424353474}" type="presParOf" srcId="{D43F79F5-732F-4018-9C71-92357FC65E4D}" destId="{326F61CD-CAB3-4F5A-827B-8B36F39DB196}" srcOrd="3" destOrd="0" presId="urn:microsoft.com/office/officeart/2005/8/layout/default#1"/>
    <dgm:cxn modelId="{BD90B1F9-6C0D-42FC-B8EB-C880E1F6A490}" type="presParOf" srcId="{D43F79F5-732F-4018-9C71-92357FC65E4D}" destId="{4B662A13-EFA0-4EDF-971E-DF25AC617F9B}" srcOrd="4" destOrd="0" presId="urn:microsoft.com/office/officeart/2005/8/layout/default#1"/>
    <dgm:cxn modelId="{E03B6145-AF21-42D9-97F4-78F35514BD2D}" type="presParOf" srcId="{D43F79F5-732F-4018-9C71-92357FC65E4D}" destId="{71C663EE-2351-42C8-BF12-BAF7043755E4}" srcOrd="5" destOrd="0" presId="urn:microsoft.com/office/officeart/2005/8/layout/default#1"/>
    <dgm:cxn modelId="{8F3717CF-F0A8-43F2-8A1C-C0AFED74ACCE}" type="presParOf" srcId="{D43F79F5-732F-4018-9C71-92357FC65E4D}" destId="{8BA8309A-D83B-46A3-BD93-FDE248AA569B}" srcOrd="6" destOrd="0" presId="urn:microsoft.com/office/officeart/2005/8/layout/default#1"/>
    <dgm:cxn modelId="{5076F67A-C65F-4807-85FA-EEAA3C6EF4CB}" type="presParOf" srcId="{D43F79F5-732F-4018-9C71-92357FC65E4D}" destId="{0F25C8D3-4D14-47CA-913A-8CCAE4FD9B89}" srcOrd="7" destOrd="0" presId="urn:microsoft.com/office/officeart/2005/8/layout/default#1"/>
    <dgm:cxn modelId="{D36D344E-CA62-453F-A827-713683E4A2E8}" type="presParOf" srcId="{D43F79F5-732F-4018-9C71-92357FC65E4D}" destId="{CC602039-6D50-4B1A-847D-0F32BC92C80D}" srcOrd="8" destOrd="0" presId="urn:microsoft.com/office/officeart/2005/8/layout/default#1"/>
    <dgm:cxn modelId="{32EDC181-84CC-4972-8916-29578ABE72E5}" type="presParOf" srcId="{D43F79F5-732F-4018-9C71-92357FC65E4D}" destId="{69B579A7-74C7-4752-905C-D16ED8BB9F14}" srcOrd="9" destOrd="0" presId="urn:microsoft.com/office/officeart/2005/8/layout/default#1"/>
    <dgm:cxn modelId="{E182AD93-A532-4066-B98E-7A534EC1D79B}" type="presParOf" srcId="{D43F79F5-732F-4018-9C71-92357FC65E4D}" destId="{9C0900F1-7148-4209-9EDC-9973058FA49A}" srcOrd="10" destOrd="0" presId="urn:microsoft.com/office/officeart/2005/8/layout/default#1"/>
    <dgm:cxn modelId="{1DE8D842-4DE5-4DC9-A303-E6D7D3D483E2}" type="presParOf" srcId="{D43F79F5-732F-4018-9C71-92357FC65E4D}" destId="{E18F5B2A-5C3B-4EF3-884A-94F0C63F23CA}" srcOrd="11" destOrd="0" presId="urn:microsoft.com/office/officeart/2005/8/layout/default#1"/>
    <dgm:cxn modelId="{E8C38AFB-DF26-4DDC-AF90-A9F7A890DD6D}" type="presParOf" srcId="{D43F79F5-732F-4018-9C71-92357FC65E4D}" destId="{AAB96FE2-460A-4DF9-9684-8E6C22A4BCC5}" srcOrd="12" destOrd="0" presId="urn:microsoft.com/office/officeart/2005/8/layout/default#1"/>
    <dgm:cxn modelId="{C67DBED3-4C53-4FA1-9A7C-63493DA3F546}" type="presParOf" srcId="{D43F79F5-732F-4018-9C71-92357FC65E4D}" destId="{27EBA8F1-B9B6-4EFD-8899-B7E25716728A}" srcOrd="13" destOrd="0" presId="urn:microsoft.com/office/officeart/2005/8/layout/default#1"/>
    <dgm:cxn modelId="{5D790E5F-6DC1-48F8-AB17-4C765AB85D21}" type="presParOf" srcId="{D43F79F5-732F-4018-9C71-92357FC65E4D}" destId="{12638E4E-D337-4111-87CF-874D4AC34105}" srcOrd="1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7E6FCA-A154-4EED-87E7-928156CDA896}">
      <dsp:nvSpPr>
        <dsp:cNvPr id="0" name=""/>
        <dsp:cNvSpPr/>
      </dsp:nvSpPr>
      <dsp:spPr>
        <a:xfrm>
          <a:off x="0" y="127000"/>
          <a:ext cx="1904999" cy="1143000"/>
        </a:xfrm>
        <a:prstGeom prst="rect">
          <a:avLst/>
        </a:prstGeom>
        <a:solidFill>
          <a:srgbClr val="7030A0">
            <a:alpha val="53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kern="1200" dirty="0" smtClean="0">
              <a:solidFill>
                <a:schemeClr val="tx1"/>
              </a:solidFill>
            </a:rPr>
            <a:t>indirect discrimination </a:t>
          </a:r>
        </a:p>
        <a:p>
          <a:pPr lvl="0" algn="ctr" defTabSz="800100">
            <a:spcBef>
              <a:spcPct val="0"/>
            </a:spcBef>
            <a:spcAft>
              <a:spcPct val="35000"/>
            </a:spcAft>
          </a:pPr>
          <a:endParaRPr lang="en-US" kern="1200" dirty="0"/>
        </a:p>
      </dsp:txBody>
      <dsp:txXfrm>
        <a:off x="0" y="127000"/>
        <a:ext cx="1904999" cy="1143000"/>
      </dsp:txXfrm>
    </dsp:sp>
    <dsp:sp modelId="{68E13944-7F0F-41F5-9FDC-DFF83DB8E57A}">
      <dsp:nvSpPr>
        <dsp:cNvPr id="0" name=""/>
        <dsp:cNvSpPr/>
      </dsp:nvSpPr>
      <dsp:spPr>
        <a:xfrm>
          <a:off x="2095500" y="127000"/>
          <a:ext cx="1904999" cy="1143000"/>
        </a:xfrm>
        <a:prstGeom prst="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6000" kern="1200" dirty="0" smtClean="0">
              <a:solidFill>
                <a:schemeClr val="tx1"/>
              </a:solidFill>
            </a:rPr>
            <a:t>?</a:t>
          </a:r>
          <a:endParaRPr lang="en-US" sz="6000" kern="1200" dirty="0">
            <a:solidFill>
              <a:schemeClr val="tx1"/>
            </a:solidFill>
          </a:endParaRPr>
        </a:p>
      </dsp:txBody>
      <dsp:txXfrm>
        <a:off x="2095500" y="127000"/>
        <a:ext cx="1904999" cy="1143000"/>
      </dsp:txXfrm>
    </dsp:sp>
    <dsp:sp modelId="{4B662A13-EFA0-4EDF-971E-DF25AC617F9B}">
      <dsp:nvSpPr>
        <dsp:cNvPr id="0" name=""/>
        <dsp:cNvSpPr/>
      </dsp:nvSpPr>
      <dsp:spPr>
        <a:xfrm>
          <a:off x="4191000" y="127000"/>
          <a:ext cx="1904999" cy="1143000"/>
        </a:xfrm>
        <a:prstGeom prst="rect">
          <a:avLst/>
        </a:prstGeom>
        <a:solidFill>
          <a:srgbClr val="92D050">
            <a:alpha val="53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kern="1200" dirty="0" smtClean="0">
              <a:solidFill>
                <a:schemeClr val="tx1"/>
              </a:solidFill>
            </a:rPr>
            <a:t>right based discrimination</a:t>
          </a:r>
        </a:p>
        <a:p>
          <a:pPr lvl="0" algn="ctr" defTabSz="1200150">
            <a:spcBef>
              <a:spcPct val="0"/>
            </a:spcBef>
            <a:spcAft>
              <a:spcPct val="35000"/>
            </a:spcAft>
          </a:pPr>
          <a:endParaRPr lang="en-US" kern="1200" dirty="0">
            <a:solidFill>
              <a:schemeClr val="tx1"/>
            </a:solidFill>
          </a:endParaRPr>
        </a:p>
      </dsp:txBody>
      <dsp:txXfrm>
        <a:off x="4191000" y="127000"/>
        <a:ext cx="1904999" cy="1143000"/>
      </dsp:txXfrm>
    </dsp:sp>
    <dsp:sp modelId="{8BA8309A-D83B-46A3-BD93-FDE248AA569B}">
      <dsp:nvSpPr>
        <dsp:cNvPr id="0" name=""/>
        <dsp:cNvSpPr/>
      </dsp:nvSpPr>
      <dsp:spPr>
        <a:xfrm>
          <a:off x="0" y="1460500"/>
          <a:ext cx="1904999" cy="1143000"/>
        </a:xfrm>
        <a:prstGeom prst="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marR="0" lvl="2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6000" kern="1200" dirty="0" smtClean="0">
              <a:solidFill>
                <a:schemeClr val="tx1"/>
              </a:solidFill>
            </a:rPr>
            <a:t>?</a:t>
          </a:r>
        </a:p>
        <a:p>
          <a:pPr algn="ctr" defTabSz="2311400">
            <a:spcBef>
              <a:spcPct val="0"/>
            </a:spcBef>
            <a:spcAft>
              <a:spcPct val="35000"/>
            </a:spcAft>
          </a:pPr>
          <a:endParaRPr lang="en-US" kern="1200" dirty="0"/>
        </a:p>
      </dsp:txBody>
      <dsp:txXfrm>
        <a:off x="0" y="1460500"/>
        <a:ext cx="1904999" cy="1143000"/>
      </dsp:txXfrm>
    </dsp:sp>
    <dsp:sp modelId="{CC602039-6D50-4B1A-847D-0F32BC92C80D}">
      <dsp:nvSpPr>
        <dsp:cNvPr id="0" name=""/>
        <dsp:cNvSpPr/>
      </dsp:nvSpPr>
      <dsp:spPr>
        <a:xfrm>
          <a:off x="2133600" y="1447801"/>
          <a:ext cx="1904999" cy="1143000"/>
        </a:xfrm>
        <a:prstGeom prst="rect">
          <a:avLst/>
        </a:prstGeom>
        <a:solidFill>
          <a:schemeClr val="accent3">
            <a:alpha val="53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in fact discrimination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133600" y="1447801"/>
        <a:ext cx="1904999" cy="1143000"/>
      </dsp:txXfrm>
    </dsp:sp>
    <dsp:sp modelId="{9C0900F1-7148-4209-9EDC-9973058FA49A}">
      <dsp:nvSpPr>
        <dsp:cNvPr id="0" name=""/>
        <dsp:cNvSpPr/>
      </dsp:nvSpPr>
      <dsp:spPr>
        <a:xfrm>
          <a:off x="4191000" y="1460500"/>
          <a:ext cx="1904999" cy="1143000"/>
        </a:xfrm>
        <a:prstGeom prst="rect">
          <a:avLst/>
        </a:prstGeom>
        <a:solidFill>
          <a:srgbClr val="00B0F0">
            <a:alpha val="53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kern="1200" dirty="0" smtClean="0">
              <a:solidFill>
                <a:schemeClr val="tx1"/>
              </a:solidFill>
            </a:rPr>
            <a:t>direct discrimination</a:t>
          </a:r>
        </a:p>
        <a:p>
          <a:pPr lvl="0" algn="ctr" defTabSz="1200150">
            <a:spcBef>
              <a:spcPct val="0"/>
            </a:spcBef>
            <a:spcAft>
              <a:spcPct val="35000"/>
            </a:spcAft>
          </a:pPr>
          <a:endParaRPr lang="en-US" kern="1200" dirty="0"/>
        </a:p>
      </dsp:txBody>
      <dsp:txXfrm>
        <a:off x="4191000" y="1460500"/>
        <a:ext cx="1904999" cy="1143000"/>
      </dsp:txXfrm>
    </dsp:sp>
    <dsp:sp modelId="{AAB96FE2-460A-4DF9-9684-8E6C22A4BCC5}">
      <dsp:nvSpPr>
        <dsp:cNvPr id="0" name=""/>
        <dsp:cNvSpPr/>
      </dsp:nvSpPr>
      <dsp:spPr>
        <a:xfrm>
          <a:off x="0" y="2819397"/>
          <a:ext cx="1904999" cy="1143000"/>
        </a:xfrm>
        <a:prstGeom prst="rect">
          <a:avLst/>
        </a:prstGeom>
        <a:solidFill>
          <a:srgbClr val="00B050">
            <a:alpha val="53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systemic discrimination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0" y="2819397"/>
        <a:ext cx="1904999" cy="1143000"/>
      </dsp:txXfrm>
    </dsp:sp>
    <dsp:sp modelId="{12638E4E-D337-4111-87CF-874D4AC34105}">
      <dsp:nvSpPr>
        <dsp:cNvPr id="0" name=""/>
        <dsp:cNvSpPr/>
      </dsp:nvSpPr>
      <dsp:spPr>
        <a:xfrm rot="20290184">
          <a:off x="4025030" y="2880319"/>
          <a:ext cx="1951062" cy="1021156"/>
        </a:xfrm>
        <a:prstGeom prst="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6000" kern="1200" dirty="0" smtClean="0">
              <a:solidFill>
                <a:schemeClr val="tx1"/>
              </a:solidFill>
            </a:rPr>
            <a:t>?</a:t>
          </a:r>
        </a:p>
        <a:p>
          <a:pPr lvl="0" algn="ctr" defTabSz="1200150">
            <a:spcBef>
              <a:spcPct val="0"/>
            </a:spcBef>
            <a:spcAft>
              <a:spcPct val="35000"/>
            </a:spcAft>
          </a:pPr>
          <a:endParaRPr lang="en-US" kern="1200" dirty="0"/>
        </a:p>
      </dsp:txBody>
      <dsp:txXfrm>
        <a:off x="4025030" y="2880319"/>
        <a:ext cx="1951062" cy="1021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8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fld id="{39FA7D06-EEBE-4100-9C88-81F72FB0816F}" type="datetime1">
              <a:rPr lang="fr-FR"/>
              <a:pPr>
                <a:defRPr/>
              </a:pPr>
              <a:t>11/05/2015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8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fld id="{C17FB70F-35D8-414C-A1B1-13D5D48AB50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8356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itchFamily="-108" charset="-128"/>
              </a:defRPr>
            </a:lvl1pPr>
          </a:lstStyle>
          <a:p>
            <a:pPr>
              <a:defRPr/>
            </a:pPr>
            <a:fld id="{B62A36A2-EEAD-40D9-A8E1-1301F63328A6}" type="datetimeFigureOut">
              <a:rPr lang="en-GB"/>
              <a:pPr>
                <a:defRPr/>
              </a:pPr>
              <a:t>11/05/2015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itchFamily="-108" charset="-128"/>
              </a:defRPr>
            </a:lvl1pPr>
          </a:lstStyle>
          <a:p>
            <a:pPr>
              <a:defRPr/>
            </a:pPr>
            <a:fld id="{62CC1A32-B8FB-4D47-8FD9-E05C82B5F1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7299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ED2437BE-2564-4787-A9D1-5318BA264B67}" type="slidenum">
              <a:rPr lang="en-GB" smtClean="0"/>
              <a:pPr eaLnBrk="1" hangingPunct="1"/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CH" dirty="0" smtClean="0"/>
              <a:t>The</a:t>
            </a:r>
            <a:r>
              <a:rPr lang="fr-CH" baseline="0" dirty="0" smtClean="0"/>
              <a:t> interactive dialogue </a:t>
            </a:r>
            <a:r>
              <a:rPr lang="fr-CH" baseline="0" dirty="0" err="1" smtClean="0"/>
              <a:t>is</a:t>
            </a:r>
            <a:r>
              <a:rPr lang="fr-CH" baseline="0" dirty="0" smtClean="0"/>
              <a:t> </a:t>
            </a:r>
            <a:r>
              <a:rPr lang="fr-CH" baseline="0" dirty="0" err="1" smtClean="0"/>
              <a:t>natural</a:t>
            </a:r>
            <a:r>
              <a:rPr lang="fr-CH" baseline="0" dirty="0" smtClean="0"/>
              <a:t> </a:t>
            </a:r>
            <a:r>
              <a:rPr lang="fr-CH" baseline="0" dirty="0" err="1" smtClean="0"/>
              <a:t>consequence</a:t>
            </a:r>
            <a:r>
              <a:rPr lang="fr-CH" baseline="0" dirty="0" smtClean="0"/>
              <a:t> of the </a:t>
            </a:r>
            <a:r>
              <a:rPr lang="fr-CH" baseline="0" dirty="0" err="1" smtClean="0"/>
              <a:t>principle</a:t>
            </a:r>
            <a:r>
              <a:rPr lang="fr-CH" baseline="0" dirty="0" smtClean="0"/>
              <a:t> of good </a:t>
            </a:r>
            <a:r>
              <a:rPr lang="fr-CH" baseline="0" dirty="0" err="1" smtClean="0"/>
              <a:t>faith</a:t>
            </a:r>
            <a:r>
              <a:rPr lang="fr-CH" baseline="0" dirty="0" smtClean="0"/>
              <a:t> and the recognition of the </a:t>
            </a:r>
            <a:r>
              <a:rPr lang="fr-CH" baseline="0" dirty="0" err="1" smtClean="0"/>
              <a:t>dignity</a:t>
            </a:r>
            <a:r>
              <a:rPr lang="fr-CH" baseline="0" dirty="0" smtClean="0"/>
              <a:t> of the </a:t>
            </a:r>
            <a:r>
              <a:rPr lang="fr-CH" baseline="0" dirty="0" err="1" smtClean="0"/>
              <a:t>person</a:t>
            </a:r>
            <a:r>
              <a:rPr lang="fr-CH" baseline="0" dirty="0" smtClean="0"/>
              <a:t> </a:t>
            </a:r>
            <a:r>
              <a:rPr lang="fr-CH" baseline="0" dirty="0" err="1" smtClean="0"/>
              <a:t>with</a:t>
            </a:r>
            <a:r>
              <a:rPr lang="fr-CH" baseline="0" dirty="0" smtClean="0"/>
              <a:t> </a:t>
            </a:r>
            <a:r>
              <a:rPr lang="fr-CH" baseline="0" dirty="0" err="1" smtClean="0"/>
              <a:t>disability</a:t>
            </a:r>
            <a:r>
              <a:rPr lang="fr-CH" baseline="0" dirty="0" smtClean="0"/>
              <a:t>. </a:t>
            </a:r>
            <a:r>
              <a:rPr lang="fr-CH" baseline="0" dirty="0" err="1" smtClean="0"/>
              <a:t>Persons</a:t>
            </a:r>
            <a:r>
              <a:rPr lang="fr-CH" baseline="0" dirty="0" smtClean="0"/>
              <a:t> </a:t>
            </a:r>
            <a:r>
              <a:rPr lang="fr-CH" baseline="0" dirty="0" err="1" smtClean="0"/>
              <a:t>with</a:t>
            </a:r>
            <a:r>
              <a:rPr lang="fr-CH" baseline="0" dirty="0" smtClean="0"/>
              <a:t> </a:t>
            </a:r>
            <a:r>
              <a:rPr lang="fr-CH" baseline="0" dirty="0" err="1" smtClean="0"/>
              <a:t>disabilities</a:t>
            </a:r>
            <a:r>
              <a:rPr lang="fr-CH" baseline="0" dirty="0" smtClean="0"/>
              <a:t> are experts in </a:t>
            </a:r>
            <a:r>
              <a:rPr lang="fr-CH" baseline="0" dirty="0" err="1" smtClean="0"/>
              <a:t>their</a:t>
            </a:r>
            <a:r>
              <a:rPr lang="fr-CH" baseline="0" dirty="0" smtClean="0"/>
              <a:t> </a:t>
            </a:r>
            <a:r>
              <a:rPr lang="fr-CH" baseline="0" dirty="0" err="1" smtClean="0"/>
              <a:t>own</a:t>
            </a:r>
            <a:r>
              <a:rPr lang="fr-CH" baseline="0" dirty="0" smtClean="0"/>
              <a:t> </a:t>
            </a:r>
            <a:r>
              <a:rPr lang="fr-CH" baseline="0" dirty="0" err="1" smtClean="0"/>
              <a:t>needs</a:t>
            </a:r>
            <a:r>
              <a:rPr lang="fr-CH" baseline="0" dirty="0" smtClean="0"/>
              <a:t>, no one </a:t>
            </a:r>
            <a:r>
              <a:rPr lang="fr-CH" baseline="0" dirty="0" err="1" smtClean="0"/>
              <a:t>better</a:t>
            </a:r>
            <a:r>
              <a:rPr lang="fr-CH" baseline="0" dirty="0" smtClean="0"/>
              <a:t> </a:t>
            </a:r>
            <a:r>
              <a:rPr lang="fr-CH" baseline="0" dirty="0" err="1" smtClean="0"/>
              <a:t>than</a:t>
            </a:r>
            <a:r>
              <a:rPr lang="fr-CH" baseline="0" dirty="0" smtClean="0"/>
              <a:t> </a:t>
            </a:r>
            <a:r>
              <a:rPr lang="fr-CH" baseline="0" dirty="0" err="1" smtClean="0"/>
              <a:t>themselves</a:t>
            </a:r>
            <a:r>
              <a:rPr lang="fr-CH" baseline="0" dirty="0" smtClean="0"/>
              <a:t> </a:t>
            </a:r>
            <a:r>
              <a:rPr lang="fr-CH" baseline="0" dirty="0" err="1" smtClean="0"/>
              <a:t>can</a:t>
            </a:r>
            <a:r>
              <a:rPr lang="fr-CH" baseline="0" dirty="0" smtClean="0"/>
              <a:t> </a:t>
            </a:r>
            <a:r>
              <a:rPr lang="fr-CH" baseline="0" dirty="0" err="1" smtClean="0"/>
              <a:t>determine</a:t>
            </a:r>
            <a:r>
              <a:rPr lang="fr-CH" baseline="0" dirty="0" smtClean="0"/>
              <a:t> </a:t>
            </a:r>
            <a:r>
              <a:rPr lang="fr-CH" baseline="0" dirty="0" err="1" smtClean="0"/>
              <a:t>what</a:t>
            </a:r>
            <a:r>
              <a:rPr lang="fr-CH" baseline="0" dirty="0" smtClean="0"/>
              <a:t> accommodation </a:t>
            </a:r>
            <a:r>
              <a:rPr lang="fr-CH" baseline="0" dirty="0" err="1" smtClean="0"/>
              <a:t>is</a:t>
            </a:r>
            <a:r>
              <a:rPr lang="fr-CH" baseline="0" dirty="0" smtClean="0"/>
              <a:t> the best. By </a:t>
            </a:r>
            <a:r>
              <a:rPr lang="fr-CH" baseline="0" dirty="0" err="1" smtClean="0"/>
              <a:t>recognizing</a:t>
            </a:r>
            <a:r>
              <a:rPr lang="fr-CH" baseline="0" dirty="0" smtClean="0"/>
              <a:t> </a:t>
            </a:r>
            <a:r>
              <a:rPr lang="fr-CH" baseline="0" dirty="0" err="1" smtClean="0"/>
              <a:t>this</a:t>
            </a:r>
            <a:r>
              <a:rPr lang="fr-CH" baseline="0" dirty="0" smtClean="0"/>
              <a:t>, the </a:t>
            </a:r>
            <a:r>
              <a:rPr lang="fr-CH" baseline="0" dirty="0" err="1" smtClean="0"/>
              <a:t>duty-bearer</a:t>
            </a:r>
            <a:r>
              <a:rPr lang="fr-CH" baseline="0" dirty="0" smtClean="0"/>
              <a:t> </a:t>
            </a:r>
            <a:r>
              <a:rPr lang="fr-CH" baseline="0" dirty="0" err="1" smtClean="0"/>
              <a:t>also</a:t>
            </a:r>
            <a:r>
              <a:rPr lang="fr-CH" baseline="0" dirty="0" smtClean="0"/>
              <a:t> </a:t>
            </a:r>
            <a:r>
              <a:rPr lang="fr-CH" baseline="0" dirty="0" err="1" smtClean="0"/>
              <a:t>allows</a:t>
            </a:r>
            <a:r>
              <a:rPr lang="fr-CH" baseline="0" dirty="0" smtClean="0"/>
              <a:t> </a:t>
            </a:r>
            <a:r>
              <a:rPr lang="fr-CH" baseline="0" dirty="0" err="1" smtClean="0"/>
              <a:t>theirselves</a:t>
            </a:r>
            <a:r>
              <a:rPr lang="fr-CH" baseline="0" dirty="0" smtClean="0"/>
              <a:t> to </a:t>
            </a:r>
            <a:r>
              <a:rPr lang="fr-CH" baseline="0" dirty="0" err="1" smtClean="0"/>
              <a:t>better</a:t>
            </a:r>
            <a:r>
              <a:rPr lang="fr-CH" baseline="0" dirty="0" smtClean="0"/>
              <a:t> </a:t>
            </a:r>
            <a:r>
              <a:rPr lang="fr-CH" baseline="0" dirty="0" err="1" smtClean="0"/>
              <a:t>identify</a:t>
            </a:r>
            <a:r>
              <a:rPr lang="fr-CH" baseline="0" dirty="0" smtClean="0"/>
              <a:t> the </a:t>
            </a:r>
            <a:r>
              <a:rPr lang="fr-CH" baseline="0" dirty="0" err="1" smtClean="0"/>
              <a:t>needs</a:t>
            </a:r>
            <a:r>
              <a:rPr lang="fr-CH" baseline="0" dirty="0" smtClean="0"/>
              <a:t> of the </a:t>
            </a:r>
            <a:r>
              <a:rPr lang="fr-CH" baseline="0" dirty="0" err="1" smtClean="0"/>
              <a:t>person</a:t>
            </a:r>
            <a:r>
              <a:rPr lang="fr-CH" baseline="0" dirty="0" smtClean="0"/>
              <a:t>, </a:t>
            </a:r>
            <a:r>
              <a:rPr lang="fr-CH" baseline="0" dirty="0" err="1" smtClean="0"/>
              <a:t>evaluate</a:t>
            </a:r>
            <a:r>
              <a:rPr lang="fr-CH" baseline="0" dirty="0" smtClean="0"/>
              <a:t> </a:t>
            </a:r>
            <a:r>
              <a:rPr lang="fr-CH" baseline="0" dirty="0" err="1" smtClean="0"/>
              <a:t>resources</a:t>
            </a:r>
            <a:r>
              <a:rPr lang="fr-CH" baseline="0" dirty="0" smtClean="0"/>
              <a:t> and </a:t>
            </a:r>
            <a:r>
              <a:rPr lang="fr-CH" baseline="0" dirty="0" err="1" smtClean="0"/>
              <a:t>avoid</a:t>
            </a:r>
            <a:r>
              <a:rPr lang="fr-CH" baseline="0" dirty="0" smtClean="0"/>
              <a:t> acting </a:t>
            </a:r>
            <a:r>
              <a:rPr lang="fr-CH" baseline="0" dirty="0" err="1" smtClean="0"/>
              <a:t>discriminatorily</a:t>
            </a:r>
            <a:r>
              <a:rPr lang="fr-CH" baseline="0" dirty="0" smtClean="0"/>
              <a:t>. If </a:t>
            </a:r>
            <a:r>
              <a:rPr lang="fr-CH" baseline="0" dirty="0" err="1" smtClean="0"/>
              <a:t>both</a:t>
            </a:r>
            <a:r>
              <a:rPr lang="fr-CH" baseline="0" dirty="0" smtClean="0"/>
              <a:t> parties </a:t>
            </a:r>
            <a:r>
              <a:rPr lang="fr-CH" baseline="0" dirty="0" err="1" smtClean="0"/>
              <a:t>reach</a:t>
            </a:r>
            <a:r>
              <a:rPr lang="fr-CH" baseline="0" dirty="0" smtClean="0"/>
              <a:t> to an agreement the </a:t>
            </a:r>
            <a:r>
              <a:rPr lang="fr-CH" baseline="0" dirty="0" err="1" smtClean="0"/>
              <a:t>process</a:t>
            </a:r>
            <a:r>
              <a:rPr lang="fr-CH" baseline="0" dirty="0" smtClean="0"/>
              <a:t> ends. If not the </a:t>
            </a:r>
            <a:r>
              <a:rPr lang="fr-CH" baseline="0" dirty="0" err="1" smtClean="0"/>
              <a:t>burden</a:t>
            </a:r>
            <a:r>
              <a:rPr lang="fr-CH" baseline="0" dirty="0" smtClean="0"/>
              <a:t> of </a:t>
            </a:r>
            <a:r>
              <a:rPr lang="fr-CH" baseline="0" dirty="0" err="1" smtClean="0"/>
              <a:t>proving</a:t>
            </a:r>
            <a:r>
              <a:rPr lang="fr-CH" baseline="0" dirty="0" smtClean="0"/>
              <a:t> </a:t>
            </a:r>
            <a:r>
              <a:rPr lang="fr-CH" baseline="0" dirty="0" err="1" smtClean="0"/>
              <a:t>that</a:t>
            </a:r>
            <a:r>
              <a:rPr lang="fr-CH" baseline="0" dirty="0" smtClean="0"/>
              <a:t> objective </a:t>
            </a:r>
            <a:r>
              <a:rPr lang="fr-CH" baseline="0" dirty="0" err="1" smtClean="0"/>
              <a:t>criteria</a:t>
            </a:r>
            <a:r>
              <a:rPr lang="fr-CH" baseline="0" dirty="0" smtClean="0"/>
              <a:t> </a:t>
            </a:r>
            <a:r>
              <a:rPr lang="fr-CH" baseline="0" dirty="0" err="1" smtClean="0"/>
              <a:t>was</a:t>
            </a:r>
            <a:r>
              <a:rPr lang="fr-CH" baseline="0" dirty="0" smtClean="0"/>
              <a:t> not met, </a:t>
            </a:r>
            <a:r>
              <a:rPr lang="fr-CH" baseline="0" dirty="0" err="1" smtClean="0"/>
              <a:t>is</a:t>
            </a:r>
            <a:r>
              <a:rPr lang="fr-CH" baseline="0" dirty="0" smtClean="0"/>
              <a:t> on the </a:t>
            </a:r>
            <a:r>
              <a:rPr lang="fr-CH" baseline="0" dirty="0" err="1" smtClean="0"/>
              <a:t>duty-bearer</a:t>
            </a:r>
            <a:r>
              <a:rPr lang="fr-CH" baseline="0" dirty="0" smtClean="0"/>
              <a:t>.</a:t>
            </a:r>
            <a:endParaRPr lang="en-GB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3A48E679-4245-4D2E-A5BD-003AE7FB0B5A}" type="slidenum">
              <a:rPr lang="en-GB" smtClean="0"/>
              <a:pPr eaLnBrk="1" hangingPunct="1"/>
              <a:t>10</a:t>
            </a:fld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CH" dirty="0" smtClean="0"/>
              <a:t>The</a:t>
            </a:r>
            <a:r>
              <a:rPr lang="fr-CH" baseline="0" dirty="0" smtClean="0"/>
              <a:t> </a:t>
            </a:r>
            <a:r>
              <a:rPr lang="fr-CH" baseline="0" dirty="0" err="1" smtClean="0"/>
              <a:t>Committee</a:t>
            </a:r>
            <a:r>
              <a:rPr lang="fr-CH" baseline="0" dirty="0" smtClean="0"/>
              <a:t> on the </a:t>
            </a:r>
            <a:r>
              <a:rPr lang="fr-CH" baseline="0" dirty="0" err="1" smtClean="0"/>
              <a:t>Rights</a:t>
            </a:r>
            <a:r>
              <a:rPr lang="fr-CH" baseline="0" dirty="0" smtClean="0"/>
              <a:t> of </a:t>
            </a:r>
            <a:r>
              <a:rPr lang="fr-CH" baseline="0" dirty="0" err="1" smtClean="0"/>
              <a:t>Persons</a:t>
            </a:r>
            <a:r>
              <a:rPr lang="fr-CH" baseline="0" dirty="0" smtClean="0"/>
              <a:t> </a:t>
            </a:r>
            <a:r>
              <a:rPr lang="fr-CH" baseline="0" dirty="0" err="1" smtClean="0"/>
              <a:t>with</a:t>
            </a:r>
            <a:r>
              <a:rPr lang="fr-CH" baseline="0" dirty="0" smtClean="0"/>
              <a:t> </a:t>
            </a:r>
            <a:r>
              <a:rPr lang="fr-CH" baseline="0" dirty="0" err="1" smtClean="0"/>
              <a:t>Disabilities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has not yet defined the reasonableness objective test in a General Comment.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Nevertheless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some of its elements were identified (in general terms) in the analysis of the case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Jungelin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v. Sweden.  Drawing from these elements and those identifiable in comparative law, the abovementioned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elements of the objective justification can be identified. </a:t>
            </a:r>
            <a:endParaRPr lang="en-GB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3A48E679-4245-4D2E-A5BD-003AE7FB0B5A}" type="slidenum">
              <a:rPr lang="en-GB" smtClean="0"/>
              <a:pPr eaLnBrk="1" hangingPunct="1"/>
              <a:t>11</a:t>
            </a:fld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3A48E679-4245-4D2E-A5BD-003AE7FB0B5A}" type="slidenum">
              <a:rPr lang="en-GB" smtClean="0"/>
              <a:pPr eaLnBrk="1" hangingPunct="1"/>
              <a:t>12</a:t>
            </a:fld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3A48E679-4245-4D2E-A5BD-003AE7FB0B5A}" type="slidenum">
              <a:rPr lang="en-GB" smtClean="0"/>
              <a:pPr eaLnBrk="1" hangingPunct="1"/>
              <a:t>13</a:t>
            </a:fld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3A48E679-4245-4D2E-A5BD-003AE7FB0B5A}" type="slidenum">
              <a:rPr lang="en-GB" smtClean="0"/>
              <a:pPr eaLnBrk="1" hangingPunct="1"/>
              <a:t>14</a:t>
            </a:fld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CH" dirty="0" err="1" smtClean="0"/>
              <a:t>Some</a:t>
            </a:r>
            <a:r>
              <a:rPr lang="fr-CH" baseline="0" dirty="0" smtClean="0"/>
              <a:t> accommodations </a:t>
            </a:r>
            <a:r>
              <a:rPr lang="fr-CH" baseline="0" dirty="0" err="1" smtClean="0"/>
              <a:t>may</a:t>
            </a:r>
            <a:r>
              <a:rPr lang="fr-CH" baseline="0" dirty="0" smtClean="0"/>
              <a:t> have a </a:t>
            </a:r>
            <a:r>
              <a:rPr lang="fr-CH" baseline="0" dirty="0" err="1" smtClean="0"/>
              <a:t>cost</a:t>
            </a:r>
            <a:r>
              <a:rPr lang="fr-CH" baseline="0" dirty="0" smtClean="0"/>
              <a:t>. In </a:t>
            </a:r>
            <a:r>
              <a:rPr lang="fr-CH" baseline="0" dirty="0" err="1" smtClean="0"/>
              <a:t>order</a:t>
            </a:r>
            <a:r>
              <a:rPr lang="fr-CH" baseline="0" dirty="0" smtClean="0"/>
              <a:t> to </a:t>
            </a:r>
            <a:r>
              <a:rPr lang="fr-CH" baseline="0" dirty="0" err="1" smtClean="0"/>
              <a:t>ensure</a:t>
            </a:r>
            <a:r>
              <a:rPr lang="fr-CH" baseline="0" dirty="0" smtClean="0"/>
              <a:t> the </a:t>
            </a:r>
            <a:r>
              <a:rPr lang="fr-CH" baseline="0" dirty="0" err="1" smtClean="0"/>
              <a:t>exercise</a:t>
            </a:r>
            <a:r>
              <a:rPr lang="fr-CH" baseline="0" dirty="0" smtClean="0"/>
              <a:t> of the right, the </a:t>
            </a:r>
            <a:r>
              <a:rPr lang="fr-CH" baseline="0" dirty="0" err="1" smtClean="0"/>
              <a:t>duty-bearer</a:t>
            </a:r>
            <a:r>
              <a:rPr lang="fr-CH" baseline="0" dirty="0" smtClean="0"/>
              <a:t> must </a:t>
            </a:r>
            <a:r>
              <a:rPr lang="fr-CH" baseline="0" dirty="0" err="1" smtClean="0"/>
              <a:t>exhaust</a:t>
            </a:r>
            <a:r>
              <a:rPr lang="fr-CH" baseline="0" dirty="0" smtClean="0"/>
              <a:t> </a:t>
            </a:r>
            <a:r>
              <a:rPr lang="fr-CH" baseline="0" dirty="0" err="1" smtClean="0"/>
              <a:t>funding</a:t>
            </a:r>
            <a:r>
              <a:rPr lang="fr-CH" baseline="0" dirty="0" smtClean="0"/>
              <a:t> alternatives in case of not </a:t>
            </a:r>
            <a:r>
              <a:rPr lang="fr-CH" baseline="0" dirty="0" err="1" smtClean="0"/>
              <a:t>having</a:t>
            </a:r>
            <a:r>
              <a:rPr lang="fr-CH" baseline="0" dirty="0" smtClean="0"/>
              <a:t> </a:t>
            </a:r>
            <a:r>
              <a:rPr lang="fr-CH" baseline="0" dirty="0" err="1" smtClean="0"/>
              <a:t>funds</a:t>
            </a:r>
            <a:r>
              <a:rPr lang="fr-CH" baseline="0" dirty="0" smtClean="0"/>
              <a:t> to </a:t>
            </a:r>
            <a:r>
              <a:rPr lang="fr-CH" baseline="0" dirty="0" err="1" smtClean="0"/>
              <a:t>implement</a:t>
            </a:r>
            <a:r>
              <a:rPr lang="fr-CH" baseline="0" dirty="0" smtClean="0"/>
              <a:t> the accommodation. </a:t>
            </a:r>
            <a:endParaRPr lang="en-GB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3A48E679-4245-4D2E-A5BD-003AE7FB0B5A}" type="slidenum">
              <a:rPr lang="en-GB" smtClean="0"/>
              <a:pPr eaLnBrk="1" hangingPunct="1"/>
              <a:t>15</a:t>
            </a:fld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CH" dirty="0" smtClean="0"/>
              <a:t>The</a:t>
            </a:r>
            <a:r>
              <a:rPr lang="fr-CH" baseline="0" dirty="0" smtClean="0"/>
              <a:t> </a:t>
            </a:r>
            <a:r>
              <a:rPr lang="fr-CH" baseline="0" dirty="0" err="1" smtClean="0"/>
              <a:t>duty-bearer</a:t>
            </a:r>
            <a:r>
              <a:rPr lang="fr-CH" baseline="0" dirty="0" smtClean="0"/>
              <a:t> </a:t>
            </a:r>
            <a:r>
              <a:rPr lang="fr-CH" baseline="0" dirty="0" err="1" smtClean="0"/>
              <a:t>can</a:t>
            </a:r>
            <a:r>
              <a:rPr lang="fr-CH" baseline="0" dirty="0" smtClean="0"/>
              <a:t> </a:t>
            </a:r>
            <a:r>
              <a:rPr lang="fr-CH" baseline="0" dirty="0" err="1" smtClean="0"/>
              <a:t>prove</a:t>
            </a:r>
            <a:r>
              <a:rPr lang="fr-CH" baseline="0" dirty="0" smtClean="0"/>
              <a:t> </a:t>
            </a:r>
            <a:r>
              <a:rPr lang="fr-CH" baseline="0" dirty="0" err="1" smtClean="0"/>
              <a:t>that</a:t>
            </a:r>
            <a:r>
              <a:rPr lang="fr-CH" baseline="0" dirty="0" smtClean="0"/>
              <a:t> by </a:t>
            </a:r>
            <a:r>
              <a:rPr lang="fr-CH" baseline="0" dirty="0" err="1" smtClean="0"/>
              <a:t>implementing</a:t>
            </a:r>
            <a:r>
              <a:rPr lang="fr-CH" baseline="0" dirty="0" smtClean="0"/>
              <a:t> the accommodation </a:t>
            </a:r>
            <a:r>
              <a:rPr lang="fr-CH" baseline="0" dirty="0" err="1" smtClean="0"/>
              <a:t>it</a:t>
            </a:r>
            <a:r>
              <a:rPr lang="fr-CH" baseline="0" dirty="0" smtClean="0"/>
              <a:t> </a:t>
            </a:r>
            <a:r>
              <a:rPr lang="fr-CH" baseline="0" dirty="0" err="1" smtClean="0"/>
              <a:t>may</a:t>
            </a:r>
            <a:r>
              <a:rPr lang="fr-CH" baseline="0" dirty="0" smtClean="0"/>
              <a:t> </a:t>
            </a:r>
            <a:r>
              <a:rPr lang="fr-CH" baseline="0" dirty="0" err="1" smtClean="0"/>
              <a:t>risk</a:t>
            </a:r>
            <a:r>
              <a:rPr lang="fr-CH" baseline="0" dirty="0" smtClean="0"/>
              <a:t> the existence of the </a:t>
            </a:r>
            <a:r>
              <a:rPr lang="fr-CH" baseline="0" dirty="0" err="1" smtClean="0"/>
              <a:t>entity</a:t>
            </a:r>
            <a:r>
              <a:rPr lang="fr-CH" baseline="0" dirty="0" smtClean="0"/>
              <a:t> or the performance of a </a:t>
            </a:r>
            <a:r>
              <a:rPr lang="fr-CH" baseline="0" dirty="0" err="1" smtClean="0"/>
              <a:t>core</a:t>
            </a:r>
            <a:r>
              <a:rPr lang="fr-CH" baseline="0" dirty="0" smtClean="0"/>
              <a:t> </a:t>
            </a:r>
            <a:r>
              <a:rPr lang="fr-CH" baseline="0" dirty="0" err="1" smtClean="0"/>
              <a:t>function</a:t>
            </a:r>
            <a:r>
              <a:rPr lang="fr-CH" baseline="0" dirty="0" smtClean="0"/>
              <a:t>. For instance, a </a:t>
            </a:r>
            <a:r>
              <a:rPr lang="fr-CH" baseline="0" dirty="0" err="1" smtClean="0"/>
              <a:t>small</a:t>
            </a:r>
            <a:r>
              <a:rPr lang="fr-CH" baseline="0" dirty="0" smtClean="0"/>
              <a:t> business in </a:t>
            </a:r>
            <a:r>
              <a:rPr lang="fr-CH" baseline="0" dirty="0" err="1" smtClean="0"/>
              <a:t>order</a:t>
            </a:r>
            <a:r>
              <a:rPr lang="fr-CH" baseline="0" dirty="0" smtClean="0"/>
              <a:t> </a:t>
            </a:r>
            <a:r>
              <a:rPr lang="fr-CH" baseline="0" dirty="0" err="1" smtClean="0"/>
              <a:t>tob</a:t>
            </a:r>
            <a:r>
              <a:rPr lang="fr-CH" baseline="0" dirty="0" smtClean="0"/>
              <a:t> </a:t>
            </a:r>
            <a:r>
              <a:rPr lang="fr-CH" baseline="0" dirty="0" err="1" smtClean="0"/>
              <a:t>accommodate</a:t>
            </a:r>
            <a:r>
              <a:rPr lang="fr-CH" baseline="0" dirty="0" smtClean="0"/>
              <a:t> an </a:t>
            </a:r>
            <a:r>
              <a:rPr lang="fr-CH" baseline="0" dirty="0" err="1" smtClean="0"/>
              <a:t>employee</a:t>
            </a:r>
            <a:r>
              <a:rPr lang="fr-CH" baseline="0" dirty="0" smtClean="0"/>
              <a:t> in a </a:t>
            </a:r>
            <a:r>
              <a:rPr lang="fr-CH" baseline="0" dirty="0" err="1" smtClean="0"/>
              <a:t>wheelchair</a:t>
            </a:r>
            <a:r>
              <a:rPr lang="fr-CH" baseline="0" dirty="0" smtClean="0"/>
              <a:t> </a:t>
            </a:r>
            <a:r>
              <a:rPr lang="fr-CH" baseline="0" dirty="0" err="1" smtClean="0"/>
              <a:t>may</a:t>
            </a:r>
            <a:r>
              <a:rPr lang="fr-CH" baseline="0" dirty="0" smtClean="0"/>
              <a:t> </a:t>
            </a:r>
            <a:r>
              <a:rPr lang="fr-CH" baseline="0" dirty="0" err="1" smtClean="0"/>
              <a:t>be</a:t>
            </a:r>
            <a:r>
              <a:rPr lang="fr-CH" baseline="0" dirty="0" smtClean="0"/>
              <a:t> </a:t>
            </a:r>
            <a:r>
              <a:rPr lang="fr-CH" baseline="0" dirty="0" err="1" smtClean="0"/>
              <a:t>forced</a:t>
            </a:r>
            <a:r>
              <a:rPr lang="fr-CH" baseline="0" dirty="0" smtClean="0"/>
              <a:t> to </a:t>
            </a:r>
            <a:r>
              <a:rPr lang="fr-CH" baseline="0" dirty="0" err="1" smtClean="0"/>
              <a:t>install</a:t>
            </a:r>
            <a:r>
              <a:rPr lang="fr-CH" baseline="0" dirty="0" smtClean="0"/>
              <a:t> an </a:t>
            </a:r>
            <a:r>
              <a:rPr lang="fr-CH" baseline="0" dirty="0" err="1" smtClean="0"/>
              <a:t>elevator</a:t>
            </a:r>
            <a:r>
              <a:rPr lang="fr-CH" baseline="0" dirty="0" smtClean="0"/>
              <a:t>. </a:t>
            </a:r>
            <a:r>
              <a:rPr lang="fr-CH" baseline="0" dirty="0" err="1" smtClean="0"/>
              <a:t>After</a:t>
            </a:r>
            <a:r>
              <a:rPr lang="fr-CH" baseline="0" dirty="0" smtClean="0"/>
              <a:t> </a:t>
            </a:r>
            <a:r>
              <a:rPr lang="fr-CH" baseline="0" dirty="0" err="1" smtClean="0"/>
              <a:t>evaluating</a:t>
            </a:r>
            <a:r>
              <a:rPr lang="fr-CH" baseline="0" dirty="0" smtClean="0"/>
              <a:t> the </a:t>
            </a:r>
            <a:r>
              <a:rPr lang="fr-CH" baseline="0" dirty="0" err="1" smtClean="0"/>
              <a:t>cost</a:t>
            </a:r>
            <a:r>
              <a:rPr lang="fr-CH" baseline="0" dirty="0" smtClean="0"/>
              <a:t> and the </a:t>
            </a:r>
            <a:r>
              <a:rPr lang="fr-CH" baseline="0" dirty="0" err="1" smtClean="0"/>
              <a:t>financial</a:t>
            </a:r>
            <a:r>
              <a:rPr lang="fr-CH" baseline="0" dirty="0" smtClean="0"/>
              <a:t> support </a:t>
            </a:r>
            <a:r>
              <a:rPr lang="fr-CH" baseline="0" dirty="0" err="1" smtClean="0"/>
              <a:t>its</a:t>
            </a:r>
            <a:r>
              <a:rPr lang="fr-CH" baseline="0" dirty="0" smtClean="0"/>
              <a:t> manager </a:t>
            </a:r>
            <a:r>
              <a:rPr lang="fr-CH" baseline="0" dirty="0" err="1" smtClean="0"/>
              <a:t>might</a:t>
            </a:r>
            <a:r>
              <a:rPr lang="fr-CH" baseline="0" dirty="0" smtClean="0"/>
              <a:t> </a:t>
            </a:r>
            <a:r>
              <a:rPr lang="fr-CH" baseline="0" dirty="0" err="1" smtClean="0"/>
              <a:t>conclude</a:t>
            </a:r>
            <a:r>
              <a:rPr lang="fr-CH" baseline="0" dirty="0" smtClean="0"/>
              <a:t> </a:t>
            </a:r>
            <a:r>
              <a:rPr lang="fr-CH" baseline="0" dirty="0" err="1" smtClean="0"/>
              <a:t>that</a:t>
            </a:r>
            <a:r>
              <a:rPr lang="fr-CH" baseline="0" dirty="0" smtClean="0"/>
              <a:t> </a:t>
            </a:r>
            <a:r>
              <a:rPr lang="fr-CH" baseline="0" dirty="0" err="1" smtClean="0"/>
              <a:t>such</a:t>
            </a:r>
            <a:r>
              <a:rPr lang="fr-CH" baseline="0" dirty="0" smtClean="0"/>
              <a:t> accommodation </a:t>
            </a:r>
            <a:r>
              <a:rPr lang="fr-CH" baseline="0" dirty="0" err="1" smtClean="0"/>
              <a:t>would</a:t>
            </a:r>
            <a:r>
              <a:rPr lang="fr-CH" baseline="0" dirty="0" smtClean="0"/>
              <a:t> </a:t>
            </a:r>
            <a:r>
              <a:rPr lang="fr-CH" baseline="0" dirty="0" err="1" smtClean="0"/>
              <a:t>imply</a:t>
            </a:r>
            <a:r>
              <a:rPr lang="fr-CH" baseline="0" dirty="0" smtClean="0"/>
              <a:t> an important </a:t>
            </a:r>
            <a:r>
              <a:rPr lang="fr-CH" baseline="0" dirty="0" err="1" smtClean="0"/>
              <a:t>burden</a:t>
            </a:r>
            <a:r>
              <a:rPr lang="fr-CH" baseline="0" dirty="0" smtClean="0"/>
              <a:t> putting the business in a </a:t>
            </a:r>
            <a:r>
              <a:rPr lang="fr-CH" baseline="0" dirty="0" err="1" smtClean="0"/>
              <a:t>financial</a:t>
            </a:r>
            <a:r>
              <a:rPr lang="fr-CH" baseline="0" dirty="0" smtClean="0"/>
              <a:t> situation </a:t>
            </a:r>
            <a:r>
              <a:rPr lang="fr-CH" baseline="0" dirty="0" err="1" smtClean="0"/>
              <a:t>that</a:t>
            </a:r>
            <a:r>
              <a:rPr lang="fr-CH" baseline="0" dirty="0" smtClean="0"/>
              <a:t> </a:t>
            </a:r>
            <a:r>
              <a:rPr lang="fr-CH" baseline="0" dirty="0" err="1" smtClean="0"/>
              <a:t>cannot</a:t>
            </a:r>
            <a:r>
              <a:rPr lang="fr-CH" baseline="0" dirty="0" smtClean="0"/>
              <a:t> </a:t>
            </a:r>
            <a:r>
              <a:rPr lang="fr-CH" baseline="0" dirty="0" err="1" smtClean="0"/>
              <a:t>be</a:t>
            </a:r>
            <a:r>
              <a:rPr lang="fr-CH" baseline="0" dirty="0" smtClean="0"/>
              <a:t> </a:t>
            </a:r>
            <a:r>
              <a:rPr lang="fr-CH" baseline="0" dirty="0" err="1" smtClean="0"/>
              <a:t>supported</a:t>
            </a:r>
            <a:r>
              <a:rPr lang="fr-CH" baseline="0" dirty="0" smtClean="0"/>
              <a:t> </a:t>
            </a:r>
            <a:r>
              <a:rPr lang="fr-CH" baseline="0" dirty="0" err="1" smtClean="0"/>
              <a:t>with</a:t>
            </a:r>
            <a:r>
              <a:rPr lang="fr-CH" baseline="0" dirty="0" smtClean="0"/>
              <a:t> the </a:t>
            </a:r>
            <a:r>
              <a:rPr lang="fr-CH" baseline="0" dirty="0" err="1" smtClean="0"/>
              <a:t>regular</a:t>
            </a:r>
            <a:r>
              <a:rPr lang="fr-CH" baseline="0" dirty="0" smtClean="0"/>
              <a:t> </a:t>
            </a:r>
            <a:r>
              <a:rPr lang="fr-CH" baseline="0" dirty="0" err="1" smtClean="0"/>
              <a:t>income</a:t>
            </a:r>
            <a:r>
              <a:rPr lang="fr-CH" baseline="0" dirty="0" smtClean="0"/>
              <a:t> of the business, </a:t>
            </a:r>
            <a:r>
              <a:rPr lang="fr-CH" baseline="0" dirty="0" err="1" smtClean="0"/>
              <a:t>risking</a:t>
            </a:r>
            <a:r>
              <a:rPr lang="fr-CH" baseline="0" dirty="0" smtClean="0"/>
              <a:t> </a:t>
            </a:r>
            <a:r>
              <a:rPr lang="fr-CH" baseline="0" dirty="0" err="1" smtClean="0"/>
              <a:t>its</a:t>
            </a:r>
            <a:r>
              <a:rPr lang="fr-CH" baseline="0" dirty="0" smtClean="0"/>
              <a:t> existence. </a:t>
            </a:r>
            <a:endParaRPr lang="en-GB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3A48E679-4245-4D2E-A5BD-003AE7FB0B5A}" type="slidenum">
              <a:rPr lang="en-GB" smtClean="0"/>
              <a:pPr eaLnBrk="1" hangingPunct="1"/>
              <a:t>16</a:t>
            </a:fld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GB" smtClean="0"/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C2D9C5C-D753-4443-B1D7-30DBD5465C60}" type="slidenum">
              <a:rPr lang="en-GB" smtClean="0"/>
              <a:pPr eaLnBrk="1" hangingPunct="1"/>
              <a:t>17</a:t>
            </a:fld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81CF200B-581C-42EF-A561-0D14B44C75F7}" type="slidenum">
              <a:rPr lang="en-GB" smtClean="0"/>
              <a:pPr eaLnBrk="1" hangingPunct="1"/>
              <a:t>18</a:t>
            </a:fld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b="1" smtClean="0"/>
              <a:t>Slide Three</a:t>
            </a:r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0E8B3A54-EE3A-4ADD-B3F8-F3C28DDAB8D6}" type="slidenum">
              <a:rPr lang="en-GB" smtClean="0"/>
              <a:pPr eaLnBrk="1" hangingPunct="1"/>
              <a:t>19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0567023-9062-41D6-BB7F-C7B9F18E44FD}" type="slidenum">
              <a:rPr lang="en-GB" smtClean="0"/>
              <a:pPr eaLnBrk="1" hangingPunct="1"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307FD479-3DB9-473E-B87E-E76E033A2844}" type="slidenum">
              <a:rPr lang="en-GB" smtClean="0"/>
              <a:pPr eaLnBrk="1" hangingPunct="1"/>
              <a:t>20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GB" smtClean="0"/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5C3D1552-E129-48E8-BC65-3DC9AFAFC7DE}" type="slidenum">
              <a:rPr lang="en-GB" smtClean="0"/>
              <a:pPr eaLnBrk="1" hangingPunct="1"/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GB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9BE8A775-9BDF-4A20-9AAE-9996B50CF39D}" type="slidenum">
              <a:rPr lang="en-GB" smtClean="0"/>
              <a:pPr eaLnBrk="1" hangingPunct="1"/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GB" b="1" smtClean="0"/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EA9955D4-09F0-410C-8659-7D25A27A9570}" type="slidenum">
              <a:rPr lang="en-GB" smtClean="0"/>
              <a:pPr eaLnBrk="1" hangingPunct="1"/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3A48E679-4245-4D2E-A5BD-003AE7FB0B5A}" type="slidenum">
              <a:rPr lang="en-GB" smtClean="0"/>
              <a:pPr eaLnBrk="1" hangingPunct="1"/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3A48E679-4245-4D2E-A5BD-003AE7FB0B5A}" type="slidenum">
              <a:rPr lang="en-GB" smtClean="0"/>
              <a:pPr eaLnBrk="1" hangingPunct="1"/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3A48E679-4245-4D2E-A5BD-003AE7FB0B5A}" type="slidenum">
              <a:rPr lang="en-GB" smtClean="0"/>
              <a:pPr eaLnBrk="1" hangingPunct="1"/>
              <a:t>8</a:t>
            </a:fld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CH" dirty="0" smtClean="0"/>
              <a:t>As the</a:t>
            </a:r>
            <a:r>
              <a:rPr lang="fr-CH" baseline="0" dirty="0" smtClean="0"/>
              <a:t> </a:t>
            </a:r>
            <a:r>
              <a:rPr lang="fr-CH" baseline="0" dirty="0" err="1" smtClean="0"/>
              <a:t>reasonableness</a:t>
            </a:r>
            <a:r>
              <a:rPr lang="fr-CH" baseline="0" dirty="0" smtClean="0"/>
              <a:t> test </a:t>
            </a:r>
            <a:r>
              <a:rPr lang="fr-CH" baseline="0" dirty="0" err="1" smtClean="0"/>
              <a:t>is</a:t>
            </a:r>
            <a:r>
              <a:rPr lang="fr-CH" baseline="0" dirty="0" smtClean="0"/>
              <a:t> </a:t>
            </a:r>
            <a:r>
              <a:rPr lang="fr-CH" baseline="0" dirty="0" err="1" smtClean="0"/>
              <a:t>initiated</a:t>
            </a:r>
            <a:r>
              <a:rPr lang="fr-CH" baseline="0" dirty="0" smtClean="0"/>
              <a:t> by the right </a:t>
            </a:r>
            <a:r>
              <a:rPr lang="fr-CH" baseline="0" dirty="0" err="1" smtClean="0"/>
              <a:t>holder</a:t>
            </a:r>
            <a:r>
              <a:rPr lang="fr-CH" baseline="0" dirty="0" smtClean="0"/>
              <a:t>, </a:t>
            </a:r>
            <a:r>
              <a:rPr lang="fr-CH" baseline="0" dirty="0" err="1" smtClean="0"/>
              <a:t>this</a:t>
            </a:r>
            <a:r>
              <a:rPr lang="fr-CH" baseline="0" dirty="0" smtClean="0"/>
              <a:t> right </a:t>
            </a:r>
            <a:r>
              <a:rPr lang="fr-CH" baseline="0" dirty="0" err="1" smtClean="0"/>
              <a:t>holder</a:t>
            </a:r>
            <a:r>
              <a:rPr lang="fr-CH" baseline="0" dirty="0" smtClean="0"/>
              <a:t> has the </a:t>
            </a:r>
            <a:r>
              <a:rPr lang="fr-CH" baseline="0" dirty="0" err="1" smtClean="0"/>
              <a:t>duty</a:t>
            </a:r>
            <a:r>
              <a:rPr lang="fr-CH" baseline="0" dirty="0" smtClean="0"/>
              <a:t> to </a:t>
            </a:r>
            <a:r>
              <a:rPr lang="fr-CH" baseline="0" dirty="0" err="1" smtClean="0"/>
              <a:t>address</a:t>
            </a:r>
            <a:r>
              <a:rPr lang="fr-CH" baseline="0" dirty="0" smtClean="0"/>
              <a:t> </a:t>
            </a:r>
            <a:r>
              <a:rPr lang="fr-CH" baseline="0" dirty="0" err="1" smtClean="0"/>
              <a:t>its</a:t>
            </a:r>
            <a:r>
              <a:rPr lang="fr-CH" baseline="0" dirty="0" smtClean="0"/>
              <a:t> </a:t>
            </a:r>
            <a:r>
              <a:rPr lang="fr-CH" baseline="0" dirty="0" err="1" smtClean="0"/>
              <a:t>request</a:t>
            </a:r>
            <a:r>
              <a:rPr lang="fr-CH" baseline="0" dirty="0" smtClean="0"/>
              <a:t> for accommodation to the </a:t>
            </a:r>
            <a:r>
              <a:rPr lang="fr-CH" baseline="0" dirty="0" err="1" smtClean="0"/>
              <a:t>adequate</a:t>
            </a:r>
            <a:r>
              <a:rPr lang="fr-CH" baseline="0" dirty="0" smtClean="0"/>
              <a:t> </a:t>
            </a:r>
            <a:r>
              <a:rPr lang="fr-CH" baseline="0" dirty="0" err="1" smtClean="0"/>
              <a:t>duty</a:t>
            </a:r>
            <a:r>
              <a:rPr lang="fr-CH" baseline="0" dirty="0" smtClean="0"/>
              <a:t> </a:t>
            </a:r>
            <a:r>
              <a:rPr lang="fr-CH" baseline="0" dirty="0" err="1" smtClean="0"/>
              <a:t>bearer</a:t>
            </a:r>
            <a:r>
              <a:rPr lang="fr-CH" baseline="0" dirty="0" smtClean="0"/>
              <a:t>. The </a:t>
            </a:r>
            <a:r>
              <a:rPr lang="fr-CH" baseline="0" dirty="0" err="1" smtClean="0"/>
              <a:t>entity</a:t>
            </a:r>
            <a:r>
              <a:rPr lang="fr-CH" baseline="0" dirty="0" smtClean="0"/>
              <a:t> </a:t>
            </a:r>
            <a:r>
              <a:rPr lang="fr-CH" baseline="0" dirty="0" err="1" smtClean="0"/>
              <a:t>requested</a:t>
            </a:r>
            <a:r>
              <a:rPr lang="fr-CH" baseline="0" dirty="0" smtClean="0"/>
              <a:t> of accommodation </a:t>
            </a:r>
            <a:r>
              <a:rPr lang="fr-CH" baseline="0" dirty="0" err="1" smtClean="0"/>
              <a:t>that</a:t>
            </a:r>
            <a:r>
              <a:rPr lang="fr-CH" baseline="0" dirty="0" smtClean="0"/>
              <a:t> </a:t>
            </a:r>
            <a:r>
              <a:rPr lang="fr-CH" baseline="0" dirty="0" err="1" smtClean="0"/>
              <a:t>proves</a:t>
            </a:r>
            <a:r>
              <a:rPr lang="fr-CH" baseline="0" dirty="0" smtClean="0"/>
              <a:t> </a:t>
            </a:r>
            <a:r>
              <a:rPr lang="fr-CH" baseline="0" dirty="0" err="1" smtClean="0"/>
              <a:t>that</a:t>
            </a:r>
            <a:r>
              <a:rPr lang="fr-CH" baseline="0" dirty="0" smtClean="0"/>
              <a:t> </a:t>
            </a:r>
            <a:r>
              <a:rPr lang="fr-CH" baseline="0" dirty="0" err="1" smtClean="0"/>
              <a:t>it</a:t>
            </a:r>
            <a:r>
              <a:rPr lang="fr-CH" baseline="0" dirty="0" smtClean="0"/>
              <a:t> </a:t>
            </a:r>
            <a:r>
              <a:rPr lang="fr-CH" baseline="0" dirty="0" err="1" smtClean="0"/>
              <a:t>is</a:t>
            </a:r>
            <a:r>
              <a:rPr lang="fr-CH" baseline="0" dirty="0" smtClean="0"/>
              <a:t> not the </a:t>
            </a:r>
            <a:r>
              <a:rPr lang="fr-CH" baseline="0" dirty="0" err="1" smtClean="0"/>
              <a:t>duty</a:t>
            </a:r>
            <a:r>
              <a:rPr lang="fr-CH" baseline="0" dirty="0" smtClean="0"/>
              <a:t> </a:t>
            </a:r>
            <a:r>
              <a:rPr lang="fr-CH" baseline="0" dirty="0" err="1" smtClean="0"/>
              <a:t>bearer</a:t>
            </a:r>
            <a:r>
              <a:rPr lang="fr-CH" baseline="0" dirty="0" smtClean="0"/>
              <a:t>, or </a:t>
            </a:r>
            <a:r>
              <a:rPr lang="fr-CH" baseline="0" dirty="0" err="1" smtClean="0"/>
              <a:t>that</a:t>
            </a:r>
            <a:r>
              <a:rPr lang="fr-CH" baseline="0" dirty="0" smtClean="0"/>
              <a:t> </a:t>
            </a:r>
            <a:r>
              <a:rPr lang="fr-CH" baseline="0" dirty="0" err="1" smtClean="0"/>
              <a:t>there</a:t>
            </a:r>
            <a:r>
              <a:rPr lang="fr-CH" baseline="0" dirty="0" smtClean="0"/>
              <a:t> </a:t>
            </a:r>
            <a:r>
              <a:rPr lang="fr-CH" baseline="0" dirty="0" err="1" smtClean="0"/>
              <a:t>is</a:t>
            </a:r>
            <a:r>
              <a:rPr lang="fr-CH" baseline="0" dirty="0" smtClean="0"/>
              <a:t> a </a:t>
            </a:r>
            <a:r>
              <a:rPr lang="fr-CH" baseline="0" dirty="0" err="1" smtClean="0"/>
              <a:t>duty</a:t>
            </a:r>
            <a:r>
              <a:rPr lang="fr-CH" baseline="0" dirty="0" smtClean="0"/>
              <a:t> </a:t>
            </a:r>
            <a:r>
              <a:rPr lang="fr-CH" baseline="0" dirty="0" err="1" smtClean="0"/>
              <a:t>bearer</a:t>
            </a:r>
            <a:r>
              <a:rPr lang="fr-CH" baseline="0" dirty="0" smtClean="0"/>
              <a:t> </a:t>
            </a:r>
            <a:r>
              <a:rPr lang="fr-CH" baseline="0" dirty="0" err="1" smtClean="0"/>
              <a:t>with</a:t>
            </a:r>
            <a:r>
              <a:rPr lang="fr-CH" baseline="0" dirty="0" smtClean="0"/>
              <a:t> </a:t>
            </a:r>
            <a:r>
              <a:rPr lang="fr-CH" baseline="0" dirty="0" err="1" smtClean="0"/>
              <a:t>primary</a:t>
            </a:r>
            <a:r>
              <a:rPr lang="fr-CH" baseline="0" dirty="0" smtClean="0"/>
              <a:t> obligations </a:t>
            </a:r>
            <a:r>
              <a:rPr lang="fr-CH" baseline="0" dirty="0" err="1" smtClean="0"/>
              <a:t>can</a:t>
            </a:r>
            <a:r>
              <a:rPr lang="fr-CH" baseline="0" dirty="0" smtClean="0"/>
              <a:t> </a:t>
            </a:r>
            <a:r>
              <a:rPr lang="fr-CH" baseline="0" dirty="0" err="1" smtClean="0"/>
              <a:t>deny</a:t>
            </a:r>
            <a:r>
              <a:rPr lang="fr-CH" baseline="0" dirty="0" smtClean="0"/>
              <a:t> the accommodation </a:t>
            </a:r>
            <a:r>
              <a:rPr lang="fr-CH" baseline="0" dirty="0" err="1" smtClean="0"/>
              <a:t>without</a:t>
            </a:r>
            <a:r>
              <a:rPr lang="fr-CH" baseline="0" dirty="0" smtClean="0"/>
              <a:t> </a:t>
            </a:r>
            <a:r>
              <a:rPr lang="fr-CH" baseline="0" dirty="0" err="1" smtClean="0"/>
              <a:t>incurring</a:t>
            </a:r>
            <a:r>
              <a:rPr lang="fr-CH" baseline="0" dirty="0" smtClean="0"/>
              <a:t> in discrimination on the basis of </a:t>
            </a:r>
            <a:r>
              <a:rPr lang="fr-CH" baseline="0" dirty="0" err="1" smtClean="0"/>
              <a:t>disability</a:t>
            </a:r>
            <a:r>
              <a:rPr lang="fr-CH" baseline="0" dirty="0" smtClean="0"/>
              <a:t>. Law or </a:t>
            </a:r>
            <a:r>
              <a:rPr lang="fr-CH" baseline="0" dirty="0" err="1" smtClean="0"/>
              <a:t>regulations</a:t>
            </a:r>
            <a:r>
              <a:rPr lang="fr-CH" baseline="0" dirty="0" smtClean="0"/>
              <a:t> </a:t>
            </a:r>
            <a:r>
              <a:rPr lang="fr-CH" baseline="0" dirty="0" err="1" smtClean="0"/>
              <a:t>should</a:t>
            </a:r>
            <a:r>
              <a:rPr lang="fr-CH" baseline="0" dirty="0" smtClean="0"/>
              <a:t> </a:t>
            </a:r>
            <a:r>
              <a:rPr lang="fr-CH" baseline="0" dirty="0" err="1" smtClean="0"/>
              <a:t>define</a:t>
            </a:r>
            <a:r>
              <a:rPr lang="fr-CH" baseline="0" dirty="0" smtClean="0"/>
              <a:t> the </a:t>
            </a:r>
            <a:r>
              <a:rPr lang="fr-CH" baseline="0" dirty="0" err="1" smtClean="0"/>
              <a:t>duty</a:t>
            </a:r>
            <a:r>
              <a:rPr lang="fr-CH" baseline="0" dirty="0" smtClean="0"/>
              <a:t> </a:t>
            </a:r>
            <a:r>
              <a:rPr lang="fr-CH" baseline="0" dirty="0" err="1" smtClean="0"/>
              <a:t>bearer</a:t>
            </a:r>
            <a:r>
              <a:rPr lang="fr-CH" baseline="0" dirty="0" smtClean="0"/>
              <a:t> to </a:t>
            </a:r>
            <a:r>
              <a:rPr lang="fr-CH" baseline="0" dirty="0" err="1" smtClean="0"/>
              <a:t>avoid</a:t>
            </a:r>
            <a:r>
              <a:rPr lang="fr-CH" baseline="0" dirty="0" smtClean="0"/>
              <a:t> </a:t>
            </a:r>
            <a:r>
              <a:rPr lang="fr-CH" baseline="0" dirty="0" err="1" smtClean="0"/>
              <a:t>establishing</a:t>
            </a:r>
            <a:r>
              <a:rPr lang="fr-CH" baseline="0" dirty="0" smtClean="0"/>
              <a:t> the </a:t>
            </a:r>
            <a:r>
              <a:rPr lang="fr-CH" baseline="0" dirty="0" err="1" smtClean="0"/>
              <a:t>burden</a:t>
            </a:r>
            <a:r>
              <a:rPr lang="fr-CH" baseline="0" dirty="0" smtClean="0"/>
              <a:t> in the </a:t>
            </a:r>
            <a:r>
              <a:rPr lang="fr-CH" baseline="0" dirty="0" err="1" smtClean="0"/>
              <a:t>person</a:t>
            </a:r>
            <a:r>
              <a:rPr lang="fr-CH" baseline="0" dirty="0" smtClean="0"/>
              <a:t> </a:t>
            </a:r>
            <a:r>
              <a:rPr lang="fr-CH" baseline="0" dirty="0" err="1" smtClean="0"/>
              <a:t>with</a:t>
            </a:r>
            <a:r>
              <a:rPr lang="fr-CH" baseline="0" dirty="0" smtClean="0"/>
              <a:t> </a:t>
            </a:r>
            <a:r>
              <a:rPr lang="fr-CH" baseline="0" dirty="0" err="1" smtClean="0"/>
              <a:t>disability</a:t>
            </a:r>
            <a:r>
              <a:rPr lang="fr-CH" baseline="0" dirty="0" smtClean="0"/>
              <a:t> </a:t>
            </a:r>
            <a:r>
              <a:rPr lang="fr-CH" baseline="0" dirty="0" err="1" smtClean="0"/>
              <a:t>requesting</a:t>
            </a:r>
            <a:r>
              <a:rPr lang="fr-CH" baseline="0" dirty="0" smtClean="0"/>
              <a:t> the accommodation to </a:t>
            </a:r>
            <a:r>
              <a:rPr lang="fr-CH" baseline="0" dirty="0" err="1" smtClean="0"/>
              <a:t>discover</a:t>
            </a:r>
            <a:r>
              <a:rPr lang="fr-CH" baseline="0" dirty="0" smtClean="0"/>
              <a:t> </a:t>
            </a:r>
            <a:r>
              <a:rPr lang="fr-CH" baseline="0" dirty="0" err="1" smtClean="0"/>
              <a:t>such</a:t>
            </a:r>
            <a:r>
              <a:rPr lang="fr-CH" baseline="0" dirty="0" smtClean="0"/>
              <a:t> </a:t>
            </a:r>
            <a:r>
              <a:rPr lang="fr-CH" baseline="0" dirty="0" err="1" smtClean="0"/>
              <a:t>capacity</a:t>
            </a:r>
            <a:r>
              <a:rPr lang="fr-CH" baseline="0" dirty="0" smtClean="0"/>
              <a:t>. </a:t>
            </a:r>
            <a:endParaRPr lang="en-GB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3A48E679-4245-4D2E-A5BD-003AE7FB0B5A}" type="slidenum">
              <a:rPr lang="en-GB" smtClean="0"/>
              <a:pPr eaLnBrk="1" hangingPunct="1"/>
              <a:t>9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9" descr="OHCHR_logo_EN_blu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6018213"/>
            <a:ext cx="18256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6" descr="UN_logo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25" y="6188075"/>
            <a:ext cx="57467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 8" descr="title_slide_background_3_shine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55113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cteur droit 12"/>
          <p:cNvCxnSpPr/>
          <p:nvPr userDrawn="1"/>
        </p:nvCxnSpPr>
        <p:spPr>
          <a:xfrm rot="5400000">
            <a:off x="-849312" y="1438275"/>
            <a:ext cx="2874962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2" descr="ppt_white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313" y="5413375"/>
            <a:ext cx="41402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3900" y="2041240"/>
            <a:ext cx="6590166" cy="1150263"/>
          </a:xfrm>
        </p:spPr>
        <p:txBody>
          <a:bodyPr/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3900" y="4248607"/>
            <a:ext cx="6590166" cy="978756"/>
          </a:xfrm>
        </p:spPr>
        <p:txBody>
          <a:bodyPr>
            <a:normAutofit/>
          </a:bodyPr>
          <a:lstStyle>
            <a:lvl1pPr marL="0" indent="0" algn="l">
              <a:buNone/>
              <a:defRPr sz="2000" i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Cliquez</a:t>
            </a:r>
            <a:r>
              <a:rPr lang="en-US" dirty="0" smtClean="0"/>
              <a:t> pour modifier le style des </a:t>
            </a:r>
            <a:r>
              <a:rPr lang="en-US" dirty="0" err="1" smtClean="0"/>
              <a:t>sous-titres</a:t>
            </a:r>
            <a:r>
              <a:rPr lang="en-US" dirty="0" smtClean="0"/>
              <a:t>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2435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0832" y="1498601"/>
            <a:ext cx="7567085" cy="4477698"/>
          </a:xfrm>
        </p:spPr>
        <p:txBody>
          <a:bodyPr/>
          <a:lstStyle/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43AB9-F9DF-46D0-9C4D-288161D82B06}" type="datetime1">
              <a:rPr lang="fr-FR"/>
              <a:pPr>
                <a:defRPr/>
              </a:pPr>
              <a:t>11/05/2015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4482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0832" y="1498601"/>
            <a:ext cx="3754968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98601"/>
            <a:ext cx="3659717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6AB32-F3D4-453C-BD6E-4CAA2379DF48}" type="datetime1">
              <a:rPr lang="fr-FR"/>
              <a:pPr>
                <a:defRPr/>
              </a:pPr>
              <a:t>11/05/2015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9298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832" y="1498600"/>
            <a:ext cx="3756556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40832" y="2174875"/>
            <a:ext cx="3756556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498600"/>
            <a:ext cx="3662892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662892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161DA-FDD2-4FF5-B829-462B05951E1B}" type="datetime1">
              <a:rPr lang="fr-FR"/>
              <a:pPr>
                <a:defRPr/>
              </a:pPr>
              <a:t>11/05/2015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7313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C9011-5122-495B-8258-1D609FEBDB4F}" type="datetime1">
              <a:rPr lang="fr-FR"/>
              <a:pPr>
                <a:defRPr/>
              </a:pPr>
              <a:t>11/05/2015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402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85B7B-FB10-4DF8-9800-15A98B20577D}" type="datetime1">
              <a:rPr lang="fr-FR"/>
              <a:pPr>
                <a:defRPr/>
              </a:pPr>
              <a:t>11/05/2015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010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pp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97" y="273050"/>
            <a:ext cx="2751116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4759583" cy="5703248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14397" y="1435101"/>
            <a:ext cx="2751116" cy="4570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714375" y="6356350"/>
            <a:ext cx="2751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872F5-514F-4212-8457-25706A73EA48}" type="datetime1">
              <a:rPr lang="fr-FR"/>
              <a:pPr>
                <a:defRPr/>
              </a:pPr>
              <a:t>11/05/2015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575050" y="6356350"/>
            <a:ext cx="365918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0231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pp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7073" y="4808256"/>
            <a:ext cx="7563541" cy="42300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50473" y="612775"/>
            <a:ext cx="7450141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7073" y="5231258"/>
            <a:ext cx="7563541" cy="6089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50900" y="6356350"/>
            <a:ext cx="17399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F4E27-22F6-4CE6-964E-8498F5F4A205}" type="datetime1">
              <a:rPr lang="fr-FR"/>
              <a:pPr>
                <a:defRPr/>
              </a:pPr>
              <a:t>11/05/2015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997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41363" y="274638"/>
            <a:ext cx="7566025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741363" y="1498600"/>
            <a:ext cx="7566025" cy="442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41363" y="6356350"/>
            <a:ext cx="18494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74747"/>
                </a:solidFill>
                <a:ea typeface="ＭＳ Ｐゴシック" pitchFamily="-108" charset="-128"/>
                <a:cs typeface="Arial" charset="0"/>
              </a:defRPr>
            </a:lvl1pPr>
          </a:lstStyle>
          <a:p>
            <a:pPr>
              <a:defRPr/>
            </a:pPr>
            <a:fld id="{C873D5DF-F976-4EFA-833E-90A9D45E67E5}" type="datetime1">
              <a:rPr lang="fr-FR"/>
              <a:pPr>
                <a:defRPr/>
              </a:pPr>
              <a:t>11/05/2015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824163" y="6356350"/>
            <a:ext cx="3263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90000"/>
                    <a:lumOff val="10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fr-FR"/>
          </a:p>
        </p:txBody>
      </p:sp>
      <p:cxnSp>
        <p:nvCxnSpPr>
          <p:cNvPr id="12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Picture 9" descr="ppt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20" r:id="rId7"/>
    <p:sldLayoutId id="2147483921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600" b="1" kern="1200">
          <a:solidFill>
            <a:schemeClr val="tx2"/>
          </a:solidFill>
          <a:latin typeface="Arial"/>
          <a:ea typeface="ＭＳ Ｐゴシック" pitchFamily="-108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6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2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0"/>
          <p:cNvSpPr>
            <a:spLocks noGrp="1"/>
          </p:cNvSpPr>
          <p:nvPr>
            <p:ph type="ctrTitle"/>
          </p:nvPr>
        </p:nvSpPr>
        <p:spPr>
          <a:xfrm>
            <a:off x="723900" y="1930400"/>
            <a:ext cx="7348538" cy="1149350"/>
          </a:xfrm>
        </p:spPr>
        <p:txBody>
          <a:bodyPr/>
          <a:lstStyle/>
          <a:p>
            <a:r>
              <a:rPr lang="en-US" sz="3400" smtClean="0">
                <a:latin typeface="Arial" charset="0"/>
                <a:ea typeface="ＭＳ Ｐゴシック" pitchFamily="34" charset="-128"/>
                <a:cs typeface="Arial" charset="0"/>
              </a:rPr>
              <a:t>Discrimination</a:t>
            </a:r>
            <a:br>
              <a:rPr lang="en-US" sz="340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sz="3400" smtClean="0">
                <a:latin typeface="Arial" charset="0"/>
                <a:ea typeface="ＭＳ Ｐゴシック" pitchFamily="34" charset="-128"/>
                <a:cs typeface="Arial" charset="0"/>
              </a:rPr>
              <a:t>on </a:t>
            </a:r>
            <a:r>
              <a:rPr lang="en-US" sz="3400" dirty="0" smtClean="0">
                <a:latin typeface="Arial" charset="0"/>
                <a:ea typeface="ＭＳ Ｐゴシック" pitchFamily="34" charset="-128"/>
                <a:cs typeface="Arial" charset="0"/>
              </a:rPr>
              <a:t>the basis of disability</a:t>
            </a:r>
            <a:br>
              <a:rPr lang="en-US" sz="34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endParaRPr lang="en-GB" sz="34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5123" name="Sous-titre 9"/>
          <p:cNvSpPr>
            <a:spLocks noGrp="1"/>
          </p:cNvSpPr>
          <p:nvPr>
            <p:ph type="subTitle" idx="1"/>
          </p:nvPr>
        </p:nvSpPr>
        <p:spPr>
          <a:xfrm>
            <a:off x="723900" y="4248150"/>
            <a:ext cx="6589713" cy="979488"/>
          </a:xfrm>
        </p:spPr>
        <p:txBody>
          <a:bodyPr/>
          <a:lstStyle/>
          <a:p>
            <a:r>
              <a:rPr lang="en-US" sz="3200" smtClean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rPr>
              <a:t>Module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390525" y="274638"/>
            <a:ext cx="8485188" cy="1090612"/>
          </a:xfrm>
        </p:spPr>
        <p:txBody>
          <a:bodyPr/>
          <a:lstStyle/>
          <a:p>
            <a:pPr algn="ctr" eaLnBrk="1" hangingPunct="1"/>
            <a:r>
              <a:rPr lang="fr-FR" sz="3600" dirty="0" err="1" smtClean="0">
                <a:latin typeface="Arial" charset="0"/>
                <a:ea typeface="ＭＳ Ｐゴシック" pitchFamily="34" charset="-128"/>
                <a:cs typeface="Arial" charset="0"/>
              </a:rPr>
              <a:t>Reasonable</a:t>
            </a:r>
            <a:r>
              <a:rPr lang="fr-FR" sz="3600" dirty="0" smtClean="0">
                <a:latin typeface="Arial" charset="0"/>
                <a:ea typeface="ＭＳ Ｐゴシック" pitchFamily="34" charset="-128"/>
                <a:cs typeface="Arial" charset="0"/>
              </a:rPr>
              <a:t> accommodation</a:t>
            </a:r>
            <a:br>
              <a:rPr lang="fr-FR" sz="36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sz="2400" dirty="0" smtClean="0">
                <a:cs typeface="Arial" charset="0"/>
              </a:rPr>
              <a:t>Interactive dialogue</a:t>
            </a:r>
            <a:r>
              <a:rPr lang="en-US" sz="3600" dirty="0">
                <a:cs typeface="Arial" charset="0"/>
              </a:rPr>
              <a:t/>
            </a:r>
            <a:br>
              <a:rPr lang="en-US" sz="3600" dirty="0">
                <a:cs typeface="Arial" charset="0"/>
              </a:rPr>
            </a:br>
            <a:endParaRPr lang="fr-FR" sz="36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0243" name="Content Placeholder 2"/>
          <p:cNvSpPr txBox="1">
            <a:spLocks/>
          </p:cNvSpPr>
          <p:nvPr/>
        </p:nvSpPr>
        <p:spPr bwMode="auto">
          <a:xfrm>
            <a:off x="1016000" y="1563688"/>
            <a:ext cx="7056438" cy="407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3600" b="1" dirty="0">
              <a:solidFill>
                <a:schemeClr val="tx2"/>
              </a:solidFill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The duty-bearer </a:t>
            </a:r>
            <a:r>
              <a:rPr lang="en-US" sz="2400" dirty="0"/>
              <a:t>and the right holder should engage in an interactive dialogue in order to identify the necessary </a:t>
            </a:r>
            <a:r>
              <a:rPr lang="en-US" sz="2400" dirty="0" smtClean="0"/>
              <a:t>accommodations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200" dirty="0"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charset="0"/>
              </a:rPr>
              <a:t>If there is agreement among them, the accommodation is provided and the process ends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2200" dirty="0"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If there is no agreement, the </a:t>
            </a:r>
            <a:r>
              <a:rPr lang="en-US" sz="2400" dirty="0"/>
              <a:t>duty </a:t>
            </a:r>
            <a:r>
              <a:rPr lang="en-US" sz="2400" dirty="0" smtClean="0"/>
              <a:t>bearer must prove the objective justification to avoid responsibility on the basis of discrimination  </a:t>
            </a:r>
            <a:endParaRPr lang="en-GB" sz="2400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200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97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390525" y="274638"/>
            <a:ext cx="8485188" cy="1090612"/>
          </a:xfrm>
        </p:spPr>
        <p:txBody>
          <a:bodyPr/>
          <a:lstStyle/>
          <a:p>
            <a:pPr algn="ctr" eaLnBrk="1" hangingPunct="1"/>
            <a:r>
              <a:rPr lang="fr-FR" sz="3600" dirty="0" err="1" smtClean="0">
                <a:latin typeface="Arial" charset="0"/>
                <a:ea typeface="ＭＳ Ｐゴシック" pitchFamily="34" charset="-128"/>
                <a:cs typeface="Arial" charset="0"/>
              </a:rPr>
              <a:t>Reasonable</a:t>
            </a:r>
            <a:r>
              <a:rPr lang="fr-FR" sz="3600" dirty="0" smtClean="0">
                <a:latin typeface="Arial" charset="0"/>
                <a:ea typeface="ＭＳ Ｐゴシック" pitchFamily="34" charset="-128"/>
                <a:cs typeface="Arial" charset="0"/>
              </a:rPr>
              <a:t> accommodation</a:t>
            </a:r>
            <a:br>
              <a:rPr lang="fr-FR" sz="36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fr-FR" sz="2400" dirty="0" smtClean="0">
                <a:latin typeface="Arial" charset="0"/>
                <a:ea typeface="ＭＳ Ｐゴシック" pitchFamily="34" charset="-128"/>
                <a:cs typeface="Arial" charset="0"/>
              </a:rPr>
              <a:t>Objective justification</a:t>
            </a:r>
            <a:r>
              <a:rPr lang="en-US" sz="3600" dirty="0">
                <a:cs typeface="Arial" charset="0"/>
              </a:rPr>
              <a:t/>
            </a:r>
            <a:br>
              <a:rPr lang="en-US" sz="3600" dirty="0">
                <a:cs typeface="Arial" charset="0"/>
              </a:rPr>
            </a:br>
            <a:endParaRPr lang="fr-FR" sz="36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0243" name="Content Placeholder 2"/>
          <p:cNvSpPr txBox="1">
            <a:spLocks/>
          </p:cNvSpPr>
          <p:nvPr/>
        </p:nvSpPr>
        <p:spPr bwMode="auto">
          <a:xfrm>
            <a:off x="1016000" y="1563688"/>
            <a:ext cx="7056438" cy="407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3600" b="1" dirty="0">
              <a:solidFill>
                <a:schemeClr val="tx2"/>
              </a:solidFill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The duty-bearer must prove that at least one of the objective criteria were not met to avoid responsibility for discrimination on the basis of disability</a:t>
            </a:r>
            <a:endParaRPr lang="en-US" sz="2200" dirty="0" smtClean="0">
              <a:cs typeface="Arial" charset="0"/>
            </a:endParaRPr>
          </a:p>
          <a:p>
            <a:pPr marL="1200150" lvl="1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charset="0"/>
              </a:rPr>
              <a:t>Relevance</a:t>
            </a:r>
            <a:endParaRPr lang="en-US" sz="2200" dirty="0">
              <a:cs typeface="Arial" charset="0"/>
            </a:endParaRPr>
          </a:p>
          <a:p>
            <a:pPr marL="1200150" lvl="1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cs typeface="Arial" charset="0"/>
              </a:rPr>
              <a:t>Proportional</a:t>
            </a:r>
          </a:p>
          <a:p>
            <a:pPr marL="1200150" lvl="1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cs typeface="Arial" charset="0"/>
              </a:rPr>
              <a:t>Possible</a:t>
            </a:r>
          </a:p>
          <a:p>
            <a:pPr marL="1200150" lvl="1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cs typeface="Arial" charset="0"/>
              </a:rPr>
              <a:t>Financially feasible</a:t>
            </a:r>
          </a:p>
          <a:p>
            <a:pPr marL="1200150" lvl="1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cs typeface="Arial" charset="0"/>
              </a:rPr>
              <a:t>Economically feasible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5002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390525" y="274638"/>
            <a:ext cx="8485188" cy="1090612"/>
          </a:xfrm>
        </p:spPr>
        <p:txBody>
          <a:bodyPr/>
          <a:lstStyle/>
          <a:p>
            <a:pPr algn="ctr" eaLnBrk="1" hangingPunct="1"/>
            <a:r>
              <a:rPr lang="fr-FR" sz="3600" dirty="0" err="1" smtClean="0">
                <a:latin typeface="Arial" charset="0"/>
                <a:ea typeface="ＭＳ Ｐゴシック" pitchFamily="34" charset="-128"/>
                <a:cs typeface="Arial" charset="0"/>
              </a:rPr>
              <a:t>Reasonable</a:t>
            </a:r>
            <a:r>
              <a:rPr lang="fr-FR" sz="3600" dirty="0" smtClean="0">
                <a:latin typeface="Arial" charset="0"/>
                <a:ea typeface="ＭＳ Ｐゴシック" pitchFamily="34" charset="-128"/>
                <a:cs typeface="Arial" charset="0"/>
              </a:rPr>
              <a:t> accommodation</a:t>
            </a:r>
            <a:br>
              <a:rPr lang="fr-FR" sz="36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fr-FR" sz="2400" dirty="0" smtClean="0">
                <a:latin typeface="Arial" charset="0"/>
                <a:ea typeface="ＭＳ Ｐゴシック" pitchFamily="34" charset="-128"/>
                <a:cs typeface="Arial" charset="0"/>
              </a:rPr>
              <a:t>Objective justification</a:t>
            </a:r>
            <a:r>
              <a:rPr lang="en-US" sz="3600" dirty="0">
                <a:cs typeface="Arial" charset="0"/>
              </a:rPr>
              <a:t/>
            </a:r>
            <a:br>
              <a:rPr lang="en-US" sz="3600" dirty="0">
                <a:cs typeface="Arial" charset="0"/>
              </a:rPr>
            </a:br>
            <a:endParaRPr lang="fr-FR" sz="36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0243" name="Content Placeholder 2"/>
          <p:cNvSpPr txBox="1">
            <a:spLocks/>
          </p:cNvSpPr>
          <p:nvPr/>
        </p:nvSpPr>
        <p:spPr bwMode="auto">
          <a:xfrm>
            <a:off x="1016000" y="1563688"/>
            <a:ext cx="7056438" cy="407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2000" b="1" dirty="0" smtClean="0">
                <a:solidFill>
                  <a:schemeClr val="tx2"/>
                </a:solidFill>
                <a:cs typeface="Arial" charset="0"/>
              </a:rPr>
              <a:t>Relevance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000" b="1" dirty="0" smtClean="0">
              <a:solidFill>
                <a:schemeClr val="tx2"/>
              </a:solidFill>
              <a:cs typeface="Arial" charset="0"/>
            </a:endParaRPr>
          </a:p>
          <a:p>
            <a:pPr marL="1200150" lvl="1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charset="0"/>
              </a:rPr>
              <a:t>The accommodation must be relevant to its purpose</a:t>
            </a:r>
          </a:p>
          <a:p>
            <a:pPr marL="1200150" lvl="1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charset="0"/>
              </a:rPr>
              <a:t>The </a:t>
            </a:r>
            <a:r>
              <a:rPr lang="en-US" sz="2400" dirty="0" smtClean="0"/>
              <a:t>duty-bearer </a:t>
            </a:r>
            <a:r>
              <a:rPr lang="en-US" sz="2400" dirty="0"/>
              <a:t>must prove that the accommodation requested was irrelevant for the effective </a:t>
            </a:r>
            <a:r>
              <a:rPr lang="en-US" sz="2400" dirty="0" smtClean="0"/>
              <a:t>realization of the right concerned</a:t>
            </a:r>
          </a:p>
          <a:p>
            <a:pPr marL="1200150" lvl="1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Particular attention should be paid in inclusive education and employment accommodations</a:t>
            </a:r>
          </a:p>
        </p:txBody>
      </p:sp>
    </p:spTree>
    <p:extLst>
      <p:ext uri="{BB962C8B-B14F-4D97-AF65-F5344CB8AC3E}">
        <p14:creationId xmlns:p14="http://schemas.microsoft.com/office/powerpoint/2010/main" val="80039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390525" y="274638"/>
            <a:ext cx="8485188" cy="1090612"/>
          </a:xfrm>
        </p:spPr>
        <p:txBody>
          <a:bodyPr/>
          <a:lstStyle/>
          <a:p>
            <a:pPr algn="ctr" eaLnBrk="1" hangingPunct="1"/>
            <a:r>
              <a:rPr lang="fr-FR" sz="3600" dirty="0" err="1" smtClean="0">
                <a:latin typeface="Arial" charset="0"/>
                <a:ea typeface="ＭＳ Ｐゴシック" pitchFamily="34" charset="-128"/>
                <a:cs typeface="Arial" charset="0"/>
              </a:rPr>
              <a:t>Reasonable</a:t>
            </a:r>
            <a:r>
              <a:rPr lang="fr-FR" sz="3600" dirty="0" smtClean="0">
                <a:latin typeface="Arial" charset="0"/>
                <a:ea typeface="ＭＳ Ｐゴシック" pitchFamily="34" charset="-128"/>
                <a:cs typeface="Arial" charset="0"/>
              </a:rPr>
              <a:t> accommodation</a:t>
            </a:r>
            <a:br>
              <a:rPr lang="fr-FR" sz="36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fr-FR" sz="2400" dirty="0" smtClean="0">
                <a:latin typeface="Arial" charset="0"/>
                <a:ea typeface="ＭＳ Ｐゴシック" pitchFamily="34" charset="-128"/>
                <a:cs typeface="Arial" charset="0"/>
              </a:rPr>
              <a:t>Objective justification</a:t>
            </a:r>
            <a:r>
              <a:rPr lang="en-US" sz="3600" dirty="0">
                <a:cs typeface="Arial" charset="0"/>
              </a:rPr>
              <a:t/>
            </a:r>
            <a:br>
              <a:rPr lang="en-US" sz="3600" dirty="0">
                <a:cs typeface="Arial" charset="0"/>
              </a:rPr>
            </a:br>
            <a:endParaRPr lang="fr-FR" sz="36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0243" name="Content Placeholder 2"/>
          <p:cNvSpPr txBox="1">
            <a:spLocks/>
          </p:cNvSpPr>
          <p:nvPr/>
        </p:nvSpPr>
        <p:spPr bwMode="auto">
          <a:xfrm>
            <a:off x="1016000" y="1563688"/>
            <a:ext cx="7056438" cy="407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2000" b="1" dirty="0" smtClean="0">
                <a:solidFill>
                  <a:schemeClr val="tx2"/>
                </a:solidFill>
                <a:cs typeface="Arial" charset="0"/>
              </a:rPr>
              <a:t>Proportional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000" b="1" dirty="0" smtClean="0">
              <a:solidFill>
                <a:schemeClr val="tx2"/>
              </a:solidFill>
              <a:cs typeface="Arial" charset="0"/>
            </a:endParaRPr>
          </a:p>
          <a:p>
            <a:pPr marL="1200150" lvl="1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charset="0"/>
              </a:rPr>
              <a:t>The accommodation must be proportional to its purpose in terms of time, costs, duration, and impact in the realization of the right. </a:t>
            </a:r>
          </a:p>
          <a:p>
            <a:pPr marL="1200150" lvl="1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charset="0"/>
              </a:rPr>
              <a:t>The </a:t>
            </a:r>
            <a:r>
              <a:rPr lang="en-US" sz="2400" dirty="0" smtClean="0"/>
              <a:t>duty-bearer </a:t>
            </a:r>
            <a:r>
              <a:rPr lang="en-US" sz="2400" dirty="0"/>
              <a:t>must prove that the accommodation requested was </a:t>
            </a:r>
            <a:r>
              <a:rPr lang="en-US" sz="2400" dirty="0" smtClean="0"/>
              <a:t>disproportional for </a:t>
            </a:r>
            <a:r>
              <a:rPr lang="en-US" sz="2400" dirty="0"/>
              <a:t>the effective </a:t>
            </a:r>
            <a:r>
              <a:rPr lang="en-US" sz="2400" dirty="0" smtClean="0"/>
              <a:t>realization of the right concerned</a:t>
            </a:r>
          </a:p>
          <a:p>
            <a:pPr marL="1200150" lvl="1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Proportionality should be construed on objective criteria and cannot be subject to discretional decisions</a:t>
            </a:r>
          </a:p>
        </p:txBody>
      </p:sp>
    </p:spTree>
    <p:extLst>
      <p:ext uri="{BB962C8B-B14F-4D97-AF65-F5344CB8AC3E}">
        <p14:creationId xmlns:p14="http://schemas.microsoft.com/office/powerpoint/2010/main" val="333604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390525" y="274638"/>
            <a:ext cx="8485188" cy="1090612"/>
          </a:xfrm>
        </p:spPr>
        <p:txBody>
          <a:bodyPr/>
          <a:lstStyle/>
          <a:p>
            <a:pPr algn="ctr" eaLnBrk="1" hangingPunct="1"/>
            <a:r>
              <a:rPr lang="fr-FR" sz="3600" dirty="0" err="1" smtClean="0">
                <a:latin typeface="Arial" charset="0"/>
                <a:ea typeface="ＭＳ Ｐゴシック" pitchFamily="34" charset="-128"/>
                <a:cs typeface="Arial" charset="0"/>
              </a:rPr>
              <a:t>Reasonable</a:t>
            </a:r>
            <a:r>
              <a:rPr lang="fr-FR" sz="3600" dirty="0" smtClean="0">
                <a:latin typeface="Arial" charset="0"/>
                <a:ea typeface="ＭＳ Ｐゴシック" pitchFamily="34" charset="-128"/>
                <a:cs typeface="Arial" charset="0"/>
              </a:rPr>
              <a:t> accommodation</a:t>
            </a:r>
            <a:br>
              <a:rPr lang="fr-FR" sz="36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fr-FR" sz="2400" dirty="0" smtClean="0">
                <a:latin typeface="Arial" charset="0"/>
                <a:ea typeface="ＭＳ Ｐゴシック" pitchFamily="34" charset="-128"/>
                <a:cs typeface="Arial" charset="0"/>
              </a:rPr>
              <a:t>Objective justification</a:t>
            </a:r>
            <a:r>
              <a:rPr lang="en-US" sz="3600" dirty="0">
                <a:cs typeface="Arial" charset="0"/>
              </a:rPr>
              <a:t/>
            </a:r>
            <a:br>
              <a:rPr lang="en-US" sz="3600" dirty="0">
                <a:cs typeface="Arial" charset="0"/>
              </a:rPr>
            </a:br>
            <a:endParaRPr lang="fr-FR" sz="36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0243" name="Content Placeholder 2"/>
          <p:cNvSpPr txBox="1">
            <a:spLocks/>
          </p:cNvSpPr>
          <p:nvPr/>
        </p:nvSpPr>
        <p:spPr bwMode="auto">
          <a:xfrm>
            <a:off x="1016000" y="1563688"/>
            <a:ext cx="7056438" cy="407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2000" b="1" dirty="0" smtClean="0">
                <a:solidFill>
                  <a:schemeClr val="tx2"/>
                </a:solidFill>
                <a:cs typeface="Arial" charset="0"/>
              </a:rPr>
              <a:t>Possible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000" b="1" dirty="0" smtClean="0">
              <a:solidFill>
                <a:schemeClr val="tx2"/>
              </a:solidFill>
              <a:cs typeface="Arial" charset="0"/>
            </a:endParaRPr>
          </a:p>
          <a:p>
            <a:pPr marL="1200150" lvl="1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charset="0"/>
              </a:rPr>
              <a:t>The accommodation must be possible: it must exist and it must be available</a:t>
            </a:r>
          </a:p>
          <a:p>
            <a:pPr marL="1200150" lvl="1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charset="0"/>
              </a:rPr>
              <a:t>The </a:t>
            </a:r>
            <a:r>
              <a:rPr lang="en-US" sz="2400" dirty="0" smtClean="0"/>
              <a:t>duty-bearer </a:t>
            </a:r>
            <a:r>
              <a:rPr lang="en-US" sz="2400" dirty="0"/>
              <a:t>must prove that the accommodation requested </a:t>
            </a:r>
            <a:r>
              <a:rPr lang="en-US" sz="2400" dirty="0" smtClean="0"/>
              <a:t>does not exist as a proven method for the effective realization of the right concerned</a:t>
            </a:r>
          </a:p>
          <a:p>
            <a:pPr marL="1200150" lvl="1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The duty-bearer can also prove that the accommodation exists but is not available (e.g. a software that cannot be imported under customs laws)</a:t>
            </a:r>
          </a:p>
        </p:txBody>
      </p:sp>
    </p:spTree>
    <p:extLst>
      <p:ext uri="{BB962C8B-B14F-4D97-AF65-F5344CB8AC3E}">
        <p14:creationId xmlns:p14="http://schemas.microsoft.com/office/powerpoint/2010/main" val="232731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390525" y="274638"/>
            <a:ext cx="8485188" cy="1090612"/>
          </a:xfrm>
        </p:spPr>
        <p:txBody>
          <a:bodyPr/>
          <a:lstStyle/>
          <a:p>
            <a:pPr algn="ctr" eaLnBrk="1" hangingPunct="1"/>
            <a:r>
              <a:rPr lang="fr-FR" sz="3600" dirty="0" err="1" smtClean="0">
                <a:latin typeface="Arial" charset="0"/>
                <a:ea typeface="ＭＳ Ｐゴシック" pitchFamily="34" charset="-128"/>
                <a:cs typeface="Arial" charset="0"/>
              </a:rPr>
              <a:t>Reasonable</a:t>
            </a:r>
            <a:r>
              <a:rPr lang="fr-FR" sz="3600" dirty="0" smtClean="0">
                <a:latin typeface="Arial" charset="0"/>
                <a:ea typeface="ＭＳ Ｐゴシック" pitchFamily="34" charset="-128"/>
                <a:cs typeface="Arial" charset="0"/>
              </a:rPr>
              <a:t> accommodation</a:t>
            </a:r>
            <a:br>
              <a:rPr lang="fr-FR" sz="36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fr-FR" sz="2400" dirty="0" smtClean="0">
                <a:latin typeface="Arial" charset="0"/>
                <a:ea typeface="ＭＳ Ｐゴシック" pitchFamily="34" charset="-128"/>
                <a:cs typeface="Arial" charset="0"/>
              </a:rPr>
              <a:t>Objective justification</a:t>
            </a:r>
            <a:r>
              <a:rPr lang="en-US" sz="3600" dirty="0">
                <a:cs typeface="Arial" charset="0"/>
              </a:rPr>
              <a:t/>
            </a:r>
            <a:br>
              <a:rPr lang="en-US" sz="3600" dirty="0">
                <a:cs typeface="Arial" charset="0"/>
              </a:rPr>
            </a:br>
            <a:endParaRPr lang="fr-FR" sz="36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0243" name="Content Placeholder 2"/>
          <p:cNvSpPr txBox="1">
            <a:spLocks/>
          </p:cNvSpPr>
          <p:nvPr/>
        </p:nvSpPr>
        <p:spPr bwMode="auto">
          <a:xfrm>
            <a:off x="1016000" y="1563688"/>
            <a:ext cx="7056438" cy="407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2000" b="1" dirty="0" smtClean="0">
                <a:solidFill>
                  <a:schemeClr val="tx2"/>
                </a:solidFill>
                <a:cs typeface="Arial" charset="0"/>
              </a:rPr>
              <a:t>Financially feasible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000" b="1" dirty="0" smtClean="0">
              <a:solidFill>
                <a:schemeClr val="tx2"/>
              </a:solidFill>
              <a:cs typeface="Arial" charset="0"/>
            </a:endParaRPr>
          </a:p>
          <a:p>
            <a:pPr marL="1200150" lvl="1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Arial" charset="0"/>
              </a:rPr>
              <a:t>The accommodation must be financially </a:t>
            </a:r>
            <a:r>
              <a:rPr lang="en-US" sz="2400" dirty="0" smtClean="0">
                <a:cs typeface="Arial" charset="0"/>
              </a:rPr>
              <a:t>feasible</a:t>
            </a:r>
            <a:endParaRPr lang="en-US" sz="2400" dirty="0" smtClean="0">
              <a:cs typeface="Arial" charset="0"/>
            </a:endParaRPr>
          </a:p>
          <a:p>
            <a:pPr marL="1200150" lvl="1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charset="0"/>
              </a:rPr>
              <a:t>The </a:t>
            </a:r>
            <a:r>
              <a:rPr lang="en-US" sz="2400" dirty="0" smtClean="0"/>
              <a:t>duty-bearer </a:t>
            </a:r>
            <a:r>
              <a:rPr lang="en-US" sz="2400" dirty="0"/>
              <a:t>must prove that </a:t>
            </a:r>
            <a:r>
              <a:rPr lang="en-US" sz="2400" dirty="0" smtClean="0"/>
              <a:t>exhausted the financial support resources to provide for the accommodation requested</a:t>
            </a:r>
          </a:p>
          <a:p>
            <a:pPr marL="1200150" lvl="1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This obligation includes public and private funding</a:t>
            </a:r>
          </a:p>
        </p:txBody>
      </p:sp>
    </p:spTree>
    <p:extLst>
      <p:ext uri="{BB962C8B-B14F-4D97-AF65-F5344CB8AC3E}">
        <p14:creationId xmlns:p14="http://schemas.microsoft.com/office/powerpoint/2010/main" val="110221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390525" y="274638"/>
            <a:ext cx="8485188" cy="1090612"/>
          </a:xfrm>
        </p:spPr>
        <p:txBody>
          <a:bodyPr/>
          <a:lstStyle/>
          <a:p>
            <a:pPr algn="ctr" eaLnBrk="1" hangingPunct="1"/>
            <a:r>
              <a:rPr lang="fr-FR" sz="3600" dirty="0" err="1" smtClean="0">
                <a:latin typeface="Arial" charset="0"/>
                <a:ea typeface="ＭＳ Ｐゴシック" pitchFamily="34" charset="-128"/>
                <a:cs typeface="Arial" charset="0"/>
              </a:rPr>
              <a:t>Reasonable</a:t>
            </a:r>
            <a:r>
              <a:rPr lang="fr-FR" sz="3600" dirty="0" smtClean="0">
                <a:latin typeface="Arial" charset="0"/>
                <a:ea typeface="ＭＳ Ｐゴシック" pitchFamily="34" charset="-128"/>
                <a:cs typeface="Arial" charset="0"/>
              </a:rPr>
              <a:t> accommodation</a:t>
            </a:r>
            <a:br>
              <a:rPr lang="fr-FR" sz="36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fr-FR" sz="2400" dirty="0" smtClean="0">
                <a:latin typeface="Arial" charset="0"/>
                <a:ea typeface="ＭＳ Ｐゴシック" pitchFamily="34" charset="-128"/>
                <a:cs typeface="Arial" charset="0"/>
              </a:rPr>
              <a:t>Objective justification</a:t>
            </a:r>
            <a:r>
              <a:rPr lang="en-US" sz="3600" dirty="0">
                <a:cs typeface="Arial" charset="0"/>
              </a:rPr>
              <a:t/>
            </a:r>
            <a:br>
              <a:rPr lang="en-US" sz="3600" dirty="0">
                <a:cs typeface="Arial" charset="0"/>
              </a:rPr>
            </a:br>
            <a:endParaRPr lang="fr-FR" sz="36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0243" name="Content Placeholder 2"/>
          <p:cNvSpPr txBox="1">
            <a:spLocks/>
          </p:cNvSpPr>
          <p:nvPr/>
        </p:nvSpPr>
        <p:spPr bwMode="auto">
          <a:xfrm>
            <a:off x="1016000" y="1563688"/>
            <a:ext cx="7056438" cy="407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2000" b="1" dirty="0" smtClean="0">
                <a:solidFill>
                  <a:schemeClr val="tx2"/>
                </a:solidFill>
                <a:cs typeface="Arial" charset="0"/>
              </a:rPr>
              <a:t>Economically feasible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000" b="1" dirty="0" smtClean="0">
              <a:solidFill>
                <a:schemeClr val="tx2"/>
              </a:solidFill>
              <a:cs typeface="Arial" charset="0"/>
            </a:endParaRPr>
          </a:p>
          <a:p>
            <a:pPr marL="1200150" lvl="1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charset="0"/>
              </a:rPr>
              <a:t>The accommodation must be economically feasible</a:t>
            </a:r>
          </a:p>
          <a:p>
            <a:pPr marL="1200150" lvl="1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charset="0"/>
              </a:rPr>
              <a:t>The </a:t>
            </a:r>
            <a:r>
              <a:rPr lang="en-US" sz="2400" dirty="0" smtClean="0"/>
              <a:t>duty-bearer </a:t>
            </a:r>
            <a:r>
              <a:rPr lang="en-US" sz="2400" dirty="0"/>
              <a:t>must prove that </a:t>
            </a:r>
            <a:r>
              <a:rPr lang="en-US" sz="2400" dirty="0" smtClean="0"/>
              <a:t>the implementation of such </a:t>
            </a:r>
            <a:r>
              <a:rPr lang="en-US" sz="2400" dirty="0"/>
              <a:t>accommodation jeopardizes the existence of the duty bearer or that it substantially jeopardizes the performance of its core functions</a:t>
            </a:r>
            <a:endParaRPr lang="en-US" sz="2400" dirty="0" smtClean="0"/>
          </a:p>
          <a:p>
            <a:pPr marL="1200150" lvl="1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The duty-bearer must consider its overall assets, and not only the resources of a unit or a department of its structure</a:t>
            </a:r>
          </a:p>
        </p:txBody>
      </p:sp>
    </p:spTree>
    <p:extLst>
      <p:ext uri="{BB962C8B-B14F-4D97-AF65-F5344CB8AC3E}">
        <p14:creationId xmlns:p14="http://schemas.microsoft.com/office/powerpoint/2010/main" val="111511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9450" cy="1090612"/>
          </a:xfrm>
        </p:spPr>
        <p:txBody>
          <a:bodyPr/>
          <a:lstStyle/>
          <a:p>
            <a:pPr algn="ctr" eaLnBrk="1" hangingPunct="1"/>
            <a:r>
              <a:rPr lang="fr-FR" sz="3200" smtClean="0">
                <a:latin typeface="Arial" charset="0"/>
                <a:ea typeface="ＭＳ Ｐゴシック" pitchFamily="34" charset="-128"/>
                <a:cs typeface="Arial" charset="0"/>
              </a:rPr>
              <a:t>Discrimination on the basis of disability</a:t>
            </a:r>
          </a:p>
        </p:txBody>
      </p:sp>
      <p:sp>
        <p:nvSpPr>
          <p:cNvPr id="11267" name="Content Placeholder 2"/>
          <p:cNvSpPr txBox="1">
            <a:spLocks/>
          </p:cNvSpPr>
          <p:nvPr/>
        </p:nvSpPr>
        <p:spPr bwMode="auto">
          <a:xfrm>
            <a:off x="457200" y="1511300"/>
            <a:ext cx="8299450" cy="459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700" i="1">
              <a:cs typeface="Arial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700" i="1">
              <a:cs typeface="Arial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4000" i="1">
              <a:cs typeface="Arial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700" i="1">
              <a:cs typeface="Arial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700" i="1"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768475"/>
            <a:ext cx="8191500" cy="4035425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2788" y="2097088"/>
            <a:ext cx="3213100" cy="1681162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H" b="1" dirty="0"/>
          </a:p>
          <a:p>
            <a:pPr algn="ctr">
              <a:defRPr/>
            </a:pPr>
            <a:endParaRPr lang="fr-CH" b="1" dirty="0"/>
          </a:p>
          <a:p>
            <a:pPr algn="ctr">
              <a:defRPr/>
            </a:pPr>
            <a:endParaRPr lang="fr-CH" b="1" dirty="0"/>
          </a:p>
          <a:p>
            <a:pPr algn="ctr">
              <a:defRPr/>
            </a:pPr>
            <a:r>
              <a:rPr lang="fr-CH" b="1" dirty="0"/>
              <a:t>Civil life</a:t>
            </a:r>
          </a:p>
          <a:p>
            <a:pPr algn="ctr">
              <a:defRPr/>
            </a:pPr>
            <a:r>
              <a:rPr lang="fr-CH" dirty="0" err="1"/>
              <a:t>Denial</a:t>
            </a:r>
            <a:r>
              <a:rPr lang="fr-CH" dirty="0"/>
              <a:t> of </a:t>
            </a:r>
            <a:r>
              <a:rPr lang="fr-CH" dirty="0" err="1"/>
              <a:t>legal</a:t>
            </a:r>
            <a:r>
              <a:rPr lang="fr-CH" dirty="0"/>
              <a:t> </a:t>
            </a:r>
            <a:r>
              <a:rPr lang="fr-CH" dirty="0" err="1"/>
              <a:t>capacity</a:t>
            </a:r>
            <a:endParaRPr lang="fr-CH" dirty="0"/>
          </a:p>
          <a:p>
            <a:pPr algn="ctr">
              <a:defRPr/>
            </a:pPr>
            <a:r>
              <a:rPr lang="fr-CH" dirty="0" err="1"/>
              <a:t>Forced</a:t>
            </a:r>
            <a:r>
              <a:rPr lang="fr-CH" dirty="0"/>
              <a:t> </a:t>
            </a:r>
            <a:r>
              <a:rPr lang="fr-CH" dirty="0" err="1"/>
              <a:t>institutionalization</a:t>
            </a:r>
            <a:endParaRPr lang="fr-CH" dirty="0"/>
          </a:p>
          <a:p>
            <a:pPr algn="ctr">
              <a:defRPr/>
            </a:pPr>
            <a:r>
              <a:rPr lang="fr-CH" dirty="0" err="1"/>
              <a:t>Forced</a:t>
            </a:r>
            <a:r>
              <a:rPr lang="fr-CH" dirty="0"/>
              <a:t> </a:t>
            </a:r>
            <a:r>
              <a:rPr lang="fr-CH" dirty="0" err="1"/>
              <a:t>sterilization</a:t>
            </a:r>
            <a:endParaRPr lang="fr-CH" dirty="0"/>
          </a:p>
          <a:p>
            <a:pPr algn="ctr">
              <a:defRPr/>
            </a:pPr>
            <a:endParaRPr lang="fr-CH" dirty="0"/>
          </a:p>
          <a:p>
            <a:pPr algn="ctr">
              <a:defRPr/>
            </a:pPr>
            <a:endParaRPr lang="fr-CH" dirty="0"/>
          </a:p>
          <a:p>
            <a:pPr algn="ctr">
              <a:defRPr/>
            </a:pPr>
            <a:endParaRPr lang="fr-CH" dirty="0"/>
          </a:p>
          <a:p>
            <a:pPr algn="ctr">
              <a:defRPr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290918" y="4101354"/>
            <a:ext cx="2958784" cy="1546412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H" b="1" dirty="0" err="1"/>
              <a:t>Political</a:t>
            </a:r>
            <a:r>
              <a:rPr lang="fr-CH" b="1" dirty="0"/>
              <a:t> life</a:t>
            </a:r>
          </a:p>
          <a:p>
            <a:pPr algn="ctr">
              <a:defRPr/>
            </a:pPr>
            <a:r>
              <a:rPr lang="fr-CH" dirty="0" err="1"/>
              <a:t>Denial</a:t>
            </a:r>
            <a:r>
              <a:rPr lang="fr-CH" dirty="0"/>
              <a:t> of the right to vote</a:t>
            </a:r>
          </a:p>
          <a:p>
            <a:pPr algn="ctr">
              <a:defRPr/>
            </a:pPr>
            <a:endParaRPr lang="en-GB" dirty="0">
              <a:ln>
                <a:solidFill>
                  <a:schemeClr val="bg1"/>
                </a:solidFill>
              </a:ln>
              <a:solidFill>
                <a:srgbClr val="92D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08550" y="1943100"/>
            <a:ext cx="3348038" cy="1989138"/>
          </a:xfrm>
          <a:prstGeom prst="rect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H" b="1" dirty="0"/>
              <a:t>Social and cultural life</a:t>
            </a:r>
          </a:p>
          <a:p>
            <a:pPr algn="ctr">
              <a:defRPr/>
            </a:pPr>
            <a:r>
              <a:rPr lang="fr-CH" dirty="0" err="1"/>
              <a:t>Segregated</a:t>
            </a:r>
            <a:r>
              <a:rPr lang="fr-CH" dirty="0"/>
              <a:t> </a:t>
            </a:r>
            <a:r>
              <a:rPr lang="fr-CH" dirty="0" err="1"/>
              <a:t>education</a:t>
            </a:r>
            <a:endParaRPr lang="fr-CH" dirty="0"/>
          </a:p>
          <a:p>
            <a:pPr algn="ctr">
              <a:defRPr/>
            </a:pPr>
            <a:r>
              <a:rPr lang="fr-CH" dirty="0" err="1"/>
              <a:t>Forced</a:t>
            </a:r>
            <a:r>
              <a:rPr lang="fr-CH" dirty="0"/>
              <a:t> </a:t>
            </a:r>
            <a:r>
              <a:rPr lang="fr-CH" dirty="0" err="1"/>
              <a:t>medical</a:t>
            </a:r>
            <a:r>
              <a:rPr lang="fr-CH" dirty="0"/>
              <a:t> </a:t>
            </a:r>
            <a:r>
              <a:rPr lang="fr-CH" dirty="0" err="1"/>
              <a:t>treatment</a:t>
            </a:r>
            <a:endParaRPr lang="fr-CH" dirty="0"/>
          </a:p>
          <a:p>
            <a:pPr algn="ctr">
              <a:defRPr/>
            </a:pPr>
            <a:r>
              <a:rPr lang="fr-CH" dirty="0"/>
              <a:t>Exclusion </a:t>
            </a:r>
            <a:r>
              <a:rPr lang="fr-CH" dirty="0" err="1"/>
              <a:t>from</a:t>
            </a:r>
            <a:r>
              <a:rPr lang="fr-CH" dirty="0"/>
              <a:t> the </a:t>
            </a:r>
            <a:r>
              <a:rPr lang="fr-CH" dirty="0" err="1"/>
              <a:t>community</a:t>
            </a:r>
            <a:endParaRPr lang="fr-CH" dirty="0"/>
          </a:p>
          <a:p>
            <a:pPr algn="ctr">
              <a:defRPr/>
            </a:pPr>
            <a:r>
              <a:rPr lang="fr-CH" dirty="0"/>
              <a:t>Inaccessible </a:t>
            </a:r>
            <a:r>
              <a:rPr lang="fr-CH" dirty="0" err="1"/>
              <a:t>environments</a:t>
            </a:r>
            <a:endParaRPr lang="fr-CH" dirty="0"/>
          </a:p>
          <a:p>
            <a:pPr algn="ctr">
              <a:defRPr/>
            </a:pPr>
            <a:r>
              <a:rPr lang="fr-CH" dirty="0" err="1"/>
              <a:t>Negative</a:t>
            </a:r>
            <a:r>
              <a:rPr lang="fr-CH" dirty="0"/>
              <a:t> attitudes</a:t>
            </a:r>
          </a:p>
        </p:txBody>
      </p:sp>
      <p:sp>
        <p:nvSpPr>
          <p:cNvPr id="6" name="Rectangle 5"/>
          <p:cNvSpPr/>
          <p:nvPr/>
        </p:nvSpPr>
        <p:spPr>
          <a:xfrm>
            <a:off x="5648325" y="4289425"/>
            <a:ext cx="2836863" cy="13589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H" b="1" dirty="0" err="1"/>
              <a:t>Economic</a:t>
            </a:r>
            <a:r>
              <a:rPr lang="fr-CH" b="1" dirty="0"/>
              <a:t> life</a:t>
            </a:r>
          </a:p>
          <a:p>
            <a:pPr algn="ctr">
              <a:defRPr/>
            </a:pPr>
            <a:r>
              <a:rPr lang="fr-CH" dirty="0" err="1"/>
              <a:t>Denial</a:t>
            </a:r>
            <a:r>
              <a:rPr lang="fr-CH" dirty="0"/>
              <a:t> of </a:t>
            </a:r>
            <a:r>
              <a:rPr lang="fr-CH" dirty="0" err="1"/>
              <a:t>reasonable</a:t>
            </a:r>
            <a:r>
              <a:rPr lang="fr-CH" dirty="0"/>
              <a:t> accommodation</a:t>
            </a:r>
          </a:p>
          <a:p>
            <a:pPr algn="ctr">
              <a:defRPr/>
            </a:pPr>
            <a:r>
              <a:rPr lang="fr-CH" dirty="0" err="1"/>
              <a:t>Denial</a:t>
            </a:r>
            <a:r>
              <a:rPr lang="fr-CH" dirty="0"/>
              <a:t> of </a:t>
            </a:r>
            <a:r>
              <a:rPr lang="fr-CH" dirty="0" err="1"/>
              <a:t>property</a:t>
            </a:r>
            <a:r>
              <a:rPr lang="fr-CH" dirty="0"/>
              <a:t> </a:t>
            </a:r>
            <a:r>
              <a:rPr lang="fr-CH" dirty="0" err="1"/>
              <a:t>rights</a:t>
            </a:r>
            <a:endParaRPr lang="fr-CH" dirty="0"/>
          </a:p>
          <a:p>
            <a:pPr algn="ctr">
              <a:defRPr/>
            </a:pP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241300" y="274638"/>
            <a:ext cx="8723313" cy="1090612"/>
          </a:xfrm>
        </p:spPr>
        <p:txBody>
          <a:bodyPr/>
          <a:lstStyle/>
          <a:p>
            <a:pPr algn="ctr" eaLnBrk="1" hangingPunct="1"/>
            <a:r>
              <a:rPr lang="fr-FR" sz="3600" smtClean="0">
                <a:latin typeface="Arial" charset="0"/>
                <a:ea typeface="ＭＳ Ｐゴシック" pitchFamily="34" charset="-128"/>
                <a:cs typeface="Arial" charset="0"/>
              </a:rPr>
              <a:t>Specific measures</a:t>
            </a:r>
          </a:p>
        </p:txBody>
      </p:sp>
      <p:sp>
        <p:nvSpPr>
          <p:cNvPr id="12291" name="Content Placeholder 2"/>
          <p:cNvSpPr txBox="1">
            <a:spLocks/>
          </p:cNvSpPr>
          <p:nvPr/>
        </p:nvSpPr>
        <p:spPr bwMode="auto">
          <a:xfrm>
            <a:off x="1017588" y="1563688"/>
            <a:ext cx="7056437" cy="407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sz="2800" b="1" dirty="0">
                <a:solidFill>
                  <a:schemeClr val="tx2"/>
                </a:solidFill>
              </a:rPr>
              <a:t>specific measures </a:t>
            </a:r>
            <a:r>
              <a:rPr lang="en-US" sz="2800" dirty="0"/>
              <a:t>which are necessary  to accelerate or achieve de facto equality            of persons with disabilities shall not be considered discrimination under the terms of the present Convention </a:t>
            </a:r>
            <a:r>
              <a:rPr lang="en-US" sz="2800" dirty="0" smtClean="0"/>
              <a:t>[art</a:t>
            </a:r>
            <a:r>
              <a:rPr lang="en-US" sz="2800" dirty="0"/>
              <a:t>. </a:t>
            </a:r>
            <a:r>
              <a:rPr lang="en-US" sz="2800" dirty="0" smtClean="0"/>
              <a:t>5 (</a:t>
            </a:r>
            <a:r>
              <a:rPr lang="en-US" sz="2800" dirty="0"/>
              <a:t>4)] </a:t>
            </a:r>
          </a:p>
        </p:txBody>
      </p:sp>
      <p:sp>
        <p:nvSpPr>
          <p:cNvPr id="4" name="Oval 3"/>
          <p:cNvSpPr/>
          <p:nvPr/>
        </p:nvSpPr>
        <p:spPr>
          <a:xfrm>
            <a:off x="4849813" y="1941513"/>
            <a:ext cx="2882900" cy="685800"/>
          </a:xfrm>
          <a:prstGeom prst="ellipse">
            <a:avLst/>
          </a:prstGeom>
          <a:noFill/>
          <a:ln w="444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Curved Left Arrow 4"/>
          <p:cNvSpPr/>
          <p:nvPr/>
        </p:nvSpPr>
        <p:spPr>
          <a:xfrm>
            <a:off x="7732713" y="2092325"/>
            <a:ext cx="1231900" cy="3103563"/>
          </a:xfrm>
          <a:prstGeom prst="curvedLeftArrow">
            <a:avLst>
              <a:gd name="adj1" fmla="val 25000"/>
              <a:gd name="adj2" fmla="val 50000"/>
              <a:gd name="adj3" fmla="val 12302"/>
            </a:avLst>
          </a:prstGeom>
          <a:solidFill>
            <a:srgbClr val="92D05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2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1301262" y="4102100"/>
            <a:ext cx="6330461" cy="1901825"/>
          </a:xfrm>
          <a:prstGeom prst="flowChartProcess">
            <a:avLst/>
          </a:prstGeom>
          <a:solidFill>
            <a:srgbClr val="92D050"/>
          </a:solidFill>
          <a:ln>
            <a:solidFill>
              <a:srgbClr val="3BD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endParaRPr lang="en-US" dirty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endParaRPr lang="en-US" dirty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endParaRPr lang="en-US" dirty="0">
              <a:solidFill>
                <a:srgbClr val="FFFFFF"/>
              </a:solidFill>
              <a:cs typeface="Arial" pitchFamily="34" charset="0"/>
            </a:endParaRPr>
          </a:p>
          <a:p>
            <a:pPr algn="ctr">
              <a:defRPr/>
            </a:pPr>
            <a:r>
              <a:rPr lang="en-US" sz="2000" dirty="0">
                <a:solidFill>
                  <a:srgbClr val="FFFFFF"/>
                </a:solidFill>
                <a:cs typeface="Arial" pitchFamily="34" charset="0"/>
              </a:rPr>
              <a:t>employment in the public sector </a:t>
            </a:r>
            <a:r>
              <a:rPr lang="en-US" sz="2000" dirty="0" smtClean="0">
                <a:solidFill>
                  <a:srgbClr val="FFFFFF"/>
                </a:solidFill>
                <a:cs typeface="Arial" pitchFamily="34" charset="0"/>
              </a:rPr>
              <a:t>(art. 27 (1))</a:t>
            </a:r>
            <a:endParaRPr lang="en-US" sz="2000" dirty="0">
              <a:solidFill>
                <a:srgbClr val="FFFFFF"/>
              </a:solidFill>
              <a:cs typeface="Arial" pitchFamily="34" charset="0"/>
            </a:endParaRPr>
          </a:p>
          <a:p>
            <a:pPr algn="ctr">
              <a:defRPr/>
            </a:pPr>
            <a:r>
              <a:rPr lang="en-US" sz="2000" dirty="0">
                <a:solidFill>
                  <a:srgbClr val="FFFFFF"/>
                </a:solidFill>
                <a:cs typeface="Arial" pitchFamily="34" charset="0"/>
              </a:rPr>
              <a:t>individualized support </a:t>
            </a:r>
            <a:r>
              <a:rPr lang="en-US" sz="2000" dirty="0" smtClean="0">
                <a:solidFill>
                  <a:srgbClr val="FFFFFF"/>
                </a:solidFill>
                <a:cs typeface="Arial" pitchFamily="34" charset="0"/>
              </a:rPr>
              <a:t>(</a:t>
            </a:r>
            <a:r>
              <a:rPr lang="en-US" sz="2000" dirty="0">
                <a:solidFill>
                  <a:srgbClr val="FFFFFF"/>
                </a:solidFill>
                <a:cs typeface="Arial" pitchFamily="34" charset="0"/>
              </a:rPr>
              <a:t>art. </a:t>
            </a:r>
            <a:r>
              <a:rPr lang="en-US" sz="2000" dirty="0" smtClean="0">
                <a:solidFill>
                  <a:srgbClr val="FFFFFF"/>
                </a:solidFill>
                <a:cs typeface="Arial" pitchFamily="34" charset="0"/>
              </a:rPr>
              <a:t>24 (2) (e))</a:t>
            </a:r>
            <a:endParaRPr lang="en-US" sz="2000" dirty="0">
              <a:solidFill>
                <a:srgbClr val="FFFFFF"/>
              </a:solidFill>
              <a:cs typeface="Arial" pitchFamily="34" charset="0"/>
            </a:endParaRPr>
          </a:p>
          <a:p>
            <a:pPr algn="ctr">
              <a:defRPr/>
            </a:pPr>
            <a:r>
              <a:rPr lang="en-US" sz="2000" dirty="0">
                <a:solidFill>
                  <a:srgbClr val="FFFFFF"/>
                </a:solidFill>
                <a:cs typeface="Arial" pitchFamily="34" charset="0"/>
              </a:rPr>
              <a:t>affirmative action, incentives </a:t>
            </a:r>
            <a:r>
              <a:rPr lang="en-US" sz="2000" dirty="0" smtClean="0">
                <a:solidFill>
                  <a:srgbClr val="FFFFFF"/>
                </a:solidFill>
                <a:cs typeface="Arial" pitchFamily="34" charset="0"/>
              </a:rPr>
              <a:t>(</a:t>
            </a:r>
            <a:r>
              <a:rPr lang="en-US" sz="2000" dirty="0">
                <a:solidFill>
                  <a:srgbClr val="FFFFFF"/>
                </a:solidFill>
                <a:cs typeface="Arial" pitchFamily="34" charset="0"/>
              </a:rPr>
              <a:t>art. </a:t>
            </a:r>
            <a:r>
              <a:rPr lang="en-US" sz="2000" dirty="0" smtClean="0">
                <a:solidFill>
                  <a:srgbClr val="FFFFFF"/>
                </a:solidFill>
                <a:cs typeface="Arial" pitchFamily="34" charset="0"/>
              </a:rPr>
              <a:t>27 (1))</a:t>
            </a:r>
            <a:endParaRPr lang="en-US" sz="2000" dirty="0">
              <a:solidFill>
                <a:srgbClr val="FFFFFF"/>
              </a:solidFill>
              <a:cs typeface="Arial" pitchFamily="34" charset="0"/>
            </a:endParaRPr>
          </a:p>
          <a:p>
            <a:pPr algn="ctr">
              <a:defRPr/>
            </a:pPr>
            <a:r>
              <a:rPr lang="en-US" sz="2000" dirty="0">
                <a:solidFill>
                  <a:srgbClr val="FFFFFF"/>
                </a:solidFill>
                <a:cs typeface="Arial" pitchFamily="34" charset="0"/>
              </a:rPr>
              <a:t>measures to establish support framework </a:t>
            </a:r>
            <a:r>
              <a:rPr lang="en-US" sz="2000" dirty="0" smtClean="0">
                <a:solidFill>
                  <a:srgbClr val="FFFFFF"/>
                </a:solidFill>
                <a:cs typeface="Arial" pitchFamily="34" charset="0"/>
              </a:rPr>
              <a:t>(</a:t>
            </a:r>
            <a:r>
              <a:rPr lang="en-US" sz="2000" dirty="0">
                <a:solidFill>
                  <a:srgbClr val="FFFFFF"/>
                </a:solidFill>
                <a:cs typeface="Arial" pitchFamily="34" charset="0"/>
              </a:rPr>
              <a:t>art. </a:t>
            </a:r>
            <a:r>
              <a:rPr lang="en-US" sz="2000" dirty="0" smtClean="0">
                <a:solidFill>
                  <a:srgbClr val="FFFFFF"/>
                </a:solidFill>
                <a:cs typeface="Arial" pitchFamily="34" charset="0"/>
              </a:rPr>
              <a:t>12 (3))</a:t>
            </a:r>
            <a:endParaRPr lang="en-US" sz="2000" dirty="0">
              <a:solidFill>
                <a:srgbClr val="FFFFFF"/>
              </a:solidFill>
              <a:cs typeface="Arial" pitchFamily="34" charset="0"/>
            </a:endParaRPr>
          </a:p>
          <a:p>
            <a:pPr algn="ctr">
              <a:defRPr/>
            </a:pPr>
            <a:r>
              <a:rPr lang="en-US" sz="2000" dirty="0">
                <a:solidFill>
                  <a:srgbClr val="FFFFFF"/>
                </a:solidFill>
                <a:cs typeface="Arial" pitchFamily="34" charset="0"/>
              </a:rPr>
              <a:t>etc.</a:t>
            </a:r>
          </a:p>
          <a:p>
            <a:pPr algn="ctr">
              <a:defRPr/>
            </a:pPr>
            <a:endParaRPr lang="en-US" dirty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endParaRPr lang="en-US" dirty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endParaRPr lang="en-US" dirty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endParaRPr lang="en-US" dirty="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336550" y="274638"/>
            <a:ext cx="8242300" cy="1090612"/>
          </a:xfrm>
        </p:spPr>
        <p:txBody>
          <a:bodyPr/>
          <a:lstStyle/>
          <a:p>
            <a:pPr algn="ctr" eaLnBrk="1" hangingPunct="1"/>
            <a:r>
              <a:rPr lang="fr-FR" sz="3600" dirty="0" err="1" smtClean="0">
                <a:latin typeface="Arial" charset="0"/>
                <a:ea typeface="ＭＳ Ｐゴシック" pitchFamily="34" charset="-128"/>
                <a:cs typeface="Arial" charset="0"/>
              </a:rPr>
              <a:t>Who</a:t>
            </a:r>
            <a:r>
              <a:rPr lang="fr-FR" sz="36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fr-FR" sz="3600" dirty="0" err="1" smtClean="0">
                <a:latin typeface="Arial" charset="0"/>
                <a:ea typeface="ＭＳ Ｐゴシック" pitchFamily="34" charset="-128"/>
                <a:cs typeface="Arial" charset="0"/>
              </a:rPr>
              <a:t>is</a:t>
            </a:r>
            <a:r>
              <a:rPr lang="fr-FR" sz="36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fr-FR" sz="3600" dirty="0" err="1" smtClean="0">
                <a:latin typeface="Arial" charset="0"/>
                <a:ea typeface="ＭＳ Ｐゴシック" pitchFamily="34" charset="-128"/>
                <a:cs typeface="Arial" charset="0"/>
              </a:rPr>
              <a:t>responsible</a:t>
            </a:r>
            <a:r>
              <a:rPr lang="fr-FR" sz="3600" dirty="0" smtClean="0">
                <a:latin typeface="Arial" charset="0"/>
                <a:ea typeface="ＭＳ Ｐゴシック" pitchFamily="34" charset="-128"/>
                <a:cs typeface="Arial" charset="0"/>
              </a:rPr>
              <a:t>?</a:t>
            </a:r>
          </a:p>
        </p:txBody>
      </p:sp>
      <p:sp>
        <p:nvSpPr>
          <p:cNvPr id="13315" name="Content Placeholder 2"/>
          <p:cNvSpPr txBox="1">
            <a:spLocks/>
          </p:cNvSpPr>
          <p:nvPr/>
        </p:nvSpPr>
        <p:spPr bwMode="auto">
          <a:xfrm>
            <a:off x="1016000" y="1365250"/>
            <a:ext cx="7056438" cy="407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700">
              <a:cs typeface="Arial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720850" y="1022350"/>
            <a:ext cx="5634038" cy="4960938"/>
          </a:xfrm>
          <a:prstGeom prst="ellipse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H" dirty="0" err="1"/>
              <a:t>Private</a:t>
            </a:r>
            <a:r>
              <a:rPr lang="fr-CH" dirty="0"/>
              <a:t> </a:t>
            </a:r>
            <a:r>
              <a:rPr lang="fr-CH" dirty="0" err="1"/>
              <a:t>sector</a:t>
            </a:r>
            <a:endParaRPr lang="fr-CH" dirty="0"/>
          </a:p>
          <a:p>
            <a:pPr algn="ctr">
              <a:defRPr/>
            </a:pPr>
            <a:endParaRPr lang="fr-CH" dirty="0"/>
          </a:p>
          <a:p>
            <a:pPr algn="ctr">
              <a:defRPr/>
            </a:pPr>
            <a:endParaRPr lang="fr-CH" dirty="0"/>
          </a:p>
          <a:p>
            <a:pPr algn="ctr">
              <a:defRPr/>
            </a:pPr>
            <a:endParaRPr lang="fr-CH" dirty="0"/>
          </a:p>
          <a:p>
            <a:pPr algn="ctr">
              <a:defRPr/>
            </a:pPr>
            <a:endParaRPr lang="fr-CH" dirty="0"/>
          </a:p>
          <a:p>
            <a:pPr algn="ctr">
              <a:defRPr/>
            </a:pPr>
            <a:endParaRPr lang="fr-CH" dirty="0"/>
          </a:p>
          <a:p>
            <a:pPr algn="ctr">
              <a:defRPr/>
            </a:pPr>
            <a:endParaRPr lang="fr-CH" dirty="0"/>
          </a:p>
          <a:p>
            <a:pPr algn="ctr">
              <a:defRPr/>
            </a:pPr>
            <a:endParaRPr lang="fr-CH" dirty="0"/>
          </a:p>
          <a:p>
            <a:pPr algn="ctr">
              <a:defRPr/>
            </a:pPr>
            <a:endParaRPr lang="fr-CH" dirty="0"/>
          </a:p>
          <a:p>
            <a:pPr algn="ctr">
              <a:defRPr/>
            </a:pPr>
            <a:endParaRPr lang="fr-CH" dirty="0"/>
          </a:p>
          <a:p>
            <a:pPr algn="ctr">
              <a:defRPr/>
            </a:pPr>
            <a:endParaRPr lang="fr-CH" dirty="0"/>
          </a:p>
          <a:p>
            <a:pPr algn="ctr">
              <a:defRPr/>
            </a:pPr>
            <a:endParaRPr lang="fr-CH" dirty="0"/>
          </a:p>
          <a:p>
            <a:pPr algn="ctr">
              <a:defRPr/>
            </a:pPr>
            <a:endParaRPr lang="fr-CH" dirty="0"/>
          </a:p>
          <a:p>
            <a:pPr algn="ctr">
              <a:defRPr/>
            </a:pPr>
            <a:endParaRPr lang="fr-CH" dirty="0"/>
          </a:p>
          <a:p>
            <a:pPr algn="ctr">
              <a:defRPr/>
            </a:pPr>
            <a:endParaRPr lang="fr-CH" dirty="0"/>
          </a:p>
          <a:p>
            <a:pPr algn="ctr">
              <a:defRPr/>
            </a:pPr>
            <a:r>
              <a:rPr lang="fr-CH" dirty="0" err="1"/>
              <a:t>Community</a:t>
            </a:r>
            <a:r>
              <a:rPr lang="fr-CH" dirty="0"/>
              <a:t> </a:t>
            </a:r>
            <a:r>
              <a:rPr lang="fr-CH" dirty="0" err="1"/>
              <a:t>members</a:t>
            </a:r>
            <a:r>
              <a:rPr lang="fr-CH" dirty="0"/>
              <a:t>,</a:t>
            </a:r>
          </a:p>
          <a:p>
            <a:pPr algn="ctr">
              <a:defRPr/>
            </a:pPr>
            <a:r>
              <a:rPr lang="fr-CH" dirty="0" err="1"/>
              <a:t>families</a:t>
            </a:r>
            <a:endParaRPr lang="en-GB" dirty="0"/>
          </a:p>
        </p:txBody>
      </p:sp>
      <p:sp>
        <p:nvSpPr>
          <p:cNvPr id="3" name="Oval 2"/>
          <p:cNvSpPr/>
          <p:nvPr/>
        </p:nvSpPr>
        <p:spPr>
          <a:xfrm>
            <a:off x="2514600" y="1762125"/>
            <a:ext cx="4087813" cy="3482975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H" dirty="0"/>
              <a:t>States</a:t>
            </a:r>
          </a:p>
          <a:p>
            <a:pPr algn="ctr">
              <a:defRPr/>
            </a:pPr>
            <a:endParaRPr lang="fr-CH" dirty="0"/>
          </a:p>
          <a:p>
            <a:pPr algn="ctr">
              <a:defRPr/>
            </a:pPr>
            <a:endParaRPr lang="fr-CH" dirty="0"/>
          </a:p>
          <a:p>
            <a:pPr algn="ctr">
              <a:defRPr/>
            </a:pPr>
            <a:endParaRPr lang="fr-CH" dirty="0"/>
          </a:p>
          <a:p>
            <a:pPr algn="ctr">
              <a:defRPr/>
            </a:pPr>
            <a:endParaRPr lang="fr-CH" dirty="0"/>
          </a:p>
          <a:p>
            <a:pPr algn="ctr">
              <a:defRPr/>
            </a:pPr>
            <a:endParaRPr lang="fr-CH" dirty="0"/>
          </a:p>
          <a:p>
            <a:pPr algn="ctr">
              <a:defRPr/>
            </a:pPr>
            <a:endParaRPr lang="fr-CH" dirty="0"/>
          </a:p>
          <a:p>
            <a:pPr algn="ctr">
              <a:defRPr/>
            </a:pPr>
            <a:endParaRPr lang="fr-CH" dirty="0"/>
          </a:p>
          <a:p>
            <a:pPr algn="ctr">
              <a:defRPr/>
            </a:pP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3587750" y="2730500"/>
            <a:ext cx="1981200" cy="1687513"/>
          </a:xfrm>
          <a:prstGeom prst="ellipse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H" dirty="0" err="1"/>
              <a:t>Individual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7467600" y="1376363"/>
            <a:ext cx="1347788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H" i="1" dirty="0" err="1"/>
              <a:t>Laws</a:t>
            </a:r>
            <a:r>
              <a:rPr lang="fr-CH" i="1" dirty="0"/>
              <a:t> and </a:t>
            </a:r>
            <a:r>
              <a:rPr lang="fr-CH" i="1" dirty="0" err="1"/>
              <a:t>policies</a:t>
            </a:r>
            <a:endParaRPr lang="en-GB" i="1" dirty="0"/>
          </a:p>
        </p:txBody>
      </p:sp>
      <p:sp>
        <p:nvSpPr>
          <p:cNvPr id="6" name="Rectangle 5"/>
          <p:cNvSpPr/>
          <p:nvPr/>
        </p:nvSpPr>
        <p:spPr>
          <a:xfrm>
            <a:off x="7467600" y="3046413"/>
            <a:ext cx="1347788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H" i="1" dirty="0"/>
              <a:t>Resource allocation</a:t>
            </a:r>
            <a:endParaRPr lang="en-GB" i="1" dirty="0"/>
          </a:p>
        </p:txBody>
      </p:sp>
      <p:sp>
        <p:nvSpPr>
          <p:cNvPr id="7" name="Rectangle 6"/>
          <p:cNvSpPr/>
          <p:nvPr/>
        </p:nvSpPr>
        <p:spPr>
          <a:xfrm>
            <a:off x="7467600" y="4600575"/>
            <a:ext cx="1347788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H" i="1" dirty="0"/>
              <a:t>Inclusive services</a:t>
            </a:r>
            <a:endParaRPr lang="en-GB" i="1" dirty="0"/>
          </a:p>
        </p:txBody>
      </p:sp>
      <p:sp>
        <p:nvSpPr>
          <p:cNvPr id="8" name="Rectangle 7"/>
          <p:cNvSpPr/>
          <p:nvPr/>
        </p:nvSpPr>
        <p:spPr>
          <a:xfrm>
            <a:off x="336550" y="1365250"/>
            <a:ext cx="1292958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H" sz="1500" i="1" dirty="0" err="1" smtClean="0"/>
              <a:t>Awareness-raising</a:t>
            </a:r>
            <a:endParaRPr lang="fr-CH" sz="1500" i="1" dirty="0"/>
          </a:p>
          <a:p>
            <a:pPr algn="ctr">
              <a:defRPr/>
            </a:pPr>
            <a:r>
              <a:rPr lang="fr-CH" sz="1500" i="1" dirty="0"/>
              <a:t>Training</a:t>
            </a:r>
            <a:endParaRPr lang="en-GB" sz="1500" i="1" dirty="0"/>
          </a:p>
        </p:txBody>
      </p:sp>
      <p:sp>
        <p:nvSpPr>
          <p:cNvPr id="9" name="Rectangle 8"/>
          <p:cNvSpPr/>
          <p:nvPr/>
        </p:nvSpPr>
        <p:spPr>
          <a:xfrm>
            <a:off x="336550" y="3046413"/>
            <a:ext cx="1292958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H" sz="1500" i="1" dirty="0" err="1"/>
              <a:t>Research</a:t>
            </a:r>
            <a:endParaRPr lang="fr-CH" sz="1500" i="1" dirty="0"/>
          </a:p>
          <a:p>
            <a:pPr algn="ctr">
              <a:defRPr/>
            </a:pPr>
            <a:endParaRPr lang="en-GB" i="1" dirty="0"/>
          </a:p>
        </p:txBody>
      </p:sp>
      <p:sp>
        <p:nvSpPr>
          <p:cNvPr id="10" name="Rectangle 9"/>
          <p:cNvSpPr/>
          <p:nvPr/>
        </p:nvSpPr>
        <p:spPr>
          <a:xfrm>
            <a:off x="336550" y="4605338"/>
            <a:ext cx="1292958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H" i="1" dirty="0" err="1"/>
              <a:t>Remedy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>
            <a:off x="301625" y="6308725"/>
            <a:ext cx="2698750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47" name="TextBox 11"/>
          <p:cNvSpPr txBox="1">
            <a:spLocks noChangeArrowheads="1"/>
          </p:cNvSpPr>
          <p:nvPr/>
        </p:nvSpPr>
        <p:spPr bwMode="auto">
          <a:xfrm>
            <a:off x="838200" y="1101725"/>
            <a:ext cx="3276600" cy="432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dirty="0">
                <a:cs typeface="Arial" charset="0"/>
              </a:rPr>
              <a:t>Understand how discrimination on the basis of disability manifests itself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endParaRPr lang="en-US" sz="1600" dirty="0">
              <a:cs typeface="Arial" charset="0"/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dirty="0">
                <a:cs typeface="Arial" charset="0"/>
              </a:rPr>
              <a:t>Recognize different forms of discrimination against persons with disabilities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endParaRPr lang="en-US" sz="1600" dirty="0">
              <a:cs typeface="Arial" charset="0"/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dirty="0">
                <a:cs typeface="Arial" charset="0"/>
              </a:rPr>
              <a:t>Understand the link between non-discrimination and equality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endParaRPr lang="en-US" sz="1600" dirty="0">
              <a:cs typeface="Arial" charset="0"/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dirty="0">
                <a:cs typeface="Arial" charset="0"/>
              </a:rPr>
              <a:t>Understand who is responsible </a:t>
            </a:r>
            <a:r>
              <a:rPr lang="en-US" sz="1600" dirty="0" smtClean="0">
                <a:cs typeface="Arial" charset="0"/>
              </a:rPr>
              <a:t>for combating </a:t>
            </a:r>
            <a:r>
              <a:rPr lang="en-US" sz="1600" dirty="0">
                <a:cs typeface="Arial" charset="0"/>
              </a:rPr>
              <a:t>discrimination and what measures they should take</a:t>
            </a:r>
          </a:p>
        </p:txBody>
      </p:sp>
      <p:sp>
        <p:nvSpPr>
          <p:cNvPr id="6148" name="Rectangle 10"/>
          <p:cNvSpPr>
            <a:spLocks noChangeArrowheads="1"/>
          </p:cNvSpPr>
          <p:nvPr/>
        </p:nvSpPr>
        <p:spPr bwMode="auto">
          <a:xfrm>
            <a:off x="4370388" y="1112838"/>
            <a:ext cx="3657600" cy="5361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  <a:defRPr/>
            </a:pPr>
            <a:r>
              <a:rPr lang="en-US" sz="1600" dirty="0">
                <a:ea typeface="ＭＳ Ｐゴシック" pitchFamily="-108" charset="-128"/>
                <a:cs typeface="Arial" charset="0"/>
              </a:rPr>
              <a:t>Group activity – the power walk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  <a:defRPr/>
            </a:pPr>
            <a:endParaRPr lang="en-US" sz="1600" dirty="0">
              <a:ea typeface="ＭＳ Ｐゴシック" pitchFamily="-108" charset="-128"/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  <a:defRPr/>
            </a:pPr>
            <a:r>
              <a:rPr lang="en-US" sz="1600" dirty="0">
                <a:ea typeface="ＭＳ Ｐゴシック" pitchFamily="-108" charset="-128"/>
                <a:cs typeface="Arial" charset="0"/>
              </a:rPr>
              <a:t>Forms of discrimination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  <a:defRPr/>
            </a:pPr>
            <a:endParaRPr lang="en-US" sz="1600" dirty="0">
              <a:ea typeface="ＭＳ Ｐゴシック" pitchFamily="-108" charset="-128"/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  <a:defRPr/>
            </a:pPr>
            <a:r>
              <a:rPr lang="en-US" sz="1600" dirty="0">
                <a:ea typeface="ＭＳ Ｐゴシック" pitchFamily="-108" charset="-128"/>
                <a:cs typeface="Arial" charset="0"/>
              </a:rPr>
              <a:t>Non-discrimination in the </a:t>
            </a:r>
            <a:r>
              <a:rPr lang="en-US" sz="1600" dirty="0" smtClean="0">
                <a:ea typeface="ＭＳ Ｐゴシック" pitchFamily="-108" charset="-128"/>
                <a:cs typeface="Arial" charset="0"/>
              </a:rPr>
              <a:t>Convention</a:t>
            </a:r>
            <a:endParaRPr lang="en-US" sz="1600" dirty="0">
              <a:ea typeface="ＭＳ Ｐゴシック" pitchFamily="-108" charset="-128"/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  <a:defRPr/>
            </a:pPr>
            <a:endParaRPr lang="en-US" sz="1600" dirty="0">
              <a:ea typeface="ＭＳ Ｐゴシック" pitchFamily="-108" charset="-128"/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  <a:defRPr/>
            </a:pPr>
            <a:r>
              <a:rPr lang="en-US" sz="1600" dirty="0">
                <a:ea typeface="ＭＳ Ｐゴシック" pitchFamily="-108" charset="-128"/>
                <a:cs typeface="Arial" charset="0"/>
              </a:rPr>
              <a:t>Reasonable accommodation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  <a:defRPr/>
            </a:pPr>
            <a:endParaRPr lang="en-US" sz="1600" dirty="0">
              <a:ea typeface="ＭＳ Ｐゴシック" pitchFamily="-108" charset="-128"/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  <a:defRPr/>
            </a:pPr>
            <a:r>
              <a:rPr lang="en-US" sz="1600" dirty="0">
                <a:ea typeface="ＭＳ Ｐゴシック" pitchFamily="-108" charset="-128"/>
                <a:cs typeface="Arial" charset="0"/>
              </a:rPr>
              <a:t>Examples of discrimination on the basis of disability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  <a:defRPr/>
            </a:pPr>
            <a:endParaRPr lang="en-US" sz="1600" dirty="0">
              <a:ea typeface="ＭＳ Ｐゴシック" pitchFamily="-108" charset="-128"/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  <a:defRPr/>
            </a:pPr>
            <a:r>
              <a:rPr lang="en-US" sz="1600" dirty="0">
                <a:ea typeface="ＭＳ Ｐゴシック" pitchFamily="-108" charset="-128"/>
                <a:cs typeface="Arial" charset="0"/>
              </a:rPr>
              <a:t>Specific measures to promote equality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  <a:defRPr/>
            </a:pPr>
            <a:endParaRPr lang="en-US" sz="1600" dirty="0">
              <a:ea typeface="ＭＳ Ｐゴシック" pitchFamily="-108" charset="-128"/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  <a:defRPr/>
            </a:pPr>
            <a:r>
              <a:rPr lang="en-US" sz="1600" dirty="0">
                <a:ea typeface="ＭＳ Ｐゴシック" pitchFamily="-108" charset="-128"/>
                <a:cs typeface="Arial" charset="0"/>
              </a:rPr>
              <a:t>Who’s responsible?</a:t>
            </a: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endParaRPr lang="en-US" sz="2000" dirty="0">
              <a:ea typeface="ＭＳ Ｐゴシック" pitchFamily="-108" charset="-128"/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  <a:defRPr/>
            </a:pPr>
            <a:endParaRPr lang="en-US" sz="2000" dirty="0">
              <a:ea typeface="ＭＳ Ｐゴシック" pitchFamily="-108" charset="-128"/>
              <a:cs typeface="Arial" charset="0"/>
            </a:endParaRPr>
          </a:p>
        </p:txBody>
      </p:sp>
      <p:sp>
        <p:nvSpPr>
          <p:cNvPr id="6149" name="TextBox 17"/>
          <p:cNvSpPr txBox="1">
            <a:spLocks noChangeArrowheads="1"/>
          </p:cNvSpPr>
          <p:nvPr/>
        </p:nvSpPr>
        <p:spPr bwMode="auto">
          <a:xfrm>
            <a:off x="1066800" y="366713"/>
            <a:ext cx="168751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600" b="1">
                <a:solidFill>
                  <a:schemeClr val="tx2"/>
                </a:solidFill>
                <a:cs typeface="Arial" charset="0"/>
              </a:rPr>
              <a:t>Objective</a:t>
            </a:r>
          </a:p>
        </p:txBody>
      </p:sp>
      <p:sp>
        <p:nvSpPr>
          <p:cNvPr id="6150" name="TextBox 18"/>
          <p:cNvSpPr txBox="1">
            <a:spLocks noChangeArrowheads="1"/>
          </p:cNvSpPr>
          <p:nvPr/>
        </p:nvSpPr>
        <p:spPr bwMode="auto">
          <a:xfrm>
            <a:off x="4699000" y="366713"/>
            <a:ext cx="21113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600" b="1">
                <a:solidFill>
                  <a:schemeClr val="tx2"/>
                </a:solidFill>
                <a:cs typeface="Arial" charset="0"/>
              </a:rPr>
              <a:t>Module 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44500" y="365125"/>
            <a:ext cx="8472488" cy="1143000"/>
          </a:xfrm>
        </p:spPr>
        <p:txBody>
          <a:bodyPr/>
          <a:lstStyle/>
          <a:p>
            <a:pPr algn="ctr" eaLnBrk="1" hangingPunct="1"/>
            <a:r>
              <a:rPr lang="en-US" sz="2800" smtClean="0">
                <a:latin typeface="Arial" charset="0"/>
                <a:ea typeface="ＭＳ Ｐゴシック" pitchFamily="34" charset="-128"/>
                <a:cs typeface="Arial" charset="0"/>
              </a:rPr>
              <a:t>Resources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558800" y="1159974"/>
            <a:ext cx="7477125" cy="5018087"/>
          </a:xfrm>
        </p:spPr>
        <p:txBody>
          <a:bodyPr/>
          <a:lstStyle/>
          <a:p>
            <a:pPr eaLnBrk="1" hangingPunct="1"/>
            <a:r>
              <a:rPr lang="en-US" sz="2200" dirty="0" smtClean="0">
                <a:latin typeface="Arial" charset="0"/>
                <a:ea typeface="ＭＳ Ｐゴシック" pitchFamily="34" charset="-128"/>
                <a:cs typeface="Arial" charset="0"/>
              </a:rPr>
              <a:t>Convention on the Rights of Persons with Disabilities</a:t>
            </a:r>
          </a:p>
          <a:p>
            <a:pPr eaLnBrk="1" hangingPunct="1"/>
            <a:r>
              <a:rPr lang="en-US" sz="2200" dirty="0" smtClean="0">
                <a:latin typeface="Arial" charset="0"/>
                <a:ea typeface="ＭＳ Ｐゴシック" pitchFamily="34" charset="-128"/>
                <a:cs typeface="Arial" charset="0"/>
              </a:rPr>
              <a:t>Human Rights Committee, general comment No. 18 (1989) on non-discrimination</a:t>
            </a:r>
          </a:p>
          <a:p>
            <a:pPr eaLnBrk="1" hangingPunct="1"/>
            <a:r>
              <a:rPr lang="en-US" sz="2200" dirty="0" smtClean="0">
                <a:latin typeface="Arial" charset="0"/>
                <a:ea typeface="ＭＳ Ｐゴシック" pitchFamily="34" charset="-128"/>
                <a:cs typeface="Arial" charset="0"/>
              </a:rPr>
              <a:t>Committee on Economic, Social and Cultural Rights, general comment No. 20 (2009) on non-discrimination in economic, social and cultural rights</a:t>
            </a:r>
          </a:p>
          <a:p>
            <a:pPr eaLnBrk="1" hangingPunct="1"/>
            <a:r>
              <a:rPr lang="en-US" sz="2200" dirty="0">
                <a:latin typeface="Arial" charset="0"/>
                <a:ea typeface="ＭＳ Ｐゴシック" pitchFamily="34" charset="-128"/>
                <a:cs typeface="Arial" charset="0"/>
              </a:rPr>
              <a:t>Committee on the Elimination of Discrimination against Women</a:t>
            </a:r>
            <a:r>
              <a:rPr lang="en-US" sz="2200" dirty="0" smtClean="0">
                <a:latin typeface="Arial" charset="0"/>
                <a:ea typeface="ＭＳ Ｐゴシック" pitchFamily="34" charset="-128"/>
                <a:cs typeface="Arial" charset="0"/>
              </a:rPr>
              <a:t>, general recommendation No. 25 (2004) on temporary special measures</a:t>
            </a:r>
          </a:p>
          <a:p>
            <a:pPr eaLnBrk="1" hangingPunct="1"/>
            <a:r>
              <a:rPr lang="en-US" sz="2200" dirty="0" smtClean="0">
                <a:latin typeface="Arial" charset="0"/>
                <a:ea typeface="ＭＳ Ｐゴシック" pitchFamily="34" charset="-128"/>
                <a:cs typeface="Arial" charset="0"/>
              </a:rPr>
              <a:t>Committee on the Elimination of Discrimination against Women, general recommendation No. 28 (2010) on the core obligations of States parties under article 2 </a:t>
            </a:r>
            <a:r>
              <a:rPr lang="en-US" sz="2200" dirty="0">
                <a:latin typeface="Arial" charset="0"/>
                <a:ea typeface="ＭＳ Ｐゴシック" pitchFamily="34" charset="-128"/>
                <a:cs typeface="Arial" charset="0"/>
              </a:rPr>
              <a:t>of Convention on the Elimination of All Forms of Discrimination against Women</a:t>
            </a:r>
          </a:p>
          <a:p>
            <a:pPr eaLnBrk="1" hangingPunct="1">
              <a:buFont typeface="Arial" charset="0"/>
              <a:buNone/>
            </a:pPr>
            <a:endParaRPr lang="en-US" sz="28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/>
            <a:endParaRPr lang="en-US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417513" y="274638"/>
            <a:ext cx="8339137" cy="1090612"/>
          </a:xfrm>
        </p:spPr>
        <p:txBody>
          <a:bodyPr/>
          <a:lstStyle/>
          <a:p>
            <a:pPr algn="ctr" eaLnBrk="1" hangingPunct="1"/>
            <a:r>
              <a:rPr lang="fr-FR" sz="3600" smtClean="0">
                <a:latin typeface="Arial" charset="0"/>
                <a:ea typeface="ＭＳ Ｐゴシック" pitchFamily="34" charset="-128"/>
                <a:cs typeface="Arial" charset="0"/>
              </a:rPr>
              <a:t>Thinking about discrimination</a:t>
            </a:r>
          </a:p>
        </p:txBody>
      </p:sp>
      <p:sp>
        <p:nvSpPr>
          <p:cNvPr id="7171" name="Content Placeholder 2"/>
          <p:cNvSpPr txBox="1">
            <a:spLocks/>
          </p:cNvSpPr>
          <p:nvPr/>
        </p:nvSpPr>
        <p:spPr bwMode="auto">
          <a:xfrm>
            <a:off x="1016000" y="2087563"/>
            <a:ext cx="7056438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700" i="1" dirty="0">
              <a:cs typeface="Arial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700" i="1" dirty="0">
              <a:cs typeface="Arial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4000" i="1" dirty="0">
                <a:solidFill>
                  <a:srgbClr val="FF0000"/>
                </a:solidFill>
                <a:cs typeface="Arial" charset="0"/>
              </a:rPr>
              <a:t>The </a:t>
            </a:r>
            <a:r>
              <a:rPr lang="en-US" sz="4000" i="1" dirty="0" smtClean="0">
                <a:solidFill>
                  <a:srgbClr val="FF0000"/>
                </a:solidFill>
                <a:cs typeface="Arial" charset="0"/>
              </a:rPr>
              <a:t>power walk</a:t>
            </a:r>
            <a:endParaRPr lang="en-US" sz="4000" i="1" dirty="0">
              <a:solidFill>
                <a:srgbClr val="FF0000"/>
              </a:solidFill>
              <a:cs typeface="Arial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700" i="1" dirty="0">
              <a:cs typeface="Arial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700" i="1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>
          <a:xfrm>
            <a:off x="444500" y="274638"/>
            <a:ext cx="8396288" cy="1090612"/>
          </a:xfrm>
        </p:spPr>
        <p:txBody>
          <a:bodyPr/>
          <a:lstStyle/>
          <a:p>
            <a:pPr algn="ctr" eaLnBrk="1" hangingPunct="1"/>
            <a:r>
              <a:rPr lang="fr-FR" sz="3600" smtClean="0">
                <a:latin typeface="Arial" charset="0"/>
                <a:ea typeface="ＭＳ Ｐゴシック" pitchFamily="34" charset="-128"/>
                <a:cs typeface="Arial" charset="0"/>
              </a:rPr>
              <a:t>Forms of discrimination</a:t>
            </a:r>
          </a:p>
        </p:txBody>
      </p:sp>
      <p:sp>
        <p:nvSpPr>
          <p:cNvPr id="8195" name="Content Placeholder 2"/>
          <p:cNvSpPr txBox="1">
            <a:spLocks/>
          </p:cNvSpPr>
          <p:nvPr/>
        </p:nvSpPr>
        <p:spPr bwMode="auto">
          <a:xfrm>
            <a:off x="1016000" y="1365250"/>
            <a:ext cx="7056438" cy="407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700">
              <a:cs typeface="Arial" charset="0"/>
            </a:endParaRPr>
          </a:p>
        </p:txBody>
      </p:sp>
      <p:grpSp>
        <p:nvGrpSpPr>
          <p:cNvPr id="8196" name="Group 25"/>
          <p:cNvGrpSpPr>
            <a:grpSpLocks/>
          </p:cNvGrpSpPr>
          <p:nvPr/>
        </p:nvGrpSpPr>
        <p:grpSpPr bwMode="auto">
          <a:xfrm>
            <a:off x="3886200" y="4191000"/>
            <a:ext cx="1905000" cy="1143000"/>
            <a:chOff x="0" y="127000"/>
            <a:chExt cx="1904999" cy="1143000"/>
          </a:xfrm>
        </p:grpSpPr>
        <p:sp>
          <p:nvSpPr>
            <p:cNvPr id="5" name="Rectangle 4"/>
            <p:cNvSpPr/>
            <p:nvPr/>
          </p:nvSpPr>
          <p:spPr>
            <a:xfrm>
              <a:off x="0" y="127000"/>
              <a:ext cx="1904999" cy="1143000"/>
            </a:xfrm>
            <a:prstGeom prst="rect">
              <a:avLst/>
            </a:prstGeom>
            <a:solidFill>
              <a:srgbClr val="FF0000">
                <a:alpha val="53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ectangle 5"/>
            <p:cNvSpPr/>
            <p:nvPr/>
          </p:nvSpPr>
          <p:spPr>
            <a:xfrm>
              <a:off x="0" y="127000"/>
              <a:ext cx="1904999" cy="1143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anchor="ctr"/>
            <a:lstStyle/>
            <a:p>
              <a:pPr algn="ctr">
                <a:defRPr/>
              </a:pPr>
              <a:endParaRPr lang="en-US" sz="2000">
                <a:solidFill>
                  <a:schemeClr val="tx1"/>
                </a:solidFill>
                <a:cs typeface="Arial" charset="0"/>
              </a:endParaRPr>
            </a:p>
            <a:p>
              <a:pPr algn="ctr">
                <a:defRPr/>
              </a:pPr>
              <a:r>
                <a:rPr lang="en-US" sz="2000">
                  <a:solidFill>
                    <a:schemeClr val="tx1"/>
                  </a:solidFill>
                  <a:cs typeface="Arial" charset="0"/>
                </a:rPr>
                <a:t>multiple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tx1"/>
                  </a:solidFill>
                  <a:cs typeface="Arial" charset="0"/>
                </a:rPr>
                <a:t>discrimination</a:t>
              </a:r>
            </a:p>
            <a:p>
              <a:pPr algn="ctr">
                <a:spcAft>
                  <a:spcPct val="35000"/>
                </a:spcAft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</p:grpSp>
      <p:cxnSp>
        <p:nvCxnSpPr>
          <p:cNvPr id="7" name="Straight Connector 6"/>
          <p:cNvCxnSpPr/>
          <p:nvPr/>
        </p:nvCxnSpPr>
        <p:spPr>
          <a:xfrm rot="5400000">
            <a:off x="7087394" y="3428206"/>
            <a:ext cx="35052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>
            <a:off x="1371600" y="6553200"/>
            <a:ext cx="43434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393491178"/>
              </p:ext>
            </p:extLst>
          </p:nvPr>
        </p:nvGraphicFramePr>
        <p:xfrm>
          <a:off x="1752600" y="1371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835025" y="274638"/>
            <a:ext cx="8308975" cy="1090612"/>
          </a:xfrm>
        </p:spPr>
        <p:txBody>
          <a:bodyPr/>
          <a:lstStyle/>
          <a:p>
            <a:pPr eaLnBrk="1" hangingPunct="1"/>
            <a:r>
              <a:rPr lang="fr-FR" sz="3200" smtClean="0">
                <a:latin typeface="Arial" charset="0"/>
                <a:ea typeface="ＭＳ Ｐゴシック" pitchFamily="34" charset="-128"/>
                <a:cs typeface="Arial" charset="0"/>
              </a:rPr>
              <a:t>Discrimination on the basis of disability</a:t>
            </a:r>
          </a:p>
        </p:txBody>
      </p:sp>
      <p:sp>
        <p:nvSpPr>
          <p:cNvPr id="9219" name="Content Placeholder 2"/>
          <p:cNvSpPr txBox="1">
            <a:spLocks/>
          </p:cNvSpPr>
          <p:nvPr/>
        </p:nvSpPr>
        <p:spPr bwMode="auto">
          <a:xfrm>
            <a:off x="1016000" y="1365250"/>
            <a:ext cx="7056438" cy="407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700">
              <a:cs typeface="Arial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858838" y="917575"/>
            <a:ext cx="7467600" cy="5251450"/>
          </a:xfrm>
          <a:prstGeom prst="rect">
            <a:avLst/>
          </a:prstGeom>
          <a:solidFill>
            <a:srgbClr val="C00000">
              <a:alpha val="43921"/>
            </a:srgbClr>
          </a:solidFill>
          <a:ln>
            <a:noFill/>
          </a:ln>
          <a:extLst/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2"/>
                </a:solidFill>
                <a:latin typeface="Arial"/>
                <a:ea typeface="ＭＳ Ｐゴシック" pitchFamily="-108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pitchFamily="-108" charset="0"/>
                <a:ea typeface="ＭＳ Ｐゴシック" pitchFamily="-108" charset="-128"/>
                <a:cs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pitchFamily="-108" charset="0"/>
                <a:ea typeface="ＭＳ Ｐゴシック" pitchFamily="-108" charset="-128"/>
                <a:cs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pitchFamily="-108" charset="0"/>
                <a:ea typeface="ＭＳ Ｐゴシック" pitchFamily="-108" charset="-128"/>
                <a:cs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pitchFamily="-108" charset="0"/>
                <a:ea typeface="ＭＳ Ｐゴシック" pitchFamily="-108" charset="-128"/>
                <a:cs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itchFamily="-108" charset="0"/>
                <a:ea typeface="ＭＳ Ｐゴシック" pitchFamily="-108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itchFamily="-108" charset="0"/>
                <a:ea typeface="ＭＳ Ｐゴシック" pitchFamily="-108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itchFamily="-108" charset="0"/>
                <a:ea typeface="ＭＳ Ｐゴシック" pitchFamily="-108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itchFamily="-108" charset="0"/>
                <a:ea typeface="ＭＳ Ｐゴシック" pitchFamily="-108" charset="-128"/>
              </a:defRPr>
            </a:lvl9pPr>
          </a:lstStyle>
          <a:p>
            <a:pPr algn="ctr" eaLnBrk="1" hangingPunct="1">
              <a:defRPr/>
            </a:pP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Any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distinction, exclusion</a:t>
            </a: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or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restriction </a:t>
            </a: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lang="en-US" sz="2800" b="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on the basis of disability </a:t>
            </a:r>
            <a:br>
              <a:rPr lang="en-US" sz="2800" b="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which has the </a:t>
            </a:r>
            <a:r>
              <a:rPr lang="en-US" sz="2800" b="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purpose</a:t>
            </a: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or </a:t>
            </a:r>
            <a:r>
              <a:rPr lang="en-US" sz="2800" b="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effect </a:t>
            </a: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br>
              <a:rPr lang="en-US" sz="2800" b="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of impairing or nullifying </a:t>
            </a:r>
            <a:br>
              <a:rPr lang="en-US" sz="2800" b="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the </a:t>
            </a:r>
            <a:r>
              <a:rPr lang="en-US" sz="2800" b="0" u="sng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recognition</a:t>
            </a: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en-US" sz="2800" b="0" u="sng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enjoyment</a:t>
            </a: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or </a:t>
            </a:r>
            <a:r>
              <a:rPr lang="en-US" sz="2800" b="0" u="sng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exercise</a:t>
            </a: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lang="en-US" sz="2800" b="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on an equal basis with others</a:t>
            </a:r>
            <a:br>
              <a:rPr lang="en-US" sz="2800" b="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of all human rights and fundamental freedoms in the political, economic, social, cultural, civil or any other field. </a:t>
            </a:r>
            <a:br>
              <a:rPr lang="en-US" sz="2800" b="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It encompasses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all forms of discrimination</a:t>
            </a: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including denial of reasonable accommodation</a:t>
            </a:r>
            <a:r>
              <a:rPr lang="en-US" sz="3200" dirty="0" smtClean="0">
                <a:ea typeface="Calibri" pitchFamily="34" charset="0"/>
                <a:cs typeface="Times New Roman" pitchFamily="18" charset="0"/>
              </a:rPr>
              <a:t/>
            </a:r>
            <a:br>
              <a:rPr lang="en-US" sz="3200" dirty="0" smtClean="0">
                <a:ea typeface="Calibri" pitchFamily="34" charset="0"/>
                <a:cs typeface="Times New Roman" pitchFamily="18" charset="0"/>
              </a:rPr>
            </a:br>
            <a:r>
              <a:rPr lang="en-US" sz="3200" dirty="0" smtClean="0">
                <a:ea typeface="Calibri" pitchFamily="34" charset="0"/>
                <a:cs typeface="Times New Roman" pitchFamily="18" charset="0"/>
              </a:rPr>
              <a:t/>
            </a:r>
            <a:br>
              <a:rPr lang="en-US" sz="3200" dirty="0" smtClean="0">
                <a:ea typeface="Calibri" pitchFamily="34" charset="0"/>
                <a:cs typeface="Times New Roman" pitchFamily="18" charset="0"/>
              </a:rPr>
            </a:br>
            <a:endParaRPr lang="en-US" sz="3200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390525" y="274638"/>
            <a:ext cx="8485188" cy="1090612"/>
          </a:xfrm>
        </p:spPr>
        <p:txBody>
          <a:bodyPr/>
          <a:lstStyle/>
          <a:p>
            <a:pPr algn="ctr" eaLnBrk="1" hangingPunct="1"/>
            <a:r>
              <a:rPr lang="fr-FR" sz="3600" smtClean="0">
                <a:latin typeface="Arial" charset="0"/>
                <a:ea typeface="ＭＳ Ｐゴシック" pitchFamily="34" charset="-128"/>
                <a:cs typeface="Arial" charset="0"/>
              </a:rPr>
              <a:t>Reasonable accommodation</a:t>
            </a:r>
          </a:p>
        </p:txBody>
      </p:sp>
      <p:sp>
        <p:nvSpPr>
          <p:cNvPr id="10243" name="Content Placeholder 2"/>
          <p:cNvSpPr txBox="1">
            <a:spLocks/>
          </p:cNvSpPr>
          <p:nvPr/>
        </p:nvSpPr>
        <p:spPr bwMode="auto">
          <a:xfrm>
            <a:off x="1016000" y="1563688"/>
            <a:ext cx="7056438" cy="407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700"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01700" y="1563688"/>
            <a:ext cx="7489825" cy="4379912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 i="1" dirty="0">
                <a:cs typeface="Arial" charset="0"/>
              </a:rPr>
              <a:t>Necessary and appropriate </a:t>
            </a:r>
            <a:r>
              <a:rPr lang="en-US" sz="2800" b="1" i="1" dirty="0">
                <a:cs typeface="Arial" charset="0"/>
              </a:rPr>
              <a:t>modification and adjustments</a:t>
            </a:r>
            <a:r>
              <a:rPr lang="en-US" sz="2800" i="1" dirty="0">
                <a:cs typeface="Arial" charset="0"/>
              </a:rPr>
              <a:t> not imposing a </a:t>
            </a:r>
            <a:r>
              <a:rPr lang="en-US" sz="2800" b="1" i="1" dirty="0">
                <a:cs typeface="Arial" charset="0"/>
              </a:rPr>
              <a:t>disproportionate or undue burden</a:t>
            </a:r>
            <a:r>
              <a:rPr lang="en-US" sz="2800" i="1" dirty="0">
                <a:cs typeface="Arial" charset="0"/>
              </a:rPr>
              <a:t>, where needed </a:t>
            </a:r>
            <a:r>
              <a:rPr lang="en-US" sz="2800" b="1" i="1" dirty="0">
                <a:cs typeface="Arial" charset="0"/>
              </a:rPr>
              <a:t>in a particular case</a:t>
            </a:r>
            <a:r>
              <a:rPr lang="en-US" sz="2800" i="1" dirty="0">
                <a:cs typeface="Arial" charset="0"/>
              </a:rPr>
              <a:t>, to ensure to persons with disabilities the enjoyment or </a:t>
            </a:r>
            <a:r>
              <a:rPr lang="en-US" sz="2800" b="1" i="1" dirty="0">
                <a:cs typeface="Arial" charset="0"/>
              </a:rPr>
              <a:t>exercise on an equal basis </a:t>
            </a:r>
            <a:r>
              <a:rPr lang="en-US" sz="2800" i="1" dirty="0">
                <a:cs typeface="Arial" charset="0"/>
              </a:rPr>
              <a:t>with others of all human rights and fundamental freedoms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390525" y="274638"/>
            <a:ext cx="8485188" cy="1090612"/>
          </a:xfrm>
        </p:spPr>
        <p:txBody>
          <a:bodyPr/>
          <a:lstStyle/>
          <a:p>
            <a:pPr algn="ctr" eaLnBrk="1" hangingPunct="1"/>
            <a:r>
              <a:rPr lang="fr-FR" sz="3600" dirty="0" err="1" smtClean="0">
                <a:latin typeface="Arial" charset="0"/>
                <a:ea typeface="ＭＳ Ｐゴシック" pitchFamily="34" charset="-128"/>
                <a:cs typeface="Arial" charset="0"/>
              </a:rPr>
              <a:t>Reasonable</a:t>
            </a:r>
            <a:r>
              <a:rPr lang="fr-FR" sz="3600" dirty="0" smtClean="0">
                <a:latin typeface="Arial" charset="0"/>
                <a:ea typeface="ＭＳ Ｐゴシック" pitchFamily="34" charset="-128"/>
                <a:cs typeface="Arial" charset="0"/>
              </a:rPr>
              <a:t> accommodation</a:t>
            </a:r>
          </a:p>
        </p:txBody>
      </p:sp>
      <p:sp>
        <p:nvSpPr>
          <p:cNvPr id="10243" name="Content Placeholder 2"/>
          <p:cNvSpPr txBox="1">
            <a:spLocks/>
          </p:cNvSpPr>
          <p:nvPr/>
        </p:nvSpPr>
        <p:spPr bwMode="auto">
          <a:xfrm>
            <a:off x="1016000" y="1563688"/>
            <a:ext cx="7056438" cy="407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2800" b="1" dirty="0" smtClean="0">
                <a:solidFill>
                  <a:schemeClr val="tx2"/>
                </a:solidFill>
                <a:cs typeface="Arial" charset="0"/>
              </a:rPr>
              <a:t>Elements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3600" b="1" dirty="0">
              <a:solidFill>
                <a:schemeClr val="tx2"/>
              </a:solidFill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charset="0"/>
              </a:rPr>
              <a:t>Is of immediate realization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200" dirty="0"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cs typeface="Arial" charset="0"/>
              </a:rPr>
              <a:t>Applies in individual </a:t>
            </a:r>
            <a:r>
              <a:rPr lang="en-US" sz="2200" dirty="0" smtClean="0">
                <a:cs typeface="Arial" charset="0"/>
              </a:rPr>
              <a:t>cases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200" dirty="0"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cs typeface="Arial" charset="0"/>
              </a:rPr>
              <a:t>Applies upon request of a person with </a:t>
            </a:r>
            <a:r>
              <a:rPr lang="en-US" sz="2200" dirty="0" smtClean="0">
                <a:cs typeface="Arial" charset="0"/>
              </a:rPr>
              <a:t>disability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200" dirty="0"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cs typeface="Arial" charset="0"/>
              </a:rPr>
              <a:t>Implies </a:t>
            </a:r>
            <a:r>
              <a:rPr lang="en-US" sz="2200" dirty="0" smtClean="0">
                <a:cs typeface="Arial" charset="0"/>
              </a:rPr>
              <a:t>an objective </a:t>
            </a:r>
            <a:r>
              <a:rPr lang="en-US" sz="2200" dirty="0">
                <a:cs typeface="Arial" charset="0"/>
              </a:rPr>
              <a:t>reasonableness test</a:t>
            </a:r>
          </a:p>
        </p:txBody>
      </p:sp>
    </p:spTree>
    <p:extLst>
      <p:ext uri="{BB962C8B-B14F-4D97-AF65-F5344CB8AC3E}">
        <p14:creationId xmlns:p14="http://schemas.microsoft.com/office/powerpoint/2010/main" val="228956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390525" y="274638"/>
            <a:ext cx="8485188" cy="1090612"/>
          </a:xfrm>
        </p:spPr>
        <p:txBody>
          <a:bodyPr/>
          <a:lstStyle/>
          <a:p>
            <a:pPr algn="ctr" eaLnBrk="1" hangingPunct="1"/>
            <a:r>
              <a:rPr lang="fr-FR" sz="3600" dirty="0" err="1" smtClean="0">
                <a:latin typeface="Arial" charset="0"/>
                <a:ea typeface="ＭＳ Ｐゴシック" pitchFamily="34" charset="-128"/>
                <a:cs typeface="Arial" charset="0"/>
              </a:rPr>
              <a:t>Reasonable</a:t>
            </a:r>
            <a:r>
              <a:rPr lang="fr-FR" sz="3600" dirty="0" smtClean="0">
                <a:latin typeface="Arial" charset="0"/>
                <a:ea typeface="ＭＳ Ｐゴシック" pitchFamily="34" charset="-128"/>
                <a:cs typeface="Arial" charset="0"/>
              </a:rPr>
              <a:t> accommodation</a:t>
            </a:r>
            <a:br>
              <a:rPr lang="fr-FR" sz="36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sz="2400" dirty="0" smtClean="0">
                <a:cs typeface="Arial" charset="0"/>
              </a:rPr>
              <a:t>Objective </a:t>
            </a:r>
            <a:r>
              <a:rPr lang="en-US" sz="2400" dirty="0">
                <a:cs typeface="Arial" charset="0"/>
              </a:rPr>
              <a:t>reasonableness test</a:t>
            </a:r>
            <a:r>
              <a:rPr lang="en-US" sz="3600" dirty="0">
                <a:cs typeface="Arial" charset="0"/>
              </a:rPr>
              <a:t/>
            </a:r>
            <a:br>
              <a:rPr lang="en-US" sz="3600" dirty="0">
                <a:cs typeface="Arial" charset="0"/>
              </a:rPr>
            </a:br>
            <a:endParaRPr lang="fr-FR" sz="36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0243" name="Content Placeholder 2"/>
          <p:cNvSpPr txBox="1">
            <a:spLocks/>
          </p:cNvSpPr>
          <p:nvPr/>
        </p:nvSpPr>
        <p:spPr bwMode="auto">
          <a:xfrm>
            <a:off x="1016000" y="1563688"/>
            <a:ext cx="7056438" cy="407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2400" b="1" dirty="0" smtClean="0">
                <a:solidFill>
                  <a:schemeClr val="tx2"/>
                </a:solidFill>
                <a:cs typeface="Arial" charset="0"/>
              </a:rPr>
              <a:t>Elements</a:t>
            </a:r>
            <a:endParaRPr lang="en-US" sz="2800" b="1" dirty="0" smtClean="0">
              <a:solidFill>
                <a:schemeClr val="tx2"/>
              </a:solidFill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charset="0"/>
              </a:rPr>
              <a:t>Undue burden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200" dirty="0"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charset="0"/>
              </a:rPr>
              <a:t>Interactive dialogue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200" dirty="0"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charset="0"/>
              </a:rPr>
              <a:t>Objective justification</a:t>
            </a:r>
          </a:p>
          <a:p>
            <a:pPr marL="1200150" lvl="1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charset="0"/>
              </a:rPr>
              <a:t>Relevant</a:t>
            </a:r>
          </a:p>
          <a:p>
            <a:pPr marL="1200150" lvl="1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charset="0"/>
              </a:rPr>
              <a:t>Proportional</a:t>
            </a:r>
          </a:p>
          <a:p>
            <a:pPr marL="1200150" lvl="1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charset="0"/>
              </a:rPr>
              <a:t>Possible</a:t>
            </a:r>
          </a:p>
          <a:p>
            <a:pPr marL="1200150" lvl="1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charset="0"/>
              </a:rPr>
              <a:t>Financially feasible</a:t>
            </a:r>
          </a:p>
          <a:p>
            <a:pPr marL="1200150" lvl="1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charset="0"/>
              </a:rPr>
              <a:t>Economically feasible</a:t>
            </a:r>
          </a:p>
          <a:p>
            <a:pPr marL="1200150" lvl="1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22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2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83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390525" y="274638"/>
            <a:ext cx="8485188" cy="1090612"/>
          </a:xfrm>
        </p:spPr>
        <p:txBody>
          <a:bodyPr/>
          <a:lstStyle/>
          <a:p>
            <a:pPr algn="ctr" eaLnBrk="1" hangingPunct="1"/>
            <a:r>
              <a:rPr lang="fr-FR" sz="3600" dirty="0" err="1" smtClean="0">
                <a:latin typeface="Arial" charset="0"/>
                <a:ea typeface="ＭＳ Ｐゴシック" pitchFamily="34" charset="-128"/>
                <a:cs typeface="Arial" charset="0"/>
              </a:rPr>
              <a:t>Reasonable</a:t>
            </a:r>
            <a:r>
              <a:rPr lang="fr-FR" sz="3600" dirty="0" smtClean="0">
                <a:latin typeface="Arial" charset="0"/>
                <a:ea typeface="ＭＳ Ｐゴシック" pitchFamily="34" charset="-128"/>
                <a:cs typeface="Arial" charset="0"/>
              </a:rPr>
              <a:t> accommodation</a:t>
            </a:r>
            <a:br>
              <a:rPr lang="fr-FR" sz="36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sz="2400" dirty="0" smtClean="0">
                <a:cs typeface="Arial" charset="0"/>
              </a:rPr>
              <a:t>Undue burden</a:t>
            </a:r>
            <a:r>
              <a:rPr lang="en-US" sz="3600" dirty="0">
                <a:cs typeface="Arial" charset="0"/>
              </a:rPr>
              <a:t/>
            </a:r>
            <a:br>
              <a:rPr lang="en-US" sz="3600" dirty="0">
                <a:cs typeface="Arial" charset="0"/>
              </a:rPr>
            </a:br>
            <a:endParaRPr lang="fr-FR" sz="36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0243" name="Content Placeholder 2"/>
          <p:cNvSpPr txBox="1">
            <a:spLocks/>
          </p:cNvSpPr>
          <p:nvPr/>
        </p:nvSpPr>
        <p:spPr bwMode="auto">
          <a:xfrm>
            <a:off x="1016000" y="1563688"/>
            <a:ext cx="7056438" cy="407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3600" b="1" dirty="0">
              <a:solidFill>
                <a:schemeClr val="tx2"/>
              </a:solidFill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charset="0"/>
              </a:rPr>
              <a:t>The request of accommodation must be addressed to the duty bearer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200" dirty="0"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cs typeface="Arial" charset="0"/>
              </a:rPr>
              <a:t>The obligation should be established in law or regulation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2200" dirty="0" smtClean="0"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charset="0"/>
              </a:rPr>
              <a:t>Law or regulations should identify the duty bearer to avoid establishing such burden on the right holder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200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53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Personnalisée 7">
      <a:dk1>
        <a:srgbClr val="333333"/>
      </a:dk1>
      <a:lt1>
        <a:sysClr val="window" lastClr="FFFFFF"/>
      </a:lt1>
      <a:dk2>
        <a:srgbClr val="006FB7"/>
      </a:dk2>
      <a:lt2>
        <a:srgbClr val="CCCCCC"/>
      </a:lt2>
      <a:accent1>
        <a:srgbClr val="006FB7"/>
      </a:accent1>
      <a:accent2>
        <a:srgbClr val="5693C9"/>
      </a:accent2>
      <a:accent3>
        <a:srgbClr val="F18E00"/>
      </a:accent3>
      <a:accent4>
        <a:srgbClr val="8C1713"/>
      </a:accent4>
      <a:accent5>
        <a:srgbClr val="7FBADF"/>
      </a:accent5>
      <a:accent6>
        <a:srgbClr val="C58781"/>
      </a:accent6>
      <a:hlink>
        <a:srgbClr val="006FB7"/>
      </a:hlink>
      <a:folHlink>
        <a:srgbClr val="5693C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B0021C1-1FC0-404B-98C8-4254CE025968}"/>
</file>

<file path=customXml/itemProps2.xml><?xml version="1.0" encoding="utf-8"?>
<ds:datastoreItem xmlns:ds="http://schemas.openxmlformats.org/officeDocument/2006/customXml" ds:itemID="{58BBA707-B4D5-4148-8120-CA27406FBE5D}"/>
</file>

<file path=customXml/itemProps3.xml><?xml version="1.0" encoding="utf-8"?>
<ds:datastoreItem xmlns:ds="http://schemas.openxmlformats.org/officeDocument/2006/customXml" ds:itemID="{F8E1EA8F-47EC-4EB5-AF7F-28BA73081CB3}"/>
</file>

<file path=customXml/itemProps4.xml><?xml version="1.0" encoding="utf-8"?>
<ds:datastoreItem xmlns:ds="http://schemas.openxmlformats.org/officeDocument/2006/customXml" ds:itemID="{E1904ABD-11DD-4B3B-9AF1-88FD31BD1F8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3497</TotalTime>
  <Words>1270</Words>
  <Application>Microsoft Office PowerPoint</Application>
  <PresentationFormat>On-screen Show (4:3)</PresentationFormat>
  <Paragraphs>220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Thème Office</vt:lpstr>
      <vt:lpstr>Discrimination on the basis of disability </vt:lpstr>
      <vt:lpstr>PowerPoint Presentation</vt:lpstr>
      <vt:lpstr>Thinking about discrimination</vt:lpstr>
      <vt:lpstr>Forms of discrimination</vt:lpstr>
      <vt:lpstr>Discrimination on the basis of disability</vt:lpstr>
      <vt:lpstr>Reasonable accommodation</vt:lpstr>
      <vt:lpstr>Reasonable accommodation</vt:lpstr>
      <vt:lpstr>Reasonable accommodation Objective reasonableness test </vt:lpstr>
      <vt:lpstr>Reasonable accommodation Undue burden </vt:lpstr>
      <vt:lpstr>Reasonable accommodation Interactive dialogue </vt:lpstr>
      <vt:lpstr>Reasonable accommodation Objective justification </vt:lpstr>
      <vt:lpstr>Reasonable accommodation Objective justification </vt:lpstr>
      <vt:lpstr>Reasonable accommodation Objective justification </vt:lpstr>
      <vt:lpstr>Reasonable accommodation Objective justification </vt:lpstr>
      <vt:lpstr>Reasonable accommodation Objective justification </vt:lpstr>
      <vt:lpstr>Reasonable accommodation Objective justification </vt:lpstr>
      <vt:lpstr>Discrimination on the basis of disability</vt:lpstr>
      <vt:lpstr>Specific measures</vt:lpstr>
      <vt:lpstr>Who is responsible?</vt:lpstr>
      <vt:lpstr>Resources</vt:lpstr>
    </vt:vector>
  </TitlesOfParts>
  <Company>Eddy Hill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5 Discrimination PPTX</dc:title>
  <dc:creator>Eddy Hill</dc:creator>
  <cp:lastModifiedBy>Facundo Chavez Penillas</cp:lastModifiedBy>
  <cp:revision>205</cp:revision>
  <cp:lastPrinted>2011-08-23T07:30:07Z</cp:lastPrinted>
  <dcterms:created xsi:type="dcterms:W3CDTF">2010-05-19T14:44:31Z</dcterms:created>
  <dcterms:modified xsi:type="dcterms:W3CDTF">2015-05-11T12:41:58Z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David McCreery</vt:lpwstr>
  </property>
  <property fmtid="{D5CDD505-2E9C-101B-9397-08002B2CF9AE}" pid="3" name="xd_Signature">
    <vt:lpwstr/>
  </property>
  <property fmtid="{D5CDD505-2E9C-101B-9397-08002B2CF9AE}" pid="4" name="display_urn:schemas-microsoft-com:office:office#Author">
    <vt:lpwstr>David McCreery</vt:lpwstr>
  </property>
  <property fmtid="{D5CDD505-2E9C-101B-9397-08002B2CF9AE}" pid="5" name="TemplateUrl">
    <vt:lpwstr/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ntentTypeId">
    <vt:lpwstr>0x0101008822B9E06671B54FA89F14538B9B0FEA</vt:lpwstr>
  </property>
  <property fmtid="{D5CDD505-2E9C-101B-9397-08002B2CF9AE}" pid="10" name="Order">
    <vt:r8>2767200</vt:r8>
  </property>
</Properties>
</file>