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handoutMasterIdLst>
    <p:handoutMasterId r:id="rId45"/>
  </p:handoutMasterIdLst>
  <p:sldIdLst>
    <p:sldId id="256" r:id="rId2"/>
    <p:sldId id="264" r:id="rId3"/>
    <p:sldId id="257" r:id="rId4"/>
    <p:sldId id="258" r:id="rId5"/>
    <p:sldId id="259" r:id="rId6"/>
    <p:sldId id="262" r:id="rId7"/>
    <p:sldId id="261" r:id="rId8"/>
    <p:sldId id="263" r:id="rId9"/>
    <p:sldId id="284" r:id="rId10"/>
    <p:sldId id="285" r:id="rId11"/>
    <p:sldId id="265" r:id="rId12"/>
    <p:sldId id="289" r:id="rId13"/>
    <p:sldId id="290" r:id="rId14"/>
    <p:sldId id="271" r:id="rId15"/>
    <p:sldId id="272" r:id="rId16"/>
    <p:sldId id="273" r:id="rId17"/>
    <p:sldId id="274" r:id="rId18"/>
    <p:sldId id="275" r:id="rId19"/>
    <p:sldId id="286" r:id="rId20"/>
    <p:sldId id="276" r:id="rId21"/>
    <p:sldId id="277" r:id="rId22"/>
    <p:sldId id="278" r:id="rId23"/>
    <p:sldId id="279" r:id="rId24"/>
    <p:sldId id="280" r:id="rId25"/>
    <p:sldId id="281" r:id="rId26"/>
    <p:sldId id="282" r:id="rId27"/>
    <p:sldId id="283" r:id="rId28"/>
    <p:sldId id="287" r:id="rId29"/>
    <p:sldId id="308" r:id="rId30"/>
    <p:sldId id="291" r:id="rId31"/>
    <p:sldId id="293" r:id="rId32"/>
    <p:sldId id="294" r:id="rId33"/>
    <p:sldId id="296" r:id="rId34"/>
    <p:sldId id="297" r:id="rId35"/>
    <p:sldId id="298" r:id="rId36"/>
    <p:sldId id="299" r:id="rId37"/>
    <p:sldId id="300" r:id="rId38"/>
    <p:sldId id="301" r:id="rId39"/>
    <p:sldId id="302" r:id="rId40"/>
    <p:sldId id="303" r:id="rId41"/>
    <p:sldId id="304" r:id="rId42"/>
    <p:sldId id="306" r:id="rId43"/>
    <p:sldId id="307"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6032633-ED26-4ACB-A2D3-B5C802F1DD82}" type="slidenum">
              <a:rPr lang="en-US"/>
              <a:pPr>
                <a:defRPr/>
              </a:pPr>
              <a:t>‹#›</a:t>
            </a:fld>
            <a:endParaRPr lang="en-US"/>
          </a:p>
        </p:txBody>
      </p:sp>
    </p:spTree>
    <p:extLst>
      <p:ext uri="{BB962C8B-B14F-4D97-AF65-F5344CB8AC3E}">
        <p14:creationId xmlns:p14="http://schemas.microsoft.com/office/powerpoint/2010/main" val="35858955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F4CDAB5-E3ED-4201-AF23-84AE454868F0}" type="slidenum">
              <a:rPr lang="en-US"/>
              <a:pPr>
                <a:defRPr/>
              </a:pPr>
              <a:t>‹#›</a:t>
            </a:fld>
            <a:endParaRPr lang="en-US"/>
          </a:p>
        </p:txBody>
      </p:sp>
    </p:spTree>
    <p:extLst>
      <p:ext uri="{BB962C8B-B14F-4D97-AF65-F5344CB8AC3E}">
        <p14:creationId xmlns:p14="http://schemas.microsoft.com/office/powerpoint/2010/main" val="22943844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25888-8346-4009-9023-99614A34F5F4}" type="slidenum">
              <a:rPr lang="en-US"/>
              <a:pPr>
                <a:defRPr/>
              </a:pPr>
              <a:t>‹#›</a:t>
            </a:fld>
            <a:endParaRPr lang="en-US"/>
          </a:p>
        </p:txBody>
      </p:sp>
    </p:spTree>
    <p:extLst>
      <p:ext uri="{BB962C8B-B14F-4D97-AF65-F5344CB8AC3E}">
        <p14:creationId xmlns:p14="http://schemas.microsoft.com/office/powerpoint/2010/main" val="145598175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2F5FC8E3-8117-446C-89A0-E38F36902460}"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79436865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187390B-3504-4B65-97CA-D44874745C60}" type="slidenum">
              <a:rPr lang="en-US"/>
              <a:pPr>
                <a:defRPr/>
              </a:pPr>
              <a:t>‹#›</a:t>
            </a:fld>
            <a:endParaRPr lang="en-US"/>
          </a:p>
        </p:txBody>
      </p:sp>
    </p:spTree>
    <p:extLst>
      <p:ext uri="{BB962C8B-B14F-4D97-AF65-F5344CB8AC3E}">
        <p14:creationId xmlns:p14="http://schemas.microsoft.com/office/powerpoint/2010/main" val="71076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8263EE30-36C0-4753-8B12-859A73A0A9F6}" type="slidenum">
              <a:rPr lang="en-US"/>
              <a:pPr>
                <a:defRPr/>
              </a:pPr>
              <a:t>‹#›</a:t>
            </a:fld>
            <a:endParaRPr lang="en-US"/>
          </a:p>
        </p:txBody>
      </p:sp>
    </p:spTree>
    <p:extLst>
      <p:ext uri="{BB962C8B-B14F-4D97-AF65-F5344CB8AC3E}">
        <p14:creationId xmlns:p14="http://schemas.microsoft.com/office/powerpoint/2010/main" val="284725383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A8291E3-01F0-4B39-AD73-32F9FBFDB61F}" type="slidenum">
              <a:rPr lang="en-US"/>
              <a:pPr>
                <a:defRPr/>
              </a:pPr>
              <a:t>‹#›</a:t>
            </a:fld>
            <a:endParaRPr lang="en-US"/>
          </a:p>
        </p:txBody>
      </p:sp>
    </p:spTree>
    <p:extLst>
      <p:ext uri="{BB962C8B-B14F-4D97-AF65-F5344CB8AC3E}">
        <p14:creationId xmlns:p14="http://schemas.microsoft.com/office/powerpoint/2010/main" val="8014569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92F5B5B-98CD-43C6-91C5-19082E75657C}" type="slidenum">
              <a:rPr lang="en-US"/>
              <a:pPr>
                <a:defRPr/>
              </a:pPr>
              <a:t>‹#›</a:t>
            </a:fld>
            <a:endParaRPr lang="en-US"/>
          </a:p>
        </p:txBody>
      </p:sp>
    </p:spTree>
    <p:extLst>
      <p:ext uri="{BB962C8B-B14F-4D97-AF65-F5344CB8AC3E}">
        <p14:creationId xmlns:p14="http://schemas.microsoft.com/office/powerpoint/2010/main" val="311747148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9542FF13-77D2-40F9-993A-2AFE07A660DA}" type="slidenum">
              <a:rPr lang="en-US"/>
              <a:pPr>
                <a:defRPr/>
              </a:pPr>
              <a:t>‹#›</a:t>
            </a:fld>
            <a:endParaRPr lang="en-US"/>
          </a:p>
        </p:txBody>
      </p:sp>
    </p:spTree>
    <p:extLst>
      <p:ext uri="{BB962C8B-B14F-4D97-AF65-F5344CB8AC3E}">
        <p14:creationId xmlns:p14="http://schemas.microsoft.com/office/powerpoint/2010/main" val="40042981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4CC9E283-038B-4079-91F9-2C72B6D7ECD8}" type="slidenum">
              <a:rPr lang="en-US"/>
              <a:pPr>
                <a:defRPr/>
              </a:pPr>
              <a:t>‹#›</a:t>
            </a:fld>
            <a:endParaRPr lang="en-US"/>
          </a:p>
        </p:txBody>
      </p:sp>
    </p:spTree>
    <p:extLst>
      <p:ext uri="{BB962C8B-B14F-4D97-AF65-F5344CB8AC3E}">
        <p14:creationId xmlns:p14="http://schemas.microsoft.com/office/powerpoint/2010/main" val="306999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8E838987-65D1-4808-89A7-5D6BBAFCA98F}" type="slidenum">
              <a:rPr lang="en-US"/>
              <a:pPr>
                <a:defRPr/>
              </a:pPr>
              <a:t>‹#›</a:t>
            </a:fld>
            <a:endParaRPr lang="en-US"/>
          </a:p>
        </p:txBody>
      </p:sp>
    </p:spTree>
    <p:extLst>
      <p:ext uri="{BB962C8B-B14F-4D97-AF65-F5344CB8AC3E}">
        <p14:creationId xmlns:p14="http://schemas.microsoft.com/office/powerpoint/2010/main" val="68724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5D79272E-86A7-4E12-9B0F-2CBADF8B23B4}"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121038072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695E6F6A-681B-471A-8904-3A4CFA37FA1F}"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2324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A7660D7D-44D6-43A2-A623-053F445BA2D7}"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07" r:id="rId12"/>
  </p:sldLayoutIdLst>
  <p:txStyles>
    <p:titleStyle>
      <a:lvl1pPr algn="ctr" rtl="0" eaLnBrk="0" fontAlgn="base" hangingPunct="0">
        <a:spcBef>
          <a:spcPct val="0"/>
        </a:spcBef>
        <a:spcAft>
          <a:spcPct val="0"/>
        </a:spcAft>
        <a:defRPr sz="3300" kern="1200">
          <a:solidFill>
            <a:srgbClr val="068DBF"/>
          </a:solidFill>
          <a:latin typeface="+mj-lt"/>
          <a:ea typeface="+mj-ea"/>
          <a:cs typeface="+mj-cs"/>
        </a:defRPr>
      </a:lvl1pPr>
      <a:lvl2pPr algn="ctr" rtl="0" eaLnBrk="0" fontAlgn="base" hangingPunct="0">
        <a:spcBef>
          <a:spcPct val="0"/>
        </a:spcBef>
        <a:spcAft>
          <a:spcPct val="0"/>
        </a:spcAft>
        <a:defRPr sz="3300">
          <a:solidFill>
            <a:srgbClr val="068DBF"/>
          </a:solidFill>
          <a:latin typeface="Georgia" pitchFamily="18" charset="0"/>
        </a:defRPr>
      </a:lvl2pPr>
      <a:lvl3pPr algn="ctr" rtl="0" eaLnBrk="0" fontAlgn="base" hangingPunct="0">
        <a:spcBef>
          <a:spcPct val="0"/>
        </a:spcBef>
        <a:spcAft>
          <a:spcPct val="0"/>
        </a:spcAft>
        <a:defRPr sz="3300">
          <a:solidFill>
            <a:srgbClr val="068DBF"/>
          </a:solidFill>
          <a:latin typeface="Georgia" pitchFamily="18" charset="0"/>
        </a:defRPr>
      </a:lvl3pPr>
      <a:lvl4pPr algn="ctr" rtl="0" eaLnBrk="0" fontAlgn="base" hangingPunct="0">
        <a:spcBef>
          <a:spcPct val="0"/>
        </a:spcBef>
        <a:spcAft>
          <a:spcPct val="0"/>
        </a:spcAft>
        <a:defRPr sz="3300">
          <a:solidFill>
            <a:srgbClr val="068DBF"/>
          </a:solidFill>
          <a:latin typeface="Georgia" pitchFamily="18" charset="0"/>
        </a:defRPr>
      </a:lvl4pPr>
      <a:lvl5pPr algn="ctr" rtl="0" eaLnBrk="0" fontAlgn="base" hangingPunct="0">
        <a:spcBef>
          <a:spcPct val="0"/>
        </a:spcBef>
        <a:spcAft>
          <a:spcPct val="0"/>
        </a:spcAft>
        <a:defRPr sz="3300">
          <a:solidFill>
            <a:srgbClr val="068DBF"/>
          </a:solidFill>
          <a:latin typeface="Georgia" pitchFamily="18" charset="0"/>
        </a:defRPr>
      </a:lvl5pPr>
      <a:lvl6pPr marL="457200" algn="ctr" rtl="0" fontAlgn="base">
        <a:spcBef>
          <a:spcPct val="0"/>
        </a:spcBef>
        <a:spcAft>
          <a:spcPct val="0"/>
        </a:spcAft>
        <a:defRPr sz="3300">
          <a:solidFill>
            <a:srgbClr val="068DBF"/>
          </a:solidFill>
          <a:latin typeface="Georgia" pitchFamily="18" charset="0"/>
        </a:defRPr>
      </a:lvl6pPr>
      <a:lvl7pPr marL="914400" algn="ctr" rtl="0" fontAlgn="base">
        <a:spcBef>
          <a:spcPct val="0"/>
        </a:spcBef>
        <a:spcAft>
          <a:spcPct val="0"/>
        </a:spcAft>
        <a:defRPr sz="3300">
          <a:solidFill>
            <a:srgbClr val="068DBF"/>
          </a:solidFill>
          <a:latin typeface="Georgia" pitchFamily="18" charset="0"/>
        </a:defRPr>
      </a:lvl7pPr>
      <a:lvl8pPr marL="1371600" algn="ctr" rtl="0" fontAlgn="base">
        <a:spcBef>
          <a:spcPct val="0"/>
        </a:spcBef>
        <a:spcAft>
          <a:spcPct val="0"/>
        </a:spcAft>
        <a:defRPr sz="3300">
          <a:solidFill>
            <a:srgbClr val="068DBF"/>
          </a:solidFill>
          <a:latin typeface="Georgia" pitchFamily="18" charset="0"/>
        </a:defRPr>
      </a:lvl8pPr>
      <a:lvl9pPr marL="1828800" algn="ctr" rtl="0" fontAlgn="base">
        <a:spcBef>
          <a:spcPct val="0"/>
        </a:spcBef>
        <a:spcAft>
          <a:spcPct val="0"/>
        </a:spcAft>
        <a:defRPr sz="3300">
          <a:solidFill>
            <a:srgbClr val="068DBF"/>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08A1D9"/>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7C984A"/>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C2AD8D"/>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eoc.gov/employers/coverage.cf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447800" y="3124200"/>
            <a:ext cx="7239000" cy="2895600"/>
          </a:xfrm>
        </p:spPr>
        <p:txBody>
          <a:bodyPr>
            <a:normAutofit fontScale="92500" lnSpcReduction="20000"/>
          </a:bodyPr>
          <a:lstStyle/>
          <a:p>
            <a:pPr eaLnBrk="1" fontAlgn="auto" hangingPunct="1">
              <a:spcAft>
                <a:spcPts val="0"/>
              </a:spcAft>
              <a:buFont typeface="Wingdings 2"/>
              <a:buNone/>
              <a:defRPr/>
            </a:pPr>
            <a:endParaRPr lang="en-US" sz="2500" dirty="0" smtClean="0"/>
          </a:p>
          <a:p>
            <a:pPr eaLnBrk="1" fontAlgn="auto" hangingPunct="1">
              <a:spcAft>
                <a:spcPts val="0"/>
              </a:spcAft>
              <a:buFont typeface="Wingdings 2"/>
              <a:buNone/>
              <a:defRPr/>
            </a:pPr>
            <a:r>
              <a:rPr lang="en-US" sz="2500" dirty="0" smtClean="0"/>
              <a:t>Miami-Dade County Public Schools</a:t>
            </a:r>
          </a:p>
          <a:p>
            <a:pPr eaLnBrk="1" fontAlgn="auto" hangingPunct="1">
              <a:spcAft>
                <a:spcPts val="0"/>
              </a:spcAft>
              <a:buFont typeface="Wingdings 2"/>
              <a:buNone/>
              <a:defRPr/>
            </a:pPr>
            <a:r>
              <a:rPr lang="en-US" sz="2500" dirty="0" smtClean="0"/>
              <a:t>Civil Rights Compliance Office</a:t>
            </a:r>
          </a:p>
          <a:p>
            <a:pPr eaLnBrk="1" fontAlgn="auto" hangingPunct="1">
              <a:spcAft>
                <a:spcPts val="0"/>
              </a:spcAft>
              <a:buFont typeface="Wingdings 2"/>
              <a:buNone/>
              <a:defRPr/>
            </a:pPr>
            <a:r>
              <a:rPr lang="en-US" sz="2500" dirty="0" smtClean="0"/>
              <a:t>Madeleine Rodriguez</a:t>
            </a:r>
          </a:p>
          <a:p>
            <a:pPr eaLnBrk="1" fontAlgn="auto" hangingPunct="1">
              <a:spcAft>
                <a:spcPts val="0"/>
              </a:spcAft>
              <a:buFont typeface="Wingdings 2"/>
              <a:buNone/>
              <a:defRPr/>
            </a:pPr>
            <a:r>
              <a:rPr lang="en-US" sz="2500" dirty="0" smtClean="0"/>
              <a:t>Executive Director</a:t>
            </a:r>
          </a:p>
          <a:p>
            <a:pPr eaLnBrk="1" fontAlgn="auto" hangingPunct="1">
              <a:spcAft>
                <a:spcPts val="0"/>
              </a:spcAft>
              <a:buFont typeface="Wingdings 2"/>
              <a:buNone/>
              <a:defRPr/>
            </a:pPr>
            <a:endParaRPr lang="en-US" sz="2500" dirty="0" smtClean="0"/>
          </a:p>
          <a:p>
            <a:pPr eaLnBrk="1" fontAlgn="auto" hangingPunct="1">
              <a:spcAft>
                <a:spcPts val="0"/>
              </a:spcAft>
              <a:buFont typeface="Wingdings 2"/>
              <a:buNone/>
              <a:defRPr/>
            </a:pPr>
            <a:r>
              <a:rPr lang="en-US" sz="1900" dirty="0" smtClean="0"/>
              <a:t>February 2016</a:t>
            </a:r>
          </a:p>
        </p:txBody>
      </p:sp>
      <p:sp>
        <p:nvSpPr>
          <p:cNvPr id="13315" name="Rectangle 2"/>
          <p:cNvSpPr>
            <a:spLocks noGrp="1" noChangeArrowheads="1"/>
          </p:cNvSpPr>
          <p:nvPr>
            <p:ph type="ctrTitle"/>
          </p:nvPr>
        </p:nvSpPr>
        <p:spPr/>
        <p:txBody>
          <a:bodyPr/>
          <a:lstStyle/>
          <a:p>
            <a:pPr eaLnBrk="1" hangingPunct="1"/>
            <a:r>
              <a:rPr lang="en-US" altLang="en-US" smtClean="0"/>
              <a:t>DISCRIMINATION/</a:t>
            </a:r>
            <a:br>
              <a:rPr lang="en-US" altLang="en-US" smtClean="0"/>
            </a:br>
            <a:r>
              <a:rPr lang="en-US" altLang="en-US" smtClean="0"/>
              <a:t>HARASSMENT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22531" name="Rectangle 3"/>
          <p:cNvSpPr>
            <a:spLocks noGrp="1" noChangeArrowheads="1"/>
          </p:cNvSpPr>
          <p:nvPr>
            <p:ph sz="quarter" idx="1"/>
          </p:nvPr>
        </p:nvSpPr>
        <p:spPr>
          <a:xfrm>
            <a:off x="301625" y="1527175"/>
            <a:ext cx="8504238" cy="4572000"/>
          </a:xfrm>
        </p:spPr>
        <p:txBody>
          <a:bodyPr/>
          <a:lstStyle/>
          <a:p>
            <a:pPr lvl="1" eaLnBrk="1" hangingPunct="1">
              <a:lnSpc>
                <a:spcPct val="90000"/>
              </a:lnSpc>
            </a:pPr>
            <a:r>
              <a:rPr lang="en-US" altLang="en-US" sz="2400" smtClean="0">
                <a:solidFill>
                  <a:schemeClr val="tx1"/>
                </a:solidFill>
              </a:rPr>
              <a:t>Making existing facilities accessible</a:t>
            </a:r>
          </a:p>
          <a:p>
            <a:pPr lvl="1" eaLnBrk="1" hangingPunct="1">
              <a:lnSpc>
                <a:spcPct val="90000"/>
              </a:lnSpc>
            </a:pPr>
            <a:r>
              <a:rPr lang="en-US" altLang="en-US" sz="2400" smtClean="0">
                <a:solidFill>
                  <a:schemeClr val="tx1"/>
                </a:solidFill>
              </a:rPr>
              <a:t>Restructuring job duties</a:t>
            </a:r>
          </a:p>
          <a:p>
            <a:pPr lvl="1" eaLnBrk="1" hangingPunct="1">
              <a:lnSpc>
                <a:spcPct val="90000"/>
              </a:lnSpc>
            </a:pPr>
            <a:r>
              <a:rPr lang="en-US" altLang="en-US" sz="2400" smtClean="0">
                <a:solidFill>
                  <a:schemeClr val="tx1"/>
                </a:solidFill>
              </a:rPr>
              <a:t>Allowing part-time or modified work schedules</a:t>
            </a:r>
          </a:p>
          <a:p>
            <a:pPr lvl="1" eaLnBrk="1" hangingPunct="1">
              <a:lnSpc>
                <a:spcPct val="90000"/>
              </a:lnSpc>
            </a:pPr>
            <a:r>
              <a:rPr lang="en-US" altLang="en-US" sz="2400" smtClean="0">
                <a:solidFill>
                  <a:schemeClr val="tx1"/>
                </a:solidFill>
              </a:rPr>
              <a:t>Acquiring or modifying furniture and equipment</a:t>
            </a:r>
          </a:p>
          <a:p>
            <a:pPr lvl="1" eaLnBrk="1" hangingPunct="1">
              <a:lnSpc>
                <a:spcPct val="90000"/>
              </a:lnSpc>
            </a:pPr>
            <a:r>
              <a:rPr lang="en-US" altLang="en-US" sz="2400" smtClean="0">
                <a:solidFill>
                  <a:schemeClr val="tx1"/>
                </a:solidFill>
              </a:rPr>
              <a:t>Changing tests, training materials, or policies</a:t>
            </a:r>
          </a:p>
          <a:p>
            <a:pPr lvl="1" eaLnBrk="1" hangingPunct="1">
              <a:lnSpc>
                <a:spcPct val="90000"/>
              </a:lnSpc>
            </a:pPr>
            <a:r>
              <a:rPr lang="en-US" altLang="en-US" sz="2400" smtClean="0">
                <a:solidFill>
                  <a:schemeClr val="tx1"/>
                </a:solidFill>
              </a:rPr>
              <a:t>Providing qualified readers or interpreters</a:t>
            </a:r>
          </a:p>
          <a:p>
            <a:pPr lvl="1" eaLnBrk="1" hangingPunct="1">
              <a:lnSpc>
                <a:spcPct val="90000"/>
              </a:lnSpc>
            </a:pPr>
            <a:endParaRPr lang="en-US" altLang="en-US" sz="2400"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23555"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z="2400" b="1" smtClean="0"/>
              <a:t>Family Medical Leave Act </a:t>
            </a:r>
            <a:r>
              <a:rPr lang="en-US" altLang="en-US" sz="2400" smtClean="0"/>
              <a:t>(FMLA)</a:t>
            </a:r>
          </a:p>
          <a:p>
            <a:pPr eaLnBrk="1" hangingPunct="1">
              <a:buFont typeface="Wingdings" pitchFamily="2" charset="2"/>
              <a:buNone/>
            </a:pPr>
            <a:endParaRPr lang="en-US" altLang="en-US" sz="2400" b="1" smtClean="0"/>
          </a:p>
          <a:p>
            <a:pPr eaLnBrk="1" hangingPunct="1">
              <a:buFont typeface="Wingdings" pitchFamily="2" charset="2"/>
              <a:buNone/>
            </a:pPr>
            <a:r>
              <a:rPr lang="en-US" altLang="en-US" sz="2000" smtClean="0">
                <a:cs typeface="Arial" charset="0"/>
              </a:rPr>
              <a:t>Employees are </a:t>
            </a:r>
            <a:r>
              <a:rPr lang="en-US" altLang="en-US" sz="2000" b="1" u="sng" smtClean="0">
                <a:cs typeface="Arial" charset="0"/>
              </a:rPr>
              <a:t>eligible</a:t>
            </a:r>
            <a:r>
              <a:rPr lang="en-US" altLang="en-US" sz="2000" b="1" smtClean="0">
                <a:cs typeface="Arial" charset="0"/>
              </a:rPr>
              <a:t> </a:t>
            </a:r>
            <a:r>
              <a:rPr lang="en-US" altLang="en-US" sz="2000" smtClean="0">
                <a:cs typeface="Arial" charset="0"/>
              </a:rPr>
              <a:t>for FMLA leave if they:</a:t>
            </a:r>
          </a:p>
          <a:p>
            <a:pPr lvl="1" eaLnBrk="1" hangingPunct="1">
              <a:buFont typeface="Arial" charset="0"/>
              <a:buChar char="•"/>
            </a:pPr>
            <a:r>
              <a:rPr lang="en-US" altLang="en-US" sz="2000" smtClean="0">
                <a:solidFill>
                  <a:schemeClr val="tx1"/>
                </a:solidFill>
                <a:cs typeface="Arial" charset="0"/>
              </a:rPr>
              <a:t>Have been employed by a "covered“ employer for </a:t>
            </a:r>
            <a:r>
              <a:rPr lang="en-US" altLang="en-US" sz="2000" b="1" smtClean="0">
                <a:solidFill>
                  <a:schemeClr val="tx1"/>
                </a:solidFill>
                <a:cs typeface="Arial" charset="0"/>
              </a:rPr>
              <a:t>at least 12 months</a:t>
            </a:r>
            <a:r>
              <a:rPr lang="en-US" altLang="en-US" sz="2000" smtClean="0">
                <a:solidFill>
                  <a:schemeClr val="tx1"/>
                </a:solidFill>
                <a:cs typeface="Arial" charset="0"/>
              </a:rPr>
              <a:t>, which need not be consecutive; and </a:t>
            </a:r>
          </a:p>
          <a:p>
            <a:pPr lvl="1" eaLnBrk="1" hangingPunct="1">
              <a:buFont typeface="Arial" charset="0"/>
              <a:buChar char="•"/>
            </a:pPr>
            <a:r>
              <a:rPr lang="en-US" altLang="en-US" sz="2000" smtClean="0">
                <a:solidFill>
                  <a:schemeClr val="tx1"/>
                </a:solidFill>
                <a:cs typeface="Arial" charset="0"/>
              </a:rPr>
              <a:t>Had </a:t>
            </a:r>
            <a:r>
              <a:rPr lang="en-US" altLang="en-US" sz="2000" b="1" smtClean="0">
                <a:solidFill>
                  <a:schemeClr val="tx1"/>
                </a:solidFill>
                <a:cs typeface="Arial" charset="0"/>
              </a:rPr>
              <a:t>at least 1,250 hours</a:t>
            </a:r>
            <a:r>
              <a:rPr lang="en-US" altLang="en-US" sz="2000" smtClean="0">
                <a:solidFill>
                  <a:schemeClr val="tx1"/>
                </a:solidFill>
                <a:cs typeface="Arial" charset="0"/>
              </a:rPr>
              <a:t> of service during the 12-month period immediately before the leave started</a:t>
            </a:r>
            <a:r>
              <a:rPr lang="en-US" altLang="en-US" sz="2400" smtClean="0">
                <a:solidFill>
                  <a:schemeClr val="tx1"/>
                </a:solidFill>
                <a:cs typeface="Arial" charset="0"/>
              </a:rPr>
              <a:t>.</a:t>
            </a:r>
          </a:p>
          <a:p>
            <a:pPr eaLnBrk="1" hangingPunct="1">
              <a:buFont typeface="Wingdings" pitchFamily="2" charset="2"/>
              <a:buNone/>
            </a:pPr>
            <a:endParaRPr lang="en-US" altLang="en-US" sz="4200" smtClean="0"/>
          </a:p>
          <a:p>
            <a:pPr eaLnBrk="1" hangingPunct="1"/>
            <a:endParaRPr lang="en-US" altLang="en-US" sz="4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tLang="en-US" smtClean="0">
              <a:solidFill>
                <a:srgbClr val="068DBF"/>
              </a:solidFill>
            </a:endParaRPr>
          </a:p>
        </p:txBody>
      </p:sp>
      <p:sp>
        <p:nvSpPr>
          <p:cNvPr id="24579" name="Rectangle 3"/>
          <p:cNvSpPr>
            <a:spLocks noGrp="1" noChangeArrowheads="1"/>
          </p:cNvSpPr>
          <p:nvPr>
            <p:ph sz="quarter" idx="1"/>
          </p:nvPr>
        </p:nvSpPr>
        <p:spPr>
          <a:xfrm>
            <a:off x="1371600" y="1600200"/>
            <a:ext cx="7312025" cy="4341813"/>
          </a:xfrm>
        </p:spPr>
        <p:txBody>
          <a:bodyPr/>
          <a:lstStyle/>
          <a:p>
            <a:pPr eaLnBrk="1" hangingPunct="1">
              <a:lnSpc>
                <a:spcPct val="80000"/>
              </a:lnSpc>
              <a:buFont typeface="Wingdings" pitchFamily="2" charset="2"/>
              <a:buNone/>
            </a:pPr>
            <a:r>
              <a:rPr lang="en-US" altLang="en-US" sz="2400" b="1" smtClean="0">
                <a:cs typeface="Arial" charset="0"/>
              </a:rPr>
              <a:t>FMLA (cont’d)</a:t>
            </a:r>
          </a:p>
          <a:p>
            <a:pPr eaLnBrk="1" hangingPunct="1">
              <a:lnSpc>
                <a:spcPct val="80000"/>
              </a:lnSpc>
              <a:buFont typeface="Wingdings" pitchFamily="2" charset="2"/>
              <a:buNone/>
            </a:pPr>
            <a:endParaRPr lang="en-US" altLang="en-US" sz="2000" smtClean="0">
              <a:cs typeface="Arial" charset="0"/>
            </a:endParaRPr>
          </a:p>
          <a:p>
            <a:pPr eaLnBrk="1" hangingPunct="1">
              <a:lnSpc>
                <a:spcPct val="80000"/>
              </a:lnSpc>
              <a:buFont typeface="Wingdings" pitchFamily="2" charset="2"/>
              <a:buNone/>
            </a:pPr>
            <a:r>
              <a:rPr lang="en-US" altLang="en-US" sz="2000" smtClean="0">
                <a:cs typeface="Arial" charset="0"/>
              </a:rPr>
              <a:t>	An eligible employee may take up to </a:t>
            </a:r>
            <a:r>
              <a:rPr lang="en-US" altLang="en-US" sz="2000" b="1" u="sng" smtClean="0">
                <a:cs typeface="Arial" charset="0"/>
              </a:rPr>
              <a:t>12 workweeks of unpaid leave during any 12-month period</a:t>
            </a:r>
            <a:r>
              <a:rPr lang="en-US" altLang="en-US" sz="2000" smtClean="0">
                <a:cs typeface="Arial" charset="0"/>
              </a:rPr>
              <a:t> for one or more of the following reasons:</a:t>
            </a:r>
          </a:p>
          <a:p>
            <a:pPr lvl="1" eaLnBrk="1" hangingPunct="1">
              <a:lnSpc>
                <a:spcPct val="80000"/>
              </a:lnSpc>
              <a:buFont typeface="Arial" charset="0"/>
              <a:buChar char="•"/>
            </a:pPr>
            <a:r>
              <a:rPr lang="en-US" altLang="en-US" sz="2000" smtClean="0">
                <a:cs typeface="Arial" charset="0"/>
              </a:rPr>
              <a:t>The birth and care of a child; </a:t>
            </a:r>
          </a:p>
          <a:p>
            <a:pPr lvl="1" eaLnBrk="1" hangingPunct="1">
              <a:lnSpc>
                <a:spcPct val="80000"/>
              </a:lnSpc>
              <a:buFont typeface="Arial" charset="0"/>
              <a:buChar char="•"/>
            </a:pPr>
            <a:r>
              <a:rPr lang="en-US" altLang="en-US" sz="2000" smtClean="0">
                <a:cs typeface="Arial" charset="0"/>
              </a:rPr>
              <a:t>Placement of child through adoption or foster care; </a:t>
            </a:r>
          </a:p>
          <a:p>
            <a:pPr lvl="1" eaLnBrk="1" hangingPunct="1">
              <a:lnSpc>
                <a:spcPct val="80000"/>
              </a:lnSpc>
              <a:buFont typeface="Arial" charset="0"/>
              <a:buChar char="•"/>
            </a:pPr>
            <a:r>
              <a:rPr lang="en-US" altLang="en-US" sz="2000" smtClean="0">
                <a:cs typeface="Arial" charset="0"/>
              </a:rPr>
              <a:t>Care for the employee’s spouse, son, daughter, or parent with a serious health concern; or</a:t>
            </a:r>
          </a:p>
          <a:p>
            <a:pPr lvl="1" eaLnBrk="1" hangingPunct="1">
              <a:lnSpc>
                <a:spcPct val="80000"/>
              </a:lnSpc>
              <a:buFont typeface="Arial" charset="0"/>
              <a:buChar char="•"/>
            </a:pPr>
            <a:r>
              <a:rPr lang="en-US" altLang="en-US" sz="2000" smtClean="0">
                <a:cs typeface="Arial" charset="0"/>
              </a:rPr>
              <a:t>Serious health condition makes the employee unable to perform one or more of the essential functions of the job.</a:t>
            </a:r>
          </a:p>
          <a:p>
            <a:pPr lvl="1" eaLnBrk="1" hangingPunct="1">
              <a:lnSpc>
                <a:spcPct val="80000"/>
              </a:lnSpc>
              <a:buFont typeface="Wingdings" pitchFamily="2" charset="2"/>
              <a:buNone/>
            </a:pPr>
            <a:endParaRPr lang="en-US" altLang="en-US" sz="2000" smtClean="0">
              <a:cs typeface="Arial" charset="0"/>
            </a:endParaRPr>
          </a:p>
          <a:p>
            <a:pPr eaLnBrk="1" hangingPunct="1">
              <a:lnSpc>
                <a:spcPct val="80000"/>
              </a:lnSpc>
            </a:pPr>
            <a:endParaRPr lang="en-US" altLang="en-US" sz="25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altLang="en-US" smtClean="0">
              <a:solidFill>
                <a:srgbClr val="068DBF"/>
              </a:solidFill>
            </a:endParaRPr>
          </a:p>
        </p:txBody>
      </p:sp>
      <p:sp>
        <p:nvSpPr>
          <p:cNvPr id="25603" name="Rectangle 3"/>
          <p:cNvSpPr>
            <a:spLocks noGrp="1" noChangeArrowheads="1"/>
          </p:cNvSpPr>
          <p:nvPr>
            <p:ph sz="quarter" idx="1"/>
          </p:nvPr>
        </p:nvSpPr>
        <p:spPr>
          <a:xfrm>
            <a:off x="1371600" y="1676400"/>
            <a:ext cx="7312025" cy="4265613"/>
          </a:xfrm>
        </p:spPr>
        <p:txBody>
          <a:bodyPr/>
          <a:lstStyle/>
          <a:p>
            <a:pPr lvl="1" eaLnBrk="1" hangingPunct="1">
              <a:buFont typeface="Wingdings" pitchFamily="2" charset="2"/>
              <a:buNone/>
            </a:pPr>
            <a:r>
              <a:rPr lang="en-US" altLang="en-US" sz="2400" b="1" smtClean="0">
                <a:solidFill>
                  <a:schemeClr val="tx1"/>
                </a:solidFill>
                <a:cs typeface="Arial" charset="0"/>
              </a:rPr>
              <a:t>FMLA (cont’d)</a:t>
            </a:r>
          </a:p>
          <a:p>
            <a:pPr lvl="1" eaLnBrk="1" hangingPunct="1">
              <a:buFont typeface="Wingdings" pitchFamily="2" charset="2"/>
              <a:buNone/>
            </a:pPr>
            <a:endParaRPr lang="en-US" altLang="en-US" sz="2000" smtClean="0">
              <a:solidFill>
                <a:schemeClr val="tx1"/>
              </a:solidFill>
              <a:cs typeface="Arial" charset="0"/>
            </a:endParaRPr>
          </a:p>
          <a:p>
            <a:pPr lvl="1" eaLnBrk="1" hangingPunct="1">
              <a:buFont typeface="Wingdings" pitchFamily="2" charset="2"/>
              <a:buNone/>
            </a:pPr>
            <a:r>
              <a:rPr lang="en-US" altLang="en-US" sz="2000" smtClean="0">
                <a:solidFill>
                  <a:schemeClr val="tx1"/>
                </a:solidFill>
                <a:cs typeface="Arial" charset="0"/>
              </a:rPr>
              <a:t>	During FMLA leave, an employer must maintain the employee's existing level of coverage under a group health plan.  At the end of FMLA leave, an employer must take an employee back into the same or an equivalent job.</a:t>
            </a:r>
          </a:p>
          <a:p>
            <a:pPr eaLnBrk="1" hangingPunct="1"/>
            <a:endParaRPr lang="en-US" altLang="en-US"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26627" name="Rectangle 3"/>
          <p:cNvSpPr>
            <a:spLocks noGrp="1" noChangeArrowheads="1"/>
          </p:cNvSpPr>
          <p:nvPr>
            <p:ph sz="quarter" idx="1"/>
          </p:nvPr>
        </p:nvSpPr>
        <p:spPr>
          <a:xfrm>
            <a:off x="301625" y="1527175"/>
            <a:ext cx="8504238" cy="4572000"/>
          </a:xfrm>
        </p:spPr>
        <p:txBody>
          <a:bodyPr/>
          <a:lstStyle/>
          <a:p>
            <a:pPr eaLnBrk="1" hangingPunct="1">
              <a:lnSpc>
                <a:spcPct val="80000"/>
              </a:lnSpc>
              <a:buFont typeface="Wingdings" pitchFamily="2" charset="2"/>
              <a:buNone/>
            </a:pPr>
            <a:r>
              <a:rPr lang="en-US" altLang="en-US" sz="2500" b="1" smtClean="0"/>
              <a:t>Religion</a:t>
            </a:r>
            <a:r>
              <a:rPr lang="en-US" altLang="en-US" sz="2500" smtClean="0"/>
              <a:t> – Religious discrimination involves treating a person (applicant or employee) unfavorably because of his or her religious beliefs.  The law protects not only people who belong to traditional, organized religions, but also others who have sincerely held religious, ethical or moral beliefs.</a:t>
            </a:r>
          </a:p>
          <a:p>
            <a:pPr eaLnBrk="1" hangingPunct="1">
              <a:lnSpc>
                <a:spcPct val="80000"/>
              </a:lnSpc>
              <a:buFont typeface="Wingdings" pitchFamily="2" charset="2"/>
              <a:buNone/>
            </a:pPr>
            <a:r>
              <a:rPr lang="en-US" altLang="en-US" sz="2500" smtClean="0"/>
              <a:t>	Can also involve treating someone differently because that person is married to (or associated with) and individual of a particular religion</a:t>
            </a:r>
          </a:p>
          <a:p>
            <a:pPr eaLnBrk="1" hangingPunct="1">
              <a:lnSpc>
                <a:spcPct val="80000"/>
              </a:lnSpc>
            </a:pPr>
            <a:endParaRPr lang="en-US" altLang="en-US" sz="25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27651"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z="2800" b="1" smtClean="0"/>
              <a:t>Religion</a:t>
            </a:r>
          </a:p>
          <a:p>
            <a:pPr eaLnBrk="1" hangingPunct="1">
              <a:buFont typeface="Wingdings" pitchFamily="2" charset="2"/>
              <a:buNone/>
            </a:pPr>
            <a:endParaRPr lang="en-US" altLang="en-US" sz="2800" smtClean="0"/>
          </a:p>
          <a:p>
            <a:pPr eaLnBrk="1" hangingPunct="1">
              <a:buFont typeface="Wingdings" pitchFamily="2" charset="2"/>
              <a:buNone/>
            </a:pPr>
            <a:r>
              <a:rPr lang="en-US" altLang="en-US" smtClean="0"/>
              <a:t>	</a:t>
            </a:r>
            <a:r>
              <a:rPr lang="en-US" altLang="en-US" sz="2400" smtClean="0"/>
              <a:t>The law forbids discrimination when it comes to any aspect of employment, including, firing, pay, job assignments, promotions, lay offs, training, or any other term or condition of employment.</a:t>
            </a:r>
          </a:p>
          <a:p>
            <a:pPr eaLnBrk="1" hangingPunct="1">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28675"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z="2500" b="1" smtClean="0"/>
              <a:t>Religion–Reasonable Accommodations</a:t>
            </a:r>
          </a:p>
          <a:p>
            <a:pPr eaLnBrk="1" hangingPunct="1">
              <a:buFont typeface="Wingdings" pitchFamily="2" charset="2"/>
              <a:buNone/>
            </a:pPr>
            <a:r>
              <a:rPr lang="en-US" altLang="en-US" sz="2400" smtClean="0"/>
              <a:t>The law requires an employer to reasonably accommodate an employee’s religious beliefs or practices, unless doing so would cause more than a minimal burden on the operations of the business. </a:t>
            </a:r>
          </a:p>
          <a:p>
            <a:pPr eaLnBrk="1" hangingPunct="1">
              <a:buFont typeface="Wingdings" pitchFamily="2" charset="2"/>
              <a:buNone/>
            </a:pPr>
            <a:r>
              <a:rPr lang="en-US" altLang="en-US" sz="2400" smtClean="0"/>
              <a:t>This means that the employer may be required to make reasonable adjustments to the work environment. </a:t>
            </a:r>
          </a:p>
          <a:p>
            <a:pPr eaLnBrk="1" hangingPunct="1">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29699"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z="2400" smtClean="0"/>
              <a:t>Example of </a:t>
            </a:r>
            <a:r>
              <a:rPr lang="en-US" altLang="en-US" sz="2400" b="1" smtClean="0"/>
              <a:t>reasonable accommodations</a:t>
            </a:r>
            <a:r>
              <a:rPr lang="en-US" altLang="en-US" sz="2400" smtClean="0"/>
              <a:t>:</a:t>
            </a:r>
          </a:p>
          <a:p>
            <a:pPr eaLnBrk="1" hangingPunct="1"/>
            <a:r>
              <a:rPr lang="en-US" altLang="en-US" smtClean="0"/>
              <a:t>	</a:t>
            </a:r>
            <a:r>
              <a:rPr lang="en-US" altLang="en-US" sz="2400" smtClean="0"/>
              <a:t>Flexible scheduling</a:t>
            </a:r>
          </a:p>
          <a:p>
            <a:pPr eaLnBrk="1" hangingPunct="1"/>
            <a:r>
              <a:rPr lang="en-US" altLang="en-US" sz="2400" smtClean="0"/>
              <a:t>	Voluntary shift substitutions or swaps, </a:t>
            </a:r>
          </a:p>
          <a:p>
            <a:pPr eaLnBrk="1" hangingPunct="1"/>
            <a:r>
              <a:rPr lang="en-US" altLang="en-US" sz="2400" smtClean="0"/>
              <a:t>	Job reassignments, </a:t>
            </a:r>
          </a:p>
          <a:p>
            <a:pPr eaLnBrk="1" hangingPunct="1"/>
            <a:r>
              <a:rPr lang="en-US" altLang="en-US" sz="2400" smtClean="0"/>
              <a:t>	Modifications to workplace policies or practices</a:t>
            </a:r>
            <a:r>
              <a:rPr lang="en-US" altLang="en-US"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30723" name="Rectangle 3"/>
          <p:cNvSpPr>
            <a:spLocks noGrp="1" noChangeArrowheads="1"/>
          </p:cNvSpPr>
          <p:nvPr>
            <p:ph sz="quarter" idx="1"/>
          </p:nvPr>
        </p:nvSpPr>
        <p:spPr>
          <a:xfrm>
            <a:off x="301625" y="1527175"/>
            <a:ext cx="8504238" cy="4572000"/>
          </a:xfrm>
        </p:spPr>
        <p:txBody>
          <a:bodyPr/>
          <a:lstStyle/>
          <a:p>
            <a:pPr eaLnBrk="1" hangingPunct="1">
              <a:lnSpc>
                <a:spcPct val="90000"/>
              </a:lnSpc>
              <a:buFont typeface="Wingdings" pitchFamily="2" charset="2"/>
              <a:buNone/>
            </a:pPr>
            <a:r>
              <a:rPr lang="en-US" altLang="en-US" sz="2500" smtClean="0"/>
              <a:t>Undue Hardship</a:t>
            </a:r>
          </a:p>
          <a:p>
            <a:pPr eaLnBrk="1" hangingPunct="1">
              <a:lnSpc>
                <a:spcPct val="90000"/>
              </a:lnSpc>
              <a:buFont typeface="Wingdings" pitchFamily="2" charset="2"/>
              <a:buNone/>
            </a:pPr>
            <a:r>
              <a:rPr lang="en-US" altLang="en-US" sz="2400" smtClean="0"/>
              <a:t>An employer does not have to accommodate an employee’s religious beliefs or practices if doing so would cause undue hardship to the employer. </a:t>
            </a:r>
          </a:p>
          <a:p>
            <a:pPr eaLnBrk="1" hangingPunct="1">
              <a:lnSpc>
                <a:spcPct val="90000"/>
              </a:lnSpc>
              <a:buFont typeface="Wingdings" pitchFamily="2" charset="2"/>
              <a:buNone/>
            </a:pPr>
            <a:r>
              <a:rPr lang="en-US" altLang="en-US" sz="2400" smtClean="0"/>
              <a:t>Undue hardship – too costly, compromises workplace safety, decreases workplace efficiency, infringes on the rights of other employees, or requires other employees to do more than their share of potentially hazardous or burdensome work.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99331" name="Rectangle 3"/>
          <p:cNvSpPr>
            <a:spLocks noGrp="1" noChangeArrowheads="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pitchFamily="2" charset="2"/>
              <a:buNone/>
              <a:defRPr/>
            </a:pPr>
            <a:endParaRPr lang="en-US" sz="3700" smtClean="0">
              <a:effectLst>
                <a:outerShdw blurRad="38100" dist="38100" dir="2700000" algn="tl">
                  <a:srgbClr val="C0C0C0"/>
                </a:outerShdw>
              </a:effectLst>
            </a:endParaRPr>
          </a:p>
          <a:p>
            <a:pPr marL="274320" indent="-274320" eaLnBrk="1" fontAlgn="auto" hangingPunct="1">
              <a:spcAft>
                <a:spcPts val="0"/>
              </a:spcAft>
              <a:buFont typeface="Wingdings" pitchFamily="2" charset="2"/>
              <a:buNone/>
              <a:defRPr/>
            </a:pPr>
            <a:endParaRPr lang="en-US" sz="3700" smtClean="0">
              <a:effectLst>
                <a:outerShdw blurRad="38100" dist="38100" dir="2700000" algn="tl">
                  <a:srgbClr val="C0C0C0"/>
                </a:outerShdw>
              </a:effectLst>
            </a:endParaRPr>
          </a:p>
          <a:p>
            <a:pPr marL="274320" indent="-274320" algn="ctr" eaLnBrk="1" fontAlgn="auto" hangingPunct="1">
              <a:spcAft>
                <a:spcPts val="0"/>
              </a:spcAft>
              <a:buFont typeface="Wingdings" pitchFamily="2" charset="2"/>
              <a:buNone/>
              <a:defRPr/>
            </a:pPr>
            <a:r>
              <a:rPr lang="en-US" sz="3700" smtClean="0">
                <a:effectLst>
                  <a:outerShdw blurRad="38100" dist="38100" dir="2700000" algn="tl">
                    <a:srgbClr val="C0C0C0"/>
                  </a:outerShdw>
                </a:effectLst>
              </a:rPr>
              <a:t>SEXUAL HARASSMENT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14339"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mtClean="0"/>
              <a:t>What is Discrimination?</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	</a:t>
            </a:r>
            <a:r>
              <a:rPr lang="en-US" altLang="en-US" sz="2400" u="sng" smtClean="0"/>
              <a:t>Discrimination</a:t>
            </a:r>
            <a:r>
              <a:rPr lang="en-US" altLang="en-US" sz="2400" smtClean="0"/>
              <a:t> – the action a person</a:t>
            </a:r>
          </a:p>
          <a:p>
            <a:pPr eaLnBrk="1" hangingPunct="1">
              <a:buFont typeface="Wingdings" pitchFamily="2" charset="2"/>
              <a:buNone/>
            </a:pPr>
            <a:r>
              <a:rPr lang="en-US" altLang="en-US" sz="2400" smtClean="0"/>
              <a:t>	takes to deprive another individual or group of a right because of prejudice involving: color, race, national origin, religion, or sex.</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70659" name="Rectangle 3"/>
          <p:cNvSpPr>
            <a:spLocks noGrp="1" noChangeArrowheads="1"/>
          </p:cNvSpPr>
          <p:nvPr>
            <p:ph sz="quarter" idx="1"/>
          </p:nvPr>
        </p:nvSpPr>
        <p:spPr>
          <a:xfrm>
            <a:off x="301625" y="1527175"/>
            <a:ext cx="8504238" cy="4572000"/>
          </a:xfrm>
        </p:spPr>
        <p:txBody>
          <a:bodyPr>
            <a:normAutofit/>
          </a:bodyPr>
          <a:lstStyle/>
          <a:p>
            <a:pPr marL="274320" indent="-274320" eaLnBrk="1" fontAlgn="auto" hangingPunct="1">
              <a:lnSpc>
                <a:spcPct val="90000"/>
              </a:lnSpc>
              <a:spcAft>
                <a:spcPts val="0"/>
              </a:spcAft>
              <a:buFont typeface="Wingdings" pitchFamily="2" charset="2"/>
              <a:buNone/>
              <a:defRPr/>
            </a:pPr>
            <a:r>
              <a:rPr lang="en-US" sz="2100" b="1" smtClean="0"/>
              <a:t>Sexual harassment</a:t>
            </a:r>
            <a:r>
              <a:rPr lang="en-US" sz="2100" smtClean="0"/>
              <a:t> is a form of </a:t>
            </a:r>
            <a:r>
              <a:rPr lang="en-US" sz="2100" smtClean="0">
                <a:effectLst>
                  <a:outerShdw blurRad="38100" dist="38100" dir="2700000" algn="tl">
                    <a:srgbClr val="C0C0C0"/>
                  </a:outerShdw>
                </a:effectLst>
              </a:rPr>
              <a:t>sex discrimination </a:t>
            </a:r>
            <a:r>
              <a:rPr lang="en-US" sz="2100" smtClean="0"/>
              <a:t>that violates </a:t>
            </a:r>
            <a:r>
              <a:rPr lang="en-US" sz="2100" i="1" smtClean="0"/>
              <a:t>Title VII, The Florida Civil Rights Act, Miami-Dade County Ordinance, and Organizational Policies</a:t>
            </a:r>
            <a:r>
              <a:rPr lang="en-US" sz="2100" smtClean="0"/>
              <a:t>.</a:t>
            </a:r>
          </a:p>
          <a:p>
            <a:pPr marL="274320" indent="-274320" eaLnBrk="1" fontAlgn="auto" hangingPunct="1">
              <a:lnSpc>
                <a:spcPct val="90000"/>
              </a:lnSpc>
              <a:spcAft>
                <a:spcPts val="0"/>
              </a:spcAft>
              <a:buFont typeface="Wingdings" pitchFamily="2" charset="2"/>
              <a:buNone/>
              <a:defRPr/>
            </a:pPr>
            <a:endParaRPr lang="en-US" sz="1900" b="1" smtClean="0"/>
          </a:p>
          <a:p>
            <a:pPr marL="274320" indent="-274320" eaLnBrk="1" fontAlgn="auto" hangingPunct="1">
              <a:lnSpc>
                <a:spcPct val="90000"/>
              </a:lnSpc>
              <a:spcAft>
                <a:spcPts val="0"/>
              </a:spcAft>
              <a:buFont typeface="Wingdings" pitchFamily="2" charset="2"/>
              <a:buNone/>
              <a:defRPr/>
            </a:pPr>
            <a:r>
              <a:rPr lang="en-US" sz="2000" b="1" smtClean="0"/>
              <a:t>Sexual harassment is defined as </a:t>
            </a:r>
            <a:r>
              <a:rPr lang="en-US" sz="2000" b="1" u="sng" smtClean="0"/>
              <a:t>unsolicited, unwelcome</a:t>
            </a:r>
            <a:r>
              <a:rPr lang="en-US" sz="2000" b="1" smtClean="0"/>
              <a:t>…</a:t>
            </a:r>
          </a:p>
          <a:p>
            <a:pPr marL="274320" indent="-274320" eaLnBrk="1" fontAlgn="auto" hangingPunct="1">
              <a:lnSpc>
                <a:spcPct val="90000"/>
              </a:lnSpc>
              <a:spcAft>
                <a:spcPts val="0"/>
              </a:spcAft>
              <a:buFont typeface="Wingdings 2"/>
              <a:buChar char=""/>
              <a:defRPr/>
            </a:pPr>
            <a:r>
              <a:rPr lang="en-US" sz="2000" b="1" smtClean="0"/>
              <a:t>sexual advances, </a:t>
            </a:r>
          </a:p>
          <a:p>
            <a:pPr marL="274320" indent="-274320" eaLnBrk="1" fontAlgn="auto" hangingPunct="1">
              <a:lnSpc>
                <a:spcPct val="90000"/>
              </a:lnSpc>
              <a:spcAft>
                <a:spcPts val="0"/>
              </a:spcAft>
              <a:buFont typeface="Wingdings 2"/>
              <a:buChar char=""/>
              <a:defRPr/>
            </a:pPr>
            <a:r>
              <a:rPr lang="en-US" sz="2000" b="1" smtClean="0"/>
              <a:t>requests for sexual favors,  and </a:t>
            </a:r>
          </a:p>
          <a:p>
            <a:pPr marL="274320" indent="-274320" eaLnBrk="1" fontAlgn="auto" hangingPunct="1">
              <a:lnSpc>
                <a:spcPct val="90000"/>
              </a:lnSpc>
              <a:spcAft>
                <a:spcPts val="0"/>
              </a:spcAft>
              <a:buFont typeface="Wingdings 2"/>
              <a:buChar char=""/>
              <a:defRPr/>
            </a:pPr>
            <a:r>
              <a:rPr lang="en-US" sz="2000" b="1" smtClean="0"/>
              <a:t>other verbal or physical conduct or offensive conduct of a sexual nature.</a:t>
            </a:r>
          </a:p>
          <a:p>
            <a:pPr marL="274320" indent="-274320" eaLnBrk="1" fontAlgn="auto" hangingPunct="1">
              <a:lnSpc>
                <a:spcPct val="90000"/>
              </a:lnSpc>
              <a:spcAft>
                <a:spcPts val="0"/>
              </a:spcAft>
              <a:buFont typeface="Wingdings 2"/>
              <a:buChar char=""/>
              <a:defRPr/>
            </a:pPr>
            <a:endParaRPr lang="en-US"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71683" name="Rectangle 3"/>
          <p:cNvSpPr>
            <a:spLocks noGrp="1" noChangeArrowheads="1"/>
          </p:cNvSpPr>
          <p:nvPr>
            <p:ph sz="quarter" idx="1"/>
          </p:nvPr>
        </p:nvSpPr>
        <p:spPr>
          <a:xfrm>
            <a:off x="301625" y="1527175"/>
            <a:ext cx="8504238" cy="4572000"/>
          </a:xfrm>
        </p:spPr>
        <p:txBody>
          <a:bodyPr>
            <a:normAutofit/>
          </a:bodyPr>
          <a:lstStyle/>
          <a:p>
            <a:pPr marL="274320" indent="-274320" eaLnBrk="1" fontAlgn="auto" hangingPunct="1">
              <a:lnSpc>
                <a:spcPct val="80000"/>
              </a:lnSpc>
              <a:spcAft>
                <a:spcPts val="0"/>
              </a:spcAft>
              <a:buFont typeface="Wingdings" pitchFamily="2" charset="2"/>
              <a:buNone/>
              <a:defRPr/>
            </a:pPr>
            <a:r>
              <a:rPr lang="en-US" sz="2500" b="1" dirty="0" smtClean="0">
                <a:effectLst>
                  <a:outerShdw blurRad="38100" dist="38100" dir="2700000" algn="tl">
                    <a:srgbClr val="C0C0C0"/>
                  </a:outerShdw>
                </a:effectLst>
              </a:rPr>
              <a:t>Quid Pro Quo</a:t>
            </a:r>
          </a:p>
          <a:p>
            <a:pPr marL="548640" lvl="1" indent="-274320" eaLnBrk="1" fontAlgn="auto" hangingPunct="1">
              <a:lnSpc>
                <a:spcPct val="80000"/>
              </a:lnSpc>
              <a:spcAft>
                <a:spcPts val="0"/>
              </a:spcAft>
              <a:buFont typeface="Wingdings"/>
              <a:buChar char=""/>
              <a:defRPr/>
            </a:pPr>
            <a:r>
              <a:rPr lang="en-US" sz="2100" dirty="0" smtClean="0"/>
              <a:t>Latin term meaning </a:t>
            </a:r>
            <a:r>
              <a:rPr lang="en-US" sz="2100" i="1" dirty="0" smtClean="0">
                <a:effectLst>
                  <a:outerShdw blurRad="38100" dist="38100" dir="2700000" algn="tl">
                    <a:srgbClr val="C0C0C0"/>
                  </a:outerShdw>
                </a:effectLst>
              </a:rPr>
              <a:t>this for that</a:t>
            </a:r>
          </a:p>
          <a:p>
            <a:pPr marL="274320" lvl="1" indent="0" eaLnBrk="1" fontAlgn="auto" hangingPunct="1">
              <a:lnSpc>
                <a:spcPct val="80000"/>
              </a:lnSpc>
              <a:spcAft>
                <a:spcPts val="0"/>
              </a:spcAft>
              <a:buFont typeface="Wingdings" pitchFamily="2" charset="2"/>
              <a:buNone/>
              <a:defRPr/>
            </a:pPr>
            <a:endParaRPr lang="en-US" sz="2100" i="1" dirty="0" smtClean="0">
              <a:effectLst>
                <a:outerShdw blurRad="38100" dist="38100" dir="2700000" algn="tl">
                  <a:srgbClr val="C0C0C0"/>
                </a:outerShdw>
              </a:effectLst>
            </a:endParaRPr>
          </a:p>
          <a:p>
            <a:pPr marL="548640" lvl="1" indent="-274320" eaLnBrk="1" fontAlgn="auto" hangingPunct="1">
              <a:lnSpc>
                <a:spcPct val="80000"/>
              </a:lnSpc>
              <a:spcAft>
                <a:spcPts val="0"/>
              </a:spcAft>
              <a:buFont typeface="Wingdings"/>
              <a:buChar char=""/>
              <a:defRPr/>
            </a:pPr>
            <a:r>
              <a:rPr lang="en-US" sz="2100" dirty="0" smtClean="0"/>
              <a:t>Conduct where a supervisor, employee, or someone with the ability to affect the victim’s terms and conditions of the employment demands sexual favors in return for job security or other benefits. </a:t>
            </a:r>
          </a:p>
          <a:p>
            <a:pPr marL="548640" lvl="1" indent="-274320" eaLnBrk="1" fontAlgn="auto" hangingPunct="1">
              <a:lnSpc>
                <a:spcPct val="80000"/>
              </a:lnSpc>
              <a:spcAft>
                <a:spcPts val="0"/>
              </a:spcAft>
              <a:buFont typeface="Wingdings"/>
              <a:buChar char=""/>
              <a:defRPr/>
            </a:pPr>
            <a:endParaRPr lang="en-US" sz="2100" dirty="0" smtClean="0"/>
          </a:p>
          <a:p>
            <a:pPr marL="548640" lvl="1" indent="-274320" eaLnBrk="1" fontAlgn="auto" hangingPunct="1">
              <a:lnSpc>
                <a:spcPct val="80000"/>
              </a:lnSpc>
              <a:spcAft>
                <a:spcPts val="0"/>
              </a:spcAft>
              <a:buFont typeface="Wingdings"/>
              <a:buChar char=""/>
              <a:defRPr/>
            </a:pPr>
            <a:r>
              <a:rPr lang="en-US" sz="2100" b="1" dirty="0" smtClean="0">
                <a:solidFill>
                  <a:srgbClr val="000000"/>
                </a:solidFill>
                <a:effectLst>
                  <a:outerShdw blurRad="38100" dist="38100" dir="2700000" algn="tl">
                    <a:srgbClr val="C0C0C0"/>
                  </a:outerShdw>
                </a:effectLst>
              </a:rPr>
              <a:t>Sexual Favoritism </a:t>
            </a:r>
            <a:r>
              <a:rPr lang="en-US" sz="2100" dirty="0" smtClean="0">
                <a:solidFill>
                  <a:srgbClr val="000000"/>
                </a:solidFill>
              </a:rPr>
              <a:t> can occur where an employee is granted employment benefits because he or she submits to requests for sexual favors from supervisor and other co-workers were denied employment benefits because they did not submit to sexual favors.</a:t>
            </a:r>
            <a:endParaRPr lang="en-US" sz="2100" dirty="0" smtClean="0"/>
          </a:p>
          <a:p>
            <a:pPr marL="0" indent="0" eaLnBrk="1" fontAlgn="auto" hangingPunct="1">
              <a:lnSpc>
                <a:spcPct val="80000"/>
              </a:lnSpc>
              <a:spcAft>
                <a:spcPts val="0"/>
              </a:spcAft>
              <a:buFont typeface="Wingdings 2" pitchFamily="18" charset="2"/>
              <a:buNone/>
              <a:defRPr/>
            </a:pPr>
            <a:endParaRPr lang="en-US" sz="25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72707" name="Rectangle 3"/>
          <p:cNvSpPr>
            <a:spLocks noGrp="1" noChangeArrowheads="1"/>
          </p:cNvSpPr>
          <p:nvPr>
            <p:ph sz="quarter" idx="1"/>
          </p:nvPr>
        </p:nvSpPr>
        <p:spPr>
          <a:xfrm>
            <a:off x="301625" y="1527175"/>
            <a:ext cx="8504238" cy="4572000"/>
          </a:xfrm>
        </p:spPr>
        <p:txBody>
          <a:bodyPr>
            <a:normAutofit/>
          </a:bodyPr>
          <a:lstStyle/>
          <a:p>
            <a:pPr marL="274320" indent="-274320" eaLnBrk="1" fontAlgn="auto" hangingPunct="1">
              <a:lnSpc>
                <a:spcPct val="80000"/>
              </a:lnSpc>
              <a:spcAft>
                <a:spcPts val="0"/>
              </a:spcAft>
              <a:buFont typeface="Wingdings" pitchFamily="2" charset="2"/>
              <a:buNone/>
              <a:defRPr/>
            </a:pPr>
            <a:r>
              <a:rPr lang="en-US" sz="2500" b="1" dirty="0" smtClean="0">
                <a:effectLst>
                  <a:outerShdw blurRad="38100" dist="38100" dir="2700000" algn="tl">
                    <a:srgbClr val="C0C0C0"/>
                  </a:outerShdw>
                </a:effectLst>
              </a:rPr>
              <a:t>Hostile Work Environment</a:t>
            </a:r>
          </a:p>
          <a:p>
            <a:pPr marL="548640" lvl="1" indent="-274320" eaLnBrk="1" fontAlgn="auto" hangingPunct="1">
              <a:lnSpc>
                <a:spcPct val="80000"/>
              </a:lnSpc>
              <a:spcAft>
                <a:spcPts val="0"/>
              </a:spcAft>
              <a:buFont typeface="Wingdings"/>
              <a:buChar char=""/>
              <a:defRPr/>
            </a:pPr>
            <a:r>
              <a:rPr lang="en-US" sz="2100" dirty="0" smtClean="0"/>
              <a:t>“A hostile work environment is created when the workplace is permeated with discriminatory intimidation, ridicule, and insult that is sufficiently severe or pervasive to alter the [Complainant’s] employment and create an abusive working environment.”  -</a:t>
            </a:r>
            <a:r>
              <a:rPr lang="en-US" sz="1500" i="1" dirty="0" smtClean="0"/>
              <a:t>EEOC Compliance Manual</a:t>
            </a:r>
          </a:p>
          <a:p>
            <a:pPr marL="548640" lvl="1" indent="-274320" eaLnBrk="1" fontAlgn="auto" hangingPunct="1">
              <a:lnSpc>
                <a:spcPct val="80000"/>
              </a:lnSpc>
              <a:spcAft>
                <a:spcPts val="0"/>
              </a:spcAft>
              <a:buFont typeface="Wingdings"/>
              <a:buChar char=""/>
              <a:defRPr/>
            </a:pPr>
            <a:endParaRPr lang="en-US" sz="1500" i="1" dirty="0" smtClean="0"/>
          </a:p>
          <a:p>
            <a:pPr marL="548640" lvl="1" indent="-274320" eaLnBrk="1" fontAlgn="auto" hangingPunct="1">
              <a:lnSpc>
                <a:spcPct val="80000"/>
              </a:lnSpc>
              <a:spcAft>
                <a:spcPts val="0"/>
              </a:spcAft>
              <a:buFont typeface="Wingdings"/>
              <a:buChar char=""/>
              <a:defRPr/>
            </a:pPr>
            <a:r>
              <a:rPr lang="en-US" sz="2100" dirty="0" smtClean="0"/>
              <a:t>Employer liability and potential damages may be reduced or avoided if the employer establishes and disseminates a policy and reporting procedure and the employer takes reasonable care to prevent and promptly correct harassment.</a:t>
            </a:r>
          </a:p>
          <a:p>
            <a:pPr marL="274320" indent="-274320" eaLnBrk="1" fontAlgn="auto" hangingPunct="1">
              <a:lnSpc>
                <a:spcPct val="80000"/>
              </a:lnSpc>
              <a:spcAft>
                <a:spcPts val="0"/>
              </a:spcAft>
              <a:buFont typeface="Wingdings 2"/>
              <a:buChar char=""/>
              <a:defRPr/>
            </a:pPr>
            <a:endParaRPr lang="en-US" sz="25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73731" name="Rectangle 3"/>
          <p:cNvSpPr>
            <a:spLocks noGrp="1" noChangeArrowheads="1"/>
          </p:cNvSpPr>
          <p:nvPr>
            <p:ph sz="quarter" idx="1"/>
          </p:nvPr>
        </p:nvSpPr>
        <p:spPr>
          <a:xfrm>
            <a:off x="301625" y="1527175"/>
            <a:ext cx="8504238" cy="4572000"/>
          </a:xfrm>
        </p:spPr>
        <p:txBody>
          <a:bodyPr>
            <a:normAutofit/>
          </a:bodyPr>
          <a:lstStyle/>
          <a:p>
            <a:pPr marL="552450" indent="-552450" eaLnBrk="1" fontAlgn="auto" hangingPunct="1">
              <a:lnSpc>
                <a:spcPct val="80000"/>
              </a:lnSpc>
              <a:spcAft>
                <a:spcPts val="0"/>
              </a:spcAft>
              <a:buFont typeface="Wingdings" pitchFamily="2" charset="2"/>
              <a:buNone/>
              <a:defRPr/>
            </a:pPr>
            <a:r>
              <a:rPr lang="en-US" sz="2000" smtClean="0">
                <a:effectLst>
                  <a:outerShdw blurRad="38100" dist="38100" dir="2700000" algn="tl">
                    <a:srgbClr val="C0C0C0"/>
                  </a:outerShdw>
                </a:effectLst>
              </a:rPr>
              <a:t>The EEOC will consider the following factors in determining whether an environment is hostile:</a:t>
            </a:r>
          </a:p>
          <a:p>
            <a:pPr marL="552450" indent="-552450" eaLnBrk="1" fontAlgn="auto" hangingPunct="1">
              <a:lnSpc>
                <a:spcPct val="80000"/>
              </a:lnSpc>
              <a:spcAft>
                <a:spcPts val="0"/>
              </a:spcAft>
              <a:buFont typeface="Wingdings" pitchFamily="2" charset="2"/>
              <a:buNone/>
              <a:defRPr/>
            </a:pPr>
            <a:endParaRPr lang="en-US" sz="2000" smtClean="0"/>
          </a:p>
          <a:p>
            <a:pPr marL="552450" indent="-552450" eaLnBrk="1" fontAlgn="auto" hangingPunct="1">
              <a:lnSpc>
                <a:spcPct val="80000"/>
              </a:lnSpc>
              <a:spcAft>
                <a:spcPts val="0"/>
              </a:spcAft>
              <a:buFont typeface="Wingdings" pitchFamily="2" charset="2"/>
              <a:buAutoNum type="arabicPeriod"/>
              <a:defRPr/>
            </a:pPr>
            <a:r>
              <a:rPr lang="en-US" sz="1600" smtClean="0"/>
              <a:t>Whether the conduct was verbal, physical or both</a:t>
            </a:r>
          </a:p>
          <a:p>
            <a:pPr marL="552450" indent="-552450" eaLnBrk="1" fontAlgn="auto" hangingPunct="1">
              <a:lnSpc>
                <a:spcPct val="80000"/>
              </a:lnSpc>
              <a:spcAft>
                <a:spcPts val="0"/>
              </a:spcAft>
              <a:buFont typeface="Wingdings" pitchFamily="2" charset="2"/>
              <a:buAutoNum type="arabicPeriod"/>
              <a:defRPr/>
            </a:pPr>
            <a:endParaRPr lang="en-US" sz="1600" smtClean="0"/>
          </a:p>
          <a:p>
            <a:pPr marL="552450" indent="-552450" eaLnBrk="1" fontAlgn="auto" hangingPunct="1">
              <a:lnSpc>
                <a:spcPct val="80000"/>
              </a:lnSpc>
              <a:spcAft>
                <a:spcPts val="0"/>
              </a:spcAft>
              <a:buFont typeface="Wingdings" pitchFamily="2" charset="2"/>
              <a:buAutoNum type="arabicPeriod"/>
              <a:defRPr/>
            </a:pPr>
            <a:r>
              <a:rPr lang="en-US" sz="1600" smtClean="0"/>
              <a:t>How frequently it was repeated</a:t>
            </a:r>
          </a:p>
          <a:p>
            <a:pPr marL="552450" indent="-552450" eaLnBrk="1" fontAlgn="auto" hangingPunct="1">
              <a:lnSpc>
                <a:spcPct val="80000"/>
              </a:lnSpc>
              <a:spcAft>
                <a:spcPts val="0"/>
              </a:spcAft>
              <a:buFont typeface="Wingdings" pitchFamily="2" charset="2"/>
              <a:buAutoNum type="arabicPeriod"/>
              <a:defRPr/>
            </a:pPr>
            <a:endParaRPr lang="en-US" sz="1600" smtClean="0"/>
          </a:p>
          <a:p>
            <a:pPr marL="552450" indent="-552450" eaLnBrk="1" fontAlgn="auto" hangingPunct="1">
              <a:lnSpc>
                <a:spcPct val="80000"/>
              </a:lnSpc>
              <a:spcAft>
                <a:spcPts val="0"/>
              </a:spcAft>
              <a:buFont typeface="Wingdings" pitchFamily="2" charset="2"/>
              <a:buAutoNum type="arabicPeriod"/>
              <a:defRPr/>
            </a:pPr>
            <a:r>
              <a:rPr lang="en-US" sz="1600" smtClean="0"/>
              <a:t>Whether the conduct was hostile or offensive</a:t>
            </a:r>
          </a:p>
          <a:p>
            <a:pPr marL="552450" indent="-552450" eaLnBrk="1" fontAlgn="auto" hangingPunct="1">
              <a:lnSpc>
                <a:spcPct val="80000"/>
              </a:lnSpc>
              <a:spcAft>
                <a:spcPts val="0"/>
              </a:spcAft>
              <a:buFont typeface="Wingdings" pitchFamily="2" charset="2"/>
              <a:buAutoNum type="arabicPeriod"/>
              <a:defRPr/>
            </a:pPr>
            <a:endParaRPr lang="en-US" sz="1600" smtClean="0"/>
          </a:p>
          <a:p>
            <a:pPr marL="552450" indent="-552450" eaLnBrk="1" fontAlgn="auto" hangingPunct="1">
              <a:lnSpc>
                <a:spcPct val="80000"/>
              </a:lnSpc>
              <a:spcAft>
                <a:spcPts val="0"/>
              </a:spcAft>
              <a:buFont typeface="Wingdings" pitchFamily="2" charset="2"/>
              <a:buAutoNum type="arabicPeriod"/>
              <a:defRPr/>
            </a:pPr>
            <a:r>
              <a:rPr lang="en-US" sz="1600" smtClean="0"/>
              <a:t>Whether the alleged harasser was a co-worker or supervisor</a:t>
            </a:r>
          </a:p>
          <a:p>
            <a:pPr marL="552450" indent="-552450" eaLnBrk="1" fontAlgn="auto" hangingPunct="1">
              <a:lnSpc>
                <a:spcPct val="80000"/>
              </a:lnSpc>
              <a:spcAft>
                <a:spcPts val="0"/>
              </a:spcAft>
              <a:buFont typeface="Wingdings" pitchFamily="2" charset="2"/>
              <a:buAutoNum type="arabicPeriod"/>
              <a:defRPr/>
            </a:pPr>
            <a:endParaRPr lang="en-US" sz="1600" smtClean="0"/>
          </a:p>
          <a:p>
            <a:pPr marL="552450" indent="-552450" eaLnBrk="1" fontAlgn="auto" hangingPunct="1">
              <a:lnSpc>
                <a:spcPct val="80000"/>
              </a:lnSpc>
              <a:spcAft>
                <a:spcPts val="0"/>
              </a:spcAft>
              <a:buFont typeface="Wingdings" pitchFamily="2" charset="2"/>
              <a:buAutoNum type="arabicPeriod"/>
              <a:defRPr/>
            </a:pPr>
            <a:r>
              <a:rPr lang="en-US" sz="1600" smtClean="0"/>
              <a:t>Whether others joined in perpetrating the harassment</a:t>
            </a:r>
          </a:p>
          <a:p>
            <a:pPr marL="552450" indent="-552450" eaLnBrk="1" fontAlgn="auto" hangingPunct="1">
              <a:lnSpc>
                <a:spcPct val="80000"/>
              </a:lnSpc>
              <a:spcAft>
                <a:spcPts val="0"/>
              </a:spcAft>
              <a:buFont typeface="Wingdings" pitchFamily="2" charset="2"/>
              <a:buAutoNum type="arabicPeriod"/>
              <a:defRPr/>
            </a:pPr>
            <a:endParaRPr lang="en-US" sz="1600" smtClean="0"/>
          </a:p>
          <a:p>
            <a:pPr marL="552450" indent="-552450" eaLnBrk="1" fontAlgn="auto" hangingPunct="1">
              <a:lnSpc>
                <a:spcPct val="80000"/>
              </a:lnSpc>
              <a:spcAft>
                <a:spcPts val="0"/>
              </a:spcAft>
              <a:buFont typeface="Wingdings" pitchFamily="2" charset="2"/>
              <a:buAutoNum type="arabicPeriod"/>
              <a:defRPr/>
            </a:pPr>
            <a:r>
              <a:rPr lang="en-US" sz="1600" smtClean="0"/>
              <a:t>Whether the harassment was directed at more than one individual</a:t>
            </a:r>
          </a:p>
          <a:p>
            <a:pPr marL="552450" indent="-552450" eaLnBrk="1" fontAlgn="auto" hangingPunct="1">
              <a:lnSpc>
                <a:spcPct val="80000"/>
              </a:lnSpc>
              <a:spcAft>
                <a:spcPts val="0"/>
              </a:spcAft>
              <a:buFont typeface="Wingdings 2"/>
              <a:buChar char=""/>
              <a:defRPr/>
            </a:pPr>
            <a:endParaRPr lang="en-US" sz="19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1371600" y="304800"/>
            <a:ext cx="7313613" cy="914400"/>
          </a:xfrm>
        </p:spPr>
        <p:txBody>
          <a:bodyPr/>
          <a:lstStyle/>
          <a:p>
            <a:pPr eaLnBrk="1" hangingPunct="1"/>
            <a:r>
              <a:rPr lang="en-US" altLang="en-US" smtClean="0"/>
              <a:t>Discrimination/Harassment</a:t>
            </a:r>
          </a:p>
        </p:txBody>
      </p:sp>
      <p:sp>
        <p:nvSpPr>
          <p:cNvPr id="36867" name="Rectangle 5"/>
          <p:cNvSpPr>
            <a:spLocks noGrp="1" noChangeArrowheads="1"/>
          </p:cNvSpPr>
          <p:nvPr>
            <p:ph type="body" sz="half" idx="1"/>
          </p:nvPr>
        </p:nvSpPr>
        <p:spPr>
          <a:xfrm>
            <a:off x="1371600" y="2514600"/>
            <a:ext cx="3579813" cy="4114800"/>
          </a:xfrm>
        </p:spPr>
        <p:txBody>
          <a:bodyPr/>
          <a:lstStyle/>
          <a:p>
            <a:pPr eaLnBrk="1" hangingPunct="1">
              <a:lnSpc>
                <a:spcPct val="90000"/>
              </a:lnSpc>
            </a:pPr>
            <a:r>
              <a:rPr lang="en-US" altLang="en-US" sz="1800" smtClean="0"/>
              <a:t>Pressures for sexual favors or dates</a:t>
            </a:r>
          </a:p>
          <a:p>
            <a:pPr eaLnBrk="1" hangingPunct="1">
              <a:lnSpc>
                <a:spcPct val="90000"/>
              </a:lnSpc>
            </a:pPr>
            <a:r>
              <a:rPr lang="en-US" altLang="en-US" sz="1800" smtClean="0"/>
              <a:t>Massages, touching, leaning over, cornering, pinching</a:t>
            </a:r>
          </a:p>
          <a:p>
            <a:pPr eaLnBrk="1" hangingPunct="1">
              <a:lnSpc>
                <a:spcPct val="90000"/>
              </a:lnSpc>
            </a:pPr>
            <a:r>
              <a:rPr lang="en-US" altLang="en-US" sz="1800" smtClean="0"/>
              <a:t>Inappropriate hand or body gestures</a:t>
            </a:r>
          </a:p>
          <a:p>
            <a:pPr eaLnBrk="1" hangingPunct="1">
              <a:lnSpc>
                <a:spcPct val="90000"/>
              </a:lnSpc>
            </a:pPr>
            <a:r>
              <a:rPr lang="en-US" altLang="en-US" sz="1800" smtClean="0"/>
              <a:t>Messages with sexual content</a:t>
            </a:r>
          </a:p>
          <a:p>
            <a:pPr eaLnBrk="1" hangingPunct="1">
              <a:lnSpc>
                <a:spcPct val="90000"/>
              </a:lnSpc>
            </a:pPr>
            <a:r>
              <a:rPr lang="en-US" altLang="en-US" sz="1800" smtClean="0"/>
              <a:t>Asking about sexual preferences, fantasies, sex life at home</a:t>
            </a:r>
          </a:p>
          <a:p>
            <a:pPr eaLnBrk="1" hangingPunct="1">
              <a:lnSpc>
                <a:spcPct val="90000"/>
              </a:lnSpc>
              <a:buFont typeface="Wingdings" pitchFamily="2" charset="2"/>
              <a:buNone/>
            </a:pPr>
            <a:endParaRPr lang="en-US" altLang="en-US" sz="2000" smtClean="0"/>
          </a:p>
        </p:txBody>
      </p:sp>
      <p:sp>
        <p:nvSpPr>
          <p:cNvPr id="36868" name="Rectangle 6"/>
          <p:cNvSpPr>
            <a:spLocks noGrp="1" noChangeArrowheads="1"/>
          </p:cNvSpPr>
          <p:nvPr>
            <p:ph sz="half" idx="2"/>
          </p:nvPr>
        </p:nvSpPr>
        <p:spPr>
          <a:xfrm>
            <a:off x="5029200" y="2514600"/>
            <a:ext cx="3581400" cy="4114800"/>
          </a:xfrm>
        </p:spPr>
        <p:txBody>
          <a:bodyPr/>
          <a:lstStyle/>
          <a:p>
            <a:pPr eaLnBrk="1" hangingPunct="1">
              <a:lnSpc>
                <a:spcPct val="90000"/>
              </a:lnSpc>
            </a:pPr>
            <a:r>
              <a:rPr lang="en-US" altLang="en-US" sz="1800" smtClean="0"/>
              <a:t>Sexual looks</a:t>
            </a:r>
          </a:p>
          <a:p>
            <a:pPr eaLnBrk="1" hangingPunct="1">
              <a:lnSpc>
                <a:spcPct val="90000"/>
              </a:lnSpc>
            </a:pPr>
            <a:r>
              <a:rPr lang="en-US" altLang="en-US" sz="1800" smtClean="0"/>
              <a:t>Sexual comments about clothing or anatomy</a:t>
            </a:r>
          </a:p>
          <a:p>
            <a:pPr eaLnBrk="1" hangingPunct="1">
              <a:lnSpc>
                <a:spcPct val="90000"/>
              </a:lnSpc>
            </a:pPr>
            <a:r>
              <a:rPr lang="en-US" altLang="en-US" sz="1800" smtClean="0"/>
              <a:t>Sexual sounds or whistling</a:t>
            </a:r>
          </a:p>
          <a:p>
            <a:pPr eaLnBrk="1" hangingPunct="1">
              <a:lnSpc>
                <a:spcPct val="90000"/>
              </a:lnSpc>
            </a:pPr>
            <a:r>
              <a:rPr lang="en-US" altLang="en-US" sz="1800" smtClean="0"/>
              <a:t>Rumors about a person’s sex life</a:t>
            </a:r>
          </a:p>
          <a:p>
            <a:pPr eaLnBrk="1" hangingPunct="1">
              <a:lnSpc>
                <a:spcPct val="90000"/>
              </a:lnSpc>
            </a:pPr>
            <a:r>
              <a:rPr lang="en-US" altLang="en-US" sz="1800" smtClean="0"/>
              <a:t>Inappropriate sexual gifts</a:t>
            </a:r>
          </a:p>
          <a:p>
            <a:pPr eaLnBrk="1" hangingPunct="1">
              <a:lnSpc>
                <a:spcPct val="90000"/>
              </a:lnSpc>
            </a:pPr>
            <a:r>
              <a:rPr lang="en-US" altLang="en-US" sz="1800" smtClean="0"/>
              <a:t>Kissing, hugging or brushing against a person</a:t>
            </a:r>
          </a:p>
        </p:txBody>
      </p:sp>
      <p:sp>
        <p:nvSpPr>
          <p:cNvPr id="36869" name="Text Box 7"/>
          <p:cNvSpPr txBox="1">
            <a:spLocks noChangeArrowheads="1"/>
          </p:cNvSpPr>
          <p:nvPr/>
        </p:nvSpPr>
        <p:spPr bwMode="auto">
          <a:xfrm>
            <a:off x="1371600" y="1600200"/>
            <a:ext cx="7102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t>Examples of behaviors that may lead to charges of sexual harassment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37891" name="Rectangle 3"/>
          <p:cNvSpPr>
            <a:spLocks noGrp="1" noChangeArrowheads="1"/>
          </p:cNvSpPr>
          <p:nvPr>
            <p:ph sz="quarter" idx="1"/>
          </p:nvPr>
        </p:nvSpPr>
        <p:spPr>
          <a:xfrm>
            <a:off x="301625" y="1527175"/>
            <a:ext cx="8504238" cy="4572000"/>
          </a:xfrm>
        </p:spPr>
        <p:txBody>
          <a:bodyPr/>
          <a:lstStyle/>
          <a:p>
            <a:pPr eaLnBrk="1" hangingPunct="1">
              <a:lnSpc>
                <a:spcPct val="90000"/>
              </a:lnSpc>
              <a:buFont typeface="Wingdings" pitchFamily="2" charset="2"/>
              <a:buNone/>
            </a:pPr>
            <a:r>
              <a:rPr lang="en-US" altLang="en-US" sz="2500" smtClean="0"/>
              <a:t>	</a:t>
            </a:r>
            <a:r>
              <a:rPr lang="en-US" altLang="en-US" sz="2400" smtClean="0"/>
              <a:t>Sexual Harassment can occur in a variety of circumstances, including but not limited to, the following:</a:t>
            </a:r>
          </a:p>
          <a:p>
            <a:pPr lvl="1" eaLnBrk="1" hangingPunct="1">
              <a:lnSpc>
                <a:spcPct val="70000"/>
              </a:lnSpc>
              <a:buFontTx/>
              <a:buChar char="–"/>
            </a:pPr>
            <a:endParaRPr lang="en-US" altLang="en-US" sz="2400" smtClean="0"/>
          </a:p>
          <a:p>
            <a:pPr lvl="2" eaLnBrk="1" hangingPunct="1">
              <a:lnSpc>
                <a:spcPct val="70000"/>
              </a:lnSpc>
              <a:buFontTx/>
              <a:buChar char="–"/>
            </a:pPr>
            <a:r>
              <a:rPr lang="en-US" altLang="en-US" i="1" smtClean="0"/>
              <a:t>The victim as well as the harasser may be a woman or a man. The victim does not have to be of the opposite sex. </a:t>
            </a:r>
          </a:p>
          <a:p>
            <a:pPr lvl="2" eaLnBrk="1" hangingPunct="1">
              <a:lnSpc>
                <a:spcPct val="70000"/>
              </a:lnSpc>
              <a:buFontTx/>
              <a:buChar char="–"/>
            </a:pPr>
            <a:endParaRPr lang="en-US" altLang="en-US" i="1" smtClean="0"/>
          </a:p>
          <a:p>
            <a:pPr lvl="2" eaLnBrk="1" hangingPunct="1">
              <a:lnSpc>
                <a:spcPct val="70000"/>
              </a:lnSpc>
              <a:buFontTx/>
              <a:buChar char="–"/>
            </a:pPr>
            <a:r>
              <a:rPr lang="en-US" altLang="en-US" i="1" smtClean="0"/>
              <a:t>The harasser can be a supervisor, an agent of the  employer, a supervisor in another area, a co-worker, or a non-employee. </a:t>
            </a:r>
          </a:p>
          <a:p>
            <a:pPr lvl="2" eaLnBrk="1" hangingPunct="1">
              <a:lnSpc>
                <a:spcPct val="70000"/>
              </a:lnSpc>
              <a:buFontTx/>
              <a:buChar char="–"/>
            </a:pPr>
            <a:endParaRPr lang="en-US" altLang="en-US" i="1" smtClean="0"/>
          </a:p>
          <a:p>
            <a:pPr lvl="2" eaLnBrk="1" hangingPunct="1">
              <a:lnSpc>
                <a:spcPct val="70000"/>
              </a:lnSpc>
              <a:buFontTx/>
              <a:buChar char="–"/>
            </a:pPr>
            <a:r>
              <a:rPr lang="en-US" altLang="en-US" i="1" smtClean="0"/>
              <a:t>The victim does not have to be the person harassed but could be anyone affected by the offensive conduct. </a:t>
            </a:r>
          </a:p>
          <a:p>
            <a:pPr eaLnBrk="1" hangingPunct="1"/>
            <a:endParaRPr lang="en-US" altLang="en-US" sz="25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40963" name="Rectangle 3"/>
          <p:cNvSpPr>
            <a:spLocks noGrp="1" noChangeArrowheads="1"/>
          </p:cNvSpPr>
          <p:nvPr>
            <p:ph sz="quarter" idx="1"/>
          </p:nvPr>
        </p:nvSpPr>
        <p:spPr>
          <a:xfrm>
            <a:off x="301625" y="1527175"/>
            <a:ext cx="8504238" cy="4572000"/>
          </a:xfrm>
        </p:spPr>
        <p:txBody>
          <a:bodyPr/>
          <a:lstStyle/>
          <a:p>
            <a:pPr eaLnBrk="1" hangingPunct="1">
              <a:lnSpc>
                <a:spcPct val="80000"/>
              </a:lnSpc>
              <a:buFont typeface="Wingdings" pitchFamily="2" charset="2"/>
              <a:buNone/>
              <a:defRPr/>
            </a:pPr>
            <a:r>
              <a:rPr lang="en-US" sz="2100" b="1" dirty="0" smtClean="0"/>
              <a:t>RETALIATION</a:t>
            </a:r>
          </a:p>
          <a:p>
            <a:pPr eaLnBrk="1" hangingPunct="1">
              <a:lnSpc>
                <a:spcPct val="80000"/>
              </a:lnSpc>
              <a:defRPr/>
            </a:pPr>
            <a:r>
              <a:rPr lang="en-US" sz="2100" dirty="0" smtClean="0"/>
              <a:t>It is illegal to fire, demote, harass, or otherwise “retaliate” against people (applicants or employees) because they filed a charge of discrimination, because they complained to their </a:t>
            </a:r>
            <a:r>
              <a:rPr lang="en-US" sz="2400" dirty="0" smtClean="0">
                <a:hlinkClick r:id="rId2"/>
              </a:rPr>
              <a:t>employer or other covered entity</a:t>
            </a:r>
            <a:r>
              <a:rPr lang="en-US" sz="2100" dirty="0" smtClean="0"/>
              <a:t> about discrimination on the job, or because they participated in an employment discrimination proceeding (such as an investigation or lawsuit).</a:t>
            </a:r>
          </a:p>
          <a:p>
            <a:pPr marL="0" indent="0" eaLnBrk="1" hangingPunct="1">
              <a:lnSpc>
                <a:spcPct val="80000"/>
              </a:lnSpc>
              <a:buFont typeface="Wingdings 2" pitchFamily="18" charset="2"/>
              <a:buNone/>
              <a:defRPr/>
            </a:pPr>
            <a:endParaRPr lang="en-US" sz="2100" dirty="0" smtClean="0"/>
          </a:p>
          <a:p>
            <a:pPr eaLnBrk="1" hangingPunct="1">
              <a:lnSpc>
                <a:spcPct val="80000"/>
              </a:lnSpc>
              <a:defRPr/>
            </a:pPr>
            <a:r>
              <a:rPr lang="en-US" sz="2100" dirty="0" smtClean="0"/>
              <a:t>For example, it is illegal for an employer to refuse to promote an employee because she filed a charge of discrimination with the EEOC, even if EEOC later determined no discrimination occurred.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89091" name="Rectangle 3"/>
          <p:cNvSpPr>
            <a:spLocks noGrp="1" noChangeArrowheads="1"/>
          </p:cNvSpPr>
          <p:nvPr>
            <p:ph sz="quarter" idx="1"/>
          </p:nvPr>
        </p:nvSpPr>
        <p:spPr>
          <a:xfrm>
            <a:off x="301625" y="1527175"/>
            <a:ext cx="8504238" cy="4572000"/>
          </a:xfrm>
        </p:spPr>
        <p:txBody>
          <a:bodyPr>
            <a:normAutofit/>
          </a:bodyPr>
          <a:lstStyle/>
          <a:p>
            <a:pPr marL="274320" indent="-274320" eaLnBrk="1" fontAlgn="auto" hangingPunct="1">
              <a:lnSpc>
                <a:spcPct val="90000"/>
              </a:lnSpc>
              <a:spcAft>
                <a:spcPts val="0"/>
              </a:spcAft>
              <a:buFont typeface="Wingdings" pitchFamily="2" charset="2"/>
              <a:buNone/>
              <a:defRPr/>
            </a:pPr>
            <a:r>
              <a:rPr lang="en-US" sz="2100" smtClean="0">
                <a:effectLst>
                  <a:outerShdw blurRad="38100" dist="38100" dir="2700000" algn="tl">
                    <a:srgbClr val="C0C0C0"/>
                  </a:outerShdw>
                </a:effectLst>
              </a:rPr>
              <a:t>Consequences of discrimination may include:</a:t>
            </a:r>
          </a:p>
          <a:p>
            <a:pPr marL="274320" indent="-274320" eaLnBrk="1" fontAlgn="auto" hangingPunct="1">
              <a:lnSpc>
                <a:spcPct val="90000"/>
              </a:lnSpc>
              <a:spcAft>
                <a:spcPts val="0"/>
              </a:spcAft>
              <a:buFont typeface="Wingdings" pitchFamily="2" charset="2"/>
              <a:buNone/>
              <a:defRPr/>
            </a:pPr>
            <a:endParaRPr lang="en-US" sz="2100" smtClean="0">
              <a:effectLst>
                <a:outerShdw blurRad="38100" dist="38100" dir="2700000" algn="tl">
                  <a:srgbClr val="C0C0C0"/>
                </a:outerShdw>
              </a:effectLst>
            </a:endParaRPr>
          </a:p>
          <a:p>
            <a:pPr marL="274320" indent="-274320" eaLnBrk="1" fontAlgn="auto" hangingPunct="1">
              <a:lnSpc>
                <a:spcPct val="90000"/>
              </a:lnSpc>
              <a:spcAft>
                <a:spcPts val="0"/>
              </a:spcAft>
              <a:buFont typeface="Wingdings 2"/>
              <a:buChar char=""/>
              <a:defRPr/>
            </a:pPr>
            <a:r>
              <a:rPr lang="en-US" sz="1800" smtClean="0"/>
              <a:t>Poor staff morale</a:t>
            </a:r>
          </a:p>
          <a:p>
            <a:pPr marL="274320" indent="-274320" eaLnBrk="1" fontAlgn="auto" hangingPunct="1">
              <a:lnSpc>
                <a:spcPct val="90000"/>
              </a:lnSpc>
              <a:spcAft>
                <a:spcPts val="0"/>
              </a:spcAft>
              <a:buFont typeface="Wingdings 2"/>
              <a:buChar char=""/>
              <a:defRPr/>
            </a:pPr>
            <a:r>
              <a:rPr lang="en-US" sz="1800" smtClean="0"/>
              <a:t>Lessened productivity</a:t>
            </a:r>
          </a:p>
          <a:p>
            <a:pPr marL="274320" indent="-274320" eaLnBrk="1" fontAlgn="auto" hangingPunct="1">
              <a:lnSpc>
                <a:spcPct val="90000"/>
              </a:lnSpc>
              <a:spcAft>
                <a:spcPts val="0"/>
              </a:spcAft>
              <a:buFont typeface="Wingdings 2"/>
              <a:buChar char=""/>
              <a:defRPr/>
            </a:pPr>
            <a:r>
              <a:rPr lang="en-US" sz="1800" smtClean="0"/>
              <a:t>Tension in the workplace</a:t>
            </a:r>
          </a:p>
          <a:p>
            <a:pPr marL="274320" indent="-274320" eaLnBrk="1" fontAlgn="auto" hangingPunct="1">
              <a:lnSpc>
                <a:spcPct val="90000"/>
              </a:lnSpc>
              <a:spcAft>
                <a:spcPts val="0"/>
              </a:spcAft>
              <a:buFont typeface="Wingdings 2"/>
              <a:buChar char=""/>
              <a:defRPr/>
            </a:pPr>
            <a:r>
              <a:rPr lang="en-US" sz="1800" smtClean="0"/>
              <a:t>Administrative, civil, and criminal liabilities may be imposed on employees, supervisors, and/or agencies</a:t>
            </a:r>
          </a:p>
          <a:p>
            <a:pPr marL="274320" indent="-274320" eaLnBrk="1" fontAlgn="auto" hangingPunct="1">
              <a:lnSpc>
                <a:spcPct val="90000"/>
              </a:lnSpc>
              <a:spcAft>
                <a:spcPts val="0"/>
              </a:spcAft>
              <a:buFont typeface="Wingdings 2"/>
              <a:buChar char=""/>
              <a:defRPr/>
            </a:pPr>
            <a:r>
              <a:rPr lang="en-US" sz="1800" smtClean="0"/>
              <a:t>Negative perception of the agency within the community</a:t>
            </a:r>
          </a:p>
          <a:p>
            <a:pPr marL="274320" indent="-274320" eaLnBrk="1" fontAlgn="auto" hangingPunct="1">
              <a:lnSpc>
                <a:spcPct val="90000"/>
              </a:lnSpc>
              <a:spcAft>
                <a:spcPts val="0"/>
              </a:spcAft>
              <a:buFont typeface="Wingdings 2"/>
              <a:buChar char=""/>
              <a:defRPr/>
            </a:pPr>
            <a:r>
              <a:rPr lang="en-US" sz="1800" smtClean="0"/>
              <a:t>Negative impact on recruitment</a:t>
            </a:r>
          </a:p>
          <a:p>
            <a:pPr marL="274320" indent="-274320" eaLnBrk="1" fontAlgn="auto" hangingPunct="1">
              <a:lnSpc>
                <a:spcPct val="90000"/>
              </a:lnSpc>
              <a:spcAft>
                <a:spcPts val="0"/>
              </a:spcAft>
              <a:buFont typeface="Wingdings 2"/>
              <a:buChar char=""/>
              <a:defRPr/>
            </a:pPr>
            <a:r>
              <a:rPr lang="en-US" sz="1800" smtClean="0"/>
              <a:t>Excessive media attention</a:t>
            </a:r>
          </a:p>
          <a:p>
            <a:pPr marL="274320" indent="-274320" eaLnBrk="1" fontAlgn="auto" hangingPunct="1">
              <a:lnSpc>
                <a:spcPct val="90000"/>
              </a:lnSpc>
              <a:spcAft>
                <a:spcPts val="0"/>
              </a:spcAft>
              <a:buFont typeface="Wingdings 2"/>
              <a:buChar char=""/>
              <a:defRPr/>
            </a:pPr>
            <a:r>
              <a:rPr lang="en-US" sz="1800" smtClean="0"/>
              <a:t>Underrepresented members of classes of employees</a:t>
            </a:r>
          </a:p>
          <a:p>
            <a:pPr marL="274320" indent="-274320" eaLnBrk="1" fontAlgn="auto" hangingPunct="1">
              <a:lnSpc>
                <a:spcPct val="90000"/>
              </a:lnSpc>
              <a:spcAft>
                <a:spcPts val="0"/>
              </a:spcAft>
              <a:buFont typeface="Wingdings 2"/>
              <a:buChar char=""/>
              <a:defRPr/>
            </a:pPr>
            <a:r>
              <a:rPr lang="en-US" sz="1800" smtClean="0"/>
              <a:t>Potential loss of federal grants and funding</a:t>
            </a:r>
            <a:r>
              <a:rPr lang="en-US" sz="1900" smtClean="0"/>
              <a:t> </a:t>
            </a:r>
          </a:p>
          <a:p>
            <a:pPr marL="274320" indent="-274320" eaLnBrk="1" fontAlgn="auto" hangingPunct="1">
              <a:lnSpc>
                <a:spcPct val="90000"/>
              </a:lnSpc>
              <a:spcAft>
                <a:spcPts val="0"/>
              </a:spcAft>
              <a:buFont typeface="Wingdings 2"/>
              <a:buChar char=""/>
              <a:defRPr/>
            </a:pPr>
            <a:endParaRPr lang="en-US" sz="21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40963"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mtClean="0"/>
              <a:t>Harassment by Non-Employees</a:t>
            </a:r>
          </a:p>
          <a:p>
            <a:pPr eaLnBrk="1" hangingPunct="1">
              <a:buFont typeface="Wingdings" pitchFamily="2" charset="2"/>
              <a:buNone/>
            </a:pPr>
            <a:endParaRPr lang="en-US" altLang="en-US" smtClean="0"/>
          </a:p>
          <a:p>
            <a:pPr eaLnBrk="1" hangingPunct="1">
              <a:buFont typeface="Wingdings" pitchFamily="2" charset="2"/>
              <a:buNone/>
            </a:pPr>
            <a:r>
              <a:rPr lang="en-US" altLang="en-US" sz="1800" smtClean="0"/>
              <a:t>	Employers can be held liable for the sexual harassment of employees by:</a:t>
            </a:r>
          </a:p>
          <a:p>
            <a:pPr eaLnBrk="1" hangingPunct="1">
              <a:buFont typeface="Wingdings" pitchFamily="2" charset="2"/>
              <a:buNone/>
            </a:pPr>
            <a:r>
              <a:rPr lang="en-US" altLang="en-US" sz="1800" smtClean="0"/>
              <a:t>	Visitors			Consultants</a:t>
            </a:r>
          </a:p>
          <a:p>
            <a:pPr eaLnBrk="1" hangingPunct="1">
              <a:buFont typeface="Wingdings" pitchFamily="2" charset="2"/>
              <a:buNone/>
            </a:pPr>
            <a:r>
              <a:rPr lang="en-US" altLang="en-US" sz="1800" smtClean="0"/>
              <a:t>	Vendors			Volunteers</a:t>
            </a:r>
          </a:p>
          <a:p>
            <a:pPr eaLnBrk="1" hangingPunct="1">
              <a:buFont typeface="Wingdings" pitchFamily="2" charset="2"/>
              <a:buNone/>
            </a:pPr>
            <a:r>
              <a:rPr lang="en-US" altLang="en-US" sz="1800" smtClean="0"/>
              <a:t>	Contractors			Others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TITLE IX </a:t>
            </a:r>
            <a:endParaRPr lang="en-US" dirty="0"/>
          </a:p>
        </p:txBody>
      </p:sp>
      <p:sp>
        <p:nvSpPr>
          <p:cNvPr id="41987" name="Content Placeholder 2"/>
          <p:cNvSpPr>
            <a:spLocks noGrp="1"/>
          </p:cNvSpPr>
          <p:nvPr>
            <p:ph sz="quarter" idx="1"/>
          </p:nvPr>
        </p:nvSpPr>
        <p:spPr>
          <a:xfrm>
            <a:off x="301625" y="1527175"/>
            <a:ext cx="8504238" cy="4572000"/>
          </a:xfrm>
        </p:spPr>
        <p:txBody>
          <a:bodyPr/>
          <a:lstStyle/>
          <a:p>
            <a:pPr marL="0" indent="0" algn="ctr">
              <a:buFont typeface="Wingdings 2" pitchFamily="18" charset="2"/>
              <a:buNone/>
            </a:pPr>
            <a:r>
              <a:rPr lang="en-US" altLang="en-US" b="1" smtClean="0"/>
              <a:t>Civil Rights for Students Under Title IX of the Education Amendments of 1972</a:t>
            </a:r>
          </a:p>
          <a:p>
            <a:pPr marL="0" indent="0">
              <a:buFont typeface="Wingdings 2" pitchFamily="18" charset="2"/>
              <a:buNone/>
            </a:pPr>
            <a:endParaRPr lang="en-US" altLang="en-US" smtClean="0"/>
          </a:p>
          <a:p>
            <a:pPr marL="0" indent="0" algn="ctr">
              <a:buFont typeface="Wingdings 2" pitchFamily="18" charset="2"/>
              <a:buNone/>
            </a:pPr>
            <a:r>
              <a:rPr lang="en-US" altLang="en-US" b="1" smtClean="0"/>
              <a:t>The Importance of </a:t>
            </a:r>
          </a:p>
          <a:p>
            <a:pPr marL="0" indent="0" algn="ctr">
              <a:buFont typeface="Wingdings 2" pitchFamily="18" charset="2"/>
              <a:buNone/>
            </a:pPr>
            <a:r>
              <a:rPr lang="en-US" altLang="en-US" b="1" smtClean="0"/>
              <a:t>Following Procedures</a:t>
            </a:r>
          </a:p>
          <a:p>
            <a:pPr marL="0" indent="0" algn="ctr">
              <a:buFont typeface="Wingdings 2" pitchFamily="18" charset="2"/>
              <a:buNone/>
            </a:pPr>
            <a:endParaRPr lang="en-US" altLang="en-US" b="1" smtClean="0"/>
          </a:p>
          <a:p>
            <a:pPr marL="0" indent="0" algn="ctr">
              <a:buFont typeface="Wingdings 2" pitchFamily="18" charset="2"/>
              <a:buNone/>
            </a:pPr>
            <a:r>
              <a:rPr lang="en-US" altLang="en-US" sz="1800" b="1" smtClean="0"/>
              <a:t>Cristina Rivera Correa</a:t>
            </a:r>
          </a:p>
          <a:p>
            <a:pPr marL="0" indent="0" algn="ctr">
              <a:buFont typeface="Wingdings 2" pitchFamily="18" charset="2"/>
              <a:buNone/>
            </a:pPr>
            <a:r>
              <a:rPr lang="en-US" altLang="en-US" sz="1800" b="1" smtClean="0"/>
              <a:t>Assistant School Board Attorney</a:t>
            </a:r>
          </a:p>
          <a:p>
            <a:pPr marL="0" indent="0" algn="ctr">
              <a:buFont typeface="Wingdings 2" pitchFamily="18" charset="2"/>
              <a:buNone/>
            </a:pPr>
            <a:r>
              <a:rPr lang="en-US" altLang="en-US" sz="1800" b="1" smtClean="0"/>
              <a:t>February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16387"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mtClean="0"/>
              <a:t>Issues Tied to Discrimination</a:t>
            </a:r>
          </a:p>
          <a:p>
            <a:pPr eaLnBrk="1" hangingPunct="1">
              <a:buFont typeface="Wingdings" pitchFamily="2" charset="2"/>
              <a:buChar char="v"/>
            </a:pPr>
            <a:r>
              <a:rPr lang="en-US" altLang="en-US" sz="2400" smtClean="0"/>
              <a:t>Discharge</a:t>
            </a:r>
          </a:p>
          <a:p>
            <a:pPr eaLnBrk="1" hangingPunct="1">
              <a:buFont typeface="Wingdings" pitchFamily="2" charset="2"/>
              <a:buChar char="v"/>
            </a:pPr>
            <a:r>
              <a:rPr lang="en-US" altLang="en-US" sz="2400" smtClean="0"/>
              <a:t>Failure to Promote</a:t>
            </a:r>
          </a:p>
          <a:p>
            <a:pPr eaLnBrk="1" hangingPunct="1">
              <a:buFont typeface="Wingdings" pitchFamily="2" charset="2"/>
              <a:buChar char="v"/>
            </a:pPr>
            <a:r>
              <a:rPr lang="en-US" altLang="en-US" sz="2400" smtClean="0"/>
              <a:t>Failure to Hire</a:t>
            </a:r>
          </a:p>
          <a:p>
            <a:pPr eaLnBrk="1" hangingPunct="1">
              <a:buFont typeface="Wingdings" pitchFamily="2" charset="2"/>
              <a:buChar char="v"/>
            </a:pPr>
            <a:r>
              <a:rPr lang="en-US" altLang="en-US" sz="2400" smtClean="0"/>
              <a:t>Wages</a:t>
            </a:r>
          </a:p>
          <a:p>
            <a:pPr eaLnBrk="1" hangingPunct="1">
              <a:buFont typeface="Wingdings" pitchFamily="2" charset="2"/>
              <a:buChar char="v"/>
            </a:pPr>
            <a:r>
              <a:rPr lang="en-US" altLang="en-US" sz="2400" smtClean="0"/>
              <a:t>Suspension</a:t>
            </a:r>
          </a:p>
          <a:p>
            <a:pPr eaLnBrk="1" hangingPunct="1">
              <a:buFont typeface="Wingdings" pitchFamily="2" charset="2"/>
              <a:buChar char="v"/>
            </a:pPr>
            <a:r>
              <a:rPr lang="en-US" altLang="en-US" sz="2400" smtClean="0"/>
              <a:t>Terms and Conditions</a:t>
            </a:r>
          </a:p>
          <a:p>
            <a:pPr eaLnBrk="1" hangingPunct="1">
              <a:buFont typeface="Wingdings" pitchFamily="2" charset="2"/>
              <a:buChar char="v"/>
            </a:pPr>
            <a:r>
              <a:rPr lang="en-US" altLang="en-US" sz="2400" smtClean="0"/>
              <a:t>Harassment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400" dirty="0"/>
              <a:t>TITLE IX OF THE EDUCATION AMENDMENTS OF 1972</a:t>
            </a:r>
          </a:p>
        </p:txBody>
      </p:sp>
      <p:sp>
        <p:nvSpPr>
          <p:cNvPr id="43011" name="Content Placeholder 2"/>
          <p:cNvSpPr>
            <a:spLocks noGrp="1"/>
          </p:cNvSpPr>
          <p:nvPr>
            <p:ph sz="quarter" idx="1"/>
          </p:nvPr>
        </p:nvSpPr>
        <p:spPr>
          <a:xfrm>
            <a:off x="301625" y="1527175"/>
            <a:ext cx="8504238" cy="4572000"/>
          </a:xfrm>
        </p:spPr>
        <p:txBody>
          <a:bodyPr/>
          <a:lstStyle/>
          <a:p>
            <a:pPr marL="0" indent="0" algn="ctr" eaLnBrk="1" hangingPunct="1">
              <a:buFont typeface="Wingdings 2" pitchFamily="18" charset="2"/>
              <a:buNone/>
            </a:pPr>
            <a:r>
              <a:rPr lang="en-US" altLang="en-US" smtClean="0"/>
              <a:t>“No person in the United States shall, on the basis of sex, be excluded from participation in, be denied the benefits of, or be subjected to discrimination under any education program or activity receiving Federal financial assistance.”</a:t>
            </a:r>
          </a:p>
          <a:p>
            <a:pPr marL="0" indent="0" eaLnBrk="1" hangingPunct="1">
              <a:buFont typeface="Wingdings 2" pitchFamily="18" charset="2"/>
              <a:buNone/>
            </a:pPr>
            <a:endParaRPr lang="en-US" altLang="en-US" smtClean="0"/>
          </a:p>
          <a:p>
            <a:pPr marL="0" indent="0" algn="ctr" eaLnBrk="1" hangingPunct="1">
              <a:buFont typeface="Wingdings 2" pitchFamily="18" charset="2"/>
              <a:buNone/>
            </a:pPr>
            <a:r>
              <a:rPr lang="en-US" altLang="en-US" smtClean="0"/>
              <a:t>	</a:t>
            </a:r>
            <a:r>
              <a:rPr lang="en-US" altLang="en-US" i="1" smtClean="0"/>
              <a:t>20 U.S.C.S. § 1681(a)</a:t>
            </a:r>
            <a:r>
              <a:rPr lang="en-US" altLang="en-US"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School Board Policy 5517</a:t>
            </a:r>
            <a:endParaRPr lang="en-US" dirty="0"/>
          </a:p>
        </p:txBody>
      </p:sp>
      <p:sp>
        <p:nvSpPr>
          <p:cNvPr id="44035" name="Content Placeholder 2"/>
          <p:cNvSpPr>
            <a:spLocks noGrp="1"/>
          </p:cNvSpPr>
          <p:nvPr>
            <p:ph sz="quarter" idx="1"/>
          </p:nvPr>
        </p:nvSpPr>
        <p:spPr>
          <a:xfrm>
            <a:off x="301625" y="1527175"/>
            <a:ext cx="8504238" cy="4873625"/>
          </a:xfrm>
        </p:spPr>
        <p:txBody>
          <a:bodyPr/>
          <a:lstStyle/>
          <a:p>
            <a:pPr eaLnBrk="1" hangingPunct="1">
              <a:spcBef>
                <a:spcPct val="0"/>
              </a:spcBef>
            </a:pPr>
            <a:r>
              <a:rPr lang="en-US" altLang="en-US" sz="1700" smtClean="0"/>
              <a:t>The Board will vigorously enforce its prohibition against discrimination/harassment based on </a:t>
            </a:r>
            <a:r>
              <a:rPr lang="en-US" altLang="en-US" sz="1700" b="1" smtClean="0"/>
              <a:t>sex, race, color, ethnic or national origin, religion, marital status, disability, age, political beliefs, sexual orientation, gender, gender identification, social and family background, linguistic preference, pregnancy</a:t>
            </a:r>
            <a:r>
              <a:rPr lang="en-US" altLang="en-US" sz="1700" smtClean="0"/>
              <a:t>, and any other basis prohibited by law. </a:t>
            </a:r>
          </a:p>
          <a:p>
            <a:pPr eaLnBrk="1" hangingPunct="1">
              <a:spcBef>
                <a:spcPct val="0"/>
              </a:spcBef>
            </a:pPr>
            <a:endParaRPr lang="en-US" altLang="en-US" sz="1700" smtClean="0"/>
          </a:p>
          <a:p>
            <a:pPr eaLnBrk="1" hangingPunct="1">
              <a:spcBef>
                <a:spcPct val="0"/>
              </a:spcBef>
            </a:pPr>
            <a:r>
              <a:rPr lang="en-US" altLang="en-US" sz="1700" smtClean="0"/>
              <a:t>Title IX prohibits sexual harassment and other sexual misconduct such as </a:t>
            </a:r>
            <a:r>
              <a:rPr lang="en-US" altLang="en-US" sz="1700" b="1" smtClean="0"/>
              <a:t>unwelcome touching, graphic verbal comments, sexual jokes, slurs, gestures or pictures</a:t>
            </a:r>
            <a:r>
              <a:rPr lang="en-US" altLang="en-US" sz="1700" smtClean="0"/>
              <a:t>.</a:t>
            </a:r>
            <a:r>
              <a:rPr lang="en-US" altLang="en-US" sz="1700" u="sng" smtClean="0"/>
              <a:t> </a:t>
            </a:r>
          </a:p>
          <a:p>
            <a:pPr eaLnBrk="1" hangingPunct="1">
              <a:spcBef>
                <a:spcPct val="0"/>
              </a:spcBef>
            </a:pPr>
            <a:endParaRPr lang="en-US" altLang="en-US" sz="1700" smtClean="0"/>
          </a:p>
          <a:p>
            <a:pPr eaLnBrk="1" hangingPunct="1">
              <a:spcBef>
                <a:spcPct val="0"/>
              </a:spcBef>
            </a:pPr>
            <a:r>
              <a:rPr lang="en-US" altLang="en-US" sz="1700" smtClean="0"/>
              <a:t>All students, administrators, teachers, staff, and all other school personnel share responsibility for avoiding, discouraging, and reporting any form of prohibited </a:t>
            </a:r>
            <a:r>
              <a:rPr lang="en-US" altLang="en-US" sz="1700" b="1" smtClean="0"/>
              <a:t>discrimination or harassment against students by employees, other students and their parents or guardians, or third parties</a:t>
            </a:r>
            <a:r>
              <a:rPr lang="en-US" altLang="en-US" sz="1700" smtClean="0"/>
              <a:t>.</a:t>
            </a:r>
            <a:r>
              <a:rPr lang="en-US" altLang="en-US" sz="1700" u="sng" smtClean="0"/>
              <a:t> </a:t>
            </a:r>
          </a:p>
          <a:p>
            <a:pPr eaLnBrk="1" hangingPunct="1">
              <a:spcBef>
                <a:spcPct val="0"/>
              </a:spcBef>
            </a:pPr>
            <a:endParaRPr lang="en-US" altLang="en-US" sz="1700" smtClean="0"/>
          </a:p>
          <a:p>
            <a:pPr eaLnBrk="1" hangingPunct="1">
              <a:spcBef>
                <a:spcPct val="0"/>
              </a:spcBef>
            </a:pPr>
            <a:r>
              <a:rPr lang="en-US" altLang="en-US" sz="1700" b="1" smtClean="0"/>
              <a:t>Retaliation</a:t>
            </a:r>
            <a:r>
              <a:rPr lang="en-US" altLang="en-US" sz="1700" smtClean="0"/>
              <a:t> against anyone for engaging in a protected activity such as filing a complaint or participating in a complaint investigation is also </a:t>
            </a:r>
            <a:r>
              <a:rPr lang="en-US" altLang="en-US" sz="1700" b="1" smtClean="0"/>
              <a:t>prohibited</a:t>
            </a:r>
            <a:r>
              <a:rPr lang="en-US" altLang="en-US" sz="1700" smtClean="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smtClean="0"/>
              <a:t>Title IX Liability </a:t>
            </a:r>
            <a:endParaRPr lang="en-US" sz="2800" dirty="0"/>
          </a:p>
        </p:txBody>
      </p:sp>
      <p:sp>
        <p:nvSpPr>
          <p:cNvPr id="45059" name="Content Placeholder 2"/>
          <p:cNvSpPr>
            <a:spLocks noGrp="1"/>
          </p:cNvSpPr>
          <p:nvPr>
            <p:ph sz="quarter" idx="1"/>
          </p:nvPr>
        </p:nvSpPr>
        <p:spPr>
          <a:xfrm>
            <a:off x="301625" y="1527175"/>
            <a:ext cx="8504238" cy="4873625"/>
          </a:xfrm>
        </p:spPr>
        <p:txBody>
          <a:bodyPr/>
          <a:lstStyle/>
          <a:p>
            <a:pPr marL="0" indent="0" eaLnBrk="1" hangingPunct="1">
              <a:buFont typeface="Wingdings 2" pitchFamily="18" charset="2"/>
              <a:buNone/>
            </a:pPr>
            <a:r>
              <a:rPr lang="en-US" altLang="en-US" sz="1800" b="1" u="sng" smtClean="0"/>
              <a:t>Sexual Harassment by a Teacher</a:t>
            </a:r>
            <a:r>
              <a:rPr lang="en-US" altLang="en-US" sz="1800" b="1" smtClean="0"/>
              <a:t> </a:t>
            </a:r>
          </a:p>
          <a:p>
            <a:pPr marL="0" indent="0" eaLnBrk="1" hangingPunct="1">
              <a:buFont typeface="Wingdings 2" pitchFamily="18" charset="2"/>
              <a:buNone/>
            </a:pPr>
            <a:r>
              <a:rPr lang="en-US" altLang="en-US" sz="1800" smtClean="0"/>
              <a:t>Can be established when an official of the school district who, at a minimum has authority to </a:t>
            </a:r>
            <a:r>
              <a:rPr lang="en-US" altLang="en-US" sz="1800" b="1" smtClean="0"/>
              <a:t>institute corrective measures </a:t>
            </a:r>
            <a:r>
              <a:rPr lang="en-US" altLang="en-US" sz="1800" smtClean="0"/>
              <a:t>on the district’s behalf, has </a:t>
            </a:r>
            <a:r>
              <a:rPr lang="en-US" altLang="en-US" sz="1800" b="1" smtClean="0"/>
              <a:t>actual notice of</a:t>
            </a:r>
            <a:r>
              <a:rPr lang="en-US" altLang="en-US" sz="1800" smtClean="0"/>
              <a:t>, and is </a:t>
            </a:r>
            <a:r>
              <a:rPr lang="en-US" altLang="en-US" sz="1800" b="1" smtClean="0"/>
              <a:t>deliberately indifferent </a:t>
            </a:r>
            <a:r>
              <a:rPr lang="en-US" altLang="en-US" sz="1800" smtClean="0"/>
              <a:t>to the teacher’s misconduct </a:t>
            </a:r>
          </a:p>
          <a:p>
            <a:pPr marL="0" indent="0" algn="ctr" eaLnBrk="1" hangingPunct="1">
              <a:buFont typeface="Wingdings 2" pitchFamily="18" charset="2"/>
              <a:buNone/>
            </a:pPr>
            <a:endParaRPr lang="en-US" altLang="en-US" sz="1800" i="1" smtClean="0"/>
          </a:p>
          <a:p>
            <a:pPr marL="0" indent="0" algn="ctr" eaLnBrk="1" hangingPunct="1">
              <a:buFont typeface="Wingdings 2" pitchFamily="18" charset="2"/>
              <a:buNone/>
            </a:pPr>
            <a:r>
              <a:rPr lang="en-US" altLang="en-US" sz="1800" i="1" smtClean="0"/>
              <a:t>Gebser v. Lago Vista Independent School District</a:t>
            </a:r>
            <a:r>
              <a:rPr lang="en-US" altLang="en-US" sz="1800" smtClean="0"/>
              <a:t>, 524 U.S. 274 (1998) </a:t>
            </a:r>
          </a:p>
          <a:p>
            <a:pPr marL="0" indent="0" eaLnBrk="1" hangingPunct="1">
              <a:buFont typeface="Wingdings 2" pitchFamily="18" charset="2"/>
              <a:buNone/>
            </a:pPr>
            <a:endParaRPr lang="en-US" altLang="en-US" sz="1800" u="sng" smtClean="0"/>
          </a:p>
          <a:p>
            <a:pPr marL="0" indent="0" eaLnBrk="1" hangingPunct="1">
              <a:buFont typeface="Wingdings 2" pitchFamily="18" charset="2"/>
              <a:buNone/>
            </a:pPr>
            <a:r>
              <a:rPr lang="en-US" altLang="en-US" sz="1800" b="1" u="sng" smtClean="0"/>
              <a:t>Sexual Harassment by a Student</a:t>
            </a:r>
            <a:endParaRPr lang="en-US" altLang="en-US" sz="1800" b="1" smtClean="0"/>
          </a:p>
          <a:p>
            <a:pPr marL="0" indent="0" eaLnBrk="1" hangingPunct="1">
              <a:buFont typeface="Wingdings 2" pitchFamily="18" charset="2"/>
              <a:buNone/>
            </a:pPr>
            <a:r>
              <a:rPr lang="en-US" altLang="en-US" sz="1800" smtClean="0"/>
              <a:t>In certain limited circumstances, </a:t>
            </a:r>
            <a:r>
              <a:rPr lang="en-US" altLang="en-US" sz="1800" b="1" smtClean="0"/>
              <a:t>deliberate indifference </a:t>
            </a:r>
            <a:r>
              <a:rPr lang="en-US" altLang="en-US" sz="1800" smtClean="0"/>
              <a:t>to known acts of harassment amounts to an intentional violation of Title IX capable of supporting a private damages action even when the harasser is a student rather than a teacher. But only if the harassment is </a:t>
            </a:r>
            <a:r>
              <a:rPr lang="en-US" altLang="en-US" sz="1800" b="1" smtClean="0"/>
              <a:t>so severe, pervasive, and objectively offensive </a:t>
            </a:r>
            <a:r>
              <a:rPr lang="en-US" altLang="en-US" sz="1800" smtClean="0"/>
              <a:t>that it can be said to deprive the victim(s) of access to educational opportunities or benefits of the school. </a:t>
            </a:r>
          </a:p>
          <a:p>
            <a:pPr marL="0" indent="0" eaLnBrk="1" hangingPunct="1">
              <a:buFont typeface="Wingdings 2" pitchFamily="18" charset="2"/>
              <a:buNone/>
            </a:pPr>
            <a:endParaRPr lang="en-US" altLang="en-US" sz="1800" smtClean="0"/>
          </a:p>
          <a:p>
            <a:pPr marL="0" indent="0" algn="ctr" eaLnBrk="1" hangingPunct="1">
              <a:buFont typeface="Wingdings 2" pitchFamily="18" charset="2"/>
              <a:buNone/>
            </a:pPr>
            <a:r>
              <a:rPr lang="en-US" altLang="en-US" sz="1800" i="1" smtClean="0"/>
              <a:t>Davis v. Monroe County Board of Education</a:t>
            </a:r>
            <a:r>
              <a:rPr lang="en-US" altLang="en-US" sz="1800" smtClean="0"/>
              <a:t>, 526 U.S. 629 (1999) </a:t>
            </a:r>
          </a:p>
          <a:p>
            <a:pPr marL="0" indent="0" algn="ctr" eaLnBrk="1" hangingPunct="1">
              <a:buFont typeface="Wingdings 2" pitchFamily="18" charset="2"/>
              <a:buNone/>
            </a:pPr>
            <a:endParaRPr lang="en-US" altLang="en-US" sz="1800" smtClean="0"/>
          </a:p>
          <a:p>
            <a:pPr marL="0" indent="0" eaLnBrk="1" hangingPunct="1">
              <a:buFont typeface="Wingdings 2" pitchFamily="18" charset="2"/>
              <a:buNone/>
            </a:pPr>
            <a:endParaRPr lang="en-US" altLang="en-US" sz="1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Office for Civil Rights Position</a:t>
            </a:r>
            <a:endParaRPr lang="en-US" dirty="0"/>
          </a:p>
        </p:txBody>
      </p:sp>
      <p:sp>
        <p:nvSpPr>
          <p:cNvPr id="3" name="Content Placeholder 2"/>
          <p:cNvSpPr>
            <a:spLocks noGrp="1"/>
          </p:cNvSpPr>
          <p:nvPr>
            <p:ph sz="quarter" idx="1"/>
          </p:nvPr>
        </p:nvSpPr>
        <p:spPr>
          <a:xfrm>
            <a:off x="301625" y="1527175"/>
            <a:ext cx="8504238" cy="4572000"/>
          </a:xfrm>
        </p:spPr>
        <p:txBody>
          <a:bodyPr/>
          <a:lstStyle/>
          <a:p>
            <a:pPr eaLnBrk="1" hangingPunct="1">
              <a:defRPr/>
            </a:pPr>
            <a:endParaRPr lang="en-US" dirty="0"/>
          </a:p>
          <a:p>
            <a:pPr eaLnBrk="1" hangingPunct="1">
              <a:defRPr/>
            </a:pPr>
            <a:r>
              <a:rPr lang="en-US" dirty="0"/>
              <a:t>OCR has said that the standard for </a:t>
            </a:r>
            <a:r>
              <a:rPr lang="en-US" b="1" dirty="0"/>
              <a:t>notice </a:t>
            </a:r>
            <a:r>
              <a:rPr lang="en-US" dirty="0"/>
              <a:t>of student on student harassment is… </a:t>
            </a:r>
          </a:p>
          <a:p>
            <a:pPr marL="0" indent="0" eaLnBrk="1" hangingPunct="1">
              <a:buFont typeface="Wingdings 2" pitchFamily="18" charset="2"/>
              <a:buNone/>
              <a:defRPr/>
            </a:pPr>
            <a:r>
              <a:rPr lang="en-US" b="1" dirty="0" smtClean="0"/>
              <a:t>	“</a:t>
            </a:r>
            <a:r>
              <a:rPr lang="en-US" b="1" dirty="0"/>
              <a:t>knew or should have known” </a:t>
            </a:r>
            <a:endParaRPr lang="en-US" b="1" dirty="0" smtClean="0"/>
          </a:p>
          <a:p>
            <a:pPr marL="0" indent="0" eaLnBrk="1" hangingPunct="1">
              <a:buFont typeface="Wingdings 2" pitchFamily="18" charset="2"/>
              <a:buNone/>
              <a:defRPr/>
            </a:pPr>
            <a:endParaRPr lang="en-US" dirty="0"/>
          </a:p>
          <a:p>
            <a:pPr eaLnBrk="1" hangingPunct="1">
              <a:defRPr/>
            </a:pPr>
            <a:r>
              <a:rPr lang="en-US" dirty="0"/>
              <a:t>Recommended reading: </a:t>
            </a:r>
          </a:p>
          <a:p>
            <a:pPr marL="0" indent="0" algn="ctr" eaLnBrk="1" hangingPunct="1">
              <a:buFont typeface="Wingdings 2" pitchFamily="18" charset="2"/>
              <a:buNone/>
              <a:defRPr/>
            </a:pPr>
            <a:r>
              <a:rPr lang="en-US" i="1" dirty="0" smtClean="0"/>
              <a:t>Dear </a:t>
            </a:r>
            <a:r>
              <a:rPr lang="en-US" i="1" dirty="0"/>
              <a:t>Colleague Letter </a:t>
            </a:r>
            <a:r>
              <a:rPr lang="en-US" dirty="0"/>
              <a:t>(OCR 2010</a:t>
            </a:r>
            <a:r>
              <a:rPr lang="en-US" dirty="0" smtClean="0"/>
              <a:t>)</a:t>
            </a:r>
          </a:p>
          <a:p>
            <a:pPr marL="0" indent="0" algn="ctr" eaLnBrk="1" hangingPunct="1">
              <a:buFont typeface="Wingdings 2" pitchFamily="18" charset="2"/>
              <a:buNone/>
              <a:defRPr/>
            </a:pPr>
            <a:r>
              <a:rPr lang="en-US" sz="1800" u="sng" dirty="0" smtClean="0"/>
              <a:t>http:///www2.ed.gov/about/offices/list/ocr/letters/colleague-201010.html </a:t>
            </a:r>
            <a:endParaRPr lang="en-US" sz="1800" u="s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Deliberate Indifference</a:t>
            </a:r>
            <a:endParaRPr lang="en-US" dirty="0"/>
          </a:p>
        </p:txBody>
      </p:sp>
      <p:sp>
        <p:nvSpPr>
          <p:cNvPr id="3" name="Content Placeholder 2"/>
          <p:cNvSpPr>
            <a:spLocks noGrp="1"/>
          </p:cNvSpPr>
          <p:nvPr>
            <p:ph sz="quarter" idx="1"/>
          </p:nvPr>
        </p:nvSpPr>
        <p:spPr>
          <a:xfrm>
            <a:off x="301625" y="1527175"/>
            <a:ext cx="8504238" cy="4572000"/>
          </a:xfrm>
        </p:spPr>
        <p:txBody>
          <a:bodyPr/>
          <a:lstStyle/>
          <a:p>
            <a:pPr marL="0" indent="0" eaLnBrk="1" hangingPunct="1">
              <a:buFont typeface="Wingdings 2" pitchFamily="18" charset="2"/>
              <a:buNone/>
              <a:defRPr/>
            </a:pPr>
            <a:r>
              <a:rPr lang="en-US" u="sng" dirty="0" smtClean="0"/>
              <a:t>What does it mean to be deliberately indifferent?</a:t>
            </a:r>
            <a:endParaRPr lang="en-US" u="sng" dirty="0"/>
          </a:p>
          <a:p>
            <a:pPr marL="0" indent="0" eaLnBrk="1" hangingPunct="1">
              <a:buFont typeface="Wingdings 2" pitchFamily="18" charset="2"/>
              <a:buNone/>
              <a:defRPr/>
            </a:pPr>
            <a:endParaRPr lang="en-US" sz="1800" dirty="0" smtClean="0"/>
          </a:p>
          <a:p>
            <a:pPr marL="0" indent="0" eaLnBrk="1" hangingPunct="1">
              <a:buFont typeface="Wingdings 2" pitchFamily="18" charset="2"/>
              <a:buNone/>
              <a:defRPr/>
            </a:pPr>
            <a:r>
              <a:rPr lang="en-US" sz="1800" dirty="0" smtClean="0"/>
              <a:t>Courts consider whether the following types of actions were taken:</a:t>
            </a:r>
          </a:p>
          <a:p>
            <a:pPr eaLnBrk="1" hangingPunct="1">
              <a:defRPr/>
            </a:pPr>
            <a:r>
              <a:rPr lang="en-US" sz="1800" dirty="0" smtClean="0"/>
              <a:t>Responding </a:t>
            </a:r>
            <a:r>
              <a:rPr lang="en-US" sz="1800" dirty="0"/>
              <a:t>to </a:t>
            </a:r>
            <a:r>
              <a:rPr lang="en-US" sz="1800" dirty="0" smtClean="0"/>
              <a:t>each report </a:t>
            </a:r>
            <a:r>
              <a:rPr lang="en-US" sz="1800" dirty="0"/>
              <a:t>of misconduct received </a:t>
            </a:r>
          </a:p>
          <a:p>
            <a:pPr eaLnBrk="1" hangingPunct="1">
              <a:defRPr/>
            </a:pPr>
            <a:r>
              <a:rPr lang="en-US" sz="1800" dirty="0"/>
              <a:t>Investigating the allegations </a:t>
            </a:r>
          </a:p>
          <a:p>
            <a:pPr eaLnBrk="1" hangingPunct="1">
              <a:defRPr/>
            </a:pPr>
            <a:r>
              <a:rPr lang="en-US" sz="1800" dirty="0"/>
              <a:t>Interviewing relevant parties and witnesses </a:t>
            </a:r>
          </a:p>
          <a:p>
            <a:pPr eaLnBrk="1" hangingPunct="1">
              <a:defRPr/>
            </a:pPr>
            <a:r>
              <a:rPr lang="en-US" sz="1800" dirty="0"/>
              <a:t>Obtaining written statements </a:t>
            </a:r>
          </a:p>
          <a:p>
            <a:pPr eaLnBrk="1" hangingPunct="1">
              <a:defRPr/>
            </a:pPr>
            <a:r>
              <a:rPr lang="en-US" sz="1800" dirty="0"/>
              <a:t>Warning the alleged harasser </a:t>
            </a:r>
          </a:p>
          <a:p>
            <a:pPr eaLnBrk="1" hangingPunct="1">
              <a:defRPr/>
            </a:pPr>
            <a:r>
              <a:rPr lang="en-US" sz="1800" dirty="0"/>
              <a:t>Applying penalties to the alleged harasser </a:t>
            </a:r>
          </a:p>
          <a:p>
            <a:pPr eaLnBrk="1" hangingPunct="1">
              <a:defRPr/>
            </a:pPr>
            <a:r>
              <a:rPr lang="en-US" sz="1800" dirty="0"/>
              <a:t>Implementing remedial measures </a:t>
            </a:r>
          </a:p>
          <a:p>
            <a:pPr eaLnBrk="1" hangingPunct="1">
              <a:defRPr/>
            </a:pPr>
            <a:r>
              <a:rPr lang="en-US" sz="1800" dirty="0"/>
              <a:t>Monitoring conduct of the alleged harasser </a:t>
            </a:r>
          </a:p>
          <a:p>
            <a:pPr eaLnBrk="1" hangingPunct="1">
              <a:defRPr/>
            </a:pPr>
            <a:r>
              <a:rPr lang="en-US" sz="1800" dirty="0"/>
              <a:t>Recommending retention </a:t>
            </a:r>
          </a:p>
          <a:p>
            <a:pPr eaLnBrk="1" hangingPunct="1">
              <a:defRPr/>
            </a:pPr>
            <a:r>
              <a:rPr lang="en-US" sz="1800" dirty="0"/>
              <a:t>Making a report to the district’s Title IX Coordinator </a:t>
            </a:r>
          </a:p>
          <a:p>
            <a:pPr eaLnBrk="1" hangingPunct="1">
              <a:defRPr/>
            </a:pPr>
            <a:endParaRPr lang="en-US" dirty="0"/>
          </a:p>
          <a:p>
            <a:pPr eaLnBrk="1" hangingPunct="1">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School Board Policy 5517.02</a:t>
            </a:r>
            <a:endParaRPr lang="en-US" dirty="0"/>
          </a:p>
        </p:txBody>
      </p:sp>
      <p:sp>
        <p:nvSpPr>
          <p:cNvPr id="3" name="Content Placeholder 2"/>
          <p:cNvSpPr>
            <a:spLocks noGrp="1"/>
          </p:cNvSpPr>
          <p:nvPr>
            <p:ph sz="quarter" idx="1"/>
          </p:nvPr>
        </p:nvSpPr>
        <p:spPr>
          <a:xfrm>
            <a:off x="301625" y="1527175"/>
            <a:ext cx="8504238" cy="4572000"/>
          </a:xfrm>
        </p:spPr>
        <p:txBody>
          <a:bodyPr/>
          <a:lstStyle/>
          <a:p>
            <a:pPr eaLnBrk="1" hangingPunct="1">
              <a:defRPr/>
            </a:pPr>
            <a:r>
              <a:rPr lang="en-US" dirty="0" smtClean="0"/>
              <a:t>The PRINCIPAL must be careful to understand the policy and follow the procedures </a:t>
            </a:r>
          </a:p>
          <a:p>
            <a:pPr eaLnBrk="1" hangingPunct="1">
              <a:defRPr/>
            </a:pPr>
            <a:endParaRPr lang="en-US" dirty="0" smtClean="0"/>
          </a:p>
          <a:p>
            <a:pPr eaLnBrk="1" hangingPunct="1">
              <a:defRPr/>
            </a:pPr>
            <a:r>
              <a:rPr lang="en-US" dirty="0" smtClean="0"/>
              <a:t>The PRINCIPAL is considered high enough on the chain of command to impute liability to the School Board</a:t>
            </a:r>
          </a:p>
          <a:p>
            <a:pPr marL="0" indent="0" eaLnBrk="1" hangingPunct="1">
              <a:buFont typeface="Wingdings 2" pitchFamily="18" charset="2"/>
              <a:buNone/>
              <a:defRPr/>
            </a:pPr>
            <a:endParaRPr lang="en-US" dirty="0" smtClean="0"/>
          </a:p>
          <a:p>
            <a:pPr marL="0" indent="0" eaLnBrk="1" hangingPunct="1">
              <a:buFont typeface="Wingdings 2" pitchFamily="18" charset="2"/>
              <a:buNone/>
              <a:defRPr/>
            </a:pPr>
            <a:endParaRPr lang="en-US" dirty="0"/>
          </a:p>
          <a:p>
            <a:pPr marL="0" indent="0" algn="ctr" eaLnBrk="1" hangingPunct="1">
              <a:buFont typeface="Wingdings 2" pitchFamily="18" charset="2"/>
              <a:buNone/>
              <a:defRPr/>
            </a:pPr>
            <a:r>
              <a:rPr lang="en-US" sz="2000" i="1" dirty="0"/>
              <a:t>Doe v. School Board of Broward County, Fla.</a:t>
            </a:r>
            <a:r>
              <a:rPr lang="en-US" sz="2000" dirty="0"/>
              <a:t>, </a:t>
            </a:r>
            <a:endParaRPr lang="en-US" sz="2000" dirty="0" smtClean="0"/>
          </a:p>
          <a:p>
            <a:pPr marL="0" indent="0" algn="ctr" eaLnBrk="1" hangingPunct="1">
              <a:buFont typeface="Wingdings 2" pitchFamily="18" charset="2"/>
              <a:buNone/>
              <a:defRPr/>
            </a:pPr>
            <a:r>
              <a:rPr lang="en-US" sz="2000" dirty="0" smtClean="0"/>
              <a:t>604 </a:t>
            </a:r>
            <a:r>
              <a:rPr lang="en-US" sz="2000" dirty="0"/>
              <a:t>F.3d 1248 (11th Cir. 2010)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smtClean="0"/>
              <a:t>School Board Policy 5517.02</a:t>
            </a:r>
            <a:br>
              <a:rPr lang="en-US" sz="2800" dirty="0" smtClean="0"/>
            </a:br>
            <a:r>
              <a:rPr lang="en-US" sz="2800" dirty="0" smtClean="0"/>
              <a:t>Important Procedures</a:t>
            </a:r>
            <a:endParaRPr lang="en-US" sz="2800" dirty="0"/>
          </a:p>
        </p:txBody>
      </p:sp>
      <p:sp>
        <p:nvSpPr>
          <p:cNvPr id="3" name="Content Placeholder 2"/>
          <p:cNvSpPr>
            <a:spLocks noGrp="1"/>
          </p:cNvSpPr>
          <p:nvPr>
            <p:ph sz="quarter" idx="1"/>
          </p:nvPr>
        </p:nvSpPr>
        <p:spPr>
          <a:xfrm>
            <a:off x="301625" y="1295400"/>
            <a:ext cx="8504238" cy="4803775"/>
          </a:xfrm>
        </p:spPr>
        <p:txBody>
          <a:bodyPr/>
          <a:lstStyle/>
          <a:p>
            <a:pPr marL="0" indent="0" eaLnBrk="1" hangingPunct="1">
              <a:spcBef>
                <a:spcPts val="2400"/>
              </a:spcBef>
              <a:buFont typeface="Wingdings 2" pitchFamily="18" charset="2"/>
              <a:buNone/>
              <a:defRPr/>
            </a:pPr>
            <a:r>
              <a:rPr lang="en-US" sz="2400" b="1" u="sng" dirty="0"/>
              <a:t>Complaint </a:t>
            </a:r>
            <a:r>
              <a:rPr lang="en-US" sz="2400" b="1" u="sng" dirty="0" smtClean="0"/>
              <a:t>Procedures</a:t>
            </a:r>
            <a:endParaRPr lang="en-US" sz="2400" u="sng" dirty="0"/>
          </a:p>
          <a:p>
            <a:pPr eaLnBrk="1" hangingPunct="1">
              <a:spcBef>
                <a:spcPts val="2400"/>
              </a:spcBef>
              <a:defRPr/>
            </a:pPr>
            <a:r>
              <a:rPr lang="en-US" sz="2400" dirty="0" smtClean="0"/>
              <a:t>Students/parents </a:t>
            </a:r>
            <a:r>
              <a:rPr lang="en-US" sz="2400" dirty="0"/>
              <a:t>are encouraged to promptly report complaints of discriminatory or harassing conduct to their </a:t>
            </a:r>
            <a:r>
              <a:rPr lang="en-US" sz="2400" b="1" dirty="0"/>
              <a:t>Principal</a:t>
            </a:r>
            <a:r>
              <a:rPr lang="en-US" sz="2400" dirty="0"/>
              <a:t>. </a:t>
            </a:r>
            <a:r>
              <a:rPr lang="en-US" sz="2400" dirty="0" smtClean="0"/>
              <a:t> A </a:t>
            </a:r>
            <a:r>
              <a:rPr lang="en-US" sz="2400" dirty="0"/>
              <a:t>student/parent may also file the complaint directly with the </a:t>
            </a:r>
            <a:r>
              <a:rPr lang="en-US" sz="2400" b="1" dirty="0"/>
              <a:t>Region Office </a:t>
            </a:r>
            <a:r>
              <a:rPr lang="en-US" sz="2400" dirty="0"/>
              <a:t>or the </a:t>
            </a:r>
            <a:r>
              <a:rPr lang="en-US" sz="2400" b="1" dirty="0"/>
              <a:t>District’s Office of Civil Rights Compliance (CRC)</a:t>
            </a:r>
            <a:r>
              <a:rPr lang="en-US" sz="2400" dirty="0"/>
              <a:t>. </a:t>
            </a:r>
            <a:endParaRPr lang="en-US" sz="2400" u="sng" dirty="0"/>
          </a:p>
          <a:p>
            <a:pPr eaLnBrk="1" hangingPunct="1">
              <a:spcBef>
                <a:spcPts val="2400"/>
              </a:spcBef>
              <a:defRPr/>
            </a:pPr>
            <a:r>
              <a:rPr lang="en-US" sz="2400" dirty="0" smtClean="0"/>
              <a:t>In </a:t>
            </a:r>
            <a:r>
              <a:rPr lang="en-US" sz="2400" dirty="0"/>
              <a:t>order to conduct a thorough investigation, complaints must be </a:t>
            </a:r>
            <a:r>
              <a:rPr lang="en-US" sz="2400" b="1" dirty="0"/>
              <a:t>reduced to writing</a:t>
            </a:r>
            <a:r>
              <a:rPr lang="en-US" sz="2400" dirty="0"/>
              <a:t>. </a:t>
            </a:r>
            <a:endParaRPr lang="en-US" sz="2400" u="sng" dirty="0"/>
          </a:p>
          <a:p>
            <a:pPr eaLnBrk="1" hangingPunct="1">
              <a:spcBef>
                <a:spcPts val="2400"/>
              </a:spcBef>
              <a:defRPr/>
            </a:pPr>
            <a:r>
              <a:rPr lang="en-US" sz="2400" dirty="0" smtClean="0"/>
              <a:t>The complainant </a:t>
            </a:r>
            <a:r>
              <a:rPr lang="en-US" sz="2400" dirty="0"/>
              <a:t>and the subject of the complaint shall be provided an </a:t>
            </a:r>
            <a:r>
              <a:rPr lang="en-US" sz="2400" b="1" dirty="0"/>
              <a:t>opportunity to present witnesses and other evidence</a:t>
            </a:r>
            <a:r>
              <a:rPr lang="en-US" sz="2400" dirty="0"/>
              <a:t> relevant to the complaint. </a:t>
            </a:r>
          </a:p>
          <a:p>
            <a:pPr marL="0" indent="0" eaLnBrk="1" hangingPunct="1">
              <a:spcBef>
                <a:spcPts val="0"/>
              </a:spcBef>
              <a:buFont typeface="Wingdings 2" pitchFamily="18" charset="2"/>
              <a:buNone/>
              <a:defRPr/>
            </a:pPr>
            <a:endParaRPr lang="en-US"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825"/>
          </a:xfrm>
        </p:spPr>
        <p:txBody>
          <a:bodyPr/>
          <a:lstStyle/>
          <a:p>
            <a:pPr eaLnBrk="1" hangingPunct="1">
              <a:defRPr/>
            </a:pPr>
            <a:r>
              <a:rPr lang="en-US" sz="2800" dirty="0"/>
              <a:t>School Board Policy 5517.02</a:t>
            </a:r>
            <a:br>
              <a:rPr lang="en-US" sz="2800" dirty="0"/>
            </a:br>
            <a:r>
              <a:rPr lang="en-US" sz="2800" dirty="0"/>
              <a:t>Important </a:t>
            </a:r>
            <a:r>
              <a:rPr lang="en-US" sz="2800" dirty="0" smtClean="0"/>
              <a:t>Procedures (cont’d)</a:t>
            </a:r>
            <a:endParaRPr lang="en-US" sz="2800" dirty="0"/>
          </a:p>
        </p:txBody>
      </p:sp>
      <p:sp>
        <p:nvSpPr>
          <p:cNvPr id="3" name="Content Placeholder 2"/>
          <p:cNvSpPr>
            <a:spLocks noGrp="1"/>
          </p:cNvSpPr>
          <p:nvPr>
            <p:ph sz="quarter" idx="1"/>
          </p:nvPr>
        </p:nvSpPr>
        <p:spPr>
          <a:xfrm>
            <a:off x="301625" y="1527175"/>
            <a:ext cx="8504238" cy="4572000"/>
          </a:xfrm>
        </p:spPr>
        <p:txBody>
          <a:bodyPr/>
          <a:lstStyle/>
          <a:p>
            <a:pPr eaLnBrk="1" hangingPunct="1">
              <a:spcBef>
                <a:spcPts val="2400"/>
              </a:spcBef>
              <a:defRPr/>
            </a:pPr>
            <a:r>
              <a:rPr lang="en-US" sz="2400" dirty="0" smtClean="0"/>
              <a:t>Anonymous complaints shall not be processed </a:t>
            </a:r>
            <a:r>
              <a:rPr lang="en-US" sz="2400" b="1" dirty="0" smtClean="0"/>
              <a:t>without first attempting to ascertain the identity of the complainant</a:t>
            </a:r>
            <a:r>
              <a:rPr lang="en-US" sz="2400" dirty="0" smtClean="0"/>
              <a:t>, except as outlined in Policy 5517.01. If after such efforts, the complainant remains anonymous, the </a:t>
            </a:r>
            <a:r>
              <a:rPr lang="en-US" sz="2400" b="1" dirty="0" smtClean="0"/>
              <a:t>investigation will proceed</a:t>
            </a:r>
            <a:r>
              <a:rPr lang="en-US" sz="2400" dirty="0" smtClean="0"/>
              <a:t>. The Principal or the CRC Office will assist the complainant in reducing verbal complaints to writing and encourage the complainant to sign attesting that it is true to the best of the complainant’s knowledge, information, and belief.</a:t>
            </a:r>
          </a:p>
          <a:p>
            <a:pPr eaLnBrk="1" hangingPunct="1">
              <a:spcBef>
                <a:spcPts val="2400"/>
              </a:spcBef>
              <a:defRPr/>
            </a:pPr>
            <a:r>
              <a:rPr lang="en-US" sz="2400" dirty="0" smtClean="0"/>
              <a:t>Under Federal guidelines, complaints must be filed within 180 calendar days of the date of the last act of alleged discrimination. </a:t>
            </a:r>
          </a:p>
          <a:p>
            <a:pPr marL="0" indent="0" eaLnBrk="1" hangingPunct="1">
              <a:buFont typeface="Wingdings 2" pitchFamily="18" charset="2"/>
              <a:buNone/>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a:t>School Board Policy 5517.02</a:t>
            </a:r>
            <a:br>
              <a:rPr lang="en-US" sz="2800" dirty="0"/>
            </a:br>
            <a:r>
              <a:rPr lang="en-US" sz="2800" dirty="0"/>
              <a:t>Important </a:t>
            </a:r>
            <a:r>
              <a:rPr lang="en-US" sz="2800" dirty="0" smtClean="0"/>
              <a:t>Procedures (cont’d)</a:t>
            </a:r>
            <a:endParaRPr lang="en-US" sz="2800" dirty="0"/>
          </a:p>
        </p:txBody>
      </p:sp>
      <p:sp>
        <p:nvSpPr>
          <p:cNvPr id="3" name="Content Placeholder 2"/>
          <p:cNvSpPr>
            <a:spLocks noGrp="1"/>
          </p:cNvSpPr>
          <p:nvPr>
            <p:ph sz="quarter" idx="1"/>
          </p:nvPr>
        </p:nvSpPr>
        <p:spPr>
          <a:xfrm>
            <a:off x="301625" y="1527175"/>
            <a:ext cx="8504238" cy="4572000"/>
          </a:xfrm>
        </p:spPr>
        <p:txBody>
          <a:bodyPr/>
          <a:lstStyle/>
          <a:p>
            <a:pPr marL="0" indent="0" eaLnBrk="1" hangingPunct="1">
              <a:spcBef>
                <a:spcPts val="2400"/>
              </a:spcBef>
              <a:buFont typeface="Wingdings 2" pitchFamily="18" charset="2"/>
              <a:buNone/>
              <a:defRPr/>
            </a:pPr>
            <a:r>
              <a:rPr lang="en-US" b="1" u="sng" dirty="0"/>
              <a:t>Processing Complaints </a:t>
            </a:r>
            <a:endParaRPr lang="en-US" b="1" u="sng" dirty="0" smtClean="0"/>
          </a:p>
          <a:p>
            <a:pPr eaLnBrk="1" hangingPunct="1">
              <a:spcBef>
                <a:spcPts val="2400"/>
              </a:spcBef>
              <a:defRPr/>
            </a:pPr>
            <a:r>
              <a:rPr lang="en-US" sz="2400" dirty="0" smtClean="0"/>
              <a:t>All </a:t>
            </a:r>
            <a:r>
              <a:rPr lang="en-US" sz="2400" dirty="0"/>
              <a:t>complaints involving </a:t>
            </a:r>
            <a:r>
              <a:rPr lang="en-US" sz="2400" b="1" dirty="0"/>
              <a:t>student to student harassment</a:t>
            </a:r>
            <a:r>
              <a:rPr lang="en-US" sz="2400" dirty="0"/>
              <a:t>, including sexual harassment, will be </a:t>
            </a:r>
            <a:r>
              <a:rPr lang="en-US" sz="2400" b="1" dirty="0"/>
              <a:t>first investigated at the school site</a:t>
            </a:r>
            <a:r>
              <a:rPr lang="en-US" sz="2400" dirty="0"/>
              <a:t>. </a:t>
            </a:r>
            <a:r>
              <a:rPr lang="en-US" sz="2400" dirty="0" smtClean="0"/>
              <a:t> If </a:t>
            </a:r>
            <a:r>
              <a:rPr lang="en-US" sz="2400" dirty="0"/>
              <a:t>such complaints are made directly to the Region Office or the CRC Office, they will be </a:t>
            </a:r>
            <a:r>
              <a:rPr lang="en-US" sz="2400" b="1" dirty="0"/>
              <a:t>routed to the school site for the initial investigation</a:t>
            </a:r>
            <a:r>
              <a:rPr lang="en-US" sz="2400" dirty="0"/>
              <a:t>. </a:t>
            </a:r>
            <a:r>
              <a:rPr lang="en-US" sz="2400" dirty="0" smtClean="0"/>
              <a:t> </a:t>
            </a:r>
          </a:p>
          <a:p>
            <a:pPr eaLnBrk="1" hangingPunct="1">
              <a:spcBef>
                <a:spcPts val="2400"/>
              </a:spcBef>
              <a:defRPr/>
            </a:pPr>
            <a:r>
              <a:rPr lang="en-US" sz="2400" dirty="0" smtClean="0"/>
              <a:t>Complaints </a:t>
            </a:r>
            <a:r>
              <a:rPr lang="en-US" sz="2400" dirty="0"/>
              <a:t>involving harassment, including sexual harassment, of a student by an employee or other representatives of the school system will be investigated by the </a:t>
            </a:r>
            <a:r>
              <a:rPr lang="en-US" sz="2400" dirty="0" smtClean="0"/>
              <a:t>CRC Office. </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a:t>School Board Policy 5517.02</a:t>
            </a:r>
            <a:br>
              <a:rPr lang="en-US" sz="2800" dirty="0"/>
            </a:br>
            <a:r>
              <a:rPr lang="en-US" sz="2800" dirty="0"/>
              <a:t>Important </a:t>
            </a:r>
            <a:r>
              <a:rPr lang="en-US" sz="2800" dirty="0" smtClean="0"/>
              <a:t>Procedures (cont’d)</a:t>
            </a:r>
            <a:endParaRPr lang="en-US" sz="2800" dirty="0"/>
          </a:p>
        </p:txBody>
      </p:sp>
      <p:sp>
        <p:nvSpPr>
          <p:cNvPr id="3" name="Content Placeholder 2"/>
          <p:cNvSpPr>
            <a:spLocks noGrp="1"/>
          </p:cNvSpPr>
          <p:nvPr>
            <p:ph sz="quarter" idx="1"/>
          </p:nvPr>
        </p:nvSpPr>
        <p:spPr>
          <a:xfrm>
            <a:off x="301625" y="1295400"/>
            <a:ext cx="8504238" cy="4803775"/>
          </a:xfrm>
        </p:spPr>
        <p:txBody>
          <a:bodyPr/>
          <a:lstStyle/>
          <a:p>
            <a:pPr marL="0" indent="0" eaLnBrk="1" hangingPunct="1">
              <a:spcBef>
                <a:spcPts val="1800"/>
              </a:spcBef>
              <a:buFont typeface="Wingdings 2" pitchFamily="18" charset="2"/>
              <a:buNone/>
              <a:defRPr/>
            </a:pPr>
            <a:r>
              <a:rPr lang="en-US" sz="1800" b="1" dirty="0"/>
              <a:t>Principals are required to: </a:t>
            </a:r>
            <a:endParaRPr lang="en-US" sz="1800" b="1" dirty="0" smtClean="0"/>
          </a:p>
          <a:p>
            <a:pPr marL="457200" indent="-457200" eaLnBrk="1" hangingPunct="1">
              <a:spcBef>
                <a:spcPts val="1800"/>
              </a:spcBef>
              <a:buFont typeface="+mj-lt"/>
              <a:buAutoNum type="arabicPeriod"/>
              <a:defRPr/>
            </a:pPr>
            <a:r>
              <a:rPr lang="en-US" sz="1800" b="1" dirty="0" smtClean="0"/>
              <a:t>receive </a:t>
            </a:r>
            <a:r>
              <a:rPr lang="en-US" sz="1800" b="1" dirty="0"/>
              <a:t>and document</a:t>
            </a:r>
            <a:r>
              <a:rPr lang="en-US" sz="1800" dirty="0"/>
              <a:t> the complaint and </a:t>
            </a:r>
            <a:r>
              <a:rPr lang="en-US" sz="1800" b="1" dirty="0"/>
              <a:t>notify the CRC Office </a:t>
            </a:r>
            <a:r>
              <a:rPr lang="en-US" sz="1800" b="1" dirty="0" smtClean="0"/>
              <a:t>within </a:t>
            </a:r>
            <a:r>
              <a:rPr lang="en-US" sz="1800" b="1" dirty="0"/>
              <a:t>24 hours</a:t>
            </a:r>
            <a:r>
              <a:rPr lang="en-US" sz="1800" dirty="0"/>
              <a:t> of receiving the complaint; for verbal complaints, </a:t>
            </a:r>
            <a:r>
              <a:rPr lang="en-US" sz="1800" b="1" dirty="0"/>
              <a:t>assist the complainant in reducing the complaint to writing and encourage the complainant to sign</a:t>
            </a:r>
            <a:r>
              <a:rPr lang="en-US" sz="1800" dirty="0"/>
              <a:t> attesting that it is true to the best of the complainant’s knowledge, information, and belief; </a:t>
            </a:r>
          </a:p>
          <a:p>
            <a:pPr marL="457200" indent="-457200" eaLnBrk="1" hangingPunct="1">
              <a:spcBef>
                <a:spcPts val="1800"/>
              </a:spcBef>
              <a:buFont typeface="+mj-lt"/>
              <a:buAutoNum type="arabicPeriod"/>
              <a:defRPr/>
            </a:pPr>
            <a:r>
              <a:rPr lang="en-US" sz="1800" b="1" dirty="0" smtClean="0"/>
              <a:t>provide </a:t>
            </a:r>
            <a:r>
              <a:rPr lang="en-US" sz="1800" b="1" dirty="0"/>
              <a:t>a copy of this Policy 5517.02 </a:t>
            </a:r>
            <a:r>
              <a:rPr lang="en-US" sz="1800" dirty="0"/>
              <a:t>to the complainant; </a:t>
            </a:r>
          </a:p>
          <a:p>
            <a:pPr marL="457200" indent="-457200" eaLnBrk="1" hangingPunct="1">
              <a:spcBef>
                <a:spcPts val="1800"/>
              </a:spcBef>
              <a:buFont typeface="+mj-lt"/>
              <a:buAutoNum type="arabicPeriod"/>
              <a:defRPr/>
            </a:pPr>
            <a:r>
              <a:rPr lang="en-US" sz="1800" b="1" dirty="0" smtClean="0"/>
              <a:t>meet </a:t>
            </a:r>
            <a:r>
              <a:rPr lang="en-US" sz="1800" b="1" dirty="0"/>
              <a:t>with the complainant (student/parent) </a:t>
            </a:r>
            <a:r>
              <a:rPr lang="en-US" sz="1800" dirty="0"/>
              <a:t>to ascertain the facts pertinent to the allegations; </a:t>
            </a:r>
            <a:endParaRPr lang="en-US" sz="1800" dirty="0" smtClean="0"/>
          </a:p>
          <a:p>
            <a:pPr marL="457200" indent="-457200" eaLnBrk="1" hangingPunct="1">
              <a:spcBef>
                <a:spcPts val="1800"/>
              </a:spcBef>
              <a:buFont typeface="+mj-lt"/>
              <a:buAutoNum type="arabicPeriod" startAt="4"/>
              <a:defRPr/>
            </a:pPr>
            <a:r>
              <a:rPr lang="en-US" sz="1800" b="1" dirty="0" smtClean="0"/>
              <a:t>meet with the student(s) accused </a:t>
            </a:r>
            <a:r>
              <a:rPr lang="en-US" sz="1800" dirty="0" smtClean="0"/>
              <a:t>of the alleged harassment to obtain a response to the complaint both orally and in writing; </a:t>
            </a:r>
          </a:p>
          <a:p>
            <a:pPr marL="457200" indent="-457200" eaLnBrk="1" hangingPunct="1">
              <a:spcBef>
                <a:spcPts val="1800"/>
              </a:spcBef>
              <a:buFont typeface="+mj-lt"/>
              <a:buAutoNum type="arabicPeriod"/>
              <a:defRPr/>
            </a:pPr>
            <a:endParaRPr lang="en-US" sz="1800" dirty="0" smtClean="0"/>
          </a:p>
          <a:p>
            <a:pPr marL="0" indent="0" eaLnBrk="1" hangingPunct="1">
              <a:buFont typeface="Wingdings 2" pitchFamily="18" charset="2"/>
              <a:buNone/>
              <a:defRPr/>
            </a:pPr>
            <a:endParaRPr lang="en-US" sz="1600" dirty="0"/>
          </a:p>
          <a:p>
            <a:pPr marL="0" indent="0" eaLnBrk="1" hangingPunct="1">
              <a:buFont typeface="Wingdings 2" pitchFamily="18" charset="2"/>
              <a:buNone/>
              <a:defRPr/>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1625" y="228600"/>
            <a:ext cx="8534400" cy="758825"/>
          </a:xfrm>
        </p:spPr>
        <p:txBody>
          <a:bodyPr/>
          <a:lstStyle/>
          <a:p>
            <a:pPr eaLnBrk="1" hangingPunct="1"/>
            <a:r>
              <a:rPr lang="en-US" altLang="en-US" smtClean="0"/>
              <a:t>Discrimination/Harassment</a:t>
            </a:r>
          </a:p>
        </p:txBody>
      </p:sp>
      <p:sp>
        <p:nvSpPr>
          <p:cNvPr id="16387" name="Rectangle 3"/>
          <p:cNvSpPr>
            <a:spLocks noGrp="1" noChangeArrowheads="1"/>
          </p:cNvSpPr>
          <p:nvPr>
            <p:ph sz="half" idx="1"/>
          </p:nvPr>
        </p:nvSpPr>
        <p:spPr>
          <a:xfrm>
            <a:off x="1370013" y="1981200"/>
            <a:ext cx="3579812" cy="3960813"/>
          </a:xfrm>
        </p:spPr>
        <p:txBody>
          <a:bodyPr/>
          <a:lstStyle/>
          <a:p>
            <a:pPr eaLnBrk="1" hangingPunct="1">
              <a:lnSpc>
                <a:spcPct val="90000"/>
              </a:lnSpc>
              <a:buFont typeface="Wingdings" pitchFamily="2" charset="2"/>
              <a:buNone/>
            </a:pPr>
            <a:r>
              <a:rPr lang="en-US" altLang="en-US" sz="2000" smtClean="0"/>
              <a:t>Age*</a:t>
            </a:r>
          </a:p>
          <a:p>
            <a:pPr eaLnBrk="1" hangingPunct="1">
              <a:lnSpc>
                <a:spcPct val="90000"/>
              </a:lnSpc>
              <a:buFont typeface="Wingdings" pitchFamily="2" charset="2"/>
              <a:buNone/>
            </a:pPr>
            <a:r>
              <a:rPr lang="en-US" altLang="en-US" sz="2000" smtClean="0"/>
              <a:t>Race*</a:t>
            </a:r>
          </a:p>
          <a:p>
            <a:pPr eaLnBrk="1" hangingPunct="1">
              <a:lnSpc>
                <a:spcPct val="90000"/>
              </a:lnSpc>
              <a:buFont typeface="Wingdings" pitchFamily="2" charset="2"/>
              <a:buNone/>
            </a:pPr>
            <a:r>
              <a:rPr lang="en-US" altLang="en-US" sz="2000" smtClean="0"/>
              <a:t>Color*</a:t>
            </a:r>
          </a:p>
          <a:p>
            <a:pPr eaLnBrk="1" hangingPunct="1">
              <a:lnSpc>
                <a:spcPct val="90000"/>
              </a:lnSpc>
              <a:buFont typeface="Wingdings" pitchFamily="2" charset="2"/>
              <a:buNone/>
            </a:pPr>
            <a:r>
              <a:rPr lang="en-US" altLang="en-US" sz="2000" smtClean="0"/>
              <a:t>Ethnic/National Origin*</a:t>
            </a:r>
          </a:p>
          <a:p>
            <a:pPr eaLnBrk="1" hangingPunct="1">
              <a:lnSpc>
                <a:spcPct val="90000"/>
              </a:lnSpc>
              <a:buFont typeface="Wingdings" pitchFamily="2" charset="2"/>
              <a:buNone/>
            </a:pPr>
            <a:r>
              <a:rPr lang="en-US" altLang="en-US" sz="2000" smtClean="0"/>
              <a:t>Disability*</a:t>
            </a:r>
          </a:p>
          <a:p>
            <a:pPr eaLnBrk="1" hangingPunct="1">
              <a:lnSpc>
                <a:spcPct val="90000"/>
              </a:lnSpc>
              <a:buFont typeface="Wingdings" pitchFamily="2" charset="2"/>
              <a:buNone/>
            </a:pPr>
            <a:r>
              <a:rPr lang="en-US" altLang="en-US" sz="2000" smtClean="0"/>
              <a:t>GINA*</a:t>
            </a:r>
          </a:p>
          <a:p>
            <a:pPr eaLnBrk="1" hangingPunct="1">
              <a:lnSpc>
                <a:spcPct val="90000"/>
              </a:lnSpc>
              <a:buFont typeface="Wingdings" pitchFamily="2" charset="2"/>
              <a:buNone/>
            </a:pPr>
            <a:r>
              <a:rPr lang="en-US" altLang="en-US" sz="2000" smtClean="0"/>
              <a:t>Religion*</a:t>
            </a:r>
          </a:p>
          <a:p>
            <a:pPr eaLnBrk="1" hangingPunct="1">
              <a:lnSpc>
                <a:spcPct val="90000"/>
              </a:lnSpc>
              <a:buFont typeface="Wingdings" pitchFamily="2" charset="2"/>
              <a:buNone/>
            </a:pPr>
            <a:r>
              <a:rPr lang="en-US" altLang="en-US" sz="2000" smtClean="0"/>
              <a:t>Sex/Sexual Harassment*</a:t>
            </a:r>
          </a:p>
          <a:p>
            <a:pPr eaLnBrk="1" hangingPunct="1">
              <a:lnSpc>
                <a:spcPct val="90000"/>
              </a:lnSpc>
              <a:buFont typeface="Wingdings" pitchFamily="2" charset="2"/>
              <a:buNone/>
            </a:pPr>
            <a:r>
              <a:rPr lang="en-US" altLang="en-US" sz="2000" smtClean="0"/>
              <a:t>Pregnancy*</a:t>
            </a:r>
            <a:r>
              <a:rPr lang="en-US" altLang="en-US" sz="1800" smtClean="0"/>
              <a:t> </a:t>
            </a:r>
          </a:p>
          <a:p>
            <a:pPr eaLnBrk="1" hangingPunct="1">
              <a:lnSpc>
                <a:spcPct val="90000"/>
              </a:lnSpc>
              <a:buFont typeface="Wingdings" pitchFamily="2" charset="2"/>
              <a:buNone/>
            </a:pPr>
            <a:endParaRPr lang="en-US" altLang="en-US" sz="1800" smtClean="0"/>
          </a:p>
          <a:p>
            <a:pPr eaLnBrk="1" hangingPunct="1">
              <a:lnSpc>
                <a:spcPct val="90000"/>
              </a:lnSpc>
              <a:buFont typeface="Wingdings" pitchFamily="2" charset="2"/>
              <a:buNone/>
            </a:pPr>
            <a:endParaRPr lang="en-US" altLang="en-US" sz="1800" smtClean="0"/>
          </a:p>
          <a:p>
            <a:pPr eaLnBrk="1" hangingPunct="1">
              <a:lnSpc>
                <a:spcPct val="90000"/>
              </a:lnSpc>
              <a:buFont typeface="Wingdings" pitchFamily="2" charset="2"/>
              <a:buNone/>
            </a:pPr>
            <a:r>
              <a:rPr lang="en-US" altLang="en-US" sz="900" smtClean="0"/>
              <a:t>		</a:t>
            </a:r>
          </a:p>
        </p:txBody>
      </p:sp>
      <p:sp>
        <p:nvSpPr>
          <p:cNvPr id="16388" name="Rectangle 5"/>
          <p:cNvSpPr>
            <a:spLocks noGrp="1" noChangeArrowheads="1"/>
          </p:cNvSpPr>
          <p:nvPr>
            <p:ph sz="half" idx="2"/>
          </p:nvPr>
        </p:nvSpPr>
        <p:spPr>
          <a:xfrm>
            <a:off x="5102225" y="1752600"/>
            <a:ext cx="3581400" cy="4189413"/>
          </a:xfrm>
        </p:spPr>
        <p:txBody>
          <a:bodyPr/>
          <a:lstStyle/>
          <a:p>
            <a:pPr eaLnBrk="1" hangingPunct="1">
              <a:lnSpc>
                <a:spcPct val="80000"/>
              </a:lnSpc>
              <a:buFont typeface="Wingdings" pitchFamily="2" charset="2"/>
              <a:buNone/>
            </a:pPr>
            <a:r>
              <a:rPr lang="en-US" altLang="en-US" sz="900" smtClean="0"/>
              <a:t>	</a:t>
            </a:r>
            <a:endParaRPr lang="en-US" altLang="en-US" sz="2000" smtClean="0"/>
          </a:p>
          <a:p>
            <a:pPr eaLnBrk="1" hangingPunct="1">
              <a:lnSpc>
                <a:spcPct val="80000"/>
              </a:lnSpc>
              <a:buFont typeface="Wingdings" pitchFamily="2" charset="2"/>
              <a:buNone/>
            </a:pPr>
            <a:r>
              <a:rPr lang="en-US" altLang="en-US" sz="2000" smtClean="0"/>
              <a:t>	Marital Status</a:t>
            </a:r>
          </a:p>
          <a:p>
            <a:pPr eaLnBrk="1" hangingPunct="1">
              <a:lnSpc>
                <a:spcPct val="80000"/>
              </a:lnSpc>
              <a:buFont typeface="Wingdings" pitchFamily="2" charset="2"/>
              <a:buNone/>
            </a:pPr>
            <a:r>
              <a:rPr lang="en-US" altLang="en-US" sz="2000" smtClean="0"/>
              <a:t>	Political Beliefs</a:t>
            </a:r>
          </a:p>
          <a:p>
            <a:pPr eaLnBrk="1" hangingPunct="1">
              <a:lnSpc>
                <a:spcPct val="80000"/>
              </a:lnSpc>
              <a:buFont typeface="Wingdings" pitchFamily="2" charset="2"/>
              <a:buNone/>
            </a:pPr>
            <a:r>
              <a:rPr lang="en-US" altLang="en-US" sz="2000" smtClean="0"/>
              <a:t>	Social/Family Background</a:t>
            </a:r>
          </a:p>
          <a:p>
            <a:pPr eaLnBrk="1" hangingPunct="1">
              <a:lnSpc>
                <a:spcPct val="80000"/>
              </a:lnSpc>
              <a:buFont typeface="Wingdings" pitchFamily="2" charset="2"/>
              <a:buNone/>
            </a:pPr>
            <a:r>
              <a:rPr lang="en-US" altLang="en-US" sz="2000" smtClean="0"/>
              <a:t>	Sexual Orientation</a:t>
            </a:r>
          </a:p>
          <a:p>
            <a:pPr eaLnBrk="1" hangingPunct="1">
              <a:lnSpc>
                <a:spcPct val="80000"/>
              </a:lnSpc>
              <a:buFont typeface="Wingdings" pitchFamily="2" charset="2"/>
              <a:buNone/>
            </a:pPr>
            <a:r>
              <a:rPr lang="en-US" altLang="en-US" sz="2000" smtClean="0"/>
              <a:t>	Gender Identity/</a:t>
            </a:r>
          </a:p>
          <a:p>
            <a:pPr eaLnBrk="1" hangingPunct="1">
              <a:lnSpc>
                <a:spcPct val="80000"/>
              </a:lnSpc>
              <a:buFont typeface="Wingdings" pitchFamily="2" charset="2"/>
              <a:buNone/>
            </a:pPr>
            <a:r>
              <a:rPr lang="en-US" altLang="en-US" sz="2000" smtClean="0"/>
              <a:t>	Expression</a:t>
            </a:r>
          </a:p>
          <a:p>
            <a:pPr eaLnBrk="1" hangingPunct="1">
              <a:lnSpc>
                <a:spcPct val="80000"/>
              </a:lnSpc>
              <a:buFont typeface="Wingdings" pitchFamily="2" charset="2"/>
              <a:buNone/>
            </a:pPr>
            <a:r>
              <a:rPr lang="en-US" altLang="en-US" sz="2000" smtClean="0"/>
              <a:t>	Linguistic Preference</a:t>
            </a:r>
          </a:p>
          <a:p>
            <a:pPr eaLnBrk="1" hangingPunct="1">
              <a:lnSpc>
                <a:spcPct val="80000"/>
              </a:lnSpc>
              <a:buFont typeface="Wingdings" pitchFamily="2" charset="2"/>
              <a:buNone/>
            </a:pPr>
            <a:r>
              <a:rPr lang="en-US" altLang="en-US" sz="2000" smtClean="0"/>
              <a:t>	</a:t>
            </a:r>
            <a:r>
              <a:rPr lang="en-US" altLang="en-US" sz="2000" b="1" smtClean="0"/>
              <a:t>Transgender Status </a:t>
            </a:r>
            <a:r>
              <a:rPr lang="en-US" altLang="en-US" sz="2000" smtClean="0"/>
              <a:t>(considering)</a:t>
            </a:r>
          </a:p>
          <a:p>
            <a:pPr eaLnBrk="1" hangingPunct="1">
              <a:lnSpc>
                <a:spcPct val="80000"/>
              </a:lnSpc>
              <a:buFont typeface="Wingdings" pitchFamily="2" charset="2"/>
              <a:buNone/>
            </a:pPr>
            <a:r>
              <a:rPr lang="en-US" altLang="en-US" sz="2000" smtClean="0"/>
              <a:t>	Retaliation*</a:t>
            </a:r>
          </a:p>
          <a:p>
            <a:pPr eaLnBrk="1" hangingPunct="1">
              <a:lnSpc>
                <a:spcPct val="80000"/>
              </a:lnSpc>
              <a:buFont typeface="Wingdings" pitchFamily="2" charset="2"/>
              <a:buNone/>
            </a:pPr>
            <a:r>
              <a:rPr lang="en-US" altLang="en-US" sz="2000" smtClean="0"/>
              <a:t>	-Filing a complaint</a:t>
            </a:r>
          </a:p>
          <a:p>
            <a:pPr eaLnBrk="1" hangingPunct="1">
              <a:lnSpc>
                <a:spcPct val="80000"/>
              </a:lnSpc>
              <a:buFont typeface="Wingdings" pitchFamily="2" charset="2"/>
              <a:buNone/>
            </a:pPr>
            <a:r>
              <a:rPr lang="en-US" altLang="en-US" sz="2000" smtClean="0"/>
              <a:t>	-Participating in a complaint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a:t>School Board Policy 5517.02</a:t>
            </a:r>
            <a:br>
              <a:rPr lang="en-US" sz="2800" dirty="0"/>
            </a:br>
            <a:r>
              <a:rPr lang="en-US" sz="2800" dirty="0"/>
              <a:t>Important Procedures (cont’d)</a:t>
            </a:r>
          </a:p>
        </p:txBody>
      </p:sp>
      <p:sp>
        <p:nvSpPr>
          <p:cNvPr id="53251" name="Content Placeholder 2"/>
          <p:cNvSpPr>
            <a:spLocks noGrp="1"/>
          </p:cNvSpPr>
          <p:nvPr>
            <p:ph sz="quarter" idx="1"/>
          </p:nvPr>
        </p:nvSpPr>
        <p:spPr>
          <a:xfrm>
            <a:off x="301625" y="1527175"/>
            <a:ext cx="8504238" cy="4572000"/>
          </a:xfrm>
        </p:spPr>
        <p:txBody>
          <a:bodyPr/>
          <a:lstStyle/>
          <a:p>
            <a:pPr marL="342900" indent="-342900" eaLnBrk="1" hangingPunct="1">
              <a:spcBef>
                <a:spcPts val="1800"/>
              </a:spcBef>
              <a:buFont typeface="+mj-lt"/>
              <a:buAutoNum type="arabicPeriod" startAt="5"/>
              <a:defRPr/>
            </a:pPr>
            <a:r>
              <a:rPr lang="en-US" sz="1800" b="1" dirty="0" smtClean="0"/>
              <a:t>meet with all witnesses identified </a:t>
            </a:r>
            <a:r>
              <a:rPr lang="en-US" sz="1800" dirty="0" smtClean="0"/>
              <a:t>by the person(s) making the report of harassment and the subject of the complaint, individually and confidentially.  Witnesses will be asked to make a statement both orally and in writing regarding the alleged facts that form the basis of the complaint; </a:t>
            </a:r>
            <a:endParaRPr lang="en-US" sz="1800" b="1" dirty="0" smtClean="0"/>
          </a:p>
          <a:p>
            <a:pPr marL="342900" indent="-342900" eaLnBrk="1" hangingPunct="1">
              <a:spcBef>
                <a:spcPts val="1800"/>
              </a:spcBef>
              <a:buFont typeface="+mj-lt"/>
              <a:buAutoNum type="arabicPeriod" startAt="5"/>
              <a:defRPr/>
            </a:pPr>
            <a:r>
              <a:rPr lang="en-US" sz="1800" b="1" dirty="0" smtClean="0"/>
              <a:t>document all reports and interventions</a:t>
            </a:r>
            <a:r>
              <a:rPr lang="en-US" sz="1800" dirty="0" smtClean="0"/>
              <a:t> on the appropriate student case management forms </a:t>
            </a:r>
            <a:r>
              <a:rPr lang="en-US" sz="1800" b="1" dirty="0" smtClean="0"/>
              <a:t>within 10 workdays</a:t>
            </a:r>
            <a:r>
              <a:rPr lang="en-US" sz="1800" dirty="0" smtClean="0"/>
              <a:t>; </a:t>
            </a:r>
          </a:p>
          <a:p>
            <a:pPr marL="346075" indent="0" eaLnBrk="1" hangingPunct="1">
              <a:spcBef>
                <a:spcPts val="1800"/>
              </a:spcBef>
              <a:buFont typeface="Wingdings 2" pitchFamily="18" charset="2"/>
              <a:buNone/>
              <a:defRPr/>
            </a:pPr>
            <a:r>
              <a:rPr lang="en-US" sz="1800" dirty="0" smtClean="0"/>
              <a:t>Upon completion of the investigation, any student(s) found to have violated this policy will be subject to any of the disciplinary actions described in the Code of Student Conduct and coded on the appropriate Student Case Management Form; </a:t>
            </a:r>
          </a:p>
          <a:p>
            <a:pPr marL="346075" indent="0" eaLnBrk="1" hangingPunct="1">
              <a:spcBef>
                <a:spcPts val="1800"/>
              </a:spcBef>
              <a:buFont typeface="Wingdings 2" pitchFamily="18" charset="2"/>
              <a:buNone/>
              <a:defRPr/>
            </a:pPr>
            <a:r>
              <a:rPr lang="en-US" sz="1800" i="1" dirty="0" smtClean="0"/>
              <a:t>*The principal shall contact Miami-Dade County Schools Police in accordance with the Code of Student Conduct. </a:t>
            </a:r>
          </a:p>
          <a:p>
            <a:pPr marL="457200" indent="-457200" eaLnBrk="1" hangingPunct="1">
              <a:buFont typeface="+mj-lt"/>
              <a:buAutoNum type="arabicPeriod" startAt="4"/>
              <a:defRPr/>
            </a:pPr>
            <a:endParaRPr lang="en-US" sz="2000" dirty="0" smtClean="0"/>
          </a:p>
          <a:p>
            <a:pPr marL="0" indent="0" eaLnBrk="1" hangingPunct="1">
              <a:buFont typeface="Wingdings 2" pitchFamily="18" charset="2"/>
              <a:buNone/>
              <a:defRPr/>
            </a:pP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dirty="0"/>
              <a:t>School Board Policy 5517.02</a:t>
            </a:r>
            <a:br>
              <a:rPr lang="en-US" sz="2800" dirty="0"/>
            </a:br>
            <a:r>
              <a:rPr lang="en-US" sz="2800" dirty="0"/>
              <a:t>Important Procedures (cont’d)</a:t>
            </a:r>
          </a:p>
        </p:txBody>
      </p:sp>
      <p:sp>
        <p:nvSpPr>
          <p:cNvPr id="54275" name="Content Placeholder 2"/>
          <p:cNvSpPr>
            <a:spLocks noGrp="1"/>
          </p:cNvSpPr>
          <p:nvPr>
            <p:ph sz="quarter" idx="1"/>
          </p:nvPr>
        </p:nvSpPr>
        <p:spPr>
          <a:xfrm>
            <a:off x="301625" y="1527175"/>
            <a:ext cx="8504238" cy="4572000"/>
          </a:xfrm>
        </p:spPr>
        <p:txBody>
          <a:bodyPr/>
          <a:lstStyle/>
          <a:p>
            <a:pPr marL="342900" indent="-342900" eaLnBrk="1" hangingPunct="1">
              <a:spcBef>
                <a:spcPts val="1800"/>
              </a:spcBef>
              <a:buFont typeface="+mj-lt"/>
              <a:buAutoNum type="arabicPeriod" startAt="7"/>
              <a:defRPr/>
            </a:pPr>
            <a:r>
              <a:rPr lang="en-US" sz="1800" b="1" dirty="0" smtClean="0"/>
              <a:t>provide parents of complainant and of the subject of the complaint with a written notification of the outcome of the investigation </a:t>
            </a:r>
            <a:r>
              <a:rPr lang="en-US" sz="1800" dirty="0" smtClean="0"/>
              <a:t>in accordance with student confidentiality requirements.  Absent unusual circumstances, the written report of the investigation will be provided </a:t>
            </a:r>
            <a:r>
              <a:rPr lang="en-US" sz="1800" b="1" dirty="0" smtClean="0"/>
              <a:t>within 10 workdays</a:t>
            </a:r>
            <a:r>
              <a:rPr lang="en-US" sz="1800" dirty="0" smtClean="0"/>
              <a:t> of reaching a final determination; and </a:t>
            </a:r>
          </a:p>
          <a:p>
            <a:pPr marL="342900" indent="-342900" eaLnBrk="1" hangingPunct="1">
              <a:spcBef>
                <a:spcPts val="1800"/>
              </a:spcBef>
              <a:buFont typeface="+mj-lt"/>
              <a:buAutoNum type="arabicPeriod" startAt="7"/>
              <a:defRPr/>
            </a:pPr>
            <a:r>
              <a:rPr lang="en-US" sz="1800" b="1" dirty="0" smtClean="0"/>
              <a:t>notify </a:t>
            </a:r>
            <a:r>
              <a:rPr lang="en-US" sz="1800" b="1" dirty="0"/>
              <a:t>the CRC Office concurrently in writing</a:t>
            </a:r>
            <a:r>
              <a:rPr lang="en-US" sz="1800" dirty="0"/>
              <a:t> of the outcome of the complaint. </a:t>
            </a:r>
          </a:p>
          <a:p>
            <a:pPr marL="346075" indent="0" eaLnBrk="1" hangingPunct="1">
              <a:spcBef>
                <a:spcPts val="1800"/>
              </a:spcBef>
              <a:buFont typeface="Wingdings 2" pitchFamily="18" charset="2"/>
              <a:buNone/>
              <a:defRPr/>
            </a:pPr>
            <a:r>
              <a:rPr lang="en-US" sz="1800" dirty="0" smtClean="0"/>
              <a:t>If </a:t>
            </a:r>
            <a:r>
              <a:rPr lang="en-US" sz="1800" dirty="0"/>
              <a:t>the complaint is made directly to a school staff member other than the Principal, they shall immediately refer the complaint to the Principal.</a:t>
            </a:r>
          </a:p>
          <a:p>
            <a:pPr marL="342900" indent="-342900" eaLnBrk="1" hangingPunct="1">
              <a:spcBef>
                <a:spcPts val="1800"/>
              </a:spcBef>
              <a:buFont typeface="+mj-lt"/>
              <a:buAutoNum type="arabicPeriod" startAt="7"/>
              <a:defRPr/>
            </a:pPr>
            <a:endParaRPr lang="en-US" sz="1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Importance of Following Procedures</a:t>
            </a:r>
            <a:endParaRPr lang="en-US" dirty="0"/>
          </a:p>
        </p:txBody>
      </p:sp>
      <p:sp>
        <p:nvSpPr>
          <p:cNvPr id="3" name="Content Placeholder 2"/>
          <p:cNvSpPr>
            <a:spLocks noGrp="1"/>
          </p:cNvSpPr>
          <p:nvPr>
            <p:ph sz="quarter" idx="1"/>
          </p:nvPr>
        </p:nvSpPr>
        <p:spPr>
          <a:xfrm>
            <a:off x="301625" y="1527175"/>
            <a:ext cx="8504238" cy="4572000"/>
          </a:xfrm>
        </p:spPr>
        <p:txBody>
          <a:bodyPr/>
          <a:lstStyle/>
          <a:p>
            <a:pPr eaLnBrk="1" hangingPunct="1">
              <a:defRPr/>
            </a:pPr>
            <a:r>
              <a:rPr lang="en-US" sz="2400" dirty="0" smtClean="0"/>
              <a:t>Take </a:t>
            </a:r>
            <a:r>
              <a:rPr lang="en-US" sz="2400" dirty="0"/>
              <a:t>complaints of sexual harassment against students seriously </a:t>
            </a:r>
          </a:p>
          <a:p>
            <a:pPr eaLnBrk="1" hangingPunct="1">
              <a:defRPr/>
            </a:pPr>
            <a:r>
              <a:rPr lang="en-US" sz="2400" dirty="0" smtClean="0"/>
              <a:t>Investigate </a:t>
            </a:r>
            <a:r>
              <a:rPr lang="en-US" sz="2400" dirty="0"/>
              <a:t>every allegation </a:t>
            </a:r>
          </a:p>
          <a:p>
            <a:pPr eaLnBrk="1" hangingPunct="1">
              <a:defRPr/>
            </a:pPr>
            <a:r>
              <a:rPr lang="en-US" sz="2400" dirty="0" smtClean="0"/>
              <a:t>Document </a:t>
            </a:r>
            <a:r>
              <a:rPr lang="en-US" sz="2400" dirty="0"/>
              <a:t>your steps </a:t>
            </a:r>
          </a:p>
          <a:p>
            <a:pPr eaLnBrk="1" hangingPunct="1">
              <a:defRPr/>
            </a:pPr>
            <a:r>
              <a:rPr lang="en-US" sz="2400" dirty="0" smtClean="0"/>
              <a:t>Document </a:t>
            </a:r>
            <a:r>
              <a:rPr lang="en-US" sz="2400" dirty="0"/>
              <a:t>your findings </a:t>
            </a:r>
          </a:p>
          <a:p>
            <a:pPr eaLnBrk="1" hangingPunct="1">
              <a:defRPr/>
            </a:pPr>
            <a:r>
              <a:rPr lang="en-US" sz="2400" dirty="0" smtClean="0"/>
              <a:t>If </a:t>
            </a:r>
            <a:r>
              <a:rPr lang="en-US" sz="2400" dirty="0"/>
              <a:t>you find inappropriate activity, take corrective measures </a:t>
            </a:r>
          </a:p>
          <a:p>
            <a:pPr eaLnBrk="1" hangingPunct="1">
              <a:defRPr/>
            </a:pPr>
            <a:r>
              <a:rPr lang="en-US" sz="2400" dirty="0" smtClean="0"/>
              <a:t>Utilize </a:t>
            </a:r>
            <a:r>
              <a:rPr lang="en-US" sz="2400" dirty="0"/>
              <a:t>Policy 5517.02 </a:t>
            </a:r>
          </a:p>
          <a:p>
            <a:pPr eaLnBrk="1" hangingPunct="1">
              <a:defRPr/>
            </a:pPr>
            <a:r>
              <a:rPr lang="en-US" sz="2400" dirty="0" smtClean="0"/>
              <a:t>Utilize </a:t>
            </a:r>
            <a:r>
              <a:rPr lang="en-US" sz="2400" dirty="0"/>
              <a:t>the PIM process </a:t>
            </a:r>
          </a:p>
          <a:p>
            <a:pPr eaLnBrk="1" hangingPunct="1">
              <a:defRPr/>
            </a:pPr>
            <a:r>
              <a:rPr lang="en-US" sz="2400" dirty="0" smtClean="0"/>
              <a:t>Contact </a:t>
            </a:r>
            <a:r>
              <a:rPr lang="en-US" sz="2400" dirty="0"/>
              <a:t>CRC if you have concerns </a:t>
            </a:r>
          </a:p>
          <a:p>
            <a:pPr marL="0" indent="0" eaLnBrk="1" hangingPunct="1">
              <a:buFont typeface="Wingdings 2" pitchFamily="18" charset="2"/>
              <a:buNone/>
              <a:defRPr/>
            </a:pPr>
            <a:r>
              <a:rPr lang="en-US" sz="2400" dirty="0" smtClean="0"/>
              <a:t> </a:t>
            </a:r>
            <a:endParaRPr lang="en-US" sz="2400" dirty="0"/>
          </a:p>
          <a:p>
            <a:pPr eaLnBrk="1" hangingPunct="1">
              <a:defRPr/>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400" dirty="0" smtClean="0"/>
              <a:t>Help Prevent Discrimination &amp; Harassment of Students</a:t>
            </a:r>
            <a:endParaRPr lang="en-US" sz="2400" dirty="0"/>
          </a:p>
        </p:txBody>
      </p:sp>
      <p:sp>
        <p:nvSpPr>
          <p:cNvPr id="56323" name="Content Placeholder 2"/>
          <p:cNvSpPr>
            <a:spLocks noGrp="1"/>
          </p:cNvSpPr>
          <p:nvPr>
            <p:ph sz="quarter" idx="1"/>
          </p:nvPr>
        </p:nvSpPr>
        <p:spPr>
          <a:xfrm>
            <a:off x="301625" y="1527175"/>
            <a:ext cx="8504238" cy="4572000"/>
          </a:xfrm>
        </p:spPr>
        <p:txBody>
          <a:bodyPr/>
          <a:lstStyle/>
          <a:p>
            <a:pPr marL="0" indent="0" eaLnBrk="1" hangingPunct="1">
              <a:buFont typeface="Wingdings 2" pitchFamily="18" charset="2"/>
              <a:buNone/>
            </a:pPr>
            <a:r>
              <a:rPr lang="en-US" altLang="en-US" sz="1400" u="sng" smtClean="0"/>
              <a:t>For additional information about Title IX or any other discrimination/harassment concerns contact: </a:t>
            </a:r>
          </a:p>
          <a:p>
            <a:pPr marL="0" indent="0" algn="ctr" eaLnBrk="1" hangingPunct="1">
              <a:buFont typeface="Wingdings 2" pitchFamily="18" charset="2"/>
              <a:buNone/>
            </a:pPr>
            <a:endParaRPr lang="en-US" altLang="en-US" sz="1400" b="1" u="sng" smtClean="0"/>
          </a:p>
          <a:p>
            <a:pPr marL="0" indent="0" algn="ctr" eaLnBrk="1" hangingPunct="1">
              <a:buFont typeface="Wingdings 2" pitchFamily="18" charset="2"/>
              <a:buNone/>
            </a:pPr>
            <a:r>
              <a:rPr lang="en-US" altLang="en-US" sz="1400" b="1" u="sng" smtClean="0"/>
              <a:t>Office of Civil Rights Compliance (CRC) </a:t>
            </a:r>
            <a:endParaRPr lang="en-US" altLang="en-US" sz="1400" u="sng" smtClean="0"/>
          </a:p>
          <a:p>
            <a:pPr marL="0" indent="0" algn="ctr" eaLnBrk="1" hangingPunct="1">
              <a:buFont typeface="Wingdings 2" pitchFamily="18" charset="2"/>
              <a:buNone/>
            </a:pPr>
            <a:r>
              <a:rPr lang="en-US" altLang="en-US" sz="1400" i="1" u="sng" smtClean="0"/>
              <a:t>Executive Director/Title IX Coordinator </a:t>
            </a:r>
            <a:endParaRPr lang="en-US" altLang="en-US" sz="1400" u="sng" smtClean="0"/>
          </a:p>
          <a:p>
            <a:pPr marL="0" indent="0" algn="ctr" eaLnBrk="1" hangingPunct="1">
              <a:buFont typeface="Wingdings 2" pitchFamily="18" charset="2"/>
              <a:buNone/>
            </a:pPr>
            <a:r>
              <a:rPr lang="en-US" altLang="en-US" sz="1400" u="sng" smtClean="0"/>
              <a:t>155 N.E. 15th Street, Suite P104E </a:t>
            </a:r>
          </a:p>
          <a:p>
            <a:pPr marL="593725" lvl="2" indent="0" algn="ctr" eaLnBrk="1" hangingPunct="1">
              <a:buFont typeface="Wingdings 2" pitchFamily="18" charset="2"/>
              <a:buNone/>
            </a:pPr>
            <a:r>
              <a:rPr lang="en-US" altLang="en-US" sz="1400" u="sng" smtClean="0"/>
              <a:t>Miami, FL 33132 </a:t>
            </a:r>
          </a:p>
          <a:p>
            <a:pPr marL="0" indent="0" algn="ctr" eaLnBrk="1" hangingPunct="1">
              <a:buFont typeface="Wingdings 2" pitchFamily="18" charset="2"/>
              <a:buNone/>
            </a:pPr>
            <a:r>
              <a:rPr lang="en-US" altLang="en-US" sz="1400" u="sng" smtClean="0"/>
              <a:t>Phone: (305) 995-1580/Fax: (305) 995-2047 </a:t>
            </a:r>
          </a:p>
          <a:p>
            <a:pPr marL="0" indent="0" algn="ctr" eaLnBrk="1" hangingPunct="1">
              <a:buFont typeface="Wingdings 2" pitchFamily="18" charset="2"/>
              <a:buNone/>
            </a:pPr>
            <a:r>
              <a:rPr lang="en-US" altLang="en-US" sz="1400" u="sng" smtClean="0"/>
              <a:t>Email: crc@dadeschools.net/ </a:t>
            </a:r>
          </a:p>
          <a:p>
            <a:pPr marL="0" indent="0" algn="ctr" eaLnBrk="1" hangingPunct="1">
              <a:buFont typeface="Wingdings 2" pitchFamily="18" charset="2"/>
              <a:buNone/>
            </a:pPr>
            <a:r>
              <a:rPr lang="en-US" altLang="en-US" sz="1400" u="sng" smtClean="0"/>
              <a:t>Website: httip://crc.dadeschools.net/ </a:t>
            </a:r>
          </a:p>
          <a:p>
            <a:pPr marL="0" indent="0" algn="ctr" eaLnBrk="1" hangingPunct="1">
              <a:buFont typeface="Wingdings 2" pitchFamily="18" charset="2"/>
              <a:buNone/>
            </a:pPr>
            <a:endParaRPr lang="en-US" altLang="en-US" sz="1400" u="sng" smtClean="0"/>
          </a:p>
          <a:p>
            <a:pPr marL="0" indent="0" algn="ctr" eaLnBrk="1" hangingPunct="1">
              <a:buFont typeface="Wingdings 2" pitchFamily="18" charset="2"/>
              <a:buNone/>
            </a:pPr>
            <a:r>
              <a:rPr lang="en-US" altLang="en-US" sz="1400" b="1" u="sng" smtClean="0"/>
              <a:t>The School Board Attorney’s Office </a:t>
            </a:r>
            <a:endParaRPr lang="en-US" altLang="en-US" sz="1400" u="sng" smtClean="0"/>
          </a:p>
          <a:p>
            <a:pPr marL="0" indent="0" algn="ctr" eaLnBrk="1" hangingPunct="1">
              <a:buFont typeface="Wingdings 2" pitchFamily="18" charset="2"/>
              <a:buNone/>
            </a:pPr>
            <a:r>
              <a:rPr lang="fr-FR" altLang="en-US" sz="1400" u="sng" smtClean="0"/>
              <a:t>1450 N.E. 2nd Avenue, Suite 430 </a:t>
            </a:r>
          </a:p>
          <a:p>
            <a:pPr marL="0" indent="0" algn="ctr" eaLnBrk="1" hangingPunct="1">
              <a:buFont typeface="Wingdings 2" pitchFamily="18" charset="2"/>
              <a:buNone/>
            </a:pPr>
            <a:r>
              <a:rPr lang="en-US" altLang="en-US" sz="1400" u="sng" smtClean="0"/>
              <a:t>Miami, FL 33132 </a:t>
            </a:r>
          </a:p>
          <a:p>
            <a:pPr marL="0" indent="0" algn="ctr" eaLnBrk="1" hangingPunct="1">
              <a:buFont typeface="Wingdings 2" pitchFamily="18" charset="2"/>
              <a:buNone/>
            </a:pPr>
            <a:r>
              <a:rPr lang="en-US" altLang="en-US" sz="1400" u="sng" smtClean="0"/>
              <a:t>Phone: (305) 995-1304/Fax: (305) 995-1412 </a:t>
            </a:r>
          </a:p>
          <a:p>
            <a:pPr marL="0" indent="0" algn="ctr" eaLnBrk="1" hangingPunct="1">
              <a:buFont typeface="Wingdings 2" pitchFamily="18" charset="2"/>
              <a:buNone/>
            </a:pPr>
            <a:r>
              <a:rPr lang="en-US" altLang="en-US" sz="1400" u="sng" smtClean="0"/>
              <a:t>Email: cristinarivera2@dadeschools.net </a:t>
            </a:r>
          </a:p>
          <a:p>
            <a:pPr marL="0" indent="0" algn="ctr" eaLnBrk="1" hangingPunct="1">
              <a:buFont typeface="Wingdings 2" pitchFamily="18" charset="2"/>
              <a:buNone/>
            </a:pPr>
            <a:r>
              <a:rPr lang="en-US" altLang="en-US" sz="1400" u="sng" smtClean="0"/>
              <a:t>Website: http://attorneys.dadeschools.net/</a:t>
            </a:r>
            <a:endParaRPr lang="en-US" altLang="en-US" sz="1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solidFill>
                  <a:srgbClr val="068DBF"/>
                </a:solidFill>
              </a:rPr>
              <a:t>Discrimination/Harassment </a:t>
            </a:r>
          </a:p>
        </p:txBody>
      </p:sp>
      <p:sp>
        <p:nvSpPr>
          <p:cNvPr id="17411" name="Rectangle 3"/>
          <p:cNvSpPr>
            <a:spLocks noGrp="1" noChangeArrowheads="1"/>
          </p:cNvSpPr>
          <p:nvPr>
            <p:ph sz="quarter" idx="1"/>
          </p:nvPr>
        </p:nvSpPr>
        <p:spPr>
          <a:xfrm>
            <a:off x="301625" y="1527175"/>
            <a:ext cx="8504238" cy="4572000"/>
          </a:xfrm>
        </p:spPr>
        <p:txBody>
          <a:bodyPr/>
          <a:lstStyle/>
          <a:p>
            <a:pPr eaLnBrk="1" hangingPunct="1">
              <a:buFont typeface="Wingdings" pitchFamily="2" charset="2"/>
              <a:buNone/>
            </a:pPr>
            <a:r>
              <a:rPr lang="en-US" altLang="en-US" sz="2800" b="1" smtClean="0"/>
              <a:t>Title VII of the Civil Rights Act of 1964</a:t>
            </a:r>
          </a:p>
          <a:p>
            <a:pPr lvl="1" eaLnBrk="1" hangingPunct="1"/>
            <a:r>
              <a:rPr lang="en-US" altLang="en-US" smtClean="0">
                <a:solidFill>
                  <a:schemeClr val="tx1"/>
                </a:solidFill>
              </a:rPr>
              <a:t>Prohibits </a:t>
            </a:r>
            <a:r>
              <a:rPr lang="en-US" altLang="en-US" b="1" smtClean="0">
                <a:solidFill>
                  <a:schemeClr val="tx1"/>
                </a:solidFill>
              </a:rPr>
              <a:t>employment discrimination</a:t>
            </a:r>
            <a:r>
              <a:rPr lang="en-US" altLang="en-US" smtClean="0">
                <a:solidFill>
                  <a:schemeClr val="tx1"/>
                </a:solidFill>
              </a:rPr>
              <a:t> on any of the following bases:</a:t>
            </a:r>
          </a:p>
          <a:p>
            <a:pPr lvl="2" eaLnBrk="1" hangingPunct="1"/>
            <a:r>
              <a:rPr lang="en-US" altLang="en-US" sz="1800" smtClean="0"/>
              <a:t>Race</a:t>
            </a:r>
          </a:p>
          <a:p>
            <a:pPr lvl="2" eaLnBrk="1" hangingPunct="1"/>
            <a:r>
              <a:rPr lang="en-US" altLang="en-US" sz="1800" smtClean="0"/>
              <a:t>Color</a:t>
            </a:r>
          </a:p>
          <a:p>
            <a:pPr lvl="2" eaLnBrk="1" hangingPunct="1"/>
            <a:r>
              <a:rPr lang="en-US" altLang="en-US" sz="1800" smtClean="0"/>
              <a:t>Religion/Creed</a:t>
            </a:r>
          </a:p>
          <a:p>
            <a:pPr lvl="2" eaLnBrk="1" hangingPunct="1"/>
            <a:r>
              <a:rPr lang="en-US" altLang="en-US" sz="1800" smtClean="0"/>
              <a:t>National Origin</a:t>
            </a:r>
          </a:p>
          <a:p>
            <a:pPr lvl="2" eaLnBrk="1" hangingPunct="1"/>
            <a:r>
              <a:rPr lang="en-US" altLang="en-US" sz="1800" smtClean="0"/>
              <a:t>Sex/Sexual Harassment</a:t>
            </a:r>
          </a:p>
          <a:p>
            <a:pPr lvl="2" eaLnBrk="1" hangingPunct="1"/>
            <a:r>
              <a:rPr lang="en-US" altLang="en-US" sz="1800" smtClean="0"/>
              <a:t>Retaliation</a:t>
            </a:r>
            <a:r>
              <a:rPr lang="en-US" altLang="en-US" sz="2400" smtClean="0"/>
              <a:t> </a:t>
            </a:r>
          </a:p>
          <a:p>
            <a:pPr eaLnBrk="1" hangingPunct="1">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18435" name="Rectangle 3"/>
          <p:cNvSpPr>
            <a:spLocks noGrp="1" noChangeArrowheads="1"/>
          </p:cNvSpPr>
          <p:nvPr>
            <p:ph sz="quarter" idx="1"/>
          </p:nvPr>
        </p:nvSpPr>
        <p:spPr>
          <a:xfrm>
            <a:off x="1524000" y="1828800"/>
            <a:ext cx="7313613" cy="4495800"/>
          </a:xfrm>
        </p:spPr>
        <p:txBody>
          <a:bodyPr/>
          <a:lstStyle/>
          <a:p>
            <a:pPr eaLnBrk="1" hangingPunct="1">
              <a:buFont typeface="Wingdings" pitchFamily="2" charset="2"/>
              <a:buNone/>
            </a:pPr>
            <a:r>
              <a:rPr lang="en-US" altLang="en-US" sz="2400" b="1" smtClean="0"/>
              <a:t>AGE DISCRIMINATION IN EMPLOYMENT ACT OF 1967, as amended (ADEA)</a:t>
            </a:r>
          </a:p>
          <a:p>
            <a:pPr eaLnBrk="1" hangingPunct="1">
              <a:buFont typeface="Wingdings" pitchFamily="2" charset="2"/>
              <a:buNone/>
            </a:pPr>
            <a:endParaRPr lang="en-US" altLang="en-US" sz="2400" b="1" smtClean="0"/>
          </a:p>
          <a:p>
            <a:pPr eaLnBrk="1" hangingPunct="1"/>
            <a:r>
              <a:rPr lang="en-US" altLang="en-US" sz="2000" smtClean="0"/>
              <a:t>Protects employees </a:t>
            </a:r>
            <a:r>
              <a:rPr lang="en-US" altLang="en-US" sz="2000" b="1" smtClean="0"/>
              <a:t>40 years of age</a:t>
            </a:r>
            <a:r>
              <a:rPr lang="en-US" altLang="en-US" sz="2000" smtClean="0"/>
              <a:t> and older from employment discrimination</a:t>
            </a:r>
          </a:p>
          <a:p>
            <a:pPr eaLnBrk="1" hangingPunct="1"/>
            <a:r>
              <a:rPr lang="en-US" altLang="en-US" sz="2000" smtClean="0"/>
              <a:t>Employee must be qualified to perform the job</a:t>
            </a:r>
          </a:p>
          <a:p>
            <a:pPr eaLnBrk="1" hangingPunct="1"/>
            <a:r>
              <a:rPr lang="en-US" altLang="en-US" sz="2000" smtClean="0"/>
              <a:t>Discrimination can be found even if both the employee and the decision make are in protected class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solidFill>
                  <a:srgbClr val="068DBF"/>
                </a:solidFill>
              </a:rPr>
              <a:t>Discrimination/Harassment</a:t>
            </a:r>
          </a:p>
        </p:txBody>
      </p:sp>
      <p:sp>
        <p:nvSpPr>
          <p:cNvPr id="19459" name="Rectangle 3"/>
          <p:cNvSpPr>
            <a:spLocks noGrp="1" noChangeArrowheads="1"/>
          </p:cNvSpPr>
          <p:nvPr>
            <p:ph sz="quarter" idx="1"/>
          </p:nvPr>
        </p:nvSpPr>
        <p:spPr>
          <a:xfrm>
            <a:off x="301625" y="1527175"/>
            <a:ext cx="8504238" cy="4572000"/>
          </a:xfrm>
        </p:spPr>
        <p:txBody>
          <a:bodyPr/>
          <a:lstStyle/>
          <a:p>
            <a:pPr algn="ctr" eaLnBrk="1" hangingPunct="1">
              <a:buFont typeface="Wingdings" pitchFamily="2" charset="2"/>
              <a:buNone/>
            </a:pPr>
            <a:r>
              <a:rPr lang="en-US" altLang="en-US" sz="2400" b="1" smtClean="0"/>
              <a:t>AMERICANS WITH DISABILITIES ACT of 1990, </a:t>
            </a:r>
          </a:p>
          <a:p>
            <a:pPr algn="ctr" eaLnBrk="1" hangingPunct="1">
              <a:buFont typeface="Wingdings" pitchFamily="2" charset="2"/>
              <a:buNone/>
            </a:pPr>
            <a:r>
              <a:rPr lang="en-US" altLang="en-US" sz="2400" b="1" smtClean="0"/>
              <a:t>as amended (ADA)</a:t>
            </a:r>
          </a:p>
          <a:p>
            <a:pPr eaLnBrk="1" hangingPunct="1">
              <a:buFont typeface="Wingdings" pitchFamily="2" charset="2"/>
              <a:buNone/>
            </a:pPr>
            <a:endParaRPr lang="en-US" altLang="en-US" sz="2400" b="1" smtClean="0"/>
          </a:p>
          <a:p>
            <a:pPr eaLnBrk="1" hangingPunct="1">
              <a:buFont typeface="Wingdings" pitchFamily="2" charset="2"/>
              <a:buNone/>
            </a:pPr>
            <a:r>
              <a:rPr lang="en-US" altLang="en-US" sz="2500" smtClean="0"/>
              <a:t>	</a:t>
            </a:r>
            <a:r>
              <a:rPr lang="en-US" altLang="en-US" sz="2000" smtClean="0"/>
              <a:t>Prohibits employers from discriminating against </a:t>
            </a:r>
            <a:r>
              <a:rPr lang="en-US" altLang="en-US" sz="2000" u="sng" smtClean="0"/>
              <a:t>qualified</a:t>
            </a:r>
            <a:r>
              <a:rPr lang="en-US" altLang="en-US" sz="2000" smtClean="0"/>
              <a:t> individuals with disabilities in:</a:t>
            </a:r>
            <a:endParaRPr lang="en-US" altLang="en-US" sz="2000" smtClean="0">
              <a:solidFill>
                <a:schemeClr val="accent2"/>
              </a:solidFill>
            </a:endParaRPr>
          </a:p>
          <a:p>
            <a:pPr lvl="2" eaLnBrk="1" hangingPunct="1"/>
            <a:r>
              <a:rPr lang="en-US" altLang="en-US" smtClean="0"/>
              <a:t>job applications procedures</a:t>
            </a:r>
          </a:p>
          <a:p>
            <a:pPr lvl="2" eaLnBrk="1" hangingPunct="1"/>
            <a:r>
              <a:rPr lang="en-US" altLang="en-US" smtClean="0"/>
              <a:t>hiring, firing</a:t>
            </a:r>
          </a:p>
          <a:p>
            <a:pPr lvl="2" eaLnBrk="1" hangingPunct="1"/>
            <a:r>
              <a:rPr lang="en-US" altLang="en-US" smtClean="0"/>
              <a:t>advancement, compensation</a:t>
            </a:r>
          </a:p>
          <a:p>
            <a:pPr lvl="2" eaLnBrk="1" hangingPunct="1"/>
            <a:r>
              <a:rPr lang="en-US" altLang="en-US" smtClean="0"/>
              <a:t>job training, and other terms, conditions, and privileges of employment</a:t>
            </a:r>
            <a:r>
              <a:rPr lang="en-US" altLang="en-US" b="1" smtClean="0"/>
              <a:t>                   </a:t>
            </a:r>
          </a:p>
          <a:p>
            <a:pPr eaLnBrk="1" hangingPunct="1">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fontAlgn="auto" hangingPunct="1">
              <a:spcAft>
                <a:spcPts val="0"/>
              </a:spcAft>
              <a:defRPr/>
            </a:pPr>
            <a:r>
              <a:rPr lang="en-US" sz="3200" smtClean="0"/>
              <a:t/>
            </a:r>
            <a:br>
              <a:rPr lang="en-US" sz="3200" smtClean="0"/>
            </a:br>
            <a:r>
              <a:rPr lang="en-US" sz="3200" b="1" smtClean="0"/>
              <a:t>Discrimination</a:t>
            </a:r>
            <a:r>
              <a:rPr lang="en-US" sz="3200" smtClean="0"/>
              <a:t>/Harassment</a:t>
            </a:r>
          </a:p>
        </p:txBody>
      </p:sp>
      <p:sp>
        <p:nvSpPr>
          <p:cNvPr id="20483" name="Rectangle 3"/>
          <p:cNvSpPr>
            <a:spLocks noGrp="1" noChangeArrowheads="1"/>
          </p:cNvSpPr>
          <p:nvPr>
            <p:ph sz="quarter" idx="1"/>
          </p:nvPr>
        </p:nvSpPr>
        <p:spPr>
          <a:xfrm>
            <a:off x="301625" y="1527175"/>
            <a:ext cx="8504238" cy="4572000"/>
          </a:xfrm>
        </p:spPr>
        <p:txBody>
          <a:bodyPr/>
          <a:lstStyle/>
          <a:p>
            <a:pPr marL="552450" indent="-552450" eaLnBrk="1" hangingPunct="1">
              <a:buFont typeface="Wingdings" pitchFamily="2" charset="2"/>
              <a:buNone/>
            </a:pPr>
            <a:r>
              <a:rPr lang="en-US" altLang="en-US" sz="2800" smtClean="0"/>
              <a:t>	An individual with a disability is a person who:</a:t>
            </a:r>
          </a:p>
          <a:p>
            <a:pPr marL="552450" indent="-552450" eaLnBrk="1" hangingPunct="1">
              <a:buFont typeface="Wingdings" pitchFamily="2" charset="2"/>
              <a:buNone/>
            </a:pPr>
            <a:endParaRPr lang="en-US" altLang="en-US" sz="2800" smtClean="0"/>
          </a:p>
          <a:p>
            <a:pPr marL="552450" indent="-552450" eaLnBrk="1" hangingPunct="1"/>
            <a:r>
              <a:rPr lang="en-US" altLang="en-US" sz="2000" smtClean="0"/>
              <a:t>Has a physical or mental impairment that substantially limits one;   </a:t>
            </a:r>
          </a:p>
          <a:p>
            <a:pPr marL="552450" indent="-552450" eaLnBrk="1" hangingPunct="1"/>
            <a:r>
              <a:rPr lang="en-US" altLang="en-US" sz="2000" smtClean="0"/>
              <a:t>or more major life activities; </a:t>
            </a:r>
            <a:r>
              <a:rPr lang="en-US" altLang="en-US" sz="2000" u="sng" smtClean="0"/>
              <a:t>or</a:t>
            </a:r>
          </a:p>
          <a:p>
            <a:pPr marL="552450" indent="-552450" eaLnBrk="1" hangingPunct="1"/>
            <a:r>
              <a:rPr lang="en-US" altLang="en-US" sz="2000" smtClean="0"/>
              <a:t>Has a record of such an impairment; </a:t>
            </a:r>
            <a:r>
              <a:rPr lang="en-US" altLang="en-US" sz="2000" u="sng" smtClean="0"/>
              <a:t>or </a:t>
            </a:r>
          </a:p>
          <a:p>
            <a:pPr marL="552450" indent="-552450" eaLnBrk="1" hangingPunct="1"/>
            <a:r>
              <a:rPr lang="en-US" altLang="en-US" sz="2000" smtClean="0"/>
              <a:t>Is regarded as having such an impairment</a:t>
            </a:r>
            <a:r>
              <a:rPr lang="en-US" altLang="en-US" sz="2400" smtClean="0"/>
              <a:t>.</a:t>
            </a:r>
            <a:r>
              <a:rPr lang="en-US" altLang="en-US" smtClean="0"/>
              <a:t> </a:t>
            </a:r>
          </a:p>
          <a:p>
            <a:pPr marL="552450" indent="-552450"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600200" y="838200"/>
            <a:ext cx="6096000" cy="457200"/>
          </a:xfrm>
          <a:prstGeom prst="rect">
            <a:avLst/>
          </a:prstGeom>
          <a:noFill/>
          <a:ln w="9525">
            <a:noFill/>
            <a:miter lim="800000"/>
            <a:headEnd/>
            <a:tailEnd/>
          </a:ln>
        </p:spPr>
        <p:txBody>
          <a:bodyPr>
            <a:spAutoFit/>
          </a:bodyPr>
          <a:lstStyle/>
          <a:p>
            <a:pPr marL="342900" indent="-342900" algn="ctr" eaLnBrk="1" hangingPunct="1">
              <a:defRPr/>
            </a:pPr>
            <a:r>
              <a:rPr lang="en-US" sz="2400" b="1">
                <a:effectLst>
                  <a:outerShdw blurRad="38100" dist="38100" dir="2700000" algn="tl">
                    <a:srgbClr val="C0C0C0"/>
                  </a:outerShdw>
                </a:effectLst>
                <a:latin typeface="Calibri" pitchFamily="34" charset="0"/>
                <a:cs typeface="Arial" charset="0"/>
              </a:rPr>
              <a:t>Americans with Disabilities Act (ADA)</a:t>
            </a:r>
          </a:p>
        </p:txBody>
      </p:sp>
      <p:graphicFrame>
        <p:nvGraphicFramePr>
          <p:cNvPr id="93217" name="Group 33"/>
          <p:cNvGraphicFramePr>
            <a:graphicFrameLocks noGrp="1"/>
          </p:cNvGraphicFramePr>
          <p:nvPr/>
        </p:nvGraphicFramePr>
        <p:xfrm>
          <a:off x="990600" y="1676400"/>
          <a:ext cx="7696200" cy="4670425"/>
        </p:xfrm>
        <a:graphic>
          <a:graphicData uri="http://schemas.openxmlformats.org/drawingml/2006/table">
            <a:tbl>
              <a:tblPr/>
              <a:tblGrid>
                <a:gridCol w="1998663"/>
                <a:gridCol w="5697537"/>
              </a:tblGrid>
              <a:tr h="1158318">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Tx/>
                        <a:buNone/>
                        <a:tabLst/>
                      </a:pPr>
                      <a:r>
                        <a:rPr kumimoji="0" lang="en-US" sz="1400" b="1" i="0" u="none" strike="noStrike" cap="none" normalizeH="0" baseline="0" smtClean="0">
                          <a:ln>
                            <a:noFill/>
                          </a:ln>
                          <a:solidFill>
                            <a:srgbClr val="000000"/>
                          </a:solidFill>
                          <a:effectLst/>
                          <a:latin typeface="Verdana" pitchFamily="34" charset="0"/>
                          <a:cs typeface="Arial" charset="0"/>
                        </a:rPr>
                        <a:t>Reasonable Accommodation</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Modifications or adjustments to; </a:t>
                      </a:r>
                    </a:p>
                    <a:p>
                      <a:pPr marL="0" marR="0" lvl="0" indent="0" algn="l" defTabSz="914400" rtl="0" eaLnBrk="1" fontAlgn="base" latinLnBrk="0" hangingPunct="1">
                        <a:lnSpc>
                          <a:spcPct val="100000"/>
                        </a:lnSpc>
                        <a:spcBef>
                          <a:spcPct val="0"/>
                        </a:spcBef>
                        <a:spcAft>
                          <a:spcPct val="0"/>
                        </a:spcAft>
                        <a:buClr>
                          <a:schemeClr val="tx2"/>
                        </a:buClr>
                        <a:buSzPct val="70000"/>
                        <a:buFont typeface="Calibri" pitchFamily="34" charset="0"/>
                        <a:buAutoNum type="arabicPeriod"/>
                        <a:tabLst/>
                      </a:pPr>
                      <a:r>
                        <a:rPr kumimoji="0" lang="en-US" sz="1400" b="0" i="0" u="none" strike="noStrike" cap="none" normalizeH="0" baseline="0" smtClean="0">
                          <a:ln>
                            <a:noFill/>
                          </a:ln>
                          <a:solidFill>
                            <a:srgbClr val="000000"/>
                          </a:solidFill>
                          <a:effectLst/>
                          <a:latin typeface="Verdana" pitchFamily="34" charset="0"/>
                          <a:cs typeface="Arial" charset="0"/>
                        </a:rPr>
                        <a:t>A job application process</a:t>
                      </a:r>
                    </a:p>
                    <a:p>
                      <a:pPr marL="0" marR="0" lvl="0" indent="0" algn="l" defTabSz="914400" rtl="0" eaLnBrk="1" fontAlgn="base" latinLnBrk="0" hangingPunct="1">
                        <a:lnSpc>
                          <a:spcPct val="100000"/>
                        </a:lnSpc>
                        <a:spcBef>
                          <a:spcPct val="0"/>
                        </a:spcBef>
                        <a:spcAft>
                          <a:spcPct val="0"/>
                        </a:spcAft>
                        <a:buClr>
                          <a:schemeClr val="tx2"/>
                        </a:buClr>
                        <a:buSzPct val="70000"/>
                        <a:buFont typeface="Calibri" pitchFamily="34" charset="0"/>
                        <a:buAutoNum type="arabicPeriod"/>
                        <a:tabLst/>
                      </a:pPr>
                      <a:r>
                        <a:rPr kumimoji="0" lang="en-US" sz="1400" b="0" i="0" u="none" strike="noStrike" cap="none" normalizeH="0" baseline="0" smtClean="0">
                          <a:ln>
                            <a:noFill/>
                          </a:ln>
                          <a:solidFill>
                            <a:srgbClr val="000000"/>
                          </a:solidFill>
                          <a:effectLst/>
                          <a:latin typeface="Verdana" pitchFamily="34" charset="0"/>
                          <a:cs typeface="Arial" charset="0"/>
                        </a:rPr>
                        <a:t>The work environment </a:t>
                      </a:r>
                    </a:p>
                    <a:p>
                      <a:pPr marL="0" marR="0" lvl="0" indent="0" algn="l" defTabSz="914400" rtl="0" eaLnBrk="1" fontAlgn="base" latinLnBrk="0" hangingPunct="1">
                        <a:lnSpc>
                          <a:spcPct val="100000"/>
                        </a:lnSpc>
                        <a:spcBef>
                          <a:spcPct val="0"/>
                        </a:spcBef>
                        <a:spcAft>
                          <a:spcPct val="0"/>
                        </a:spcAft>
                        <a:buClr>
                          <a:schemeClr val="tx2"/>
                        </a:buClr>
                        <a:buSzPct val="70000"/>
                        <a:buFont typeface="Calibri" pitchFamily="34" charset="0"/>
                        <a:buAutoNum type="arabicPeriod"/>
                        <a:tabLst/>
                      </a:pPr>
                      <a:r>
                        <a:rPr kumimoji="0" lang="en-US" sz="1400" b="0" i="0" u="none" strike="noStrike" cap="none" normalizeH="0" baseline="0" smtClean="0">
                          <a:ln>
                            <a:noFill/>
                          </a:ln>
                          <a:solidFill>
                            <a:srgbClr val="000000"/>
                          </a:solidFill>
                          <a:effectLst/>
                          <a:latin typeface="Verdana" pitchFamily="34" charset="0"/>
                          <a:cs typeface="Arial" charset="0"/>
                        </a:rPr>
                        <a:t>Allow individuals to enjoy equal benefits and privileges of employment</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944944">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Tx/>
                        <a:buNone/>
                        <a:tabLst/>
                      </a:pPr>
                      <a:r>
                        <a:rPr kumimoji="0" lang="en-US" sz="1400" b="1" i="0" u="none" strike="noStrike" cap="none" normalizeH="0" baseline="0" smtClean="0">
                          <a:ln>
                            <a:noFill/>
                          </a:ln>
                          <a:solidFill>
                            <a:srgbClr val="000000"/>
                          </a:solidFill>
                          <a:effectLst/>
                          <a:latin typeface="Verdana" pitchFamily="34" charset="0"/>
                          <a:cs typeface="Arial" charset="0"/>
                        </a:rPr>
                        <a:t>Qualified Individual with a Disability</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Person who satisfies the requisite; 1. skill, 2. experience, 3. education, 4. other related requirements and can perform the essential functions of the job with or without reasonable accommodation </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r>
              <a:tr h="855721">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Tx/>
                        <a:buNone/>
                        <a:tabLst/>
                      </a:pPr>
                      <a:r>
                        <a:rPr kumimoji="0" lang="en-US" sz="1400" b="1" i="0" u="none" strike="noStrike" cap="none" normalizeH="0" baseline="0" smtClean="0">
                          <a:ln>
                            <a:noFill/>
                          </a:ln>
                          <a:solidFill>
                            <a:srgbClr val="000000"/>
                          </a:solidFill>
                          <a:effectLst/>
                          <a:latin typeface="Verdana" pitchFamily="34" charset="0"/>
                          <a:cs typeface="Arial" charset="0"/>
                        </a:rPr>
                        <a:t>Essential Functions</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The fundamental duties of the position</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855721">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Tx/>
                        <a:buNone/>
                        <a:tabLst/>
                      </a:pPr>
                      <a:r>
                        <a:rPr kumimoji="0" lang="en-US" sz="1400" b="1" i="0" u="none" strike="noStrike" cap="none" normalizeH="0" baseline="0" smtClean="0">
                          <a:ln>
                            <a:noFill/>
                          </a:ln>
                          <a:solidFill>
                            <a:srgbClr val="000000"/>
                          </a:solidFill>
                          <a:effectLst/>
                          <a:latin typeface="Verdana" pitchFamily="34" charset="0"/>
                          <a:cs typeface="Arial" charset="0"/>
                        </a:rPr>
                        <a:t>Direct Threat</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A significant risk of substantial harm to the health and safety of the individual or others that </a:t>
                      </a:r>
                      <a:r>
                        <a:rPr kumimoji="0" lang="en-US" sz="1400" b="1" i="0" u="none" strike="noStrike" cap="none" normalizeH="0" baseline="0" smtClean="0">
                          <a:ln>
                            <a:noFill/>
                          </a:ln>
                          <a:solidFill>
                            <a:srgbClr val="000000"/>
                          </a:solidFill>
                          <a:effectLst/>
                          <a:latin typeface="Verdana" pitchFamily="34" charset="0"/>
                          <a:cs typeface="Arial" charset="0"/>
                        </a:rPr>
                        <a:t>cannot</a:t>
                      </a:r>
                      <a:r>
                        <a:rPr kumimoji="0" lang="en-US" sz="1400" b="0" i="0" u="none" strike="noStrike" cap="none" normalizeH="0" baseline="0" smtClean="0">
                          <a:ln>
                            <a:noFill/>
                          </a:ln>
                          <a:solidFill>
                            <a:srgbClr val="000000"/>
                          </a:solidFill>
                          <a:effectLst/>
                          <a:latin typeface="Verdana" pitchFamily="34" charset="0"/>
                          <a:cs typeface="Arial" charset="0"/>
                        </a:rPr>
                        <a:t> be eliminated or reduced by </a:t>
                      </a: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cs typeface="Arial" charset="0"/>
                        </a:rPr>
                        <a:t>a reasonable accommodation</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r>
              <a:tr h="855721">
                <a:tc>
                  <a:txBody>
                    <a:bodyPr/>
                    <a:lstStyle/>
                    <a:p>
                      <a:pPr marL="0" marR="0" lvl="0" indent="0" algn="ctr" defTabSz="914400" rtl="0" eaLnBrk="1" fontAlgn="base" latinLnBrk="0" hangingPunct="1">
                        <a:lnSpc>
                          <a:spcPct val="100000"/>
                        </a:lnSpc>
                        <a:spcBef>
                          <a:spcPct val="0"/>
                        </a:spcBef>
                        <a:spcAft>
                          <a:spcPct val="0"/>
                        </a:spcAft>
                        <a:buClr>
                          <a:schemeClr val="tx2"/>
                        </a:buClr>
                        <a:buSzPct val="70000"/>
                        <a:buFontTx/>
                        <a:buNone/>
                        <a:tabLst/>
                      </a:pPr>
                      <a:r>
                        <a:rPr kumimoji="0" lang="en-US" sz="1400" b="1" i="0" u="none" strike="noStrike" cap="none" normalizeH="0" baseline="0" smtClean="0">
                          <a:ln>
                            <a:noFill/>
                          </a:ln>
                          <a:solidFill>
                            <a:srgbClr val="000000"/>
                          </a:solidFill>
                          <a:effectLst/>
                          <a:latin typeface="Verdana" pitchFamily="34" charset="0"/>
                          <a:cs typeface="Arial" charset="0"/>
                        </a:rPr>
                        <a:t>Undue Hardship</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en-US" sz="1400" b="0" i="0" u="none" strike="noStrike" cap="none" normalizeH="0" baseline="0" smtClean="0">
                          <a:ln>
                            <a:noFill/>
                          </a:ln>
                          <a:solidFill>
                            <a:srgbClr val="000000"/>
                          </a:solidFill>
                          <a:effectLst/>
                          <a:latin typeface="Verdana" pitchFamily="34" charset="0"/>
                          <a:cs typeface="Arial" charset="0"/>
                        </a:rPr>
                        <a:t>An action requiring significant difficulty or expense </a:t>
                      </a: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217"/>
                                        </p:tgtEl>
                                        <p:attrNameLst>
                                          <p:attrName>style.visibility</p:attrName>
                                        </p:attrNameLst>
                                      </p:cBhvr>
                                      <p:to>
                                        <p:strVal val="visible"/>
                                      </p:to>
                                    </p:set>
                                    <p:anim calcmode="lin" valueType="num">
                                      <p:cBhvr additive="base">
                                        <p:cTn id="7" dur="500" fill="hold"/>
                                        <p:tgtEl>
                                          <p:spTgt spid="93217"/>
                                        </p:tgtEl>
                                        <p:attrNameLst>
                                          <p:attrName>ppt_x</p:attrName>
                                        </p:attrNameLst>
                                      </p:cBhvr>
                                      <p:tavLst>
                                        <p:tav tm="0">
                                          <p:val>
                                            <p:strVal val="#ppt_x"/>
                                          </p:val>
                                        </p:tav>
                                        <p:tav tm="100000">
                                          <p:val>
                                            <p:strVal val="#ppt_x"/>
                                          </p:val>
                                        </p:tav>
                                      </p:tavLst>
                                    </p:anim>
                                    <p:anim calcmode="lin" valueType="num">
                                      <p:cBhvr additive="base">
                                        <p:cTn id="8" dur="500" fill="hold"/>
                                        <p:tgtEl>
                                          <p:spTgt spid="932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1283</TotalTime>
  <Words>2379</Words>
  <Application>Microsoft Office PowerPoint</Application>
  <PresentationFormat>On-screen Show (4:3)</PresentationFormat>
  <Paragraphs>334</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Verdana</vt:lpstr>
      <vt:lpstr>Arial</vt:lpstr>
      <vt:lpstr>Georgia</vt:lpstr>
      <vt:lpstr>Wingdings 2</vt:lpstr>
      <vt:lpstr>Wingdings</vt:lpstr>
      <vt:lpstr>Calibri</vt:lpstr>
      <vt:lpstr>Civic</vt:lpstr>
      <vt:lpstr>DISCRIMINATION/ HARASSMENT</vt:lpstr>
      <vt:lpstr>Discrimination/Harassment</vt:lpstr>
      <vt:lpstr>Discrimination/Harassment</vt:lpstr>
      <vt:lpstr>Discrimination/Harassment</vt:lpstr>
      <vt:lpstr>Discrimination/Harassment </vt:lpstr>
      <vt:lpstr>Discrimination/Harassment</vt:lpstr>
      <vt:lpstr>Discrimination/Harassment</vt:lpstr>
      <vt:lpstr> Discrimination/Harassment</vt:lpstr>
      <vt:lpstr>PowerPoint Presentation</vt:lpstr>
      <vt:lpstr>Discrimination/Harassment</vt:lpstr>
      <vt:lpstr>Discrimination/Harassment</vt:lpstr>
      <vt:lpstr>PowerPoint Presentation</vt:lpstr>
      <vt:lpstr>PowerPoint Presentation</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Discrimination/Harassment</vt:lpstr>
      <vt:lpstr>TITLE IX </vt:lpstr>
      <vt:lpstr>TITLE IX OF THE EDUCATION AMENDMENTS OF 1972</vt:lpstr>
      <vt:lpstr>School Board Policy 5517</vt:lpstr>
      <vt:lpstr>Title IX Liability </vt:lpstr>
      <vt:lpstr>Office for Civil Rights Position</vt:lpstr>
      <vt:lpstr>Deliberate Indifference</vt:lpstr>
      <vt:lpstr>School Board Policy 5517.02</vt:lpstr>
      <vt:lpstr>School Board Policy 5517.02 Important Procedures</vt:lpstr>
      <vt:lpstr>School Board Policy 5517.02 Important Procedures (cont’d)</vt:lpstr>
      <vt:lpstr>School Board Policy 5517.02 Important Procedures (cont’d)</vt:lpstr>
      <vt:lpstr>School Board Policy 5517.02 Important Procedures (cont’d)</vt:lpstr>
      <vt:lpstr>School Board Policy 5517.02 Important Procedures (cont’d)</vt:lpstr>
      <vt:lpstr>School Board Policy 5517.02 Important Procedures (cont’d)</vt:lpstr>
      <vt:lpstr>Importance of Following Procedures</vt:lpstr>
      <vt:lpstr>Help Prevent Discrimination &amp; Harassment of Students</vt:lpstr>
    </vt:vector>
  </TitlesOfParts>
  <Company>M-DCPS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DISCRIMINATION/ HARASSMENT</dc:title>
  <dc:creator>154765</dc:creator>
  <cp:lastModifiedBy>Daphne Walker</cp:lastModifiedBy>
  <cp:revision>57</cp:revision>
  <cp:lastPrinted>2015-11-18T20:13:15Z</cp:lastPrinted>
  <dcterms:created xsi:type="dcterms:W3CDTF">2014-07-29T19:40:02Z</dcterms:created>
  <dcterms:modified xsi:type="dcterms:W3CDTF">2016-02-02T17:00:10Z</dcterms:modified>
</cp:coreProperties>
</file>