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2" r:id="rId4"/>
    <p:sldId id="257" r:id="rId5"/>
    <p:sldId id="264" r:id="rId6"/>
    <p:sldId id="261" r:id="rId7"/>
    <p:sldId id="259" r:id="rId8"/>
    <p:sldId id="260" r:id="rId9"/>
    <p:sldId id="258" r:id="rId10"/>
    <p:sldId id="265" r:id="rId11"/>
    <p:sldId id="266" r:id="rId12"/>
    <p:sldId id="268"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152CE0-9517-447D-9AAA-41772C236ADF}"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323815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52CE0-9517-447D-9AAA-41772C236ADF}"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223234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52CE0-9517-447D-9AAA-41772C236ADF}"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4183959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52CE0-9517-447D-9AAA-41772C236ADF}"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638D-5154-4488-900B-38DB2D0D8DF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33624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52CE0-9517-447D-9AAA-41772C236ADF}"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3829219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1152CE0-9517-447D-9AAA-41772C236ADF}" type="datetimeFigureOut">
              <a:rPr lang="en-US" smtClean="0"/>
              <a:t>4/20/2015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253626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1152CE0-9517-447D-9AAA-41772C236ADF}" type="datetimeFigureOut">
              <a:rPr lang="en-US" smtClean="0"/>
              <a:t>4/20/2015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293927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152CE0-9517-447D-9AAA-41772C236ADF}"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1376941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152CE0-9517-447D-9AAA-41772C236ADF}"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153614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1152CE0-9517-447D-9AAA-41772C236ADF}"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418480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52CE0-9517-447D-9AAA-41772C236ADF}"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224472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152CE0-9517-447D-9AAA-41772C236ADF}"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372644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152CE0-9517-447D-9AAA-41772C236ADF}" type="datetimeFigureOut">
              <a:rPr lang="en-US" smtClean="0"/>
              <a:t>4/20/2015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244843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1152CE0-9517-447D-9AAA-41772C236ADF}" type="datetimeFigureOut">
              <a:rPr lang="en-US" smtClean="0"/>
              <a:t>4/20/2015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269196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1152CE0-9517-447D-9AAA-41772C236ADF}" type="datetimeFigureOut">
              <a:rPr lang="en-US" smtClean="0"/>
              <a:t>4/20/2015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349517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1152CE0-9517-447D-9AAA-41772C236ADF}" type="datetimeFigureOut">
              <a:rPr lang="en-US" smtClean="0"/>
              <a:t>4/20/2015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211914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52CE0-9517-447D-9AAA-41772C236ADF}"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A638D-5154-4488-900B-38DB2D0D8DF8}" type="slidenum">
              <a:rPr lang="en-US" smtClean="0"/>
              <a:t>‹#›</a:t>
            </a:fld>
            <a:endParaRPr lang="en-US"/>
          </a:p>
        </p:txBody>
      </p:sp>
    </p:spTree>
    <p:extLst>
      <p:ext uri="{BB962C8B-B14F-4D97-AF65-F5344CB8AC3E}">
        <p14:creationId xmlns:p14="http://schemas.microsoft.com/office/powerpoint/2010/main" val="391311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1152CE0-9517-447D-9AAA-41772C236ADF}" type="datetimeFigureOut">
              <a:rPr lang="en-US" smtClean="0"/>
              <a:t>4/20/2015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50A638D-5154-4488-900B-38DB2D0D8DF8}" type="slidenum">
              <a:rPr lang="en-US" smtClean="0"/>
              <a:t>‹#›</a:t>
            </a:fld>
            <a:endParaRPr lang="en-US"/>
          </a:p>
        </p:txBody>
      </p:sp>
    </p:spTree>
    <p:extLst>
      <p:ext uri="{BB962C8B-B14F-4D97-AF65-F5344CB8AC3E}">
        <p14:creationId xmlns:p14="http://schemas.microsoft.com/office/powerpoint/2010/main" val="1126541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n.org/esa/socdev/unyin/documents/ydiDavidGordon_poverty.pdf" TargetMode="External"/><Relationship Id="rId2" Type="http://schemas.openxmlformats.org/officeDocument/2006/relationships/hyperlink" Target="http://www.census.gov/hhes/www/poverty/about/overview/measure.html" TargetMode="External"/><Relationship Id="rId1" Type="http://schemas.openxmlformats.org/officeDocument/2006/relationships/slideLayout" Target="../slideLayouts/slideLayout2.xml"/><Relationship Id="rId5" Type="http://schemas.openxmlformats.org/officeDocument/2006/relationships/hyperlink" Target="http://www.brookings.edu/research/testimony/2012/06/05-poverty-families-haskins" TargetMode="External"/><Relationship Id="rId4" Type="http://schemas.openxmlformats.org/officeDocument/2006/relationships/hyperlink" Target="http://www.colorado.edu/philosophy/heathwood/pdf/worldbank.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1648" y="1240972"/>
            <a:ext cx="8825658" cy="2006189"/>
          </a:xfrm>
        </p:spPr>
        <p:txBody>
          <a:bodyPr/>
          <a:lstStyle/>
          <a:p>
            <a:pPr algn="ctr"/>
            <a:r>
              <a:rPr lang="en-US" dirty="0" smtClean="0">
                <a:latin typeface="Times New Roman" panose="02020603050405020304" pitchFamily="18" charset="0"/>
                <a:cs typeface="Times New Roman" panose="02020603050405020304" pitchFamily="18" charset="0"/>
              </a:rPr>
              <a:t>What is Poverty?</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MATT Fawkes </a:t>
            </a:r>
          </a:p>
        </p:txBody>
      </p:sp>
    </p:spTree>
    <p:extLst>
      <p:ext uri="{BB962C8B-B14F-4D97-AF65-F5344CB8AC3E}">
        <p14:creationId xmlns:p14="http://schemas.microsoft.com/office/powerpoint/2010/main" val="11499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this measurement </a:t>
            </a:r>
            <a:endParaRPr lang="en-US" dirty="0"/>
          </a:p>
        </p:txBody>
      </p:sp>
      <p:sp>
        <p:nvSpPr>
          <p:cNvPr id="3" name="Content Placeholder 2"/>
          <p:cNvSpPr>
            <a:spLocks noGrp="1"/>
          </p:cNvSpPr>
          <p:nvPr>
            <p:ph idx="1"/>
          </p:nvPr>
        </p:nvSpPr>
        <p:spPr/>
        <p:txBody>
          <a:bodyPr/>
          <a:lstStyle/>
          <a:p>
            <a:r>
              <a:rPr lang="en-US" dirty="0" smtClean="0"/>
              <a:t>Formula for US calculation can be viewed as dated. </a:t>
            </a:r>
          </a:p>
          <a:p>
            <a:r>
              <a:rPr lang="en-US" dirty="0" smtClean="0"/>
              <a:t>Does not take into account certain sources of income for example food stamps </a:t>
            </a:r>
          </a:p>
          <a:p>
            <a:r>
              <a:rPr lang="en-US" dirty="0" smtClean="0"/>
              <a:t>Does not take into account many common expenses of today such as child care </a:t>
            </a:r>
            <a:endParaRPr lang="en-US" dirty="0"/>
          </a:p>
          <a:p>
            <a:r>
              <a:rPr lang="en-US" dirty="0" smtClean="0"/>
              <a:t>Measures families as a single unit, meaning it does take into account interfamily inequality. </a:t>
            </a:r>
          </a:p>
        </p:txBody>
      </p:sp>
    </p:spTree>
    <p:extLst>
      <p:ext uri="{BB962C8B-B14F-4D97-AF65-F5344CB8AC3E}">
        <p14:creationId xmlns:p14="http://schemas.microsoft.com/office/powerpoint/2010/main" val="1535921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Wide Poverty Measurement </a:t>
            </a:r>
            <a:endParaRPr lang="en-US" dirty="0"/>
          </a:p>
        </p:txBody>
      </p:sp>
      <p:sp>
        <p:nvSpPr>
          <p:cNvPr id="3" name="Content Placeholder 2"/>
          <p:cNvSpPr>
            <a:spLocks noGrp="1"/>
          </p:cNvSpPr>
          <p:nvPr>
            <p:ph idx="1"/>
          </p:nvPr>
        </p:nvSpPr>
        <p:spPr/>
        <p:txBody>
          <a:bodyPr/>
          <a:lstStyle/>
          <a:p>
            <a:r>
              <a:rPr lang="en-US" dirty="0" smtClean="0"/>
              <a:t>The World Bank has defined the international poverty line as the percent of a country’s population that lives on less than $1.25 a day </a:t>
            </a:r>
          </a:p>
          <a:p>
            <a:r>
              <a:rPr lang="en-US" dirty="0" smtClean="0"/>
              <a:t>Originally the poverty line was set at $1.00 </a:t>
            </a:r>
          </a:p>
          <a:p>
            <a:endParaRPr lang="en-US" dirty="0"/>
          </a:p>
        </p:txBody>
      </p:sp>
      <p:pic>
        <p:nvPicPr>
          <p:cNvPr id="5" name="Picture 4"/>
          <p:cNvPicPr>
            <a:picLocks noChangeAspect="1"/>
          </p:cNvPicPr>
          <p:nvPr/>
        </p:nvPicPr>
        <p:blipFill>
          <a:blip r:embed="rId2"/>
          <a:stretch>
            <a:fillRect/>
          </a:stretch>
        </p:blipFill>
        <p:spPr>
          <a:xfrm>
            <a:off x="4438650" y="3366046"/>
            <a:ext cx="7543800" cy="3491954"/>
          </a:xfrm>
          <a:prstGeom prst="rect">
            <a:avLst/>
          </a:prstGeom>
        </p:spPr>
      </p:pic>
    </p:spTree>
    <p:extLst>
      <p:ext uri="{BB962C8B-B14F-4D97-AF65-F5344CB8AC3E}">
        <p14:creationId xmlns:p14="http://schemas.microsoft.com/office/powerpoint/2010/main" val="750744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Solutions and Conclusion  </a:t>
            </a:r>
            <a:endParaRPr lang="en-US" dirty="0"/>
          </a:p>
        </p:txBody>
      </p:sp>
      <p:sp>
        <p:nvSpPr>
          <p:cNvPr id="3" name="Content Placeholder 2"/>
          <p:cNvSpPr>
            <a:spLocks noGrp="1"/>
          </p:cNvSpPr>
          <p:nvPr>
            <p:ph idx="1"/>
          </p:nvPr>
        </p:nvSpPr>
        <p:spPr/>
        <p:txBody>
          <a:bodyPr/>
          <a:lstStyle/>
          <a:p>
            <a:r>
              <a:rPr lang="en-US" dirty="0" smtClean="0"/>
              <a:t>Combat the issue of “Brain-Drain” </a:t>
            </a:r>
          </a:p>
          <a:p>
            <a:r>
              <a:rPr lang="en-US" dirty="0" smtClean="0"/>
              <a:t>Greater humanitarian aid </a:t>
            </a:r>
          </a:p>
          <a:p>
            <a:r>
              <a:rPr lang="en-US" dirty="0" smtClean="0"/>
              <a:t>Implementation and development of new technologies </a:t>
            </a:r>
          </a:p>
          <a:p>
            <a:r>
              <a:rPr lang="en-US" dirty="0" smtClean="0"/>
              <a:t>Increase the quality and availability of education </a:t>
            </a:r>
          </a:p>
          <a:p>
            <a:r>
              <a:rPr lang="en-US" dirty="0" smtClean="0"/>
              <a:t>Increase wages of lower income employees </a:t>
            </a:r>
          </a:p>
          <a:p>
            <a:endParaRPr lang="en-US" dirty="0" smtClean="0"/>
          </a:p>
          <a:p>
            <a:pPr marL="0" indent="0">
              <a:buNone/>
            </a:pPr>
            <a:endParaRPr lang="en-US" dirty="0"/>
          </a:p>
        </p:txBody>
      </p:sp>
    </p:spTree>
    <p:extLst>
      <p:ext uri="{BB962C8B-B14F-4D97-AF65-F5344CB8AC3E}">
        <p14:creationId xmlns:p14="http://schemas.microsoft.com/office/powerpoint/2010/main" val="2403866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Should combating global poverty or poverty in our country be a higher priority for the United States? </a:t>
            </a:r>
          </a:p>
          <a:p>
            <a:r>
              <a:rPr lang="en-US" dirty="0" smtClean="0"/>
              <a:t>Can we ever completely eradicate poverty, or will some element of it always exist? </a:t>
            </a:r>
          </a:p>
          <a:p>
            <a:endParaRPr lang="en-US" dirty="0"/>
          </a:p>
        </p:txBody>
      </p:sp>
    </p:spTree>
    <p:extLst>
      <p:ext uri="{BB962C8B-B14F-4D97-AF65-F5344CB8AC3E}">
        <p14:creationId xmlns:p14="http://schemas.microsoft.com/office/powerpoint/2010/main" val="1713698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www.census.gov/hhes/www/poverty/about/overview/measure.html</a:t>
            </a:r>
            <a:r>
              <a:rPr lang="en-US" dirty="0" smtClean="0"/>
              <a:t> </a:t>
            </a:r>
          </a:p>
          <a:p>
            <a:r>
              <a:rPr lang="en-US" dirty="0">
                <a:hlinkClick r:id="rId3"/>
              </a:rPr>
              <a:t>http://</a:t>
            </a:r>
            <a:r>
              <a:rPr lang="en-US" dirty="0" smtClean="0">
                <a:hlinkClick r:id="rId3"/>
              </a:rPr>
              <a:t>www.un.org/esa/socdev/unyin/documents/ydiDavidGordon_poverty.pdf</a:t>
            </a:r>
            <a:r>
              <a:rPr lang="en-US" dirty="0" smtClean="0"/>
              <a:t> </a:t>
            </a:r>
          </a:p>
          <a:p>
            <a:r>
              <a:rPr lang="en-US" dirty="0">
                <a:hlinkClick r:id="rId4"/>
              </a:rPr>
              <a:t>http://</a:t>
            </a:r>
            <a:r>
              <a:rPr lang="en-US" dirty="0" smtClean="0">
                <a:hlinkClick r:id="rId4"/>
              </a:rPr>
              <a:t>www.colorado.edu/philosophy/heathwood/pdf/worldbank.pdf</a:t>
            </a:r>
            <a:r>
              <a:rPr lang="en-US" dirty="0" smtClean="0"/>
              <a:t> </a:t>
            </a:r>
          </a:p>
          <a:p>
            <a:r>
              <a:rPr lang="en-US" dirty="0">
                <a:hlinkClick r:id="rId5"/>
              </a:rPr>
              <a:t>http://</a:t>
            </a:r>
            <a:r>
              <a:rPr lang="en-US" dirty="0" smtClean="0">
                <a:hlinkClick r:id="rId5"/>
              </a:rPr>
              <a:t>www.brookings.edu/research/testimony/2012/06/05-poverty-families-haskins</a:t>
            </a:r>
            <a:r>
              <a:rPr lang="en-US" dirty="0" smtClean="0"/>
              <a:t> </a:t>
            </a:r>
          </a:p>
          <a:p>
            <a:endParaRPr lang="en-US" dirty="0"/>
          </a:p>
        </p:txBody>
      </p:sp>
    </p:spTree>
    <p:extLst>
      <p:ext uri="{BB962C8B-B14F-4D97-AF65-F5344CB8AC3E}">
        <p14:creationId xmlns:p14="http://schemas.microsoft.com/office/powerpoint/2010/main" val="86561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lstStyle/>
          <a:p>
            <a:r>
              <a:rPr lang="en-US" dirty="0" smtClean="0"/>
              <a:t>United Nations Official Definition </a:t>
            </a:r>
          </a:p>
          <a:p>
            <a:pPr lvl="1"/>
            <a:r>
              <a:rPr lang="en-US" dirty="0" smtClean="0"/>
              <a:t>“</a:t>
            </a:r>
            <a:r>
              <a:rPr lang="en-US" dirty="0"/>
              <a:t>Fundamentally, poverty is a denial of choices and opportunities, a violation of human dignity. It means lack of basic capacity to participate effectively in society. It means not having enough to feed and cloth a family, not having a school or clinic to go to, not having the land on which to grow one’s food or a job to earn one’s living, not having access to credit. It means insecurity, powerlessness and exclusion of individuals, households and communities. It means susceptibility to violence, and it often implies living on marginal or fragile environments, without access to clean water or sanitation”</a:t>
            </a:r>
          </a:p>
        </p:txBody>
      </p:sp>
    </p:spTree>
    <p:extLst>
      <p:ext uri="{BB962C8B-B14F-4D97-AF65-F5344CB8AC3E}">
        <p14:creationId xmlns:p14="http://schemas.microsoft.com/office/powerpoint/2010/main" val="1358004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United Nations </a:t>
            </a:r>
          </a:p>
          <a:p>
            <a:pPr lvl="1"/>
            <a:r>
              <a:rPr lang="en-US" dirty="0" smtClean="0"/>
              <a:t>Absolute Poverty vs Overall Poverty </a:t>
            </a:r>
          </a:p>
          <a:p>
            <a:pPr lvl="2"/>
            <a:r>
              <a:rPr lang="en-US" dirty="0"/>
              <a:t>Absolute: "a condition </a:t>
            </a:r>
            <a:r>
              <a:rPr lang="en-US" dirty="0" smtClean="0"/>
              <a:t>characterized </a:t>
            </a:r>
            <a:r>
              <a:rPr lang="en-US" dirty="0"/>
              <a:t>by severe deprivation of basic human needs, including food, safe drinking water, sanitation facilities, health, shelter, education and information. It depends not only on income but also on access to services</a:t>
            </a:r>
            <a:r>
              <a:rPr lang="en-US" dirty="0" smtClean="0"/>
              <a:t>.“</a:t>
            </a:r>
          </a:p>
          <a:p>
            <a:pPr lvl="2"/>
            <a:r>
              <a:rPr lang="en-US" dirty="0" smtClean="0"/>
              <a:t>Overall</a:t>
            </a:r>
            <a:r>
              <a:rPr lang="en-US" dirty="0"/>
              <a:t>: takes various forms, including "lack of income and productive resources to ensure sustainable livelihoods; hunger and malnutrition; ill health; limited or lack of access to education and other basic services; increased morbidity and mortality from illness; homelessness and inadequate housing; unsafe environments and social discrimination and exclusion. It is also </a:t>
            </a:r>
            <a:r>
              <a:rPr lang="en-US" dirty="0" smtClean="0"/>
              <a:t>characterized </a:t>
            </a:r>
            <a:r>
              <a:rPr lang="en-US" dirty="0"/>
              <a:t>by lack of participation in </a:t>
            </a:r>
            <a:r>
              <a:rPr lang="en-US" dirty="0" smtClean="0"/>
              <a:t>decision making </a:t>
            </a:r>
            <a:r>
              <a:rPr lang="en-US" dirty="0"/>
              <a:t>and in civil, social and cultural life. It occurs in all countries: as mass poverty in many developing countries, pockets of poverty amid wealth in developed countries, loss of livelihoods as a result of economic recession, sudden poverty as a result of disaster or conflict, the poverty of low-wage workers, and the utter destitution of people who fall outside family support systems, social institutions and safety nets</a:t>
            </a:r>
          </a:p>
        </p:txBody>
      </p:sp>
    </p:spTree>
    <p:extLst>
      <p:ext uri="{BB962C8B-B14F-4D97-AF65-F5344CB8AC3E}">
        <p14:creationId xmlns:p14="http://schemas.microsoft.com/office/powerpoint/2010/main" val="1571433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lstStyle/>
          <a:p>
            <a:r>
              <a:rPr lang="en-US" dirty="0" smtClean="0"/>
              <a:t>World Bank Organization Description </a:t>
            </a:r>
          </a:p>
          <a:p>
            <a:pPr lvl="1"/>
            <a:r>
              <a:rPr lang="en-US" dirty="0" smtClean="0"/>
              <a:t>“</a:t>
            </a:r>
            <a:r>
              <a:rPr lang="en-US" dirty="0"/>
              <a:t>Poverty is hunger. Poverty is lack of shelter. Poverty is being sick and not being able to see a doctor. Poverty is not having access to school and not knowing how to read. Poverty is not having a job, is fear for the future, living one day at a time.</a:t>
            </a:r>
          </a:p>
          <a:p>
            <a:pPr lvl="1"/>
            <a:r>
              <a:rPr lang="en-US" dirty="0"/>
              <a:t>Poverty has many faces, changing from place to place and across time, and has been described in many ways.  Most often, poverty is a situation people want to escape. So poverty is a call to action -- for the poor and the wealthy alike -- a call to change the world so that many more may have enough to eat, adequate shelter, access to education and health, protection from violence, and a voice in what happens in their communities.”</a:t>
            </a:r>
          </a:p>
        </p:txBody>
      </p:sp>
    </p:spTree>
    <p:extLst>
      <p:ext uri="{BB962C8B-B14F-4D97-AF65-F5344CB8AC3E}">
        <p14:creationId xmlns:p14="http://schemas.microsoft.com/office/powerpoint/2010/main" val="1344978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Poverty to Occur</a:t>
            </a:r>
            <a:r>
              <a:rPr lang="en-US" dirty="0" smtClean="0">
                <a:latin typeface="Adobe Fangsong Std R" panose="02020400000000000000" pitchFamily="18" charset="-128"/>
                <a:ea typeface="Adobe Fangsong Std R" panose="02020400000000000000" pitchFamily="18" charset="-128"/>
              </a:rPr>
              <a:t>?</a:t>
            </a:r>
            <a:endParaRPr lang="en-US" dirty="0">
              <a:latin typeface="Adobe Fangsong Std R" panose="02020400000000000000" pitchFamily="18" charset="-128"/>
              <a:ea typeface="Adobe Fangsong Std R" panose="02020400000000000000" pitchFamily="18" charset="-128"/>
            </a:endParaRPr>
          </a:p>
        </p:txBody>
      </p:sp>
      <p:sp>
        <p:nvSpPr>
          <p:cNvPr id="3" name="Content Placeholder 2"/>
          <p:cNvSpPr>
            <a:spLocks noGrp="1"/>
          </p:cNvSpPr>
          <p:nvPr>
            <p:ph idx="1"/>
          </p:nvPr>
        </p:nvSpPr>
        <p:spPr/>
        <p:txBody>
          <a:bodyPr/>
          <a:lstStyle/>
          <a:p>
            <a:r>
              <a:rPr lang="en-US" dirty="0" smtClean="0"/>
              <a:t>Lack of access to:</a:t>
            </a:r>
          </a:p>
          <a:p>
            <a:pPr lvl="1"/>
            <a:r>
              <a:rPr lang="en-US" dirty="0" smtClean="0"/>
              <a:t>Information </a:t>
            </a:r>
          </a:p>
          <a:p>
            <a:pPr lvl="1"/>
            <a:r>
              <a:rPr lang="en-US" dirty="0" smtClean="0"/>
              <a:t>Education</a:t>
            </a:r>
          </a:p>
          <a:p>
            <a:pPr lvl="1"/>
            <a:r>
              <a:rPr lang="en-US" dirty="0" smtClean="0"/>
              <a:t>Healthcare </a:t>
            </a:r>
          </a:p>
          <a:p>
            <a:pPr lvl="2"/>
            <a:r>
              <a:rPr lang="en-US" dirty="0" smtClean="0"/>
              <a:t>Overpopulation</a:t>
            </a:r>
          </a:p>
          <a:p>
            <a:pPr lvl="2"/>
            <a:r>
              <a:rPr lang="en-US" dirty="0" smtClean="0"/>
              <a:t>Healthy Living conditions </a:t>
            </a:r>
          </a:p>
          <a:p>
            <a:pPr lvl="2"/>
            <a:r>
              <a:rPr lang="en-US" dirty="0" smtClean="0"/>
              <a:t>Food and Water  </a:t>
            </a:r>
          </a:p>
          <a:p>
            <a:pPr lvl="1"/>
            <a:endParaRPr lang="en-US" dirty="0" smtClean="0"/>
          </a:p>
          <a:p>
            <a:pPr lvl="1"/>
            <a:r>
              <a:rPr lang="en-US" dirty="0" smtClean="0"/>
              <a:t>Political Corruption </a:t>
            </a:r>
          </a:p>
          <a:p>
            <a:pPr lvl="2"/>
            <a:r>
              <a:rPr lang="en-US" dirty="0" smtClean="0"/>
              <a:t>Dictators </a:t>
            </a:r>
          </a:p>
          <a:p>
            <a:pPr lvl="1"/>
            <a:endParaRPr lang="en-US" dirty="0"/>
          </a:p>
        </p:txBody>
      </p:sp>
      <p:pic>
        <p:nvPicPr>
          <p:cNvPr id="5" name="Picture 4"/>
          <p:cNvPicPr>
            <a:picLocks noChangeAspect="1"/>
          </p:cNvPicPr>
          <p:nvPr/>
        </p:nvPicPr>
        <p:blipFill>
          <a:blip r:embed="rId2"/>
          <a:stretch>
            <a:fillRect/>
          </a:stretch>
        </p:blipFill>
        <p:spPr>
          <a:xfrm>
            <a:off x="6091237" y="2533650"/>
            <a:ext cx="4570341" cy="3002895"/>
          </a:xfrm>
          <a:prstGeom prst="rect">
            <a:avLst/>
          </a:prstGeom>
        </p:spPr>
      </p:pic>
    </p:spTree>
    <p:extLst>
      <p:ext uri="{BB962C8B-B14F-4D97-AF65-F5344CB8AC3E}">
        <p14:creationId xmlns:p14="http://schemas.microsoft.com/office/powerpoint/2010/main" val="2179745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Rate by Race </a:t>
            </a:r>
            <a:endParaRPr lang="en-US" dirty="0"/>
          </a:p>
        </p:txBody>
      </p:sp>
      <p:pic>
        <p:nvPicPr>
          <p:cNvPr id="4" name="Content Placeholder 3"/>
          <p:cNvPicPr>
            <a:picLocks noGrp="1" noChangeAspect="1"/>
          </p:cNvPicPr>
          <p:nvPr>
            <p:ph idx="1"/>
          </p:nvPr>
        </p:nvPicPr>
        <p:blipFill>
          <a:blip r:embed="rId2"/>
          <a:stretch>
            <a:fillRect/>
          </a:stretch>
        </p:blipFill>
        <p:spPr>
          <a:xfrm>
            <a:off x="2197434" y="1769453"/>
            <a:ext cx="6153463" cy="4460286"/>
          </a:xfrm>
          <a:prstGeom prst="rect">
            <a:avLst/>
          </a:prstGeom>
        </p:spPr>
      </p:pic>
    </p:spTree>
    <p:extLst>
      <p:ext uri="{BB962C8B-B14F-4D97-AF65-F5344CB8AC3E}">
        <p14:creationId xmlns:p14="http://schemas.microsoft.com/office/powerpoint/2010/main" val="2696507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Rates by State </a:t>
            </a:r>
            <a:endParaRPr lang="en-US" dirty="0"/>
          </a:p>
        </p:txBody>
      </p:sp>
      <p:pic>
        <p:nvPicPr>
          <p:cNvPr id="4" name="Picture 3"/>
          <p:cNvPicPr>
            <a:picLocks noChangeAspect="1"/>
          </p:cNvPicPr>
          <p:nvPr/>
        </p:nvPicPr>
        <p:blipFill>
          <a:blip r:embed="rId2"/>
          <a:stretch>
            <a:fillRect/>
          </a:stretch>
        </p:blipFill>
        <p:spPr>
          <a:xfrm>
            <a:off x="2547646" y="1380737"/>
            <a:ext cx="6367754" cy="5068732"/>
          </a:xfrm>
          <a:prstGeom prst="rect">
            <a:avLst/>
          </a:prstGeom>
        </p:spPr>
      </p:pic>
    </p:spTree>
    <p:extLst>
      <p:ext uri="{BB962C8B-B14F-4D97-AF65-F5344CB8AC3E}">
        <p14:creationId xmlns:p14="http://schemas.microsoft.com/office/powerpoint/2010/main" val="208946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Rates World Wide </a:t>
            </a:r>
            <a:endParaRPr lang="en-US" dirty="0"/>
          </a:p>
        </p:txBody>
      </p:sp>
      <p:pic>
        <p:nvPicPr>
          <p:cNvPr id="4" name="Content Placeholder 3"/>
          <p:cNvPicPr>
            <a:picLocks noGrp="1" noChangeAspect="1"/>
          </p:cNvPicPr>
          <p:nvPr>
            <p:ph idx="1"/>
          </p:nvPr>
        </p:nvPicPr>
        <p:blipFill>
          <a:blip r:embed="rId2"/>
          <a:stretch>
            <a:fillRect/>
          </a:stretch>
        </p:blipFill>
        <p:spPr>
          <a:xfrm>
            <a:off x="2145230" y="1231544"/>
            <a:ext cx="7128715" cy="5346537"/>
          </a:xfrm>
          <a:prstGeom prst="rect">
            <a:avLst/>
          </a:prstGeom>
        </p:spPr>
      </p:pic>
    </p:spTree>
    <p:extLst>
      <p:ext uri="{BB962C8B-B14F-4D97-AF65-F5344CB8AC3E}">
        <p14:creationId xmlns:p14="http://schemas.microsoft.com/office/powerpoint/2010/main" val="2872059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of Poverty </a:t>
            </a:r>
            <a:endParaRPr lang="en-US" dirty="0"/>
          </a:p>
        </p:txBody>
      </p:sp>
      <p:sp>
        <p:nvSpPr>
          <p:cNvPr id="3" name="Content Placeholder 2"/>
          <p:cNvSpPr>
            <a:spLocks noGrp="1"/>
          </p:cNvSpPr>
          <p:nvPr>
            <p:ph idx="1"/>
          </p:nvPr>
        </p:nvSpPr>
        <p:spPr/>
        <p:txBody>
          <a:bodyPr/>
          <a:lstStyle/>
          <a:p>
            <a:r>
              <a:rPr lang="en-US" dirty="0"/>
              <a:t>The U.S. Census Bureau determines poverty status by comparing pre-tax cash income against a threshold that is set at three times the cost of a minimum food diet in 1963, updated annually for inflation using the Consumer Price Index, and adjusted for family size, composition, and age of householder. </a:t>
            </a:r>
            <a:endParaRPr lang="en-US" dirty="0" smtClean="0"/>
          </a:p>
          <a:p>
            <a:r>
              <a:rPr lang="en-US" dirty="0" smtClean="0"/>
              <a:t>“Family</a:t>
            </a:r>
            <a:r>
              <a:rPr lang="en-US" dirty="0"/>
              <a:t>" is defined as persons living together who are related either by blood or marriage. Thresholds do not vary geographically</a:t>
            </a:r>
            <a:r>
              <a:rPr lang="en-US" dirty="0" smtClean="0"/>
              <a:t>.</a:t>
            </a:r>
          </a:p>
          <a:p>
            <a:r>
              <a:rPr lang="en-US" dirty="0" smtClean="0"/>
              <a:t>The Official Poverty Threshold for a family of four in 2012 was $23,492 </a:t>
            </a:r>
            <a:endParaRPr lang="en-US" dirty="0"/>
          </a:p>
        </p:txBody>
      </p:sp>
    </p:spTree>
    <p:extLst>
      <p:ext uri="{BB962C8B-B14F-4D97-AF65-F5344CB8AC3E}">
        <p14:creationId xmlns:p14="http://schemas.microsoft.com/office/powerpoint/2010/main" val="25479145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98</TotalTime>
  <Words>784</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Adobe Fangsong Std R</vt:lpstr>
      <vt:lpstr>Arial</vt:lpstr>
      <vt:lpstr>Century Gothic</vt:lpstr>
      <vt:lpstr>Times New Roman</vt:lpstr>
      <vt:lpstr>Wingdings 3</vt:lpstr>
      <vt:lpstr>Ion</vt:lpstr>
      <vt:lpstr>What is Poverty?</vt:lpstr>
      <vt:lpstr>Definition </vt:lpstr>
      <vt:lpstr>Definition </vt:lpstr>
      <vt:lpstr>Definition </vt:lpstr>
      <vt:lpstr>What Causes Poverty to Occur?</vt:lpstr>
      <vt:lpstr>Poverty Rate by Race </vt:lpstr>
      <vt:lpstr>Poverty Rates by State </vt:lpstr>
      <vt:lpstr>Poverty Rates World Wide </vt:lpstr>
      <vt:lpstr>Measurements of Poverty </vt:lpstr>
      <vt:lpstr>Problems with this measurement </vt:lpstr>
      <vt:lpstr>World Wide Poverty Measurement </vt:lpstr>
      <vt:lpstr>Potential Solutions and Conclusion  </vt:lpstr>
      <vt:lpstr>Questions</vt:lpstr>
      <vt:lpstr>Sources </vt:lpstr>
    </vt:vector>
  </TitlesOfParts>
  <Company>The University of Kansas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Poverty?</dc:title>
  <dc:creator>Fawkes, Matt</dc:creator>
  <cp:lastModifiedBy>Fawkes, Matt</cp:lastModifiedBy>
  <cp:revision>11</cp:revision>
  <dcterms:created xsi:type="dcterms:W3CDTF">2015-04-20T17:13:50Z</dcterms:created>
  <dcterms:modified xsi:type="dcterms:W3CDTF">2015-04-20T18:52:09Z</dcterms:modified>
</cp:coreProperties>
</file>