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356" r:id="rId2"/>
    <p:sldId id="357" r:id="rId3"/>
    <p:sldId id="258" r:id="rId4"/>
    <p:sldId id="259" r:id="rId5"/>
    <p:sldId id="260" r:id="rId6"/>
    <p:sldId id="345" r:id="rId7"/>
    <p:sldId id="346" r:id="rId8"/>
    <p:sldId id="347" r:id="rId9"/>
    <p:sldId id="348" r:id="rId10"/>
    <p:sldId id="349" r:id="rId11"/>
    <p:sldId id="350" r:id="rId12"/>
    <p:sldId id="352" r:id="rId13"/>
    <p:sldId id="353" r:id="rId14"/>
    <p:sldId id="354" r:id="rId15"/>
    <p:sldId id="355"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58" r:id="rId48"/>
    <p:sldId id="359" r:id="rId49"/>
    <p:sldId id="360" r:id="rId50"/>
    <p:sldId id="361" r:id="rId51"/>
    <p:sldId id="362"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7" r:id="rId81"/>
    <p:sldId id="328" r:id="rId82"/>
    <p:sldId id="329" r:id="rId83"/>
    <p:sldId id="330" r:id="rId84"/>
    <p:sldId id="331" r:id="rId85"/>
    <p:sldId id="332" r:id="rId86"/>
    <p:sldId id="335" r:id="rId87"/>
    <p:sldId id="336" r:id="rId88"/>
    <p:sldId id="337" r:id="rId89"/>
    <p:sldId id="338" r:id="rId90"/>
    <p:sldId id="339" r:id="rId91"/>
    <p:sldId id="340" r:id="rId92"/>
    <p:sldId id="341" r:id="rId93"/>
    <p:sldId id="342" r:id="rId94"/>
    <p:sldId id="343" r:id="rId95"/>
    <p:sldId id="364" r:id="rId9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261" autoAdjust="0"/>
  </p:normalViewPr>
  <p:slideViewPr>
    <p:cSldViewPr>
      <p:cViewPr>
        <p:scale>
          <a:sx n="60" d="100"/>
          <a:sy n="60" d="100"/>
        </p:scale>
        <p:origin x="-1434" y="138"/>
      </p:cViewPr>
      <p:guideLst>
        <p:guide orient="horz" pos="2160"/>
        <p:guide pos="2880"/>
      </p:guideLst>
    </p:cSldViewPr>
  </p:slideViewPr>
  <p:notesTextViewPr>
    <p:cViewPr>
      <p:scale>
        <a:sx n="1" d="1"/>
        <a:sy n="1" d="1"/>
      </p:scale>
      <p:origin x="0" y="0"/>
    </p:cViewPr>
  </p:notesTextViewPr>
  <p:sorterViewPr>
    <p:cViewPr>
      <p:scale>
        <a:sx n="100" d="100"/>
        <a:sy n="100" d="100"/>
      </p:scale>
      <p:origin x="0" y="2512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15466AD-2B5C-4809-BB2A-4AA0829F40E5}" type="datetimeFigureOut">
              <a:rPr lang="en-US"/>
              <a:pPr>
                <a:defRPr/>
              </a:pPr>
              <a:t>10/15/2010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BDCCCAE-AF01-4A9B-A3FF-774DDA24817A}" type="slidenum">
              <a:rPr lang="en-US"/>
              <a:pPr>
                <a:defRPr/>
              </a:pPr>
              <a:t>‹#›</a:t>
            </a:fld>
            <a:endParaRPr lang="en-US"/>
          </a:p>
        </p:txBody>
      </p:sp>
    </p:spTree>
    <p:extLst>
      <p:ext uri="{BB962C8B-B14F-4D97-AF65-F5344CB8AC3E}">
        <p14:creationId xmlns:p14="http://schemas.microsoft.com/office/powerpoint/2010/main" val="500076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25FFEB-2DA2-493F-8E60-A8AB7E82AC48}" type="slidenum">
              <a:rPr lang="en-US"/>
              <a:pPr fontAlgn="base">
                <a:spcBef>
                  <a:spcPct val="0"/>
                </a:spcBef>
                <a:spcAft>
                  <a:spcPct val="0"/>
                </a:spcAft>
                <a:defRPr/>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65332F-B0E0-48F8-84DE-6B03F80BDEA6}" type="slidenum">
              <a:rPr lang="en-US"/>
              <a:pPr fontAlgn="base">
                <a:spcBef>
                  <a:spcPct val="0"/>
                </a:spcBef>
                <a:spcAft>
                  <a:spcPct val="0"/>
                </a:spcAft>
                <a:defRPr/>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2750BC-9052-47A3-86E3-7C08DE636AC6}" type="slidenum">
              <a:rPr lang="en-US"/>
              <a:pPr fontAlgn="base">
                <a:spcBef>
                  <a:spcPct val="0"/>
                </a:spcBef>
                <a:spcAft>
                  <a:spcPct val="0"/>
                </a:spcAft>
                <a:defRPr/>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E4692F-2A51-4B87-A69D-117FBC1B03A8}" type="slidenum">
              <a:rPr lang="en-US"/>
              <a:pPr fontAlgn="base">
                <a:spcBef>
                  <a:spcPct val="0"/>
                </a:spcBef>
                <a:spcAft>
                  <a:spcPct val="0"/>
                </a:spcAft>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846CF3-456B-4379-A5FE-ED1AE4B8DF51}" type="slidenum">
              <a:rPr lang="en-US"/>
              <a:pPr fontAlgn="base">
                <a:spcBef>
                  <a:spcPct val="0"/>
                </a:spcBef>
                <a:spcAft>
                  <a:spcPct val="0"/>
                </a:spcAft>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45D06B-0060-4D5F-BE10-9F127A3A2C56}" type="slidenum">
              <a:rPr lang="en-US"/>
              <a:pPr fontAlgn="base">
                <a:spcBef>
                  <a:spcPct val="0"/>
                </a:spcBef>
                <a:spcAft>
                  <a:spcPct val="0"/>
                </a:spcAft>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A6B22A-8EE8-49CF-BF9C-1990E1F6CFDC}" type="slidenum">
              <a:rPr lang="en-US"/>
              <a:pPr fontAlgn="base">
                <a:spcBef>
                  <a:spcPct val="0"/>
                </a:spcBef>
                <a:spcAft>
                  <a:spcPct val="0"/>
                </a:spcAft>
                <a:defRPr/>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Better skills to cope with negative emotions</a:t>
            </a:r>
          </a:p>
          <a:p>
            <a:pPr eaLnBrk="1" hangingPunct="1">
              <a:spcBef>
                <a:spcPct val="0"/>
              </a:spcBef>
            </a:pPr>
            <a:endParaRPr lang="en-US" smtClean="0"/>
          </a:p>
          <a:p>
            <a:pPr eaLnBrk="1" hangingPunct="1">
              <a:spcBef>
                <a:spcPct val="0"/>
              </a:spcBef>
            </a:pPr>
            <a:r>
              <a:rPr lang="en-US" smtClean="0"/>
              <a:t>Parents cite “initiative, enthusiasm, optimism, accountability, commitment, self-confidence” to be effective in self-control (Kolb &amp; Hanley-Maxwell, 2003)</a:t>
            </a:r>
          </a:p>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70BFC3-C544-46FE-BEAF-AE2CA4F21EF0}" type="slidenum">
              <a:rPr lang="en-US"/>
              <a:pPr fontAlgn="base">
                <a:spcBef>
                  <a:spcPct val="0"/>
                </a:spcBef>
                <a:spcAft>
                  <a:spcPct val="0"/>
                </a:spcAft>
                <a:defRPr/>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D4426B-AB22-4ED2-ADAF-DA8A41EA3350}" type="slidenum">
              <a:rPr lang="en-US"/>
              <a:pPr fontAlgn="base">
                <a:spcBef>
                  <a:spcPct val="0"/>
                </a:spcBef>
                <a:spcAft>
                  <a:spcPct val="0"/>
                </a:spcAft>
                <a:defRPr/>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7466C2-AD3D-46DC-BCDD-4B27046E3F71}" type="slidenum">
              <a:rPr lang="en-US"/>
              <a:pPr fontAlgn="base">
                <a:spcBef>
                  <a:spcPct val="0"/>
                </a:spcBef>
                <a:spcAft>
                  <a:spcPct val="0"/>
                </a:spcAft>
                <a:defRPr/>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E1CC5A-36BD-4EDA-979B-B1664B8D9B12}" type="slidenum">
              <a:rPr lang="en-US"/>
              <a:pPr fontAlgn="base">
                <a:spcBef>
                  <a:spcPct val="0"/>
                </a:spcBef>
                <a:spcAft>
                  <a:spcPct val="0"/>
                </a:spcAft>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4B8B1B-FF98-43CF-9C9A-9339F65855F8}" type="slidenum">
              <a:rPr lang="en-US"/>
              <a:pPr fontAlgn="base">
                <a:spcBef>
                  <a:spcPct val="0"/>
                </a:spcBef>
                <a:spcAft>
                  <a:spcPct val="0"/>
                </a:spcAft>
                <a:defRPr/>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EB20ED-C2D3-4C7B-B878-AD3B45A41F68}" type="slidenum">
              <a:rPr lang="en-US"/>
              <a:pPr fontAlgn="base">
                <a:spcBef>
                  <a:spcPct val="0"/>
                </a:spcBef>
                <a:spcAft>
                  <a:spcPct val="0"/>
                </a:spcAft>
                <a:defRPr/>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FD5050-B243-477C-99CA-67AABB4DF193}" type="slidenum">
              <a:rPr lang="en-US"/>
              <a:pPr fontAlgn="base">
                <a:spcBef>
                  <a:spcPct val="0"/>
                </a:spcBef>
                <a:spcAft>
                  <a:spcPct val="0"/>
                </a:spcAft>
                <a:defRPr/>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Much of this is addressed through our universals</a:t>
            </a:r>
          </a:p>
          <a:p>
            <a:pPr eaLnBrk="1" hangingPunct="1">
              <a:spcBef>
                <a:spcPct val="0"/>
              </a:spcBef>
            </a:pPr>
            <a:endParaRPr lang="en-US" smtClean="0"/>
          </a:p>
          <a:p>
            <a:pPr eaLnBrk="1" hangingPunct="1">
              <a:spcBef>
                <a:spcPct val="0"/>
              </a:spcBef>
            </a:pPr>
            <a:r>
              <a:rPr lang="en-US" smtClean="0"/>
              <a:t>These are life long skills….</a:t>
            </a:r>
          </a:p>
          <a:p>
            <a:pPr eaLnBrk="1" hangingPunct="1">
              <a:spcBef>
                <a:spcPct val="0"/>
              </a:spcBef>
            </a:pPr>
            <a:endParaRPr lang="en-US" smtClean="0"/>
          </a:p>
          <a:p>
            <a:pPr eaLnBrk="1" hangingPunct="1">
              <a:spcBef>
                <a:spcPct val="0"/>
              </a:spcBef>
            </a:pPr>
            <a:r>
              <a:rPr lang="en-US" smtClean="0"/>
              <a:t>How many of you know someone example. </a:t>
            </a:r>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B0B10B-F703-405E-B12A-3FAAACA8285F}" type="slidenum">
              <a:rPr lang="en-US"/>
              <a:pPr fontAlgn="base">
                <a:spcBef>
                  <a:spcPct val="0"/>
                </a:spcBef>
                <a:spcAft>
                  <a:spcPct val="0"/>
                </a:spcAft>
                <a:defRPr/>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Peer influence and approval have increasingly important role</a:t>
            </a:r>
          </a:p>
          <a:p>
            <a:pPr eaLnBrk="1" hangingPunct="1">
              <a:spcBef>
                <a:spcPct val="0"/>
              </a:spcBef>
            </a:pPr>
            <a:r>
              <a:rPr lang="en-US" smtClean="0"/>
              <a:t>Adolescence time of great learning and growing</a:t>
            </a:r>
          </a:p>
          <a:p>
            <a:pPr eaLnBrk="1" hangingPunct="1">
              <a:spcBef>
                <a:spcPct val="0"/>
              </a:spcBef>
            </a:pPr>
            <a:r>
              <a:rPr lang="en-US" smtClean="0"/>
              <a:t>Pop culture “role models”</a:t>
            </a:r>
          </a:p>
          <a:p>
            <a:pPr eaLnBrk="1" hangingPunct="1">
              <a:spcBef>
                <a:spcPct val="0"/>
              </a:spcBef>
            </a:pPr>
            <a:r>
              <a:rPr lang="en-US" smtClean="0"/>
              <a:t>Media</a:t>
            </a:r>
          </a:p>
          <a:p>
            <a:pPr eaLnBrk="1" hangingPunct="1">
              <a:spcBef>
                <a:spcPct val="0"/>
              </a:spcBef>
            </a:pPr>
            <a:r>
              <a:rPr lang="en-US" smtClean="0"/>
              <a:t>Cell phones, twitter, sexting, you tube, my space face book, ipods</a:t>
            </a:r>
          </a:p>
          <a:p>
            <a:pPr eaLnBrk="1" hangingPunct="1">
              <a:spcBef>
                <a:spcPct val="0"/>
              </a:spcBef>
            </a:pPr>
            <a:r>
              <a:rPr lang="en-US" smtClean="0"/>
              <a:t>“”slaves of passion”</a:t>
            </a:r>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A4C272-B41B-454F-B7FC-74207C9D7E73}" type="slidenum">
              <a:rPr lang="en-US"/>
              <a:pPr fontAlgn="base">
                <a:spcBef>
                  <a:spcPct val="0"/>
                </a:spcBef>
                <a:spcAft>
                  <a:spcPct val="0"/>
                </a:spcAft>
                <a:defRPr/>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ED51C0-D302-4B2F-965F-A8CB92BB7356}" type="slidenum">
              <a:rPr lang="en-US"/>
              <a:pPr fontAlgn="base">
                <a:spcBef>
                  <a:spcPct val="0"/>
                </a:spcBef>
                <a:spcAft>
                  <a:spcPct val="0"/>
                </a:spcAft>
                <a:defRPr/>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t>Elliott &amp; Gresham</a:t>
            </a:r>
          </a:p>
        </p:txBody>
      </p:sp>
      <p:sp>
        <p:nvSpPr>
          <p:cNvPr id="72706"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SSIS Screening &amp; Intervening 2007</a:t>
            </a:r>
          </a:p>
        </p:txBody>
      </p:sp>
      <p:sp>
        <p:nvSpPr>
          <p:cNvPr id="7270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143750-EBEE-4F0B-9EC0-4AEC2EEDEAF5}" type="slidenum">
              <a:rPr lang="en-US"/>
              <a:pPr fontAlgn="base">
                <a:spcBef>
                  <a:spcPct val="0"/>
                </a:spcBef>
                <a:spcAft>
                  <a:spcPct val="0"/>
                </a:spcAft>
                <a:defRPr/>
              </a:pPr>
              <a:t>31</a:t>
            </a:fld>
            <a:endParaRPr lang="en-US"/>
          </a:p>
        </p:txBody>
      </p:sp>
      <p:sp>
        <p:nvSpPr>
          <p:cNvPr id="7066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1" name="Rectangle 3"/>
          <p:cNvSpPr>
            <a:spLocks noGrp="1" noChangeArrowheads="1"/>
          </p:cNvSpPr>
          <p:nvPr>
            <p:ph type="body" idx="1"/>
          </p:nvPr>
        </p:nvSpPr>
        <p:spPr bwMode="auto">
          <a:xfrm>
            <a:off x="914400" y="4344988"/>
            <a:ext cx="5029200" cy="4113212"/>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Important to distinguish because intervention will vary for each.  </a:t>
            </a:r>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508ADA-D501-4749-A170-0855EDC6FD06}" type="slidenum">
              <a:rPr lang="en-US"/>
              <a:pPr fontAlgn="base">
                <a:spcBef>
                  <a:spcPct val="0"/>
                </a:spcBef>
                <a:spcAft>
                  <a:spcPct val="0"/>
                </a:spcAft>
                <a:defRPr/>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1E9718-D339-4DB7-89CA-405EC24B2553}" type="slidenum">
              <a:rPr lang="en-US"/>
              <a:pPr fontAlgn="base">
                <a:spcBef>
                  <a:spcPct val="0"/>
                </a:spcBef>
                <a:spcAft>
                  <a:spcPct val="0"/>
                </a:spcAft>
                <a:defRPr/>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4DB263-A593-4E8D-91D8-7896EFFB9F35}" type="slidenum">
              <a:rPr lang="en-US"/>
              <a:pPr fontAlgn="base">
                <a:spcBef>
                  <a:spcPct val="0"/>
                </a:spcBef>
                <a:spcAft>
                  <a:spcPct val="0"/>
                </a:spcAft>
                <a:defRPr/>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2DA6ED-1F70-4BCC-8055-964403478E90}" type="slidenum">
              <a:rPr lang="en-US"/>
              <a:pPr fontAlgn="base">
                <a:spcBef>
                  <a:spcPct val="0"/>
                </a:spcBef>
                <a:spcAft>
                  <a:spcPct val="0"/>
                </a:spcAft>
                <a:defRPr/>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E2BFFB-CE7E-4D28-904D-E01D435FA106}" type="slidenum">
              <a:rPr lang="en-US"/>
              <a:pPr fontAlgn="base">
                <a:spcBef>
                  <a:spcPct val="0"/>
                </a:spcBef>
                <a:spcAft>
                  <a:spcPct val="0"/>
                </a:spcAft>
                <a:defRPr/>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7EA509-BF7C-40E2-832E-9AFF1CE5B438}" type="slidenum">
              <a:rPr lang="en-US"/>
              <a:pPr fontAlgn="base">
                <a:spcBef>
                  <a:spcPct val="0"/>
                </a:spcBef>
                <a:spcAft>
                  <a:spcPct val="0"/>
                </a:spcAft>
                <a:defRPr/>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1C06AC-BAA9-4B85-A64F-C63F12ED3EBC}" type="slidenum">
              <a:rPr lang="en-US"/>
              <a:pPr fontAlgn="base">
                <a:spcBef>
                  <a:spcPct val="0"/>
                </a:spcBef>
                <a:spcAft>
                  <a:spcPct val="0"/>
                </a:spcAft>
                <a:defRPr/>
              </a:pPr>
              <a:t>38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356CD1-87B6-4344-BBBD-EEA92C2A017A}" type="slidenum">
              <a:rPr lang="en-US"/>
              <a:pPr fontAlgn="base">
                <a:spcBef>
                  <a:spcPct val="0"/>
                </a:spcBef>
                <a:spcAft>
                  <a:spcPct val="0"/>
                </a:spcAft>
                <a:defRPr/>
              </a:pPr>
              <a:t>40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AB0569-BDAE-44F9-A76B-7FC5FC648398}" type="slidenum">
              <a:rPr lang="en-US"/>
              <a:pPr fontAlgn="base">
                <a:spcBef>
                  <a:spcPct val="0"/>
                </a:spcBef>
                <a:spcAft>
                  <a:spcPct val="0"/>
                </a:spcAft>
                <a:defRPr/>
              </a:pPr>
              <a:t>41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F2EEC3-3DCB-4CE7-90B6-A59627E64DB3}" type="slidenum">
              <a:rPr lang="en-US"/>
              <a:pPr fontAlgn="base">
                <a:spcBef>
                  <a:spcPct val="0"/>
                </a:spcBef>
                <a:spcAft>
                  <a:spcPct val="0"/>
                </a:spcAft>
                <a:defRPr/>
              </a:pPr>
              <a:t>42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640B83-F2BD-4A9E-8E5C-4CEA31740BF0}" type="slidenum">
              <a:rPr lang="en-US"/>
              <a:pPr fontAlgn="base">
                <a:spcBef>
                  <a:spcPct val="0"/>
                </a:spcBef>
                <a:spcAft>
                  <a:spcPct val="0"/>
                </a:spcAft>
                <a:defRPr/>
              </a:pPr>
              <a:t>43</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8C2D48-7F58-4097-8D5A-876036388072}" type="slidenum">
              <a:rPr lang="en-US"/>
              <a:pPr fontAlgn="base">
                <a:spcBef>
                  <a:spcPct val="0"/>
                </a:spcBef>
                <a:spcAft>
                  <a:spcPct val="0"/>
                </a:spcAft>
                <a:defRPr/>
              </a:pPr>
              <a:t>44</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CB7B09-5007-46D3-8CD8-CCCCC56C514B}" type="slidenum">
              <a:rPr lang="en-US"/>
              <a:pPr fontAlgn="base">
                <a:spcBef>
                  <a:spcPct val="0"/>
                </a:spcBef>
                <a:spcAft>
                  <a:spcPct val="0"/>
                </a:spcAft>
                <a:defRPr/>
              </a:pPr>
              <a:t>45</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998277-94D1-4933-AAD0-2E85DC726BDA}" type="slidenum">
              <a:rPr lang="en-US"/>
              <a:pPr fontAlgn="base">
                <a:spcBef>
                  <a:spcPct val="0"/>
                </a:spcBef>
                <a:spcAft>
                  <a:spcPct val="0"/>
                </a:spcAft>
                <a:defRPr/>
              </a:pPr>
              <a:t>46</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534F54-F139-4C6E-AA44-DCE76205D37C}" type="slidenum">
              <a:rPr lang="en-US"/>
              <a:pPr fontAlgn="base">
                <a:spcBef>
                  <a:spcPct val="0"/>
                </a:spcBef>
                <a:spcAft>
                  <a:spcPct val="0"/>
                </a:spcAft>
                <a:defRPr/>
              </a:pPr>
              <a:t>49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5AF474-EC16-4B64-AE5F-2F74FAC02B4C}" type="slidenum">
              <a:rPr lang="en-US"/>
              <a:pPr fontAlgn="base">
                <a:spcBef>
                  <a:spcPct val="0"/>
                </a:spcBef>
                <a:spcAft>
                  <a:spcPct val="0"/>
                </a:spcAft>
                <a:defRPr/>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Important to distinguish because intervention will vary for each.  </a:t>
            </a:r>
          </a:p>
        </p:txBody>
      </p:sp>
      <p:sp>
        <p:nvSpPr>
          <p:cNvPr id="1075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5B72E-5B1B-4416-89B5-3ABB31B857EC}" type="slidenum">
              <a:rPr lang="en-US"/>
              <a:pPr fontAlgn="base">
                <a:spcBef>
                  <a:spcPct val="0"/>
                </a:spcBef>
                <a:spcAft>
                  <a:spcPct val="0"/>
                </a:spcAft>
                <a:defRPr/>
              </a:pPr>
              <a:t>50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82858F-73E0-41DD-AEB0-D40C89F451B3}" type="slidenum">
              <a:rPr lang="en-US"/>
              <a:pPr fontAlgn="base">
                <a:spcBef>
                  <a:spcPct val="0"/>
                </a:spcBef>
                <a:spcAft>
                  <a:spcPct val="0"/>
                </a:spcAft>
                <a:defRPr/>
              </a:pPr>
              <a:t>51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Use of group co-leader can increase quality and quantity of treatment services</a:t>
            </a:r>
          </a:p>
          <a:p>
            <a:pPr eaLnBrk="1" hangingPunct="1">
              <a:spcBef>
                <a:spcPct val="0"/>
              </a:spcBef>
            </a:pPr>
            <a:r>
              <a:rPr lang="en-US" smtClean="0"/>
              <a:t>15 weeks</a:t>
            </a:r>
          </a:p>
        </p:txBody>
      </p:sp>
      <p:sp>
        <p:nvSpPr>
          <p:cNvPr id="115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8DD64E-482E-4DB8-B4E0-2694C3B46EED}" type="slidenum">
              <a:rPr lang="en-US"/>
              <a:pPr fontAlgn="base">
                <a:spcBef>
                  <a:spcPct val="0"/>
                </a:spcBef>
                <a:spcAft>
                  <a:spcPct val="0"/>
                </a:spcAft>
                <a:defRPr/>
              </a:pPr>
              <a:t>56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E301EF-C2A4-459C-8F8F-23223F9AA6DA}" type="slidenum">
              <a:rPr lang="en-US"/>
              <a:pPr fontAlgn="base">
                <a:spcBef>
                  <a:spcPct val="0"/>
                </a:spcBef>
                <a:spcAft>
                  <a:spcPct val="0"/>
                </a:spcAft>
                <a:defRPr/>
              </a:pPr>
              <a:t>57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Listening skills, turn-taking skills, joining and volunteering skills, conversation skills learned and important to functioning in any group; provides natural setting to reinforce skills</a:t>
            </a:r>
          </a:p>
        </p:txBody>
      </p:sp>
      <p:sp>
        <p:nvSpPr>
          <p:cNvPr id="1198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DA4DEA-AAA7-4C95-84A4-99D3F66B3B38}" type="slidenum">
              <a:rPr lang="en-US"/>
              <a:pPr fontAlgn="base">
                <a:spcBef>
                  <a:spcPct val="0"/>
                </a:spcBef>
                <a:spcAft>
                  <a:spcPct val="0"/>
                </a:spcAft>
                <a:defRPr/>
              </a:pPr>
              <a:t>58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p:spPr>
      </p:sp>
      <p:sp>
        <p:nvSpPr>
          <p:cNvPr id="1198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D3E34E-FCAE-4C6D-96FF-3BDC6F757837}" type="slidenum">
              <a:rPr lang="en-US"/>
              <a:pPr fontAlgn="base">
                <a:spcBef>
                  <a:spcPct val="0"/>
                </a:spcBef>
                <a:spcAft>
                  <a:spcPct val="0"/>
                </a:spcAft>
                <a:defRPr/>
              </a:pPr>
              <a:t>59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Be aware, increase in appropriate social behavior and decrease in problem behavior does not occur quickly. </a:t>
            </a:r>
          </a:p>
        </p:txBody>
      </p:sp>
      <p:sp>
        <p:nvSpPr>
          <p:cNvPr id="1239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2FE131-DD18-4ABF-9BB9-C08A4031458F}" type="slidenum">
              <a:rPr lang="en-US"/>
              <a:pPr fontAlgn="base">
                <a:spcBef>
                  <a:spcPct val="0"/>
                </a:spcBef>
                <a:spcAft>
                  <a:spcPct val="0"/>
                </a:spcAft>
                <a:defRPr/>
              </a:pPr>
              <a:t>60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p:spPr>
      </p:sp>
      <p:sp>
        <p:nvSpPr>
          <p:cNvPr id="1239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59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89430B-A801-4780-AF82-DEDF3CC51CC1}" type="slidenum">
              <a:rPr lang="en-US"/>
              <a:pPr fontAlgn="base">
                <a:spcBef>
                  <a:spcPct val="0"/>
                </a:spcBef>
                <a:spcAft>
                  <a:spcPct val="0"/>
                </a:spcAft>
                <a:defRPr/>
              </a:pPr>
              <a:t>61</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p:cNvSpPr>
          <p:nvPr>
            <p:ph type="sldImg"/>
          </p:nvPr>
        </p:nvSpPr>
        <p:spPr bwMode="auto">
          <a:noFill/>
          <a:ln>
            <a:solidFill>
              <a:srgbClr val="000000"/>
            </a:solidFill>
            <a:miter lim="800000"/>
            <a:headEnd/>
            <a:tailEnd/>
          </a:ln>
        </p:spPr>
      </p:sp>
      <p:sp>
        <p:nvSpPr>
          <p:cNvPr id="1269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89BA4E-659C-4632-ADA5-59573A02C78E}" type="slidenum">
              <a:rPr lang="en-US"/>
              <a:pPr fontAlgn="base">
                <a:spcBef>
                  <a:spcPct val="0"/>
                </a:spcBef>
                <a:spcAft>
                  <a:spcPct val="0"/>
                </a:spcAft>
                <a:defRPr/>
              </a:pPr>
              <a:t>62</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p:cNvSpPr>
          <p:nvPr>
            <p:ph type="sldImg"/>
          </p:nvPr>
        </p:nvSpPr>
        <p:spPr bwMode="auto">
          <a:noFill/>
          <a:ln>
            <a:solidFill>
              <a:srgbClr val="000000"/>
            </a:solidFill>
            <a:miter lim="800000"/>
            <a:headEnd/>
            <a:tailEnd/>
          </a:ln>
        </p:spPr>
      </p:sp>
      <p:sp>
        <p:nvSpPr>
          <p:cNvPr id="1290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28DDDB-04E2-45CA-B859-DDF9B7F3D691}" type="slidenum">
              <a:rPr lang="en-US"/>
              <a:pPr fontAlgn="base">
                <a:spcBef>
                  <a:spcPct val="0"/>
                </a:spcBef>
                <a:spcAft>
                  <a:spcPct val="0"/>
                </a:spcAft>
                <a:defRPr/>
              </a:pPr>
              <a:t>63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683B82-FE09-4277-84AE-3FF7598EA3F0}" type="slidenum">
              <a:rPr lang="en-US"/>
              <a:pPr fontAlgn="base">
                <a:spcBef>
                  <a:spcPct val="0"/>
                </a:spcBef>
                <a:spcAft>
                  <a:spcPct val="0"/>
                </a:spcAft>
                <a:defRPr/>
              </a:pPr>
              <a:t>8</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p:cNvSpPr>
          <p:nvPr>
            <p:ph type="sldImg"/>
          </p:nvPr>
        </p:nvSpPr>
        <p:spPr bwMode="auto">
          <a:noFill/>
          <a:ln>
            <a:solidFill>
              <a:srgbClr val="000000"/>
            </a:solidFill>
            <a:miter lim="800000"/>
            <a:headEnd/>
            <a:tailEnd/>
          </a:ln>
        </p:spPr>
      </p:sp>
      <p:sp>
        <p:nvSpPr>
          <p:cNvPr id="1310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962D35-4069-4583-91F8-5450511613D6}" type="slidenum">
              <a:rPr lang="en-US"/>
              <a:pPr fontAlgn="base">
                <a:spcBef>
                  <a:spcPct val="0"/>
                </a:spcBef>
                <a:spcAft>
                  <a:spcPct val="0"/>
                </a:spcAft>
                <a:defRPr/>
              </a:pPr>
              <a:t>64</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p:cNvSpPr>
          <p:nvPr>
            <p:ph type="sldImg"/>
          </p:nvPr>
        </p:nvSpPr>
        <p:spPr bwMode="auto">
          <a:noFill/>
          <a:ln>
            <a:solidFill>
              <a:srgbClr val="000000"/>
            </a:solidFill>
            <a:miter lim="800000"/>
            <a:headEnd/>
            <a:tailEnd/>
          </a:ln>
        </p:spPr>
      </p:sp>
      <p:sp>
        <p:nvSpPr>
          <p:cNvPr id="1331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51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70044-ED16-4201-9367-020CD948928C}" type="slidenum">
              <a:rPr lang="en-US"/>
              <a:pPr fontAlgn="base">
                <a:spcBef>
                  <a:spcPct val="0"/>
                </a:spcBef>
                <a:spcAft>
                  <a:spcPct val="0"/>
                </a:spcAft>
                <a:defRPr/>
              </a:pPr>
              <a:t>65</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p:cNvSpPr>
          <p:nvPr>
            <p:ph type="sldImg"/>
          </p:nvPr>
        </p:nvSpPr>
        <p:spPr bwMode="auto">
          <a:noFill/>
          <a:ln>
            <a:solidFill>
              <a:srgbClr val="000000"/>
            </a:solidFill>
            <a:miter lim="800000"/>
            <a:headEnd/>
            <a:tailEnd/>
          </a:ln>
        </p:spPr>
      </p:sp>
      <p:sp>
        <p:nvSpPr>
          <p:cNvPr id="1351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7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7D71AB-7AB0-4872-9823-FF3B278B6B22}" type="slidenum">
              <a:rPr lang="en-US"/>
              <a:pPr fontAlgn="base">
                <a:spcBef>
                  <a:spcPct val="0"/>
                </a:spcBef>
                <a:spcAft>
                  <a:spcPct val="0"/>
                </a:spcAft>
                <a:defRPr/>
              </a:pPr>
              <a:t>66</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p:cNvSpPr>
          <p:nvPr>
            <p:ph type="sldImg"/>
          </p:nvPr>
        </p:nvSpPr>
        <p:spPr bwMode="auto">
          <a:noFill/>
          <a:ln>
            <a:solidFill>
              <a:srgbClr val="000000"/>
            </a:solidFill>
            <a:miter lim="800000"/>
            <a:headEnd/>
            <a:tailEnd/>
          </a:ln>
        </p:spPr>
      </p:sp>
      <p:sp>
        <p:nvSpPr>
          <p:cNvPr id="137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9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0F488D-0EB7-4738-B7A4-C9BDE8E31FD6}" type="slidenum">
              <a:rPr lang="en-US"/>
              <a:pPr fontAlgn="base">
                <a:spcBef>
                  <a:spcPct val="0"/>
                </a:spcBef>
                <a:spcAft>
                  <a:spcPct val="0"/>
                </a:spcAft>
                <a:defRPr/>
              </a:pPr>
              <a:t>67</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1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DAA3B-C413-42FE-9A39-C5DE7B0B0493}" type="slidenum">
              <a:rPr lang="en-US"/>
              <a:pPr fontAlgn="base">
                <a:spcBef>
                  <a:spcPct val="0"/>
                </a:spcBef>
                <a:spcAft>
                  <a:spcPct val="0"/>
                </a:spcAft>
                <a:defRPr/>
              </a:pPr>
              <a:t>68</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p:cNvSpPr>
          <p:nvPr>
            <p:ph type="sldImg"/>
          </p:nvPr>
        </p:nvSpPr>
        <p:spPr bwMode="auto">
          <a:noFill/>
          <a:ln>
            <a:solidFill>
              <a:srgbClr val="000000"/>
            </a:solidFill>
            <a:miter lim="800000"/>
            <a:headEnd/>
            <a:tailEnd/>
          </a:ln>
        </p:spPr>
      </p:sp>
      <p:sp>
        <p:nvSpPr>
          <p:cNvPr id="141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0D9E6D-1217-4839-B8B0-5F1999870B4A}" type="slidenum">
              <a:rPr lang="en-US"/>
              <a:pPr fontAlgn="base">
                <a:spcBef>
                  <a:spcPct val="0"/>
                </a:spcBef>
                <a:spcAft>
                  <a:spcPct val="0"/>
                </a:spcAft>
                <a:defRPr/>
              </a:pPr>
              <a:t>69</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5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E1D3C-50B1-4895-9EF7-4CCBDFEA3B06}" type="slidenum">
              <a:rPr lang="en-US"/>
              <a:pPr fontAlgn="base">
                <a:spcBef>
                  <a:spcPct val="0"/>
                </a:spcBef>
                <a:spcAft>
                  <a:spcPct val="0"/>
                </a:spcAft>
                <a:defRPr/>
              </a:pPr>
              <a:t>70</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7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A9C6BB-0464-49D1-A63E-5FBDA1A3A62D}" type="slidenum">
              <a:rPr lang="en-US"/>
              <a:pPr fontAlgn="base">
                <a:spcBef>
                  <a:spcPct val="0"/>
                </a:spcBef>
                <a:spcAft>
                  <a:spcPct val="0"/>
                </a:spcAft>
                <a:defRPr/>
              </a:pPr>
              <a:t>71</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p:cNvSpPr>
          <p:nvPr>
            <p:ph type="sldImg"/>
          </p:nvPr>
        </p:nvSpPr>
        <p:spPr bwMode="auto">
          <a:noFill/>
          <a:ln>
            <a:solidFill>
              <a:srgbClr val="000000"/>
            </a:solidFill>
            <a:miter lim="800000"/>
            <a:headEnd/>
            <a:tailEnd/>
          </a:ln>
        </p:spPr>
      </p:sp>
      <p:sp>
        <p:nvSpPr>
          <p:cNvPr id="147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9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E4D150-DC92-4A6F-AEB1-0334DE0CA405}" type="slidenum">
              <a:rPr lang="en-US"/>
              <a:pPr fontAlgn="base">
                <a:spcBef>
                  <a:spcPct val="0"/>
                </a:spcBef>
                <a:spcAft>
                  <a:spcPct val="0"/>
                </a:spcAft>
                <a:defRPr/>
              </a:pPr>
              <a:t>72</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p:cNvSpPr>
          <p:nvPr>
            <p:ph type="sldImg"/>
          </p:nvPr>
        </p:nvSpPr>
        <p:spPr bwMode="auto">
          <a:noFill/>
          <a:ln>
            <a:solidFill>
              <a:srgbClr val="000000"/>
            </a:solidFill>
            <a:miter lim="800000"/>
            <a:headEnd/>
            <a:tailEnd/>
          </a:ln>
        </p:spPr>
      </p:sp>
      <p:sp>
        <p:nvSpPr>
          <p:cNvPr id="150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2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CC3124-DBF1-4069-8B25-347063E5B82B}" type="slidenum">
              <a:rPr lang="en-US"/>
              <a:pPr fontAlgn="base">
                <a:spcBef>
                  <a:spcPct val="0"/>
                </a:spcBef>
                <a:spcAft>
                  <a:spcPct val="0"/>
                </a:spcAft>
                <a:defRPr/>
              </a:pPr>
              <a:t>74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D37094-306B-4BDE-8E49-8E351FF13BF2}" type="slidenum">
              <a:rPr lang="en-US"/>
              <a:pPr fontAlgn="base">
                <a:spcBef>
                  <a:spcPct val="0"/>
                </a:spcBef>
                <a:spcAft>
                  <a:spcPct val="0"/>
                </a:spcAft>
                <a:defRPr/>
              </a:pPr>
              <a:t>9</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Slide Image Placeholder 1"/>
          <p:cNvSpPr>
            <a:spLocks noGrp="1" noRot="1" noChangeAspect="1"/>
          </p:cNvSpPr>
          <p:nvPr>
            <p:ph type="sldImg"/>
          </p:nvPr>
        </p:nvSpPr>
        <p:spPr bwMode="auto">
          <a:noFill/>
          <a:ln>
            <a:solidFill>
              <a:srgbClr val="000000"/>
            </a:solidFill>
            <a:miter lim="800000"/>
            <a:headEnd/>
            <a:tailEnd/>
          </a:ln>
        </p:spPr>
      </p:sp>
      <p:sp>
        <p:nvSpPr>
          <p:cNvPr id="171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3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F276A4-4EDC-40DB-90F5-4AC1F643D11A}" type="slidenum">
              <a:rPr lang="en-US"/>
              <a:pPr fontAlgn="base">
                <a:spcBef>
                  <a:spcPct val="0"/>
                </a:spcBef>
                <a:spcAft>
                  <a:spcPct val="0"/>
                </a:spcAft>
                <a:defRPr/>
              </a:pPr>
              <a:t>86</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Slide Image Placeholder 1"/>
          <p:cNvSpPr>
            <a:spLocks noGrp="1" noRot="1" noChangeAspect="1"/>
          </p:cNvSpPr>
          <p:nvPr>
            <p:ph type="sldImg"/>
          </p:nvPr>
        </p:nvSpPr>
        <p:spPr bwMode="auto">
          <a:noFill/>
          <a:ln>
            <a:solidFill>
              <a:srgbClr val="000000"/>
            </a:solidFill>
            <a:miter lim="800000"/>
            <a:headEnd/>
            <a:tailEnd/>
          </a:ln>
        </p:spPr>
      </p:sp>
      <p:sp>
        <p:nvSpPr>
          <p:cNvPr id="173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5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38EE53-699D-464A-9B1F-3C19ACDB6782}" type="slidenum">
              <a:rPr lang="en-US"/>
              <a:pPr fontAlgn="base">
                <a:spcBef>
                  <a:spcPct val="0"/>
                </a:spcBef>
                <a:spcAft>
                  <a:spcPct val="0"/>
                </a:spcAft>
                <a:defRPr/>
              </a:pPr>
              <a:t>87</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p:cNvSpPr>
            <a:spLocks noGrp="1" noRot="1" noChangeAspect="1"/>
          </p:cNvSpPr>
          <p:nvPr>
            <p:ph type="sldImg"/>
          </p:nvPr>
        </p:nvSpPr>
        <p:spPr bwMode="auto">
          <a:noFill/>
          <a:ln>
            <a:solidFill>
              <a:srgbClr val="000000"/>
            </a:solidFill>
            <a:miter lim="800000"/>
            <a:headEnd/>
            <a:tailEnd/>
          </a:ln>
        </p:spPr>
      </p:sp>
      <p:sp>
        <p:nvSpPr>
          <p:cNvPr id="175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Social information processing describing the cognitive processes involved in an individuals response to a specific social situation.  Of particular importance is an understanding of how individuals perceive social cues, make attributions and inferences about those cues, generate solutions to social dilemmas or problems, and make behavioral decision about how to respond (e.g. to aggress or not)</a:t>
            </a:r>
          </a:p>
          <a:p>
            <a:pPr eaLnBrk="1" hangingPunct="1">
              <a:spcBef>
                <a:spcPct val="0"/>
              </a:spcBef>
            </a:pPr>
            <a:endParaRPr lang="en-US" smtClean="0"/>
          </a:p>
          <a:p>
            <a:pPr eaLnBrk="1" hangingPunct="1">
              <a:spcBef>
                <a:spcPct val="0"/>
              </a:spcBef>
            </a:pPr>
            <a:r>
              <a:rPr lang="en-US" smtClean="0"/>
              <a:t>Appears to be a linear flow, with discrete “steps” in actuality the processes are more parallel than sequential.  </a:t>
            </a:r>
          </a:p>
          <a:p>
            <a:pPr eaLnBrk="1" hangingPunct="1">
              <a:spcBef>
                <a:spcPct val="0"/>
              </a:spcBef>
            </a:pPr>
            <a:endParaRPr lang="en-US" smtClean="0"/>
          </a:p>
          <a:p>
            <a:pPr eaLnBrk="1" hangingPunct="1">
              <a:spcBef>
                <a:spcPct val="0"/>
              </a:spcBef>
            </a:pPr>
            <a:r>
              <a:rPr lang="en-US" smtClean="0"/>
              <a:t>Crick &amp; Dodge: Individuals engaged in multiple social information-processing activities at the same time (e.g. they engage in interpretation processes while they are encoding cues, and they continue to consider the meaning of another’s behavior while they access responses).  It is probably more accurate to posit that, during all waking hours, individuals are perpetually engaging in each of the steps of processing proposed.  So children are always encoding, interpreting, and accessing responses.  </a:t>
            </a:r>
          </a:p>
          <a:p>
            <a:pPr eaLnBrk="1" hangingPunct="1">
              <a:spcBef>
                <a:spcPct val="0"/>
              </a:spcBef>
            </a:pPr>
            <a:endParaRPr lang="en-US" smtClean="0"/>
          </a:p>
          <a:p>
            <a:pPr eaLnBrk="1" hangingPunct="1">
              <a:spcBef>
                <a:spcPct val="0"/>
              </a:spcBef>
            </a:pPr>
            <a:r>
              <a:rPr lang="en-US" smtClean="0"/>
              <a:t>Model draws on social learning theory, attribution theory and decision-making theory</a:t>
            </a:r>
          </a:p>
          <a:p>
            <a:pPr eaLnBrk="1" hangingPunct="1">
              <a:spcBef>
                <a:spcPct val="0"/>
              </a:spcBef>
            </a:pPr>
            <a:endParaRPr lang="en-US" smtClean="0"/>
          </a:p>
        </p:txBody>
      </p:sp>
      <p:sp>
        <p:nvSpPr>
          <p:cNvPr id="177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05712-2A0C-4EC8-83CC-A47201ADBE0E}" type="slidenum">
              <a:rPr lang="en-US"/>
              <a:pPr fontAlgn="base">
                <a:spcBef>
                  <a:spcPct val="0"/>
                </a:spcBef>
                <a:spcAft>
                  <a:spcPct val="0"/>
                </a:spcAft>
                <a:defRPr/>
              </a:pPr>
              <a:t>88</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bwMode="auto">
          <a:noFill/>
          <a:ln>
            <a:solidFill>
              <a:srgbClr val="000000"/>
            </a:solidFill>
            <a:miter lim="800000"/>
            <a:headEnd/>
            <a:tailEnd/>
          </a:ln>
        </p:spPr>
      </p:sp>
      <p:sp>
        <p:nvSpPr>
          <p:cNvPr id="177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9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FAE11F-F876-414A-A25A-CA9A9D714D2F}" type="slidenum">
              <a:rPr lang="en-US"/>
              <a:pPr fontAlgn="base">
                <a:spcBef>
                  <a:spcPct val="0"/>
                </a:spcBef>
                <a:spcAft>
                  <a:spcPct val="0"/>
                </a:spcAft>
                <a:defRPr/>
              </a:pPr>
              <a:t>89</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Slide Image Placeholder 1"/>
          <p:cNvSpPr>
            <a:spLocks noGrp="1" noRot="1" noChangeAspect="1"/>
          </p:cNvSpPr>
          <p:nvPr>
            <p:ph type="sldImg"/>
          </p:nvPr>
        </p:nvSpPr>
        <p:spPr bwMode="auto">
          <a:noFill/>
          <a:ln>
            <a:solidFill>
              <a:srgbClr val="000000"/>
            </a:solidFill>
            <a:miter lim="800000"/>
            <a:headEnd/>
            <a:tailEnd/>
          </a:ln>
        </p:spPr>
      </p:sp>
      <p:sp>
        <p:nvSpPr>
          <p:cNvPr id="179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1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33458A-7BD1-4911-9075-27B14BB2D8D6}" type="slidenum">
              <a:rPr lang="en-US"/>
              <a:pPr fontAlgn="base">
                <a:spcBef>
                  <a:spcPct val="0"/>
                </a:spcBef>
                <a:spcAft>
                  <a:spcPct val="0"/>
                </a:spcAft>
                <a:defRPr/>
              </a:pPr>
              <a:t>90</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Slide Image Placeholder 1"/>
          <p:cNvSpPr>
            <a:spLocks noGrp="1" noRot="1" noChangeAspect="1"/>
          </p:cNvSpPr>
          <p:nvPr>
            <p:ph type="sldImg"/>
          </p:nvPr>
        </p:nvSpPr>
        <p:spPr bwMode="auto">
          <a:noFill/>
          <a:ln>
            <a:solidFill>
              <a:srgbClr val="000000"/>
            </a:solidFill>
            <a:miter lim="800000"/>
            <a:headEnd/>
            <a:tailEnd/>
          </a:ln>
        </p:spPr>
      </p:sp>
      <p:sp>
        <p:nvSpPr>
          <p:cNvPr id="181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3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3F2CBF-FFD2-45A1-BD1F-BAD9B7DBF45F}" type="slidenum">
              <a:rPr lang="en-US"/>
              <a:pPr fontAlgn="base">
                <a:spcBef>
                  <a:spcPct val="0"/>
                </a:spcBef>
                <a:spcAft>
                  <a:spcPct val="0"/>
                </a:spcAft>
                <a:defRPr/>
              </a:pPr>
              <a:t>91</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Slide Image Placeholder 1"/>
          <p:cNvSpPr>
            <a:spLocks noGrp="1" noRot="1" noChangeAspect="1"/>
          </p:cNvSpPr>
          <p:nvPr>
            <p:ph type="sldImg"/>
          </p:nvPr>
        </p:nvSpPr>
        <p:spPr bwMode="auto">
          <a:noFill/>
          <a:ln>
            <a:solidFill>
              <a:srgbClr val="000000"/>
            </a:solidFill>
            <a:miter lim="800000"/>
            <a:headEnd/>
            <a:tailEnd/>
          </a:ln>
        </p:spPr>
      </p:sp>
      <p:sp>
        <p:nvSpPr>
          <p:cNvPr id="183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Reinforcement based strategies rely on presenting or removing events that happen as a result of a given social behavior.  Can be positive (e.g. tokens, praise, preferred activities) or negative (e.g. avoid poor grades, stayin gin for recess, verbal reprimands). Most social skills training strategies that utilize reinforcement based procedures use positive rather than negative reinforcement.</a:t>
            </a:r>
          </a:p>
          <a:p>
            <a:pPr eaLnBrk="1" hangingPunct="1">
              <a:spcBef>
                <a:spcPct val="0"/>
              </a:spcBef>
            </a:pPr>
            <a:endParaRPr lang="en-US" smtClean="0"/>
          </a:p>
          <a:p>
            <a:pPr eaLnBrk="1" hangingPunct="1">
              <a:spcBef>
                <a:spcPct val="0"/>
              </a:spcBef>
            </a:pPr>
            <a:r>
              <a:rPr lang="en-US" smtClean="0"/>
              <a:t>Assume child knows how to perform skill, but is not doing so</a:t>
            </a:r>
          </a:p>
          <a:p>
            <a:pPr eaLnBrk="1" hangingPunct="1">
              <a:spcBef>
                <a:spcPct val="0"/>
              </a:spcBef>
            </a:pPr>
            <a:endParaRPr lang="en-US" smtClean="0"/>
          </a:p>
          <a:p>
            <a:pPr eaLnBrk="1" hangingPunct="1">
              <a:spcBef>
                <a:spcPct val="0"/>
              </a:spcBef>
            </a:pPr>
            <a:r>
              <a:rPr lang="en-US" smtClean="0"/>
              <a:t>Social praise and attention</a:t>
            </a:r>
          </a:p>
          <a:p>
            <a:pPr eaLnBrk="1" hangingPunct="1">
              <a:spcBef>
                <a:spcPct val="0"/>
              </a:spcBef>
            </a:pPr>
            <a:endParaRPr lang="en-US" smtClean="0"/>
          </a:p>
          <a:p>
            <a:pPr eaLnBrk="1" hangingPunct="1">
              <a:spcBef>
                <a:spcPct val="0"/>
              </a:spcBef>
            </a:pPr>
            <a:r>
              <a:rPr lang="en-US" smtClean="0"/>
              <a:t>Group Contingency Systems:</a:t>
            </a:r>
          </a:p>
          <a:p>
            <a:pPr eaLnBrk="1" hangingPunct="1">
              <a:spcBef>
                <a:spcPct val="0"/>
              </a:spcBef>
            </a:pPr>
            <a:r>
              <a:rPr lang="en-US" smtClean="0"/>
              <a:t>Interdependent:  expect the same response from all group members</a:t>
            </a:r>
          </a:p>
          <a:p>
            <a:pPr eaLnBrk="1" hangingPunct="1">
              <a:spcBef>
                <a:spcPct val="0"/>
              </a:spcBef>
            </a:pPr>
            <a:r>
              <a:rPr lang="en-US" smtClean="0"/>
              <a:t>Dependent:  standard of behavior only to targeted students:  all get reinforcer</a:t>
            </a:r>
          </a:p>
          <a:p>
            <a:pPr eaLnBrk="1" hangingPunct="1">
              <a:spcBef>
                <a:spcPct val="0"/>
              </a:spcBef>
            </a:pPr>
            <a:r>
              <a:rPr lang="en-US" smtClean="0"/>
              <a:t>Independent: expect the same from all but reinforce on independent basis</a:t>
            </a:r>
          </a:p>
          <a:p>
            <a:pPr eaLnBrk="1" hangingPunct="1">
              <a:spcBef>
                <a:spcPct val="0"/>
              </a:spcBef>
            </a:pPr>
            <a:endParaRPr lang="en-US" smtClean="0"/>
          </a:p>
        </p:txBody>
      </p:sp>
      <p:sp>
        <p:nvSpPr>
          <p:cNvPr id="185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2B108B-9332-484C-808C-A6C64526B0ED}" type="slidenum">
              <a:rPr lang="en-US"/>
              <a:pPr fontAlgn="base">
                <a:spcBef>
                  <a:spcPct val="0"/>
                </a:spcBef>
                <a:spcAft>
                  <a:spcPct val="0"/>
                </a:spcAft>
                <a:defRPr/>
              </a:pPr>
              <a:t>92</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DCCCAE-AF01-4A9B-A3FF-774DDA24817A}" type="slidenum">
              <a:rPr lang="en-US" smtClean="0"/>
              <a:pPr>
                <a:defRPr/>
              </a:pPr>
              <a:t>95</a:t>
            </a:fld>
            <a:endParaRPr lang="en-US"/>
          </a:p>
        </p:txBody>
      </p:sp>
    </p:spTree>
    <p:extLst>
      <p:ext uri="{BB962C8B-B14F-4D97-AF65-F5344CB8AC3E}">
        <p14:creationId xmlns:p14="http://schemas.microsoft.com/office/powerpoint/2010/main" val="189859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Crosby (1999)The teacher turnover rate in urban schools is much higher that in the suburban schools… The result is that urban, schools .especially those in inner cities, are often staffed largely by newly hired or uncertified teachers.  These teachers, who were trained to teach students from middle class families and who often come from middle class families themselves, now find themselves, engulfed by minority students, immigrants, and other students from low income families – students whose values and experiences are very different from their own. (p.32)</a:t>
            </a:r>
          </a:p>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1000" smtClean="0"/>
              <a:t>Sense of self and space</a:t>
            </a:r>
          </a:p>
          <a:p>
            <a:pPr eaLnBrk="1" hangingPunct="1">
              <a:lnSpc>
                <a:spcPct val="80000"/>
              </a:lnSpc>
              <a:spcBef>
                <a:spcPct val="0"/>
              </a:spcBef>
            </a:pPr>
            <a:r>
              <a:rPr lang="en-US" sz="1000" smtClean="0"/>
              <a:t>- touch, distance, formal/informal greeting, eye contact, “The Kiss”</a:t>
            </a:r>
          </a:p>
          <a:p>
            <a:pPr eaLnBrk="1" hangingPunct="1">
              <a:lnSpc>
                <a:spcPct val="80000"/>
              </a:lnSpc>
              <a:spcBef>
                <a:spcPct val="0"/>
              </a:spcBef>
            </a:pPr>
            <a:r>
              <a:rPr lang="en-US" sz="1000" smtClean="0"/>
              <a:t>Communication and Language</a:t>
            </a:r>
          </a:p>
          <a:p>
            <a:pPr eaLnBrk="1" hangingPunct="1">
              <a:lnSpc>
                <a:spcPct val="80000"/>
              </a:lnSpc>
              <a:spcBef>
                <a:spcPct val="0"/>
              </a:spcBef>
            </a:pPr>
            <a:r>
              <a:rPr lang="en-US" sz="1000" smtClean="0"/>
              <a:t>- Language, non-verbal, gestures, idioms, smiles, direct/indirect, intensity and volume, verbal affirmation</a:t>
            </a:r>
          </a:p>
          <a:p>
            <a:pPr eaLnBrk="1" hangingPunct="1">
              <a:lnSpc>
                <a:spcPct val="80000"/>
              </a:lnSpc>
              <a:spcBef>
                <a:spcPct val="0"/>
              </a:spcBef>
            </a:pPr>
            <a:r>
              <a:rPr lang="en-US" sz="1000" smtClean="0"/>
              <a:t>Dress and Appearance</a:t>
            </a:r>
          </a:p>
          <a:p>
            <a:pPr eaLnBrk="1" hangingPunct="1">
              <a:lnSpc>
                <a:spcPct val="80000"/>
              </a:lnSpc>
              <a:spcBef>
                <a:spcPct val="0"/>
              </a:spcBef>
            </a:pPr>
            <a:r>
              <a:rPr lang="en-US" sz="1000" smtClean="0"/>
              <a:t>-Dress for success, hair, grooming, generational considerations, appropriateness</a:t>
            </a:r>
          </a:p>
          <a:p>
            <a:pPr eaLnBrk="1" hangingPunct="1">
              <a:lnSpc>
                <a:spcPct val="80000"/>
              </a:lnSpc>
              <a:spcBef>
                <a:spcPct val="0"/>
              </a:spcBef>
            </a:pPr>
            <a:r>
              <a:rPr lang="en-US" sz="1000" smtClean="0"/>
              <a:t>Food and eating habits</a:t>
            </a:r>
          </a:p>
          <a:p>
            <a:pPr eaLnBrk="1" hangingPunct="1">
              <a:lnSpc>
                <a:spcPct val="80000"/>
              </a:lnSpc>
              <a:spcBef>
                <a:spcPct val="0"/>
              </a:spcBef>
            </a:pPr>
            <a:r>
              <a:rPr lang="en-US" sz="1000" smtClean="0"/>
              <a:t>-Restrictions, taboos, utensil use, manners, ceremony of the meal, traditions</a:t>
            </a:r>
          </a:p>
          <a:p>
            <a:pPr eaLnBrk="1" hangingPunct="1">
              <a:lnSpc>
                <a:spcPct val="80000"/>
              </a:lnSpc>
              <a:spcBef>
                <a:spcPct val="0"/>
              </a:spcBef>
            </a:pPr>
            <a:r>
              <a:rPr lang="en-US" sz="1000" smtClean="0"/>
              <a:t>Time and time consciousness</a:t>
            </a:r>
          </a:p>
          <a:p>
            <a:pPr eaLnBrk="1" hangingPunct="1">
              <a:lnSpc>
                <a:spcPct val="80000"/>
              </a:lnSpc>
              <a:spcBef>
                <a:spcPct val="0"/>
              </a:spcBef>
            </a:pPr>
            <a:r>
              <a:rPr lang="en-US" sz="1000" smtClean="0"/>
              <a:t>-time…, the early bird…, linear and finite vs. elastic and relative, Inshallah, Manana, time orientation (past, present, future)</a:t>
            </a:r>
          </a:p>
          <a:p>
            <a:pPr eaLnBrk="1" hangingPunct="1">
              <a:lnSpc>
                <a:spcPct val="80000"/>
              </a:lnSpc>
              <a:spcBef>
                <a:spcPct val="0"/>
              </a:spcBef>
            </a:pPr>
            <a:r>
              <a:rPr lang="en-US" sz="1000" smtClean="0"/>
              <a:t>Relationships, family and friends</a:t>
            </a:r>
          </a:p>
          <a:p>
            <a:pPr eaLnBrk="1" hangingPunct="1">
              <a:lnSpc>
                <a:spcPct val="80000"/>
              </a:lnSpc>
              <a:spcBef>
                <a:spcPct val="0"/>
              </a:spcBef>
            </a:pPr>
            <a:r>
              <a:rPr lang="en-US" sz="1000" smtClean="0"/>
              <a:t>-Responsibility for self v. family (Bosnian student with high referrals defending family, oldest boy) nuclear vs. extended family (teachers arguing with students about extended families), value on youth/age seen as a disadvantage, age given status and respect. nepotism</a:t>
            </a:r>
          </a:p>
          <a:p>
            <a:pPr eaLnBrk="1" hangingPunct="1">
              <a:lnSpc>
                <a:spcPct val="80000"/>
              </a:lnSpc>
              <a:spcBef>
                <a:spcPct val="0"/>
              </a:spcBef>
            </a:pPr>
            <a:r>
              <a:rPr lang="en-US" sz="1000" smtClean="0"/>
              <a:t>Values and Norms</a:t>
            </a:r>
          </a:p>
          <a:p>
            <a:pPr eaLnBrk="1" hangingPunct="1">
              <a:lnSpc>
                <a:spcPct val="80000"/>
              </a:lnSpc>
              <a:spcBef>
                <a:spcPct val="0"/>
              </a:spcBef>
            </a:pPr>
            <a:r>
              <a:rPr lang="en-US" sz="1000" smtClean="0"/>
              <a:t>-Group vs. individual, independence v. conformity, privacy, competition vs .cooperation</a:t>
            </a:r>
          </a:p>
          <a:p>
            <a:pPr eaLnBrk="1" hangingPunct="1">
              <a:lnSpc>
                <a:spcPct val="80000"/>
              </a:lnSpc>
              <a:spcBef>
                <a:spcPct val="0"/>
              </a:spcBef>
            </a:pPr>
            <a:r>
              <a:rPr lang="en-US" sz="1000" smtClean="0"/>
              <a:t>Beliefs and Attitudes</a:t>
            </a:r>
          </a:p>
          <a:p>
            <a:pPr eaLnBrk="1" hangingPunct="1">
              <a:lnSpc>
                <a:spcPct val="80000"/>
              </a:lnSpc>
              <a:spcBef>
                <a:spcPct val="0"/>
              </a:spcBef>
            </a:pPr>
            <a:r>
              <a:rPr lang="en-US" sz="1000" smtClean="0"/>
              <a:t>- Position of women, social order/authority, affirmative action</a:t>
            </a:r>
          </a:p>
          <a:p>
            <a:pPr eaLnBrk="1" hangingPunct="1">
              <a:lnSpc>
                <a:spcPct val="80000"/>
              </a:lnSpc>
              <a:spcBef>
                <a:spcPct val="0"/>
              </a:spcBef>
            </a:pPr>
            <a:r>
              <a:rPr lang="en-US" sz="1000" smtClean="0"/>
              <a:t>Mental Processes and learning style </a:t>
            </a:r>
            <a:br>
              <a:rPr lang="en-US" sz="1000" smtClean="0"/>
            </a:br>
            <a:r>
              <a:rPr lang="en-US" sz="1000" smtClean="0"/>
              <a:t>-Linear, Logical, sequential, lateral , holistic simultaneous, problem solving focus, accept life “as it comes”</a:t>
            </a:r>
          </a:p>
          <a:p>
            <a:pPr eaLnBrk="1" hangingPunct="1">
              <a:lnSpc>
                <a:spcPct val="80000"/>
              </a:lnSpc>
              <a:spcBef>
                <a:spcPct val="0"/>
              </a:spcBef>
            </a:pPr>
            <a:r>
              <a:rPr lang="en-US" sz="1000" smtClean="0"/>
              <a:t>Work Habits and practices</a:t>
            </a:r>
          </a:p>
          <a:p>
            <a:pPr eaLnBrk="1" hangingPunct="1">
              <a:lnSpc>
                <a:spcPct val="80000"/>
              </a:lnSpc>
              <a:spcBef>
                <a:spcPct val="0"/>
              </a:spcBef>
            </a:pPr>
            <a:r>
              <a:rPr lang="en-US" sz="1000" smtClean="0"/>
              <a:t>-work ethic, reward .promotions, status of type of work, division of labor/organization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000" smtClean="0"/>
              <a:t>“…conversation is their primary priority.  It’ so unconscious. They are from very verbal environments.  I find they can handle side discussions and engage in the main discussion at the same time.  They’re not talking to be disruptive.  Realizing this characteristic can help urban teachers develop appropriate instructional activities that build on these interactions instead of discouraging socialization among students” p.281 –Brown</a:t>
            </a:r>
          </a:p>
          <a:p>
            <a:pPr eaLnBrk="1" hangingPunct="1">
              <a:spcBef>
                <a:spcPct val="0"/>
              </a:spcBef>
            </a:pPr>
            <a:endParaRPr lang="en-US" sz="1000" smtClean="0"/>
          </a:p>
          <a:p>
            <a:pPr eaLnBrk="1" hangingPunct="1">
              <a:spcBef>
                <a:spcPct val="0"/>
              </a:spcBef>
            </a:pPr>
            <a:r>
              <a:rPr lang="en-US" sz="1000" smtClean="0"/>
              <a:t>“Black people often view issues of power and authority differently than people from mainstream middle class backgrounds.  Many people of color expect authority to be earned by personal efforts and exhibited by personal characteristics.  In other words, “the authoritative person gets to be a teacher because she is authoritative.  “Some members of middle class cultures, by contrast, expect one to achieve authority by the acquisition of an authoritative role.  That is, “the teacher is the authority because she is the teacher” p.35-Delpit</a:t>
            </a:r>
          </a:p>
          <a:p>
            <a:pPr eaLnBrk="1" hangingPunct="1">
              <a:spcBef>
                <a:spcPct val="0"/>
              </a:spcBef>
            </a:pPr>
            <a:endParaRPr lang="en-US" sz="1000" smtClean="0"/>
          </a:p>
          <a:p>
            <a:pPr eaLnBrk="1" hangingPunct="1">
              <a:spcBef>
                <a:spcPct val="0"/>
              </a:spcBef>
            </a:pPr>
            <a:r>
              <a:rPr lang="en-US" sz="1000" smtClean="0"/>
              <a:t>“Many urban youth lead challenging lives outside of school based on their responsibilities of raising siblings, working to make money for the family several hours a week, or raising their own families.  Despite all these responsibilities, some teachers are reluctant to permit students to make simple decisions about their behavior, what they study, or how they learn best.  Urban students with these kinds of responsibilities outside of the school resent being treated like preschoolers when decision making opportunities arise.”</a:t>
            </a:r>
          </a:p>
          <a:p>
            <a:pPr eaLnBrk="1" hangingPunct="1">
              <a:spcBef>
                <a:spcPct val="0"/>
              </a:spcBef>
            </a:pPr>
            <a:endParaRPr lang="en-US" sz="1000" smtClean="0"/>
          </a:p>
          <a:p>
            <a:pPr eaLnBrk="1" hangingPunct="1">
              <a:spcBef>
                <a:spcPct val="0"/>
              </a:spcBef>
            </a:pPr>
            <a:r>
              <a:rPr lang="en-US" sz="1000" smtClean="0"/>
              <a:t>“Some Asian students smile and laugh as a reaction to their confusion or misunderstanding of language or principles they are learning.  Gay (2000) noted that this is common among Japanese, Chinese, Korean, Taiwanese and Cambodians who use ritualized laughter to maintain harmony and avoid challenging authority”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E30C55C-C19A-494B-9476-9ED721DE429F}" type="datetimeFigureOut">
              <a:rPr lang="en-US"/>
              <a:pPr>
                <a:defRPr/>
              </a:pPr>
              <a:t>10/15/2010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A7505-4E9A-4076-BBBE-A8CCAA4357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866C4E-A815-48CD-A786-9303B2EA1946}" type="datetimeFigureOut">
              <a:rPr lang="en-US"/>
              <a:pPr>
                <a:defRPr/>
              </a:pPr>
              <a:t>10/15/2010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906086-758B-403A-9651-E6926218D3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53E296-774E-4044-8388-E578ED18AEFB}" type="datetimeFigureOut">
              <a:rPr lang="en-US"/>
              <a:pPr>
                <a:defRPr/>
              </a:pPr>
              <a:t>10/15/2010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53F80D-F9DB-4CCC-A64E-2BB1E2EA3B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44C341-BA5D-4169-A519-C569CFD4F4AB}" type="datetimeFigureOut">
              <a:rPr lang="en-US"/>
              <a:pPr>
                <a:defRPr/>
              </a:pPr>
              <a:t>10/15/2010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BCD6C1-5608-4BFE-8D04-FB578F196C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1CD8E0-B4D6-4FE6-9FA4-CBA4B75FC0B3}" type="datetimeFigureOut">
              <a:rPr lang="en-US"/>
              <a:pPr>
                <a:defRPr/>
              </a:pPr>
              <a:t>10/15/2010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B196E7-D8AA-42A4-9178-FA422A2D45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B678F6-C94B-45DA-8D83-BA129DCCB3EB}" type="datetimeFigureOut">
              <a:rPr lang="en-US"/>
              <a:pPr>
                <a:defRPr/>
              </a:pPr>
              <a:t>10/15/2010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A44CAB-47C1-4C2E-AA34-8C487D7E00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4AF6A6-71F3-4BF2-BE97-FA0FB2A29B34}" type="datetimeFigureOut">
              <a:rPr lang="en-US"/>
              <a:pPr>
                <a:defRPr/>
              </a:pPr>
              <a:t>10/15/2010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67749AA-AE10-447B-AFE0-E2FBF9FB1C0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D36333F-21EA-440F-96B5-D66C012C9BEC}" type="datetimeFigureOut">
              <a:rPr lang="en-US"/>
              <a:pPr>
                <a:defRPr/>
              </a:pPr>
              <a:t>10/15/2010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888BB5-7537-4F27-828C-CCB2E15B89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25BBAE-5C23-4DB3-A198-7B0D49F903D0}" type="datetimeFigureOut">
              <a:rPr lang="en-US"/>
              <a:pPr>
                <a:defRPr/>
              </a:pPr>
              <a:t>10/15/2010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5B066C-B4F9-4A0C-A27F-7F3594E937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F7CF5D-28D1-4233-A6A0-45B13D38AE36}" type="datetimeFigureOut">
              <a:rPr lang="en-US"/>
              <a:pPr>
                <a:defRPr/>
              </a:pPr>
              <a:t>10/15/2010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A0F887-6CA0-45A7-980E-00C70A2AFB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D58D4F-E366-4989-AD19-969D40BE03CB}" type="datetimeFigureOut">
              <a:rPr lang="en-US"/>
              <a:pPr>
                <a:defRPr/>
              </a:pPr>
              <a:t>10/15/2010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A26698-D86F-4900-AB51-46DFB9C70F1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95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595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2FBF5EA-CD7F-4EB2-BE00-49C2F43CAA32}" type="datetimeFigureOut">
              <a:rPr lang="en-US"/>
              <a:pPr>
                <a:defRPr/>
              </a:pPr>
              <a:t>10/15/2010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4402525-FE95-4370-8D96-B1FC9D8A0B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1676400"/>
            <a:ext cx="7772400" cy="1924050"/>
          </a:xfrm>
        </p:spPr>
        <p:txBody>
          <a:bodyPr rtlCol="0">
            <a:normAutofit fontScale="90000"/>
          </a:bodyPr>
          <a:lstStyle/>
          <a:p>
            <a:pPr eaLnBrk="1" fontAlgn="auto" hangingPunct="1">
              <a:spcAft>
                <a:spcPts val="0"/>
              </a:spcAft>
              <a:defRPr/>
            </a:pPr>
            <a:r>
              <a:rPr lang="en-US" sz="4000" dirty="0" smtClean="0"/>
              <a:t>Targeted Support through Social Skills Instructional Groups</a:t>
            </a:r>
            <a:br>
              <a:rPr lang="en-US" sz="4000" dirty="0" smtClean="0"/>
            </a:br>
            <a:r>
              <a:rPr lang="en-US" sz="3600" dirty="0" smtClean="0"/>
              <a:t/>
            </a:r>
            <a:br>
              <a:rPr lang="en-US" sz="3600" dirty="0" smtClean="0"/>
            </a:br>
            <a:r>
              <a:rPr lang="en-US" sz="3100" i="1" dirty="0" smtClean="0"/>
              <a:t>Part 1:  Social Skill Deficit Framework</a:t>
            </a:r>
          </a:p>
        </p:txBody>
      </p:sp>
      <p:sp>
        <p:nvSpPr>
          <p:cNvPr id="14338" name="Subtitle 2"/>
          <p:cNvSpPr>
            <a:spLocks noGrp="1"/>
          </p:cNvSpPr>
          <p:nvPr>
            <p:ph type="subTitle" idx="1"/>
          </p:nvPr>
        </p:nvSpPr>
        <p:spPr>
          <a:xfrm>
            <a:off x="1676400" y="4191000"/>
            <a:ext cx="5637213" cy="1271588"/>
          </a:xfrm>
        </p:spPr>
        <p:txBody>
          <a:bodyPr rtlCol="0">
            <a:normAutofit lnSpcReduction="10000"/>
          </a:bodyPr>
          <a:lstStyle/>
          <a:p>
            <a:pPr eaLnBrk="1" fontAlgn="auto" hangingPunct="1">
              <a:lnSpc>
                <a:spcPct val="80000"/>
              </a:lnSpc>
              <a:spcAft>
                <a:spcPts val="0"/>
              </a:spcAft>
              <a:buFont typeface="Arial" pitchFamily="34" charset="0"/>
              <a:buNone/>
              <a:defRPr/>
            </a:pPr>
            <a:r>
              <a:rPr lang="en-US" sz="2400" dirty="0" smtClean="0">
                <a:solidFill>
                  <a:srgbClr val="898989"/>
                </a:solidFill>
              </a:rPr>
              <a:t>Lori Newcomer, Ph.D</a:t>
            </a:r>
            <a:r>
              <a:rPr lang="en-US" sz="2000" dirty="0" smtClean="0">
                <a:solidFill>
                  <a:srgbClr val="898989"/>
                </a:solidFill>
              </a:rPr>
              <a:t>.</a:t>
            </a:r>
          </a:p>
          <a:p>
            <a:pPr eaLnBrk="1" fontAlgn="auto" hangingPunct="1">
              <a:lnSpc>
                <a:spcPct val="80000"/>
              </a:lnSpc>
              <a:spcAft>
                <a:spcPts val="0"/>
              </a:spcAft>
              <a:buFont typeface="Arial" pitchFamily="34" charset="0"/>
              <a:buNone/>
              <a:defRPr/>
            </a:pPr>
            <a:r>
              <a:rPr lang="en-US" sz="2000" dirty="0" smtClean="0">
                <a:solidFill>
                  <a:srgbClr val="898989"/>
                </a:solidFill>
              </a:rPr>
              <a:t>University of Missouri</a:t>
            </a:r>
          </a:p>
          <a:p>
            <a:pPr eaLnBrk="1" fontAlgn="auto" hangingPunct="1">
              <a:lnSpc>
                <a:spcPct val="80000"/>
              </a:lnSpc>
              <a:spcAft>
                <a:spcPts val="0"/>
              </a:spcAft>
              <a:buFont typeface="Arial" pitchFamily="34" charset="0"/>
              <a:buNone/>
              <a:defRPr/>
            </a:pPr>
            <a:r>
              <a:rPr lang="en-US" sz="2400" dirty="0" smtClean="0">
                <a:solidFill>
                  <a:srgbClr val="898989"/>
                </a:solidFill>
              </a:rPr>
              <a:t>Felicia D. Hagerstrom, JD.</a:t>
            </a:r>
          </a:p>
          <a:p>
            <a:pPr eaLnBrk="1" fontAlgn="auto" hangingPunct="1">
              <a:lnSpc>
                <a:spcPct val="80000"/>
              </a:lnSpc>
              <a:spcAft>
                <a:spcPts val="0"/>
              </a:spcAft>
              <a:buFont typeface="Arial" pitchFamily="34" charset="0"/>
              <a:buNone/>
              <a:defRPr/>
            </a:pPr>
            <a:r>
              <a:rPr lang="en-US" sz="2000" dirty="0" smtClean="0">
                <a:solidFill>
                  <a:srgbClr val="898989"/>
                </a:solidFill>
              </a:rPr>
              <a:t>AEA 267 / Waterloo Community Schools </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pPr eaLnBrk="1" hangingPunct="1"/>
            <a:r>
              <a:rPr lang="en-US" sz="4000" smtClean="0"/>
              <a:t>A Cultural Perspective	</a:t>
            </a:r>
            <a:br>
              <a:rPr lang="en-US" sz="4000" smtClean="0"/>
            </a:br>
            <a:endParaRPr lang="en-US" sz="4000" smtClean="0"/>
          </a:p>
        </p:txBody>
      </p:sp>
      <p:sp>
        <p:nvSpPr>
          <p:cNvPr id="29698" name="Rectangle 3"/>
          <p:cNvSpPr>
            <a:spLocks noGrp="1"/>
          </p:cNvSpPr>
          <p:nvPr>
            <p:ph type="body" idx="1"/>
          </p:nvPr>
        </p:nvSpPr>
        <p:spPr/>
        <p:txBody>
          <a:bodyPr/>
          <a:lstStyle/>
          <a:p>
            <a:pPr eaLnBrk="1" hangingPunct="1">
              <a:buFont typeface="Arial" charset="0"/>
              <a:buNone/>
            </a:pPr>
            <a:r>
              <a:rPr lang="en-US" smtClean="0"/>
              <a:t>“Any educational or training system that ignores the history or perspective of its learners or does not attempt to adjust its teaching practices to benefit all of its learners is contributing to inequality of opportunity” </a:t>
            </a:r>
          </a:p>
          <a:p>
            <a:pPr eaLnBrk="1" hangingPunct="1">
              <a:buFont typeface="Arial" charset="0"/>
              <a:buNone/>
            </a:pPr>
            <a:r>
              <a:rPr lang="en-US" smtClean="0"/>
              <a:t>(Wlodkowski and Ginsberg (1995) (p. 26)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r>
              <a:rPr lang="en-US" smtClean="0"/>
              <a:t>A Cultural Perspective</a:t>
            </a:r>
          </a:p>
        </p:txBody>
      </p:sp>
      <p:sp>
        <p:nvSpPr>
          <p:cNvPr id="31746" name="Rectangle 3"/>
          <p:cNvSpPr>
            <a:spLocks noGrp="1"/>
          </p:cNvSpPr>
          <p:nvPr>
            <p:ph type="body" idx="1"/>
          </p:nvPr>
        </p:nvSpPr>
        <p:spPr/>
        <p:txBody>
          <a:bodyPr/>
          <a:lstStyle/>
          <a:p>
            <a:pPr eaLnBrk="1" hangingPunct="1">
              <a:lnSpc>
                <a:spcPct val="80000"/>
              </a:lnSpc>
            </a:pPr>
            <a:r>
              <a:rPr lang="en-US" sz="2800" smtClean="0"/>
              <a:t>Sense of self and space</a:t>
            </a:r>
          </a:p>
          <a:p>
            <a:pPr eaLnBrk="1" hangingPunct="1">
              <a:lnSpc>
                <a:spcPct val="80000"/>
              </a:lnSpc>
            </a:pPr>
            <a:r>
              <a:rPr lang="en-US" sz="2800" smtClean="0"/>
              <a:t>Communication and language</a:t>
            </a:r>
          </a:p>
          <a:p>
            <a:pPr eaLnBrk="1" hangingPunct="1">
              <a:lnSpc>
                <a:spcPct val="80000"/>
              </a:lnSpc>
            </a:pPr>
            <a:r>
              <a:rPr lang="en-US" sz="2800" smtClean="0"/>
              <a:t>Dress and appearance</a:t>
            </a:r>
          </a:p>
          <a:p>
            <a:pPr eaLnBrk="1" hangingPunct="1">
              <a:lnSpc>
                <a:spcPct val="80000"/>
              </a:lnSpc>
            </a:pPr>
            <a:r>
              <a:rPr lang="en-US" sz="2800" smtClean="0"/>
              <a:t>Food and eating habits</a:t>
            </a:r>
          </a:p>
          <a:p>
            <a:pPr eaLnBrk="1" hangingPunct="1">
              <a:lnSpc>
                <a:spcPct val="80000"/>
              </a:lnSpc>
            </a:pPr>
            <a:r>
              <a:rPr lang="en-US" sz="2800" smtClean="0"/>
              <a:t>Time and time consciousness</a:t>
            </a:r>
          </a:p>
          <a:p>
            <a:pPr eaLnBrk="1" hangingPunct="1">
              <a:lnSpc>
                <a:spcPct val="80000"/>
              </a:lnSpc>
            </a:pPr>
            <a:r>
              <a:rPr lang="en-US" sz="2800" smtClean="0"/>
              <a:t>Relationships, family and friends</a:t>
            </a:r>
          </a:p>
          <a:p>
            <a:pPr eaLnBrk="1" hangingPunct="1">
              <a:lnSpc>
                <a:spcPct val="80000"/>
              </a:lnSpc>
            </a:pPr>
            <a:r>
              <a:rPr lang="en-US" sz="2800" smtClean="0"/>
              <a:t>Values and norms</a:t>
            </a:r>
          </a:p>
          <a:p>
            <a:pPr eaLnBrk="1" hangingPunct="1">
              <a:lnSpc>
                <a:spcPct val="80000"/>
              </a:lnSpc>
            </a:pPr>
            <a:r>
              <a:rPr lang="en-US" sz="2800" smtClean="0"/>
              <a:t>Beliefs and attitudes</a:t>
            </a:r>
          </a:p>
          <a:p>
            <a:pPr eaLnBrk="1" hangingPunct="1">
              <a:lnSpc>
                <a:spcPct val="80000"/>
              </a:lnSpc>
            </a:pPr>
            <a:r>
              <a:rPr lang="en-US" sz="2800" smtClean="0"/>
              <a:t>Mental processes and learning style</a:t>
            </a:r>
          </a:p>
          <a:p>
            <a:pPr eaLnBrk="1" hangingPunct="1">
              <a:lnSpc>
                <a:spcPct val="80000"/>
              </a:lnSpc>
            </a:pPr>
            <a:r>
              <a:rPr lang="en-US" sz="2800" smtClean="0"/>
              <a:t>Work habits and practices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en-US" smtClean="0"/>
              <a:t>A cultural perspective</a:t>
            </a:r>
          </a:p>
        </p:txBody>
      </p:sp>
      <p:sp>
        <p:nvSpPr>
          <p:cNvPr id="33794" name="Rectangle 3"/>
          <p:cNvSpPr>
            <a:spLocks noGrp="1"/>
          </p:cNvSpPr>
          <p:nvPr>
            <p:ph type="body" idx="1"/>
          </p:nvPr>
        </p:nvSpPr>
        <p:spPr/>
        <p:txBody>
          <a:bodyPr/>
          <a:lstStyle/>
          <a:p>
            <a:pPr eaLnBrk="1" hangingPunct="1">
              <a:lnSpc>
                <a:spcPct val="80000"/>
              </a:lnSpc>
              <a:buFont typeface="Arial" charset="0"/>
              <a:buNone/>
            </a:pPr>
            <a:r>
              <a:rPr lang="en-US" sz="2000" smtClean="0"/>
              <a:t>Read this article</a:t>
            </a:r>
          </a:p>
          <a:p>
            <a:pPr eaLnBrk="1" hangingPunct="1">
              <a:lnSpc>
                <a:spcPct val="80000"/>
              </a:lnSpc>
              <a:buFont typeface="Arial" charset="0"/>
              <a:buNone/>
            </a:pPr>
            <a:r>
              <a:rPr lang="en-US" sz="2000" smtClean="0"/>
              <a:t>	“Urban Teachers’ Professed Classroom Management Strategies Reflections of Culturally Responsive Teaching”</a:t>
            </a:r>
          </a:p>
          <a:p>
            <a:pPr eaLnBrk="1" hangingPunct="1">
              <a:lnSpc>
                <a:spcPct val="80000"/>
              </a:lnSpc>
              <a:buFont typeface="Arial" charset="0"/>
              <a:buNone/>
            </a:pPr>
            <a:r>
              <a:rPr lang="en-US" sz="2000" smtClean="0"/>
              <a:t>	Dave Brown   West Chester University</a:t>
            </a:r>
          </a:p>
          <a:p>
            <a:pPr eaLnBrk="1" hangingPunct="1">
              <a:lnSpc>
                <a:spcPct val="80000"/>
              </a:lnSpc>
              <a:buFont typeface="Arial" charset="0"/>
              <a:buNone/>
            </a:pPr>
            <a:endParaRPr lang="en-US" sz="2000" smtClean="0"/>
          </a:p>
          <a:p>
            <a:pPr eaLnBrk="1" hangingPunct="1">
              <a:lnSpc>
                <a:spcPct val="80000"/>
              </a:lnSpc>
              <a:buFont typeface="Arial" charset="0"/>
              <a:buNone/>
            </a:pPr>
            <a:r>
              <a:rPr lang="en-US" sz="2000" smtClean="0"/>
              <a:t>Examples:</a:t>
            </a:r>
          </a:p>
          <a:p>
            <a:pPr eaLnBrk="1" hangingPunct="1">
              <a:lnSpc>
                <a:spcPct val="80000"/>
              </a:lnSpc>
              <a:buFont typeface="Arial" charset="0"/>
              <a:buNone/>
            </a:pPr>
            <a:r>
              <a:rPr lang="en-US" sz="2000" smtClean="0"/>
              <a:t>- “Black children expect the authority figure to act like the authority figure” (Delpit p.35)</a:t>
            </a:r>
          </a:p>
          <a:p>
            <a:pPr eaLnBrk="1" hangingPunct="1">
              <a:lnSpc>
                <a:spcPct val="80000"/>
              </a:lnSpc>
              <a:buFont typeface="Arial" charset="0"/>
              <a:buNone/>
            </a:pPr>
            <a:r>
              <a:rPr lang="en-US" sz="2000" smtClean="0"/>
              <a:t>- African American “call response” (Gay 2000)</a:t>
            </a:r>
          </a:p>
          <a:p>
            <a:pPr eaLnBrk="1" hangingPunct="1">
              <a:lnSpc>
                <a:spcPct val="80000"/>
              </a:lnSpc>
              <a:buFontTx/>
              <a:buChar char="-"/>
            </a:pPr>
            <a:r>
              <a:rPr lang="en-US" sz="2000" smtClean="0"/>
              <a:t>Ability to maintain side conversation (Brown, p.281) </a:t>
            </a:r>
          </a:p>
          <a:p>
            <a:pPr eaLnBrk="1" hangingPunct="1">
              <a:lnSpc>
                <a:spcPct val="80000"/>
              </a:lnSpc>
              <a:buFontTx/>
              <a:buChar char="-"/>
            </a:pPr>
            <a:r>
              <a:rPr lang="en-US" sz="2000" smtClean="0"/>
              <a:t>Urban students resent a lack of decision making</a:t>
            </a:r>
          </a:p>
          <a:p>
            <a:pPr eaLnBrk="1" hangingPunct="1">
              <a:lnSpc>
                <a:spcPct val="80000"/>
              </a:lnSpc>
              <a:buFont typeface="Arial" charset="0"/>
              <a:buNone/>
            </a:pPr>
            <a:r>
              <a:rPr lang="en-US" sz="2000" smtClean="0"/>
              <a:t>- Perception of authority (Delpit 1995)</a:t>
            </a:r>
          </a:p>
          <a:p>
            <a:pPr eaLnBrk="1" hangingPunct="1">
              <a:lnSpc>
                <a:spcPct val="80000"/>
              </a:lnSpc>
              <a:buFont typeface="Arial" charset="0"/>
              <a:buNone/>
            </a:pPr>
            <a:r>
              <a:rPr lang="en-US" sz="2000" smtClean="0"/>
              <a:t>- Asian students laughter and smile (Gay 200)</a:t>
            </a:r>
          </a:p>
          <a:p>
            <a:pPr eaLnBrk="1" hangingPunct="1">
              <a:lnSpc>
                <a:spcPct val="80000"/>
              </a:lnSpc>
              <a:buFont typeface="Arial" charset="0"/>
              <a:buNone/>
            </a:pP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pPr eaLnBrk="1" hangingPunct="1"/>
            <a:r>
              <a:rPr lang="en-US" smtClean="0"/>
              <a:t>A Cultural Perspective</a:t>
            </a:r>
          </a:p>
        </p:txBody>
      </p:sp>
      <p:sp>
        <p:nvSpPr>
          <p:cNvPr id="35842" name="Rectangle 3"/>
          <p:cNvSpPr>
            <a:spLocks noGrp="1"/>
          </p:cNvSpPr>
          <p:nvPr>
            <p:ph type="body" idx="1"/>
          </p:nvPr>
        </p:nvSpPr>
        <p:spPr/>
        <p:txBody>
          <a:bodyPr/>
          <a:lstStyle/>
          <a:p>
            <a:pPr eaLnBrk="1" hangingPunct="1">
              <a:lnSpc>
                <a:spcPct val="90000"/>
              </a:lnSpc>
            </a:pPr>
            <a:r>
              <a:rPr lang="en-US" smtClean="0"/>
              <a:t>Culture is a predominant force.</a:t>
            </a:r>
          </a:p>
          <a:p>
            <a:pPr eaLnBrk="1" hangingPunct="1">
              <a:lnSpc>
                <a:spcPct val="90000"/>
              </a:lnSpc>
            </a:pPr>
            <a:r>
              <a:rPr lang="en-US" smtClean="0"/>
              <a:t>The dominant culture serves people in varying degrees.</a:t>
            </a:r>
          </a:p>
          <a:p>
            <a:pPr eaLnBrk="1" hangingPunct="1">
              <a:lnSpc>
                <a:spcPct val="90000"/>
              </a:lnSpc>
            </a:pPr>
            <a:r>
              <a:rPr lang="en-US" smtClean="0"/>
              <a:t>People have both personal identities and group identities.</a:t>
            </a:r>
          </a:p>
          <a:p>
            <a:pPr eaLnBrk="1" hangingPunct="1">
              <a:lnSpc>
                <a:spcPct val="90000"/>
              </a:lnSpc>
            </a:pPr>
            <a:r>
              <a:rPr lang="en-US" smtClean="0"/>
              <a:t>Diversity within cultures is vast and significant.</a:t>
            </a:r>
          </a:p>
          <a:p>
            <a:pPr eaLnBrk="1" hangingPunct="1">
              <a:lnSpc>
                <a:spcPct val="90000"/>
              </a:lnSpc>
            </a:pPr>
            <a:r>
              <a:rPr lang="en-US" smtClean="0"/>
              <a:t>Individuals and groups have unique cultural values and needs.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p:nvPr>
        </p:nvSpPr>
        <p:spPr/>
        <p:txBody>
          <a:bodyPr rtlCol="0">
            <a:normAutofit fontScale="90000"/>
          </a:bodyPr>
          <a:lstStyle/>
          <a:p>
            <a:pPr eaLnBrk="1" fontAlgn="auto" hangingPunct="1">
              <a:spcAft>
                <a:spcPts val="0"/>
              </a:spcAft>
              <a:defRPr/>
            </a:pPr>
            <a:r>
              <a:rPr lang="en-US" sz="4000" smtClean="0"/>
              <a:t>A Cultural Perspective</a:t>
            </a:r>
            <a:br>
              <a:rPr lang="en-US" sz="4000" smtClean="0"/>
            </a:br>
            <a:r>
              <a:rPr lang="en-US" sz="4000" smtClean="0"/>
              <a:t>What can we do?</a:t>
            </a:r>
          </a:p>
        </p:txBody>
      </p:sp>
      <p:sp>
        <p:nvSpPr>
          <p:cNvPr id="36866" name="Rectangle 3"/>
          <p:cNvSpPr>
            <a:spLocks noGrp="1"/>
          </p:cNvSpPr>
          <p:nvPr>
            <p:ph type="body" idx="1"/>
          </p:nvPr>
        </p:nvSpPr>
        <p:spPr/>
        <p:txBody>
          <a:bodyPr/>
          <a:lstStyle/>
          <a:p>
            <a:pPr eaLnBrk="1" hangingPunct="1">
              <a:lnSpc>
                <a:spcPct val="90000"/>
              </a:lnSpc>
            </a:pPr>
            <a:r>
              <a:rPr lang="en-US" sz="2400" smtClean="0"/>
              <a:t>Encourage staff to increase their familiarity with cultural differences in expressiveness, communications styles, role of authority, use of language</a:t>
            </a:r>
          </a:p>
          <a:p>
            <a:pPr eaLnBrk="1" hangingPunct="1">
              <a:lnSpc>
                <a:spcPct val="90000"/>
              </a:lnSpc>
            </a:pPr>
            <a:r>
              <a:rPr lang="en-US" sz="2400" smtClean="0"/>
              <a:t>Encourage staff to increase their familiarity with cultural specificity of their own behavior</a:t>
            </a:r>
          </a:p>
          <a:p>
            <a:pPr eaLnBrk="1" hangingPunct="1">
              <a:lnSpc>
                <a:spcPct val="90000"/>
              </a:lnSpc>
            </a:pPr>
            <a:r>
              <a:rPr lang="en-US" sz="2400" smtClean="0"/>
              <a:t>Teach behaviors that are socially relevant to culturally and linguistically diverse students.</a:t>
            </a:r>
          </a:p>
          <a:p>
            <a:pPr eaLnBrk="1" hangingPunct="1">
              <a:lnSpc>
                <a:spcPct val="90000"/>
              </a:lnSpc>
            </a:pPr>
            <a:r>
              <a:rPr lang="en-US" sz="2400" smtClean="0"/>
              <a:t>Acknowledge students cultural identity as a strength</a:t>
            </a:r>
          </a:p>
          <a:p>
            <a:pPr eaLnBrk="1" hangingPunct="1">
              <a:lnSpc>
                <a:spcPct val="90000"/>
              </a:lnSpc>
            </a:pPr>
            <a:r>
              <a:rPr lang="en-US" sz="2400" smtClean="0"/>
              <a:t>Carefully review operational definitions of behavior violations</a:t>
            </a:r>
          </a:p>
          <a:p>
            <a:pPr eaLnBrk="1" hangingPunct="1">
              <a:lnSpc>
                <a:spcPct val="90000"/>
              </a:lnSpc>
            </a:pPr>
            <a:r>
              <a:rPr lang="en-US" sz="2400" smtClean="0"/>
              <a:t>Disaggregate ODR data</a:t>
            </a:r>
          </a:p>
          <a:p>
            <a:pPr eaLnBrk="1" hangingPunct="1">
              <a:lnSpc>
                <a:spcPct val="90000"/>
              </a:lnSpc>
              <a:buFont typeface="Arial" charset="0"/>
              <a:buNone/>
            </a:pPr>
            <a:r>
              <a:rPr lang="en-US" sz="2400" smtClean="0"/>
              <a:t>														(</a:t>
            </a:r>
            <a:r>
              <a:rPr lang="en-US" sz="1600" smtClean="0"/>
              <a:t>Tobin &amp; Vincent, 2010)</a:t>
            </a:r>
          </a:p>
          <a:p>
            <a:pPr eaLnBrk="1" hangingPunct="1">
              <a:lnSpc>
                <a:spcPct val="90000"/>
              </a:lnSpc>
              <a:buFont typeface="Arial" charset="0"/>
              <a:buNone/>
            </a:pPr>
            <a:endParaRPr lang="en-US" sz="16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p:nvPr>
        </p:nvSpPr>
        <p:spPr/>
        <p:txBody>
          <a:bodyPr rtlCol="0">
            <a:normAutofit fontScale="90000"/>
          </a:bodyPr>
          <a:lstStyle/>
          <a:p>
            <a:pPr eaLnBrk="1" fontAlgn="auto" hangingPunct="1">
              <a:spcAft>
                <a:spcPts val="0"/>
              </a:spcAft>
              <a:defRPr/>
            </a:pPr>
            <a:r>
              <a:rPr lang="en-US" sz="4000" smtClean="0"/>
              <a:t>A Cultural Perspective</a:t>
            </a:r>
            <a:br>
              <a:rPr lang="en-US" sz="4000" smtClean="0"/>
            </a:br>
            <a:r>
              <a:rPr lang="en-US" sz="4000" smtClean="0"/>
              <a:t>Questions for Reflection</a:t>
            </a:r>
          </a:p>
        </p:txBody>
      </p:sp>
      <p:sp>
        <p:nvSpPr>
          <p:cNvPr id="37890" name="Rectangle 3"/>
          <p:cNvSpPr>
            <a:spLocks noGrp="1"/>
          </p:cNvSpPr>
          <p:nvPr>
            <p:ph type="body" idx="1"/>
          </p:nvPr>
        </p:nvSpPr>
        <p:spPr/>
        <p:txBody>
          <a:bodyPr/>
          <a:lstStyle/>
          <a:p>
            <a:pPr eaLnBrk="1" hangingPunct="1">
              <a:lnSpc>
                <a:spcPct val="90000"/>
              </a:lnSpc>
            </a:pPr>
            <a:r>
              <a:rPr lang="en-US" sz="2800" smtClean="0"/>
              <a:t>How does my own cultural background affect how I interact with children, adults and families in our school?</a:t>
            </a:r>
          </a:p>
          <a:p>
            <a:pPr eaLnBrk="1" hangingPunct="1">
              <a:lnSpc>
                <a:spcPct val="90000"/>
              </a:lnSpc>
            </a:pPr>
            <a:r>
              <a:rPr lang="en-US" sz="2800" smtClean="0"/>
              <a:t>How does the language and cultural background of our students and their families impact how they interact with our teachers, and our school?</a:t>
            </a:r>
          </a:p>
          <a:p>
            <a:pPr eaLnBrk="1" hangingPunct="1">
              <a:lnSpc>
                <a:spcPct val="90000"/>
              </a:lnSpc>
            </a:pPr>
            <a:r>
              <a:rPr lang="en-US" sz="2800" smtClean="0"/>
              <a:t>How does the cultural background of our staff affect how we interact with the students, adults and families in our schools?</a:t>
            </a:r>
          </a:p>
          <a:p>
            <a:pPr eaLnBrk="1" hangingPunct="1">
              <a:lnSpc>
                <a:spcPct val="90000"/>
              </a:lnSpc>
            </a:pPr>
            <a:r>
              <a:rPr lang="en-US" sz="2800" smtClean="0"/>
              <a:t>For Whom is the Path Most Clear?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A cultural perspective</a:t>
            </a:r>
          </a:p>
        </p:txBody>
      </p:sp>
      <p:sp>
        <p:nvSpPr>
          <p:cNvPr id="38914" name="Content Placeholder 2"/>
          <p:cNvSpPr>
            <a:spLocks noGrp="1"/>
          </p:cNvSpPr>
          <p:nvPr>
            <p:ph idx="1"/>
          </p:nvPr>
        </p:nvSpPr>
        <p:spPr/>
        <p:txBody>
          <a:bodyPr/>
          <a:lstStyle/>
          <a:p>
            <a:pPr eaLnBrk="1" hangingPunct="1"/>
            <a:r>
              <a:rPr lang="en-US" smtClean="0"/>
              <a:t>Attend to</a:t>
            </a:r>
          </a:p>
          <a:p>
            <a:pPr lvl="1" eaLnBrk="1" hangingPunct="1"/>
            <a:r>
              <a:rPr lang="en-US" smtClean="0"/>
              <a:t>Cultural relevance of skills taught</a:t>
            </a:r>
          </a:p>
          <a:p>
            <a:pPr lvl="1" eaLnBrk="1" hangingPunct="1"/>
            <a:r>
              <a:rPr lang="en-US" smtClean="0"/>
              <a:t>Communication style of learner</a:t>
            </a:r>
          </a:p>
          <a:p>
            <a:pPr lvl="1" eaLnBrk="1" hangingPunct="1"/>
            <a:r>
              <a:rPr lang="en-US" smtClean="0"/>
              <a:t>Manner in which skills are presented</a:t>
            </a:r>
          </a:p>
          <a:p>
            <a:pPr lvl="1" eaLnBrk="1" hangingPunct="1"/>
            <a:r>
              <a:rPr lang="en-US" smtClean="0"/>
              <a:t>Affirm students and empower to achieve within own subculture and mainstreamed school environment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A Parental perspective</a:t>
            </a:r>
            <a:endParaRPr lang="en-US"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A parent perspective</a:t>
            </a:r>
          </a:p>
        </p:txBody>
      </p:sp>
      <p:sp>
        <p:nvSpPr>
          <p:cNvPr id="43010" name="Content Placeholder 2"/>
          <p:cNvSpPr>
            <a:spLocks noGrp="1"/>
          </p:cNvSpPr>
          <p:nvPr>
            <p:ph idx="1"/>
          </p:nvPr>
        </p:nvSpPr>
        <p:spPr/>
        <p:txBody>
          <a:bodyPr/>
          <a:lstStyle/>
          <a:p>
            <a:pPr eaLnBrk="1" hangingPunct="1"/>
            <a:r>
              <a:rPr lang="en-US" smtClean="0"/>
              <a:t>Research has demonstrated that parent participation can enhance the acquisition, generalization and maintenance of social skills </a:t>
            </a:r>
            <a:r>
              <a:rPr lang="en-US" sz="1600" smtClean="0"/>
              <a:t>(Hagger &amp; Vaughn, 1995; Schloss, 1984)</a:t>
            </a:r>
          </a:p>
          <a:p>
            <a:pPr eaLnBrk="1" hangingPunct="1"/>
            <a:r>
              <a:rPr lang="en-US" smtClean="0"/>
              <a:t>However, parents typically asked to support SS instruction, but are not invited to identify skills or participate in program development.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A parent perspective</a:t>
            </a:r>
          </a:p>
        </p:txBody>
      </p:sp>
      <p:sp>
        <p:nvSpPr>
          <p:cNvPr id="45058" name="Content Placeholder 2"/>
          <p:cNvSpPr>
            <a:spLocks noGrp="1"/>
          </p:cNvSpPr>
          <p:nvPr>
            <p:ph idx="1"/>
          </p:nvPr>
        </p:nvSpPr>
        <p:spPr/>
        <p:txBody>
          <a:bodyPr/>
          <a:lstStyle/>
          <a:p>
            <a:pPr eaLnBrk="1" hangingPunct="1"/>
            <a:r>
              <a:rPr lang="en-US" smtClean="0"/>
              <a:t>Parents characterize social skills as (a) getting along and (b) exhibiting traits of character</a:t>
            </a:r>
          </a:p>
          <a:p>
            <a:pPr eaLnBrk="1" hangingPunct="1"/>
            <a:r>
              <a:rPr lang="en-US" smtClean="0"/>
              <a:t>Essential skills parents identify include:</a:t>
            </a:r>
          </a:p>
          <a:p>
            <a:pPr lvl="1" eaLnBrk="1" hangingPunct="1"/>
            <a:r>
              <a:rPr lang="en-US" smtClean="0"/>
              <a:t>Proficiency in the ability to discern the motives of others</a:t>
            </a:r>
          </a:p>
          <a:p>
            <a:pPr lvl="1" eaLnBrk="1" hangingPunct="1"/>
            <a:r>
              <a:rPr lang="en-US" smtClean="0"/>
              <a:t>Skills in communication</a:t>
            </a:r>
          </a:p>
          <a:p>
            <a:pPr lvl="1" eaLnBrk="1" hangingPunct="1"/>
            <a:r>
              <a:rPr lang="en-US" smtClean="0"/>
              <a:t>Empathy</a:t>
            </a:r>
          </a:p>
          <a:p>
            <a:pPr lvl="1" eaLnBrk="1" hangingPunct="1"/>
            <a:r>
              <a:rPr lang="en-US" smtClean="0"/>
              <a:t>Skills in interpreting social cues</a:t>
            </a:r>
          </a:p>
          <a:p>
            <a:pPr lvl="1" eaLnBrk="1" hangingPunct="1">
              <a:buFont typeface="Arial" charset="0"/>
              <a:buNone/>
            </a:pPr>
            <a:r>
              <a:rPr lang="en-US" sz="1600" smtClean="0"/>
              <a:t>							(Kolb &amp; Hanley-Maxwell, 2003)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endParaRPr lang="en-US" smtClean="0"/>
          </a:p>
        </p:txBody>
      </p:sp>
      <p:sp>
        <p:nvSpPr>
          <p:cNvPr id="15362" name="Content Placeholder 2"/>
          <p:cNvSpPr>
            <a:spLocks noGrp="1"/>
          </p:cNvSpPr>
          <p:nvPr>
            <p:ph idx="1"/>
          </p:nvPr>
        </p:nvSpPr>
        <p:spPr/>
        <p:txBody>
          <a:bodyPr/>
          <a:lstStyle/>
          <a:p>
            <a:pPr eaLnBrk="1" hangingPunct="1"/>
            <a:r>
              <a:rPr lang="en-US" smtClean="0"/>
              <a:t>Social Skills Part 1 (9:15-10:30)</a:t>
            </a:r>
          </a:p>
          <a:p>
            <a:pPr lvl="1" eaLnBrk="1" hangingPunct="1"/>
            <a:r>
              <a:rPr lang="en-US" smtClean="0"/>
              <a:t>Social Skill Deficiency Framework</a:t>
            </a:r>
          </a:p>
          <a:p>
            <a:pPr lvl="1" eaLnBrk="1" hangingPunct="1"/>
            <a:r>
              <a:rPr lang="en-US" smtClean="0"/>
              <a:t>Assessment</a:t>
            </a:r>
          </a:p>
          <a:p>
            <a:pPr eaLnBrk="1" hangingPunct="1"/>
            <a:r>
              <a:rPr lang="en-US" smtClean="0"/>
              <a:t>Social Skills Part 2 (10:55-12:10)</a:t>
            </a:r>
          </a:p>
          <a:p>
            <a:pPr lvl="1" eaLnBrk="1" hangingPunct="1"/>
            <a:r>
              <a:rPr lang="en-US" smtClean="0"/>
              <a:t>Planning groups and delivering intervention</a:t>
            </a:r>
          </a:p>
          <a:p>
            <a:pPr lvl="1"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A parent perspective</a:t>
            </a:r>
          </a:p>
        </p:txBody>
      </p:sp>
      <p:sp>
        <p:nvSpPr>
          <p:cNvPr id="47106" name="Content Placeholder 2"/>
          <p:cNvSpPr>
            <a:spLocks noGrp="1"/>
          </p:cNvSpPr>
          <p:nvPr>
            <p:ph idx="1"/>
          </p:nvPr>
        </p:nvSpPr>
        <p:spPr/>
        <p:txBody>
          <a:bodyPr/>
          <a:lstStyle/>
          <a:p>
            <a:pPr eaLnBrk="1" hangingPunct="1"/>
            <a:r>
              <a:rPr lang="en-US" smtClean="0"/>
              <a:t>Interpersonal: skills that promote appropriate interaction with others:</a:t>
            </a:r>
          </a:p>
          <a:p>
            <a:pPr lvl="1" eaLnBrk="1" hangingPunct="1"/>
            <a:r>
              <a:rPr lang="en-US" smtClean="0"/>
              <a:t>Listening, communicating, discerning and interpreting</a:t>
            </a:r>
          </a:p>
          <a:p>
            <a:pPr eaLnBrk="1" hangingPunct="1"/>
            <a:r>
              <a:rPr lang="en-US" smtClean="0"/>
              <a:t>Intrapersonal: skills that involve traits of individuals that help form personality (social-emotional development)</a:t>
            </a:r>
          </a:p>
          <a:p>
            <a:pPr lvl="1" eaLnBrk="1" hangingPunct="1"/>
            <a:r>
              <a:rPr lang="en-US" smtClean="0"/>
              <a:t>Self-knowledge, self-control and self-management, empathy, handling relationships </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A parent perspective</a:t>
            </a:r>
          </a:p>
        </p:txBody>
      </p:sp>
      <p:sp>
        <p:nvSpPr>
          <p:cNvPr id="49154" name="Content Placeholder 2"/>
          <p:cNvSpPr>
            <a:spLocks noGrp="1"/>
          </p:cNvSpPr>
          <p:nvPr>
            <p:ph idx="1"/>
          </p:nvPr>
        </p:nvSpPr>
        <p:spPr/>
        <p:txBody>
          <a:bodyPr/>
          <a:lstStyle/>
          <a:p>
            <a:pPr eaLnBrk="1" hangingPunct="1"/>
            <a:r>
              <a:rPr lang="en-US" smtClean="0"/>
              <a:t>Priority:  Self-Awareness</a:t>
            </a:r>
          </a:p>
          <a:p>
            <a:pPr lvl="1" eaLnBrk="1" hangingPunct="1"/>
            <a:r>
              <a:rPr lang="en-US" smtClean="0"/>
              <a:t>Ability to recognize personal emotion</a:t>
            </a:r>
          </a:p>
          <a:p>
            <a:pPr lvl="1" eaLnBrk="1" hangingPunct="1"/>
            <a:r>
              <a:rPr lang="en-US" smtClean="0"/>
              <a:t>A reflexive process that incorporates personal efficacy, self-concept and self-esteem (Pool, 1997)</a:t>
            </a:r>
          </a:p>
          <a:p>
            <a:pPr lvl="1" eaLnBrk="1" hangingPunct="1"/>
            <a:r>
              <a:rPr lang="en-US" smtClean="0"/>
              <a:t>Students learn self-awareness by understanding, controlling and expressing their thoughts and feelings </a:t>
            </a:r>
            <a:r>
              <a:rPr lang="en-US" sz="1600" smtClean="0"/>
              <a:t>(Taylor &amp; Larson, 1999)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A parent perspective</a:t>
            </a:r>
          </a:p>
        </p:txBody>
      </p:sp>
      <p:sp>
        <p:nvSpPr>
          <p:cNvPr id="51202" name="Content Placeholder 2"/>
          <p:cNvSpPr>
            <a:spLocks noGrp="1"/>
          </p:cNvSpPr>
          <p:nvPr>
            <p:ph idx="1"/>
          </p:nvPr>
        </p:nvSpPr>
        <p:spPr/>
        <p:txBody>
          <a:bodyPr/>
          <a:lstStyle/>
          <a:p>
            <a:pPr eaLnBrk="1" hangingPunct="1"/>
            <a:r>
              <a:rPr lang="en-US" smtClean="0"/>
              <a:t>Priority: Self-control / managing emotions</a:t>
            </a:r>
          </a:p>
          <a:p>
            <a:pPr lvl="1" eaLnBrk="1" hangingPunct="1"/>
            <a:r>
              <a:rPr lang="en-US" smtClean="0"/>
              <a:t>Self-regulation</a:t>
            </a:r>
          </a:p>
          <a:p>
            <a:pPr lvl="1" eaLnBrk="1" hangingPunct="1"/>
            <a:r>
              <a:rPr lang="en-US" smtClean="0"/>
              <a:t>Constructively resolve conflicts</a:t>
            </a:r>
          </a:p>
          <a:p>
            <a:pPr lvl="1" eaLnBrk="1" hangingPunct="1"/>
            <a:r>
              <a:rPr lang="en-US" smtClean="0"/>
              <a:t>Problem solving</a:t>
            </a:r>
          </a:p>
          <a:p>
            <a:pPr lvl="1" eaLnBrk="1" hangingPunct="1"/>
            <a:r>
              <a:rPr lang="en-US" smtClean="0"/>
              <a:t>Decision making</a:t>
            </a:r>
          </a:p>
          <a:p>
            <a:pPr lvl="1" eaLnBrk="1" hangingPunct="1"/>
            <a:r>
              <a:rPr lang="en-US" smtClean="0"/>
              <a:t>Managing emotions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A parent perspective</a:t>
            </a:r>
          </a:p>
        </p:txBody>
      </p:sp>
      <p:sp>
        <p:nvSpPr>
          <p:cNvPr id="53250" name="Content Placeholder 2"/>
          <p:cNvSpPr>
            <a:spLocks noGrp="1"/>
          </p:cNvSpPr>
          <p:nvPr>
            <p:ph idx="1"/>
          </p:nvPr>
        </p:nvSpPr>
        <p:spPr/>
        <p:txBody>
          <a:bodyPr/>
          <a:lstStyle/>
          <a:p>
            <a:pPr eaLnBrk="1" hangingPunct="1"/>
            <a:r>
              <a:rPr lang="en-US" smtClean="0"/>
              <a:t>Empathy</a:t>
            </a:r>
          </a:p>
          <a:p>
            <a:pPr lvl="1" eaLnBrk="1" hangingPunct="1"/>
            <a:r>
              <a:rPr lang="en-US" smtClean="0"/>
              <a:t>Recognize the emotions of others</a:t>
            </a:r>
          </a:p>
          <a:p>
            <a:pPr lvl="1" eaLnBrk="1" hangingPunct="1"/>
            <a:r>
              <a:rPr lang="en-US" smtClean="0"/>
              <a:t>Effective communication and listening</a:t>
            </a:r>
          </a:p>
          <a:p>
            <a:pPr lvl="1" eaLnBrk="1" hangingPunct="1"/>
            <a:r>
              <a:rPr lang="en-US" smtClean="0"/>
              <a:t>Understand the feelings and perspectives of others</a:t>
            </a:r>
          </a:p>
          <a:p>
            <a:pPr lvl="1" eaLnBrk="1" hangingPunct="1"/>
            <a:r>
              <a:rPr lang="en-US" smtClean="0"/>
              <a:t>Interpret nonverbal cues (facial expressions, tone of voice, body language)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t>A parent perspective</a:t>
            </a:r>
          </a:p>
        </p:txBody>
      </p:sp>
      <p:sp>
        <p:nvSpPr>
          <p:cNvPr id="55298" name="Content Placeholder 2"/>
          <p:cNvSpPr>
            <a:spLocks noGrp="1"/>
          </p:cNvSpPr>
          <p:nvPr>
            <p:ph idx="1"/>
          </p:nvPr>
        </p:nvSpPr>
        <p:spPr/>
        <p:txBody>
          <a:bodyPr/>
          <a:lstStyle/>
          <a:p>
            <a:pPr eaLnBrk="1" hangingPunct="1"/>
            <a:r>
              <a:rPr lang="en-US" smtClean="0"/>
              <a:t>Handling relationships</a:t>
            </a:r>
          </a:p>
          <a:p>
            <a:pPr lvl="1" eaLnBrk="1" hangingPunct="1"/>
            <a:r>
              <a:rPr lang="en-US" smtClean="0"/>
              <a:t>Get along with others</a:t>
            </a:r>
          </a:p>
          <a:p>
            <a:pPr lvl="1" eaLnBrk="1" hangingPunct="1"/>
            <a:r>
              <a:rPr lang="en-US" smtClean="0"/>
              <a:t>Establishing and maintaining relationships</a:t>
            </a:r>
          </a:p>
          <a:p>
            <a:pPr lvl="1" eaLnBrk="1" hangingPunct="1"/>
            <a:r>
              <a:rPr lang="en-US" smtClean="0"/>
              <a:t>Self-assertion</a:t>
            </a:r>
          </a:p>
          <a:p>
            <a:pPr lvl="1" eaLnBrk="1" hangingPunct="1"/>
            <a:r>
              <a:rPr lang="en-US" smtClean="0"/>
              <a:t>Relationship and friendship skills</a:t>
            </a:r>
          </a:p>
          <a:p>
            <a:pPr lvl="1" eaLnBrk="1" hangingPunct="1"/>
            <a:r>
              <a:rPr lang="en-US" smtClean="0"/>
              <a:t>Interpret the dynamics of social interactions</a:t>
            </a:r>
          </a:p>
          <a:p>
            <a:pPr lvl="1" eaLnBrk="1" hangingPunct="1"/>
            <a:r>
              <a:rPr lang="en-US" smtClean="0"/>
              <a:t>Discern motives of others</a:t>
            </a:r>
          </a:p>
          <a:p>
            <a:pPr lvl="1" eaLnBrk="1" hangingPunct="1"/>
            <a:r>
              <a:rPr lang="en-US" smtClean="0"/>
              <a:t>Understand nonverbal social cues.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A parent perspective</a:t>
            </a:r>
          </a:p>
        </p:txBody>
      </p:sp>
      <p:sp>
        <p:nvSpPr>
          <p:cNvPr id="57346" name="Content Placeholder 2"/>
          <p:cNvSpPr>
            <a:spLocks noGrp="1"/>
          </p:cNvSpPr>
          <p:nvPr>
            <p:ph idx="1"/>
          </p:nvPr>
        </p:nvSpPr>
        <p:spPr/>
        <p:txBody>
          <a:bodyPr/>
          <a:lstStyle/>
          <a:p>
            <a:pPr eaLnBrk="1" hangingPunct="1"/>
            <a:r>
              <a:rPr lang="en-US" smtClean="0"/>
              <a:t>Assertion</a:t>
            </a:r>
          </a:p>
          <a:p>
            <a:pPr lvl="1" eaLnBrk="1" hangingPunct="1"/>
            <a:r>
              <a:rPr lang="en-US" i="1" smtClean="0"/>
              <a:t>Assertion:  </a:t>
            </a:r>
            <a:r>
              <a:rPr lang="en-US" smtClean="0"/>
              <a:t>effectively meet one’s need through expression while respecting the rights of others </a:t>
            </a:r>
            <a:r>
              <a:rPr lang="en-US" sz="1600" smtClean="0"/>
              <a:t>(Thompson, Bundy &amp; Broncheau, 1995)</a:t>
            </a:r>
          </a:p>
          <a:p>
            <a:pPr lvl="1" eaLnBrk="1" hangingPunct="1"/>
            <a:r>
              <a:rPr lang="en-US" smtClean="0"/>
              <a:t>Initiating conversation</a:t>
            </a:r>
          </a:p>
          <a:p>
            <a:pPr lvl="1" eaLnBrk="1" hangingPunct="1"/>
            <a:r>
              <a:rPr lang="en-US" smtClean="0"/>
              <a:t>Giving and receiving compliments</a:t>
            </a:r>
          </a:p>
          <a:p>
            <a:pPr lvl="1" eaLnBrk="1" hangingPunct="1"/>
            <a:r>
              <a:rPr lang="en-US" smtClean="0"/>
              <a:t>Responding appropriately to comments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smtClean="0"/>
              <a:t>A parent perspective</a:t>
            </a:r>
          </a:p>
        </p:txBody>
      </p:sp>
      <p:sp>
        <p:nvSpPr>
          <p:cNvPr id="59394" name="Content Placeholder 2"/>
          <p:cNvSpPr>
            <a:spLocks noGrp="1"/>
          </p:cNvSpPr>
          <p:nvPr>
            <p:ph idx="1"/>
          </p:nvPr>
        </p:nvSpPr>
        <p:spPr/>
        <p:txBody>
          <a:bodyPr/>
          <a:lstStyle/>
          <a:p>
            <a:pPr eaLnBrk="1" hangingPunct="1"/>
            <a:r>
              <a:rPr lang="en-US" smtClean="0"/>
              <a:t>Peer Interaction Skills</a:t>
            </a:r>
          </a:p>
          <a:p>
            <a:pPr lvl="1" eaLnBrk="1" hangingPunct="1"/>
            <a:r>
              <a:rPr lang="en-US" smtClean="0"/>
              <a:t>Sharing</a:t>
            </a:r>
          </a:p>
          <a:p>
            <a:pPr lvl="1" eaLnBrk="1" hangingPunct="1"/>
            <a:r>
              <a:rPr lang="en-US" smtClean="0"/>
              <a:t>Listening</a:t>
            </a:r>
          </a:p>
          <a:p>
            <a:pPr lvl="1" eaLnBrk="1" hangingPunct="1"/>
            <a:r>
              <a:rPr lang="en-US" smtClean="0"/>
              <a:t>Complimenting</a:t>
            </a:r>
          </a:p>
          <a:p>
            <a:pPr lvl="1" eaLnBrk="1" hangingPunct="1"/>
            <a:r>
              <a:rPr lang="en-US" smtClean="0"/>
              <a:t>Helping </a:t>
            </a:r>
          </a:p>
          <a:p>
            <a:pPr lvl="1" eaLnBrk="1" hangingPunct="1"/>
            <a:r>
              <a:rPr lang="en-US" smtClean="0"/>
              <a:t>Encouraging peers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smtClean="0"/>
              <a:t>A parent perspective</a:t>
            </a:r>
          </a:p>
        </p:txBody>
      </p:sp>
      <p:sp>
        <p:nvSpPr>
          <p:cNvPr id="61442" name="Content Placeholder 2"/>
          <p:cNvSpPr>
            <a:spLocks noGrp="1"/>
          </p:cNvSpPr>
          <p:nvPr>
            <p:ph idx="1"/>
          </p:nvPr>
        </p:nvSpPr>
        <p:spPr/>
        <p:txBody>
          <a:bodyPr/>
          <a:lstStyle/>
          <a:p>
            <a:pPr eaLnBrk="1" hangingPunct="1"/>
            <a:r>
              <a:rPr lang="en-US" smtClean="0"/>
              <a:t>Motivation and Self-efficacy</a:t>
            </a:r>
          </a:p>
          <a:p>
            <a:pPr lvl="1" eaLnBrk="1" hangingPunct="1"/>
            <a:r>
              <a:rPr lang="en-US" smtClean="0"/>
              <a:t>Skills to make positive changes</a:t>
            </a:r>
          </a:p>
          <a:p>
            <a:pPr lvl="1" eaLnBrk="1" hangingPunct="1"/>
            <a:r>
              <a:rPr lang="en-US" smtClean="0"/>
              <a:t>Skills to competently execute social interactions</a:t>
            </a:r>
          </a:p>
          <a:p>
            <a:pPr lvl="1" eaLnBrk="1" hangingPunct="1"/>
            <a:r>
              <a:rPr lang="en-US" smtClean="0"/>
              <a:t>Belief that goals can be obtained</a:t>
            </a:r>
          </a:p>
          <a:p>
            <a:pPr lvl="1" eaLnBrk="1" hangingPunct="1"/>
            <a:r>
              <a:rPr lang="en-US" smtClean="0"/>
              <a:t>Positive thinking, optimism, enthusiasm, self-confidence</a:t>
            </a:r>
          </a:p>
        </p:txBody>
      </p:sp>
      <p:sp>
        <p:nvSpPr>
          <p:cNvPr id="4" name="Hexagon 3"/>
          <p:cNvSpPr/>
          <p:nvPr/>
        </p:nvSpPr>
        <p:spPr>
          <a:xfrm>
            <a:off x="8059738" y="6134100"/>
            <a:ext cx="530225" cy="381000"/>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t>Teacher Ranked Top 10</a:t>
            </a:r>
          </a:p>
        </p:txBody>
      </p:sp>
      <p:sp>
        <p:nvSpPr>
          <p:cNvPr id="3" name="Content Placeholder 2"/>
          <p:cNvSpPr>
            <a:spLocks noGrp="1"/>
          </p:cNvSpPr>
          <p:nvPr>
            <p:ph idx="1"/>
          </p:nvPr>
        </p:nvSpPr>
        <p:spPr>
          <a:xfrm>
            <a:off x="457200" y="1371600"/>
            <a:ext cx="8229600" cy="4525963"/>
          </a:xfrm>
        </p:spPr>
        <p:txBody>
          <a:bodyPr rtlCol="0">
            <a:normAutofit lnSpcReduction="10000"/>
          </a:bodyPr>
          <a:lstStyle/>
          <a:p>
            <a:pPr marL="514350" indent="-514350" eaLnBrk="1" fontAlgn="auto" hangingPunct="1">
              <a:spcAft>
                <a:spcPts val="0"/>
              </a:spcAft>
              <a:buFont typeface="Arial" pitchFamily="34" charset="0"/>
              <a:buNone/>
              <a:defRPr/>
            </a:pPr>
            <a:r>
              <a:rPr lang="en-US" dirty="0" smtClean="0"/>
              <a:t>	1. Listen to others</a:t>
            </a:r>
            <a:br>
              <a:rPr lang="en-US" dirty="0" smtClean="0"/>
            </a:br>
            <a:r>
              <a:rPr lang="en-US" dirty="0" smtClean="0"/>
              <a:t>2. Follow the steps</a:t>
            </a:r>
            <a:br>
              <a:rPr lang="en-US" dirty="0" smtClean="0"/>
            </a:br>
            <a:r>
              <a:rPr lang="en-US" dirty="0" smtClean="0"/>
              <a:t>3. Follow the rules</a:t>
            </a:r>
            <a:br>
              <a:rPr lang="en-US" dirty="0" smtClean="0"/>
            </a:br>
            <a:r>
              <a:rPr lang="en-US" dirty="0" smtClean="0"/>
              <a:t>4. Ignore distractions</a:t>
            </a:r>
            <a:br>
              <a:rPr lang="en-US" dirty="0" smtClean="0"/>
            </a:br>
            <a:r>
              <a:rPr lang="en-US" dirty="0" smtClean="0"/>
              <a:t>5. Ask for help</a:t>
            </a:r>
            <a:br>
              <a:rPr lang="en-US" dirty="0" smtClean="0"/>
            </a:br>
            <a:r>
              <a:rPr lang="en-US" dirty="0" smtClean="0"/>
              <a:t>6. Take turns when you talk</a:t>
            </a:r>
            <a:br>
              <a:rPr lang="en-US" dirty="0" smtClean="0"/>
            </a:br>
            <a:r>
              <a:rPr lang="en-US" dirty="0" smtClean="0"/>
              <a:t>7. Get along with others</a:t>
            </a:r>
            <a:br>
              <a:rPr lang="en-US" dirty="0" smtClean="0"/>
            </a:br>
            <a:r>
              <a:rPr lang="en-US" dirty="0" smtClean="0"/>
              <a:t>8. Stay calm with others</a:t>
            </a:r>
            <a:br>
              <a:rPr lang="en-US" dirty="0" smtClean="0"/>
            </a:br>
            <a:r>
              <a:rPr lang="en-US" dirty="0" smtClean="0"/>
              <a:t>9. Be responsible for your behavior</a:t>
            </a:r>
            <a:br>
              <a:rPr lang="en-US" dirty="0" smtClean="0"/>
            </a:br>
            <a:r>
              <a:rPr lang="en-US" dirty="0" smtClean="0"/>
              <a:t>10. Do nice things for others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t>Stop and think…</a:t>
            </a:r>
          </a:p>
        </p:txBody>
      </p:sp>
      <p:sp>
        <p:nvSpPr>
          <p:cNvPr id="65538" name="Content Placeholder 2"/>
          <p:cNvSpPr>
            <a:spLocks noGrp="1"/>
          </p:cNvSpPr>
          <p:nvPr>
            <p:ph idx="1"/>
          </p:nvPr>
        </p:nvSpPr>
        <p:spPr/>
        <p:txBody>
          <a:bodyPr/>
          <a:lstStyle/>
          <a:p>
            <a:pPr eaLnBrk="1" hangingPunct="1"/>
            <a:r>
              <a:rPr lang="en-US" smtClean="0"/>
              <a:t>What significant differences exist between what parents want from social skills instruction and what teachers want.</a:t>
            </a:r>
          </a:p>
          <a:p>
            <a:pPr eaLnBrk="1" hangingPunct="1"/>
            <a:r>
              <a:rPr lang="en-US" smtClean="0"/>
              <a:t>How can we involve parents in the development and generalization of social skills instruction.</a:t>
            </a:r>
          </a:p>
          <a:p>
            <a:pPr eaLnBrk="1" hangingPunct="1"/>
            <a:r>
              <a:rPr lang="en-US" smtClean="0"/>
              <a:t>What additional challenges are presented at the secondary level?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rtlCol="0">
            <a:normAutofit fontScale="90000"/>
          </a:bodyPr>
          <a:lstStyle/>
          <a:p>
            <a:pPr eaLnBrk="1" fontAlgn="auto" hangingPunct="1">
              <a:spcAft>
                <a:spcPts val="0"/>
              </a:spcAft>
              <a:defRPr/>
            </a:pPr>
            <a:r>
              <a:rPr lang="en-US" dirty="0" smtClean="0"/>
              <a:t>Primary prevention (universals) </a:t>
            </a:r>
            <a:br>
              <a:rPr lang="en-US" dirty="0" smtClean="0"/>
            </a:br>
            <a:r>
              <a:rPr lang="en-US" dirty="0" smtClean="0"/>
              <a:t>works when students…</a:t>
            </a:r>
            <a:endParaRPr lang="en-US" dirty="0"/>
          </a:p>
        </p:txBody>
      </p:sp>
      <p:sp>
        <p:nvSpPr>
          <p:cNvPr id="3" name="Content Placeholder 2"/>
          <p:cNvSpPr>
            <a:spLocks noGrp="1"/>
          </p:cNvSpPr>
          <p:nvPr>
            <p:ph idx="1"/>
          </p:nvPr>
        </p:nvSpPr>
        <p:spPr>
          <a:xfrm>
            <a:off x="457200" y="1798638"/>
            <a:ext cx="8229600" cy="4525962"/>
          </a:xfrm>
        </p:spPr>
        <p:txBody>
          <a:bodyPr rtlCol="0">
            <a:normAutofit fontScale="85000" lnSpcReduction="10000"/>
          </a:bodyPr>
          <a:lstStyle/>
          <a:p>
            <a:pPr eaLnBrk="1" fontAlgn="auto" hangingPunct="1">
              <a:spcAft>
                <a:spcPts val="0"/>
              </a:spcAft>
              <a:buFont typeface="Arial" pitchFamily="34" charset="0"/>
              <a:buChar char="•"/>
              <a:defRPr/>
            </a:pPr>
            <a:r>
              <a:rPr lang="en-US" dirty="0" smtClean="0"/>
              <a:t>have multiple, nonaggressive coping repertoires for managing frustration and perceived personal threats</a:t>
            </a:r>
          </a:p>
          <a:p>
            <a:pPr eaLnBrk="1" fontAlgn="auto" hangingPunct="1">
              <a:spcAft>
                <a:spcPts val="0"/>
              </a:spcAft>
              <a:buFont typeface="Arial" pitchFamily="34" charset="0"/>
              <a:buChar char="•"/>
              <a:defRPr/>
            </a:pPr>
            <a:r>
              <a:rPr lang="en-US" dirty="0" smtClean="0"/>
              <a:t>are experienced and adept at acquiring adult approval and willing to be deferential to adult authority</a:t>
            </a:r>
          </a:p>
          <a:p>
            <a:pPr eaLnBrk="1" fontAlgn="auto" hangingPunct="1">
              <a:spcAft>
                <a:spcPts val="0"/>
              </a:spcAft>
              <a:buFont typeface="Arial" pitchFamily="34" charset="0"/>
              <a:buChar char="•"/>
              <a:defRPr/>
            </a:pPr>
            <a:r>
              <a:rPr lang="en-US" dirty="0" smtClean="0"/>
              <a:t>are able to regulate their anger along a continuum of intensity appropriate for the situation at hand.</a:t>
            </a:r>
          </a:p>
          <a:p>
            <a:pPr eaLnBrk="1" fontAlgn="auto" hangingPunct="1">
              <a:spcAft>
                <a:spcPts val="0"/>
              </a:spcAft>
              <a:buFont typeface="Arial" pitchFamily="34" charset="0"/>
              <a:buChar char="•"/>
              <a:defRPr/>
            </a:pPr>
            <a:r>
              <a:rPr lang="en-US" dirty="0" smtClean="0"/>
              <a:t>able to inhibit impulsive behavior in conformance to a stated rule or the general mores of socially acceptable behavior.</a:t>
            </a:r>
            <a:endParaRPr lang="en-US" dirty="0"/>
          </a:p>
        </p:txBody>
      </p:sp>
      <p:sp>
        <p:nvSpPr>
          <p:cNvPr id="16387" name="TextBox 3"/>
          <p:cNvSpPr txBox="1">
            <a:spLocks noChangeArrowheads="1"/>
          </p:cNvSpPr>
          <p:nvPr/>
        </p:nvSpPr>
        <p:spPr bwMode="auto">
          <a:xfrm>
            <a:off x="6781800" y="6324600"/>
            <a:ext cx="944563" cy="276225"/>
          </a:xfrm>
          <a:prstGeom prst="rect">
            <a:avLst/>
          </a:prstGeom>
          <a:noFill/>
          <a:ln w="9525">
            <a:noFill/>
            <a:miter lim="800000"/>
            <a:headEnd/>
            <a:tailEnd/>
          </a:ln>
        </p:spPr>
        <p:txBody>
          <a:bodyPr wrap="none">
            <a:spAutoFit/>
          </a:bodyPr>
          <a:lstStyle/>
          <a:p>
            <a:r>
              <a:rPr lang="en-US" sz="1200" i="1">
                <a:latin typeface="Calibri" pitchFamily="34" charset="0"/>
              </a:rPr>
              <a:t>Larson 2005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US" smtClean="0"/>
              <a:t>Another important question</a:t>
            </a:r>
          </a:p>
        </p:txBody>
      </p:sp>
      <p:sp>
        <p:nvSpPr>
          <p:cNvPr id="67586" name="Content Placeholder 2"/>
          <p:cNvSpPr>
            <a:spLocks noGrp="1"/>
          </p:cNvSpPr>
          <p:nvPr>
            <p:ph idx="1"/>
          </p:nvPr>
        </p:nvSpPr>
        <p:spPr/>
        <p:txBody>
          <a:bodyPr/>
          <a:lstStyle/>
          <a:p>
            <a:pPr eaLnBrk="1" hangingPunct="1"/>
            <a:r>
              <a:rPr lang="en-US" smtClean="0"/>
              <a:t>Have we identified what our goal is when we start a social skills group?</a:t>
            </a:r>
          </a:p>
          <a:p>
            <a:pPr lvl="1" eaLnBrk="1" hangingPunct="1"/>
            <a:r>
              <a:rPr lang="en-US" smtClean="0"/>
              <a:t>Social skills</a:t>
            </a:r>
          </a:p>
          <a:p>
            <a:pPr lvl="1" eaLnBrk="1" hangingPunct="1"/>
            <a:r>
              <a:rPr lang="en-US" smtClean="0"/>
              <a:t>Compliance training</a:t>
            </a:r>
          </a:p>
          <a:p>
            <a:pPr lvl="1" eaLnBrk="1" hangingPunct="1"/>
            <a:r>
              <a:rPr lang="en-US" smtClean="0"/>
              <a:t>Social/emotional learning</a:t>
            </a:r>
          </a:p>
          <a:p>
            <a:pPr lvl="1" eaLnBrk="1" hangingPunct="1"/>
            <a:r>
              <a:rPr lang="en-US" smtClean="0"/>
              <a:t>Problem-solving</a:t>
            </a:r>
          </a:p>
          <a:p>
            <a:pPr lvl="1" eaLnBrk="1" hangingPunct="1"/>
            <a:r>
              <a:rPr lang="en-US" smtClean="0"/>
              <a:t>Aggression replacement / anger management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7"/>
          <p:cNvSpPr>
            <a:spLocks noGrp="1" noChangeArrowheads="1"/>
          </p:cNvSpPr>
          <p:nvPr>
            <p:ph type="title"/>
          </p:nvPr>
        </p:nvSpPr>
        <p:spPr>
          <a:xfrm>
            <a:off x="889000" y="152400"/>
            <a:ext cx="7467600" cy="1143000"/>
          </a:xfrm>
        </p:spPr>
        <p:txBody>
          <a:bodyPr/>
          <a:lstStyle/>
          <a:p>
            <a:pPr eaLnBrk="1" hangingPunct="1"/>
            <a:r>
              <a:rPr lang="en-US" sz="4000" smtClean="0"/>
              <a:t>Basic Assumptions on Social Skills</a:t>
            </a:r>
          </a:p>
        </p:txBody>
      </p:sp>
      <p:sp>
        <p:nvSpPr>
          <p:cNvPr id="9224" name="Rectangle 8"/>
          <p:cNvSpPr>
            <a:spLocks noGrp="1" noChangeArrowheads="1"/>
          </p:cNvSpPr>
          <p:nvPr>
            <p:ph idx="1"/>
          </p:nvPr>
        </p:nvSpPr>
        <p:spPr>
          <a:xfrm>
            <a:off x="457200" y="1295400"/>
            <a:ext cx="8229600" cy="4800600"/>
          </a:xfrm>
        </p:spPr>
        <p:txBody>
          <a:bodyPr/>
          <a:lstStyle/>
          <a:p>
            <a:pPr eaLnBrk="1" hangingPunct="1"/>
            <a:r>
              <a:rPr lang="en-US" sz="2800" smtClean="0"/>
              <a:t>primarily learned behaviors.</a:t>
            </a:r>
          </a:p>
          <a:p>
            <a:pPr eaLnBrk="1" hangingPunct="1"/>
            <a:r>
              <a:rPr lang="en-US" sz="2800" smtClean="0"/>
              <a:t>deficits can be </a:t>
            </a:r>
            <a:r>
              <a:rPr lang="en-US" sz="2800" b="1" i="1" smtClean="0"/>
              <a:t>acquisition</a:t>
            </a:r>
            <a:r>
              <a:rPr lang="en-US" sz="2800" smtClean="0"/>
              <a:t> (“Can’t do”) or </a:t>
            </a:r>
            <a:r>
              <a:rPr lang="en-US" sz="2800" b="1" i="1" smtClean="0"/>
              <a:t>performance</a:t>
            </a:r>
            <a:r>
              <a:rPr lang="en-US" sz="2800" smtClean="0"/>
              <a:t> (“Won’t do”) problems. </a:t>
            </a:r>
          </a:p>
          <a:p>
            <a:pPr eaLnBrk="1" hangingPunct="1"/>
            <a:r>
              <a:rPr lang="en-US" sz="2800" smtClean="0"/>
              <a:t>are comprised of specific and discrete verbal and nonverbal behaviors.</a:t>
            </a:r>
          </a:p>
          <a:p>
            <a:pPr eaLnBrk="1" hangingPunct="1"/>
            <a:r>
              <a:rPr lang="en-US" sz="2800" smtClean="0"/>
              <a:t>include both initiations and responses.</a:t>
            </a:r>
          </a:p>
          <a:p>
            <a:pPr eaLnBrk="1" hangingPunct="1"/>
            <a:r>
              <a:rPr lang="en-US" sz="2800" smtClean="0"/>
              <a:t>interactive by nature.</a:t>
            </a:r>
          </a:p>
          <a:p>
            <a:pPr eaLnBrk="1" hangingPunct="1"/>
            <a:r>
              <a:rPr lang="en-US" sz="2800" smtClean="0"/>
              <a:t>highly contextual.</a:t>
            </a:r>
          </a:p>
          <a:p>
            <a:pPr eaLnBrk="1" hangingPunct="1"/>
            <a:r>
              <a:rPr lang="en-US" sz="2800" smtClean="0"/>
              <a:t>deficits &amp; competing problem behaviors can be identified &amp; treated.</a:t>
            </a:r>
          </a:p>
        </p:txBody>
      </p:sp>
      <p:sp>
        <p:nvSpPr>
          <p:cNvPr id="69635" name="Slide Number Placeholder 4"/>
          <p:cNvSpPr>
            <a:spLocks noGrp="1"/>
          </p:cNvSpPr>
          <p:nvPr>
            <p:ph type="sldNum" sz="quarter" idx="12"/>
          </p:nvPr>
        </p:nvSpPr>
        <p:spPr bwMode="auto">
          <a:xfrm>
            <a:off x="6553200" y="6248400"/>
            <a:ext cx="2133600" cy="457200"/>
          </a:xfrm>
          <a:noFill/>
          <a:ln>
            <a:miter lim="800000"/>
            <a:headEnd/>
            <a:tailEnd/>
          </a:ln>
        </p:spPr>
        <p:txBody>
          <a:bodyPr wrap="square" numCol="1" anchor="b" anchorCtr="0" compatLnSpc="1">
            <a:prstTxWarp prst="textNoShape">
              <a:avLst/>
            </a:prstTxWarp>
          </a:bodyPr>
          <a:lstStyle/>
          <a:p>
            <a:pPr fontAlgn="base">
              <a:spcBef>
                <a:spcPct val="0"/>
              </a:spcBef>
              <a:spcAft>
                <a:spcPct val="0"/>
              </a:spcAft>
            </a:pPr>
            <a:fld id="{94BEDD15-A8BE-4D17-87F2-3B88181DCB28}" type="slidenum">
              <a:rPr lang="en-US" smtClean="0">
                <a:solidFill>
                  <a:schemeClr val="tx1"/>
                </a:solidFill>
                <a:latin typeface="Arial Black" pitchFamily="34" charset="0"/>
              </a:rPr>
              <a:pPr fontAlgn="base">
                <a:spcBef>
                  <a:spcPct val="0"/>
                </a:spcBef>
                <a:spcAft>
                  <a:spcPct val="0"/>
                </a:spcAft>
              </a:pPr>
              <a:t>31</a:t>
            </a:fld>
            <a:endParaRPr lang="en-US" smtClean="0">
              <a:solidFill>
                <a:schemeClr val="tx1"/>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4">
                                            <p:txEl>
                                              <p:pRg st="0" end="0"/>
                                            </p:txEl>
                                          </p:spTgt>
                                        </p:tgtEl>
                                        <p:attrNameLst>
                                          <p:attrName>style.visibility</p:attrName>
                                        </p:attrNameLst>
                                      </p:cBhvr>
                                      <p:to>
                                        <p:strVal val="visible"/>
                                      </p:to>
                                    </p:set>
                                    <p:animEffect transition="in" filter="fade">
                                      <p:cBhvr>
                                        <p:cTn id="7" dur="1000"/>
                                        <p:tgtEl>
                                          <p:spTgt spid="9224">
                                            <p:txEl>
                                              <p:pRg st="0" end="0"/>
                                            </p:txEl>
                                          </p:spTgt>
                                        </p:tgtEl>
                                      </p:cBhvr>
                                    </p:animEffect>
                                    <p:anim calcmode="lin" valueType="num">
                                      <p:cBhvr>
                                        <p:cTn id="8" dur="1000" fill="hold"/>
                                        <p:tgtEl>
                                          <p:spTgt spid="92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24">
                                            <p:txEl>
                                              <p:pRg st="1" end="1"/>
                                            </p:txEl>
                                          </p:spTgt>
                                        </p:tgtEl>
                                        <p:attrNameLst>
                                          <p:attrName>style.visibility</p:attrName>
                                        </p:attrNameLst>
                                      </p:cBhvr>
                                      <p:to>
                                        <p:strVal val="visible"/>
                                      </p:to>
                                    </p:set>
                                    <p:animEffect transition="in" filter="fade">
                                      <p:cBhvr>
                                        <p:cTn id="14" dur="1000"/>
                                        <p:tgtEl>
                                          <p:spTgt spid="9224">
                                            <p:txEl>
                                              <p:pRg st="1" end="1"/>
                                            </p:txEl>
                                          </p:spTgt>
                                        </p:tgtEl>
                                      </p:cBhvr>
                                    </p:animEffect>
                                    <p:anim calcmode="lin" valueType="num">
                                      <p:cBhvr>
                                        <p:cTn id="15" dur="1000" fill="hold"/>
                                        <p:tgtEl>
                                          <p:spTgt spid="92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24">
                                            <p:txEl>
                                              <p:pRg st="2" end="2"/>
                                            </p:txEl>
                                          </p:spTgt>
                                        </p:tgtEl>
                                        <p:attrNameLst>
                                          <p:attrName>style.visibility</p:attrName>
                                        </p:attrNameLst>
                                      </p:cBhvr>
                                      <p:to>
                                        <p:strVal val="visible"/>
                                      </p:to>
                                    </p:set>
                                    <p:animEffect transition="in" filter="fade">
                                      <p:cBhvr>
                                        <p:cTn id="21" dur="1000"/>
                                        <p:tgtEl>
                                          <p:spTgt spid="9224">
                                            <p:txEl>
                                              <p:pRg st="2" end="2"/>
                                            </p:txEl>
                                          </p:spTgt>
                                        </p:tgtEl>
                                      </p:cBhvr>
                                    </p:animEffect>
                                    <p:anim calcmode="lin" valueType="num">
                                      <p:cBhvr>
                                        <p:cTn id="22" dur="1000" fill="hold"/>
                                        <p:tgtEl>
                                          <p:spTgt spid="92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24">
                                            <p:txEl>
                                              <p:pRg st="3" end="3"/>
                                            </p:txEl>
                                          </p:spTgt>
                                        </p:tgtEl>
                                        <p:attrNameLst>
                                          <p:attrName>style.visibility</p:attrName>
                                        </p:attrNameLst>
                                      </p:cBhvr>
                                      <p:to>
                                        <p:strVal val="visible"/>
                                      </p:to>
                                    </p:set>
                                    <p:animEffect transition="in" filter="fade">
                                      <p:cBhvr>
                                        <p:cTn id="28" dur="1000"/>
                                        <p:tgtEl>
                                          <p:spTgt spid="9224">
                                            <p:txEl>
                                              <p:pRg st="3" end="3"/>
                                            </p:txEl>
                                          </p:spTgt>
                                        </p:tgtEl>
                                      </p:cBhvr>
                                    </p:animEffect>
                                    <p:anim calcmode="lin" valueType="num">
                                      <p:cBhvr>
                                        <p:cTn id="29" dur="1000" fill="hold"/>
                                        <p:tgtEl>
                                          <p:spTgt spid="92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24">
                                            <p:txEl>
                                              <p:pRg st="4" end="4"/>
                                            </p:txEl>
                                          </p:spTgt>
                                        </p:tgtEl>
                                        <p:attrNameLst>
                                          <p:attrName>style.visibility</p:attrName>
                                        </p:attrNameLst>
                                      </p:cBhvr>
                                      <p:to>
                                        <p:strVal val="visible"/>
                                      </p:to>
                                    </p:set>
                                    <p:animEffect transition="in" filter="fade">
                                      <p:cBhvr>
                                        <p:cTn id="35" dur="1000"/>
                                        <p:tgtEl>
                                          <p:spTgt spid="9224">
                                            <p:txEl>
                                              <p:pRg st="4" end="4"/>
                                            </p:txEl>
                                          </p:spTgt>
                                        </p:tgtEl>
                                      </p:cBhvr>
                                    </p:animEffect>
                                    <p:anim calcmode="lin" valueType="num">
                                      <p:cBhvr>
                                        <p:cTn id="36" dur="1000" fill="hold"/>
                                        <p:tgtEl>
                                          <p:spTgt spid="922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224">
                                            <p:txEl>
                                              <p:pRg st="5" end="5"/>
                                            </p:txEl>
                                          </p:spTgt>
                                        </p:tgtEl>
                                        <p:attrNameLst>
                                          <p:attrName>style.visibility</p:attrName>
                                        </p:attrNameLst>
                                      </p:cBhvr>
                                      <p:to>
                                        <p:strVal val="visible"/>
                                      </p:to>
                                    </p:set>
                                    <p:animEffect transition="in" filter="fade">
                                      <p:cBhvr>
                                        <p:cTn id="42" dur="1000"/>
                                        <p:tgtEl>
                                          <p:spTgt spid="9224">
                                            <p:txEl>
                                              <p:pRg st="5" end="5"/>
                                            </p:txEl>
                                          </p:spTgt>
                                        </p:tgtEl>
                                      </p:cBhvr>
                                    </p:animEffect>
                                    <p:anim calcmode="lin" valueType="num">
                                      <p:cBhvr>
                                        <p:cTn id="43" dur="1000" fill="hold"/>
                                        <p:tgtEl>
                                          <p:spTgt spid="922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2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224">
                                            <p:txEl>
                                              <p:pRg st="6" end="6"/>
                                            </p:txEl>
                                          </p:spTgt>
                                        </p:tgtEl>
                                        <p:attrNameLst>
                                          <p:attrName>style.visibility</p:attrName>
                                        </p:attrNameLst>
                                      </p:cBhvr>
                                      <p:to>
                                        <p:strVal val="visible"/>
                                      </p:to>
                                    </p:set>
                                    <p:animEffect transition="in" filter="fade">
                                      <p:cBhvr>
                                        <p:cTn id="49" dur="1000"/>
                                        <p:tgtEl>
                                          <p:spTgt spid="9224">
                                            <p:txEl>
                                              <p:pRg st="6" end="6"/>
                                            </p:txEl>
                                          </p:spTgt>
                                        </p:tgtEl>
                                      </p:cBhvr>
                                    </p:animEffect>
                                    <p:anim calcmode="lin" valueType="num">
                                      <p:cBhvr>
                                        <p:cTn id="50" dur="1000" fill="hold"/>
                                        <p:tgtEl>
                                          <p:spTgt spid="922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2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US" smtClean="0"/>
              <a:t>Classification of Social Skills</a:t>
            </a:r>
          </a:p>
        </p:txBody>
      </p:sp>
      <p:sp>
        <p:nvSpPr>
          <p:cNvPr id="71682" name="Content Placeholder 2"/>
          <p:cNvSpPr>
            <a:spLocks noGrp="1"/>
          </p:cNvSpPr>
          <p:nvPr>
            <p:ph idx="1"/>
          </p:nvPr>
        </p:nvSpPr>
        <p:spPr/>
        <p:txBody>
          <a:bodyPr/>
          <a:lstStyle/>
          <a:p>
            <a:pPr eaLnBrk="1" hangingPunct="1"/>
            <a:r>
              <a:rPr lang="en-US" b="1" smtClean="0"/>
              <a:t>Acquisition Deficits</a:t>
            </a:r>
          </a:p>
          <a:p>
            <a:pPr lvl="1" eaLnBrk="1" hangingPunct="1"/>
            <a:r>
              <a:rPr lang="en-US" sz="2000" smtClean="0"/>
              <a:t>Absence of knowledge for executing skill or failure to discriminate which social behaviors are appropriate in specific situations (can’t do)</a:t>
            </a:r>
          </a:p>
          <a:p>
            <a:pPr eaLnBrk="1" hangingPunct="1"/>
            <a:r>
              <a:rPr lang="en-US" b="1" smtClean="0"/>
              <a:t>Performance Deficits</a:t>
            </a:r>
          </a:p>
          <a:p>
            <a:pPr lvl="1" eaLnBrk="1" hangingPunct="1"/>
            <a:r>
              <a:rPr lang="en-US" sz="2000" smtClean="0"/>
              <a:t>Skill is present in repertoire, but student fails to perform at acceptable levels (won’t do)</a:t>
            </a:r>
          </a:p>
          <a:p>
            <a:pPr eaLnBrk="1" hangingPunct="1"/>
            <a:r>
              <a:rPr lang="en-US" b="1" smtClean="0"/>
              <a:t>Fluency Deficits</a:t>
            </a:r>
          </a:p>
          <a:p>
            <a:pPr lvl="1" eaLnBrk="1" hangingPunct="1"/>
            <a:r>
              <a:rPr lang="en-US" sz="2000" smtClean="0"/>
              <a:t>Lack of exposure to sufficient or skilled models of social behavior, insufficient rehearsal/practice or low rates or inconsistent delivery of reinforcement of skilled performances</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endParaRPr lang="en-US" smtClean="0"/>
          </a:p>
        </p:txBody>
      </p:sp>
      <p:graphicFrame>
        <p:nvGraphicFramePr>
          <p:cNvPr id="4" name="Content Placeholder 3"/>
          <p:cNvGraphicFramePr>
            <a:graphicFrameLocks noGrp="1"/>
          </p:cNvGraphicFramePr>
          <p:nvPr>
            <p:ph idx="1"/>
          </p:nvPr>
        </p:nvGraphicFramePr>
        <p:xfrm>
          <a:off x="0" y="0"/>
          <a:ext cx="9144000" cy="7110155"/>
        </p:xfrm>
        <a:graphic>
          <a:graphicData uri="http://schemas.openxmlformats.org/drawingml/2006/table">
            <a:tbl>
              <a:tblPr firstRow="1" bandRow="1">
                <a:tableStyleId>{5C22544A-7EE6-4342-B048-85BDC9FD1C3A}</a:tableStyleId>
              </a:tblPr>
              <a:tblGrid>
                <a:gridCol w="4572000"/>
                <a:gridCol w="4572000"/>
              </a:tblGrid>
              <a:tr h="560243">
                <a:tc>
                  <a:txBody>
                    <a:bodyPr/>
                    <a:lstStyle/>
                    <a:p>
                      <a:endParaRPr lang="en-US" dirty="0"/>
                    </a:p>
                  </a:txBody>
                  <a:tcPr/>
                </a:tc>
                <a:tc>
                  <a:txBody>
                    <a:bodyPr/>
                    <a:lstStyle/>
                    <a:p>
                      <a:pPr algn="ctr"/>
                      <a:r>
                        <a:rPr lang="en-US" sz="2400" dirty="0" smtClean="0"/>
                        <a:t>Actions &amp; Interventions</a:t>
                      </a:r>
                      <a:endParaRPr lang="en-US" sz="2400" dirty="0"/>
                    </a:p>
                  </a:txBody>
                  <a:tcPr/>
                </a:tc>
              </a:tr>
              <a:tr h="1413697">
                <a:tc>
                  <a:txBody>
                    <a:bodyPr/>
                    <a:lstStyle/>
                    <a:p>
                      <a:r>
                        <a:rPr lang="en-US" sz="2000" b="1" dirty="0" smtClean="0"/>
                        <a:t>Social Skill Strengths</a:t>
                      </a:r>
                      <a:r>
                        <a:rPr lang="en-US" sz="2000" dirty="0" smtClean="0"/>
                        <a:t>: student knows and uses social skills consistently and appropriately</a:t>
                      </a:r>
                      <a:endParaRPr lang="en-US" sz="2000" dirty="0"/>
                    </a:p>
                  </a:txBody>
                  <a:tcPr/>
                </a:tc>
                <a:tc>
                  <a:txBody>
                    <a:bodyPr/>
                    <a:lstStyle/>
                    <a:p>
                      <a:pPr>
                        <a:buFont typeface="Wingdings" pitchFamily="2" charset="2"/>
                        <a:buChar char="ü"/>
                      </a:pPr>
                      <a:r>
                        <a:rPr lang="en-US" sz="2000" dirty="0" smtClean="0"/>
                        <a:t>Reinforce</a:t>
                      </a:r>
                      <a:r>
                        <a:rPr lang="en-US" sz="2000" baseline="0" dirty="0" smtClean="0"/>
                        <a:t> to maintain desired social behavior</a:t>
                      </a:r>
                    </a:p>
                    <a:p>
                      <a:pPr>
                        <a:buFont typeface="Wingdings" pitchFamily="2" charset="2"/>
                        <a:buChar char="ü"/>
                      </a:pPr>
                      <a:r>
                        <a:rPr lang="en-US" sz="2000" baseline="0" dirty="0" smtClean="0"/>
                        <a:t>Use student as a model for other students</a:t>
                      </a:r>
                      <a:endParaRPr lang="en-US" sz="2000" dirty="0"/>
                    </a:p>
                  </a:txBody>
                  <a:tcPr/>
                </a:tc>
              </a:tr>
              <a:tr h="1166419">
                <a:tc>
                  <a:txBody>
                    <a:bodyPr/>
                    <a:lstStyle/>
                    <a:p>
                      <a:r>
                        <a:rPr lang="en-US" sz="2000" b="1" baseline="0" dirty="0" smtClean="0"/>
                        <a:t>Performance Deficits</a:t>
                      </a:r>
                      <a:endParaRPr lang="en-US" sz="2000" b="1" dirty="0"/>
                    </a:p>
                  </a:txBody>
                  <a:tcPr/>
                </a:tc>
                <a:tc>
                  <a:txBody>
                    <a:bodyPr/>
                    <a:lstStyle/>
                    <a:p>
                      <a:pPr>
                        <a:buFont typeface="Wingdings" pitchFamily="2" charset="2"/>
                        <a:buChar char="ü"/>
                      </a:pPr>
                      <a:r>
                        <a:rPr lang="en-US" sz="2000" dirty="0" smtClean="0"/>
                        <a:t>Use behavior techniques</a:t>
                      </a:r>
                      <a:r>
                        <a:rPr lang="en-US" sz="2000" baseline="0" dirty="0" smtClean="0"/>
                        <a:t> to increase student practice and performance of desired social behavior</a:t>
                      </a:r>
                      <a:endParaRPr lang="en-US" sz="2000" dirty="0"/>
                    </a:p>
                  </a:txBody>
                  <a:tcPr/>
                </a:tc>
              </a:tr>
              <a:tr h="753686">
                <a:tc>
                  <a:txBody>
                    <a:bodyPr/>
                    <a:lstStyle/>
                    <a:p>
                      <a:r>
                        <a:rPr lang="en-US" sz="2000" b="1" dirty="0" smtClean="0"/>
                        <a:t>Frequency Deficits</a:t>
                      </a:r>
                      <a:endParaRPr lang="en-US" sz="2000" b="1" dirty="0"/>
                    </a:p>
                  </a:txBody>
                  <a:tcPr/>
                </a:tc>
                <a:tc>
                  <a:txBody>
                    <a:bodyPr/>
                    <a:lstStyle/>
                    <a:p>
                      <a:pPr>
                        <a:buFont typeface="Wingdings" pitchFamily="2" charset="2"/>
                        <a:buChar char="ü"/>
                      </a:pPr>
                      <a:r>
                        <a:rPr lang="en-US" sz="2000" dirty="0" smtClean="0"/>
                        <a:t>Provide extensive opportunities to practices across</a:t>
                      </a:r>
                      <a:r>
                        <a:rPr lang="en-US" sz="2000" baseline="0" dirty="0" smtClean="0"/>
                        <a:t> a wide range of exemplars</a:t>
                      </a:r>
                      <a:endParaRPr lang="en-US" sz="2000" dirty="0"/>
                    </a:p>
                  </a:txBody>
                  <a:tcPr/>
                </a:tc>
              </a:tr>
              <a:tr h="753686">
                <a:tc>
                  <a:txBody>
                    <a:bodyPr/>
                    <a:lstStyle/>
                    <a:p>
                      <a:r>
                        <a:rPr lang="en-US" sz="2000" b="1" dirty="0" smtClean="0"/>
                        <a:t>Acquisition Deficits</a:t>
                      </a:r>
                      <a:endParaRPr lang="en-US" sz="2000" b="1" dirty="0"/>
                    </a:p>
                  </a:txBody>
                  <a:tcPr/>
                </a:tc>
                <a:tc>
                  <a:txBody>
                    <a:bodyPr/>
                    <a:lstStyle/>
                    <a:p>
                      <a:pPr>
                        <a:buFont typeface="Wingdings" pitchFamily="2" charset="2"/>
                        <a:buChar char="ü"/>
                      </a:pPr>
                      <a:r>
                        <a:rPr lang="en-US" sz="2000" dirty="0" smtClean="0"/>
                        <a:t>Direct</a:t>
                      </a:r>
                      <a:r>
                        <a:rPr lang="en-US" sz="2000" baseline="0" dirty="0" smtClean="0"/>
                        <a:t> instruction of the desired social behavior</a:t>
                      </a:r>
                      <a:endParaRPr lang="en-US" sz="2000" dirty="0"/>
                    </a:p>
                  </a:txBody>
                  <a:tcPr/>
                </a:tc>
              </a:tr>
              <a:tr h="2210270">
                <a:tc>
                  <a:txBody>
                    <a:bodyPr/>
                    <a:lstStyle/>
                    <a:p>
                      <a:r>
                        <a:rPr lang="en-US" sz="2000" b="1" dirty="0" smtClean="0"/>
                        <a:t>Competing Problem Behaviors</a:t>
                      </a:r>
                      <a:endParaRPr lang="en-US" sz="2000" b="1" dirty="0"/>
                    </a:p>
                  </a:txBody>
                  <a:tcPr/>
                </a:tc>
                <a:tc>
                  <a:txBody>
                    <a:bodyPr/>
                    <a:lstStyle/>
                    <a:p>
                      <a:pPr>
                        <a:buFont typeface="Wingdings" pitchFamily="2" charset="2"/>
                        <a:buChar char="ü"/>
                      </a:pPr>
                      <a:r>
                        <a:rPr lang="en-US" sz="2000" dirty="0" smtClean="0"/>
                        <a:t>Use behavior techniques to reduce interfering behaviors</a:t>
                      </a:r>
                    </a:p>
                    <a:p>
                      <a:pPr>
                        <a:buFont typeface="Wingdings" pitchFamily="2" charset="2"/>
                        <a:buChar char="ü"/>
                      </a:pPr>
                      <a:r>
                        <a:rPr lang="en-US" sz="2000" dirty="0" smtClean="0"/>
                        <a:t>Collect</a:t>
                      </a:r>
                      <a:r>
                        <a:rPr lang="en-US" sz="2000" baseline="0" dirty="0" smtClean="0"/>
                        <a:t> further information (e.g. FBA - direct observations, interviews, comprehensive assessment of problem behaviors).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eaLnBrk="1" hangingPunct="1"/>
            <a:r>
              <a:rPr lang="en-US" smtClean="0"/>
              <a:t>Competing Problem Behaviors</a:t>
            </a:r>
          </a:p>
        </p:txBody>
      </p:sp>
      <p:sp>
        <p:nvSpPr>
          <p:cNvPr id="75778" name="Content Placeholder 2"/>
          <p:cNvSpPr>
            <a:spLocks noGrp="1"/>
          </p:cNvSpPr>
          <p:nvPr>
            <p:ph idx="1"/>
          </p:nvPr>
        </p:nvSpPr>
        <p:spPr/>
        <p:txBody>
          <a:bodyPr/>
          <a:lstStyle/>
          <a:p>
            <a:pPr eaLnBrk="1" hangingPunct="1">
              <a:buFont typeface="Wingdings" pitchFamily="2" charset="2"/>
              <a:buNone/>
            </a:pPr>
            <a:r>
              <a:rPr lang="en-US" u="sng" smtClean="0"/>
              <a:t>Interfering</a:t>
            </a:r>
            <a:r>
              <a:rPr lang="en-US" smtClean="0"/>
              <a:t> or </a:t>
            </a:r>
            <a:r>
              <a:rPr lang="en-US" u="sng" smtClean="0"/>
              <a:t>competing</a:t>
            </a:r>
            <a:r>
              <a:rPr lang="en-US" smtClean="0"/>
              <a:t> problem behavior are combined to classify social skill deficits</a:t>
            </a:r>
          </a:p>
          <a:p>
            <a:pPr eaLnBrk="1" hangingPunct="1"/>
            <a:r>
              <a:rPr lang="en-US" b="1" smtClean="0"/>
              <a:t>Internalizing</a:t>
            </a:r>
            <a:r>
              <a:rPr lang="en-US" smtClean="0"/>
              <a:t> or overcontrolled behaviors (e.g., anxiety, depression, social withdrawal)</a:t>
            </a:r>
          </a:p>
          <a:p>
            <a:pPr eaLnBrk="1" hangingPunct="1"/>
            <a:r>
              <a:rPr lang="en-US" b="1" smtClean="0"/>
              <a:t>Externalizing</a:t>
            </a:r>
            <a:r>
              <a:rPr lang="en-US" smtClean="0"/>
              <a:t> or undercontrolled behavior patterns (e.g., aggression, disruption, impulsivity)</a:t>
            </a:r>
          </a:p>
          <a:p>
            <a:pPr eaLnBrk="1" hangingPunct="1"/>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eaLnBrk="1" hangingPunct="1"/>
            <a:r>
              <a:rPr lang="en-US" smtClean="0"/>
              <a:t>Why Assessment?</a:t>
            </a:r>
          </a:p>
        </p:txBody>
      </p:sp>
      <p:sp>
        <p:nvSpPr>
          <p:cNvPr id="77826" name="Content Placeholder 2"/>
          <p:cNvSpPr>
            <a:spLocks noGrp="1"/>
          </p:cNvSpPr>
          <p:nvPr>
            <p:ph idx="1"/>
          </p:nvPr>
        </p:nvSpPr>
        <p:spPr/>
        <p:txBody>
          <a:bodyPr/>
          <a:lstStyle/>
          <a:p>
            <a:pPr eaLnBrk="1" hangingPunct="1"/>
            <a:r>
              <a:rPr lang="en-US" smtClean="0"/>
              <a:t>Screening and selection of students for social skills interventions</a:t>
            </a:r>
          </a:p>
          <a:p>
            <a:pPr eaLnBrk="1" hangingPunct="1"/>
            <a:r>
              <a:rPr lang="en-US" smtClean="0"/>
              <a:t>Classification of specific types of social skills deficits</a:t>
            </a:r>
          </a:p>
          <a:p>
            <a:pPr eaLnBrk="1" hangingPunct="1"/>
            <a:r>
              <a:rPr lang="en-US" smtClean="0"/>
              <a:t>Selection of targeted skills and competing problem behaviors for intervention</a:t>
            </a:r>
          </a:p>
          <a:p>
            <a:pPr eaLnBrk="1" hangingPunct="1"/>
            <a:r>
              <a:rPr lang="en-US" smtClean="0"/>
              <a:t>Functional assessment</a:t>
            </a:r>
          </a:p>
          <a:p>
            <a:pPr eaLnBrk="1" hangingPunct="1"/>
            <a:r>
              <a:rPr lang="en-US" smtClean="0"/>
              <a:t>Evaluation of the effects of the intervention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eaLnBrk="1" hangingPunct="1"/>
            <a:r>
              <a:rPr lang="en-US" smtClean="0"/>
              <a:t>Social Skills Rating Scales</a:t>
            </a:r>
          </a:p>
        </p:txBody>
      </p:sp>
      <p:sp>
        <p:nvSpPr>
          <p:cNvPr id="79874" name="Content Placeholder 2"/>
          <p:cNvSpPr>
            <a:spLocks noGrp="1"/>
          </p:cNvSpPr>
          <p:nvPr>
            <p:ph idx="1"/>
          </p:nvPr>
        </p:nvSpPr>
        <p:spPr/>
        <p:txBody>
          <a:bodyPr/>
          <a:lstStyle/>
          <a:p>
            <a:pPr eaLnBrk="1" hangingPunct="1">
              <a:buFont typeface="Arial" charset="0"/>
              <a:buNone/>
            </a:pPr>
            <a:r>
              <a:rPr lang="en-US" smtClean="0"/>
              <a:t>Look for:</a:t>
            </a:r>
          </a:p>
          <a:p>
            <a:pPr eaLnBrk="1" hangingPunct="1"/>
            <a:r>
              <a:rPr lang="en-US" smtClean="0"/>
              <a:t>Large and representative standardization samples.</a:t>
            </a:r>
          </a:p>
          <a:p>
            <a:pPr eaLnBrk="1" hangingPunct="1"/>
            <a:r>
              <a:rPr lang="en-US" smtClean="0"/>
              <a:t>Adequate psychometric properties</a:t>
            </a:r>
          </a:p>
          <a:p>
            <a:pPr eaLnBrk="1" hangingPunct="1"/>
            <a:r>
              <a:rPr lang="en-US" smtClean="0"/>
              <a:t>User-friendly availability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457200" y="274638"/>
            <a:ext cx="8229600" cy="1020762"/>
          </a:xfrm>
        </p:spPr>
        <p:txBody>
          <a:bodyPr/>
          <a:lstStyle/>
          <a:p>
            <a:pPr eaLnBrk="1" hangingPunct="1"/>
            <a:r>
              <a:rPr lang="en-US" sz="3600" smtClean="0"/>
              <a:t>Screening Tools</a:t>
            </a:r>
            <a:br>
              <a:rPr lang="en-US" sz="3600" smtClean="0"/>
            </a:br>
            <a:r>
              <a:rPr lang="en-US" sz="2800" i="1" smtClean="0"/>
              <a:t>Norm Referenced and Standardized</a:t>
            </a:r>
          </a:p>
        </p:txBody>
      </p:sp>
      <p:sp>
        <p:nvSpPr>
          <p:cNvPr id="3" name="Content Placeholder 2"/>
          <p:cNvSpPr>
            <a:spLocks noGrp="1"/>
          </p:cNvSpPr>
          <p:nvPr>
            <p:ph idx="1"/>
          </p:nvPr>
        </p:nvSpPr>
        <p:spPr>
          <a:xfrm>
            <a:off x="457200" y="1447800"/>
            <a:ext cx="8229600" cy="4678363"/>
          </a:xfrm>
        </p:spPr>
        <p:txBody>
          <a:bodyPr rtlCol="0">
            <a:normAutofit fontScale="85000" lnSpcReduction="10000"/>
          </a:bodyPr>
          <a:lstStyle/>
          <a:p>
            <a:pPr eaLnBrk="1" fontAlgn="auto" hangingPunct="1">
              <a:spcAft>
                <a:spcPts val="0"/>
              </a:spcAft>
              <a:buFont typeface="Arial" pitchFamily="34" charset="0"/>
              <a:buChar char="•"/>
              <a:defRPr/>
            </a:pPr>
            <a:r>
              <a:rPr lang="en-US" sz="2800" b="1" dirty="0" smtClean="0"/>
              <a:t>SSIS (Social Skills Improvement System)</a:t>
            </a:r>
          </a:p>
          <a:p>
            <a:pPr lvl="1" eaLnBrk="1" fontAlgn="auto" hangingPunct="1">
              <a:spcAft>
                <a:spcPts val="0"/>
              </a:spcAft>
              <a:buFont typeface="Arial" pitchFamily="34" charset="0"/>
              <a:buChar char="–"/>
              <a:defRPr/>
            </a:pPr>
            <a:r>
              <a:rPr lang="en-US" dirty="0" smtClean="0"/>
              <a:t>Elliott &amp; Gresham, 2008 (Pearson, </a:t>
            </a:r>
            <a:r>
              <a:rPr lang="en-US" dirty="0" err="1" smtClean="0"/>
              <a:t>PsychCorp</a:t>
            </a:r>
            <a:r>
              <a:rPr lang="en-US" dirty="0" smtClean="0"/>
              <a:t>.)</a:t>
            </a:r>
          </a:p>
          <a:p>
            <a:pPr lvl="1" eaLnBrk="1" fontAlgn="auto" hangingPunct="1">
              <a:spcAft>
                <a:spcPts val="0"/>
              </a:spcAft>
              <a:buFont typeface="Arial" pitchFamily="34" charset="0"/>
              <a:buChar char="–"/>
              <a:defRPr/>
            </a:pPr>
            <a:r>
              <a:rPr lang="en-US" dirty="0" smtClean="0"/>
              <a:t>Teacher, Parent, Student Rating Scales</a:t>
            </a:r>
          </a:p>
          <a:p>
            <a:pPr lvl="1" eaLnBrk="1" fontAlgn="auto" hangingPunct="1">
              <a:spcAft>
                <a:spcPts val="0"/>
              </a:spcAft>
              <a:buFont typeface="Arial" pitchFamily="34" charset="0"/>
              <a:buChar char="–"/>
              <a:defRPr/>
            </a:pPr>
            <a:r>
              <a:rPr lang="en-US" dirty="0"/>
              <a:t>Assesses 3 domains (a) social skills, (b) problem behaviors, (c) academic </a:t>
            </a:r>
            <a:r>
              <a:rPr lang="en-US" dirty="0" smtClean="0"/>
              <a:t>competence</a:t>
            </a:r>
          </a:p>
          <a:p>
            <a:pPr eaLnBrk="1" fontAlgn="auto" hangingPunct="1">
              <a:spcAft>
                <a:spcPts val="0"/>
              </a:spcAft>
              <a:buFont typeface="Arial" pitchFamily="34" charset="0"/>
              <a:buChar char="•"/>
              <a:defRPr/>
            </a:pPr>
            <a:r>
              <a:rPr lang="en-US" sz="2800" b="1" dirty="0"/>
              <a:t>Walker-McConnell Scales of Social Competence and School Adjustment (SSCSA</a:t>
            </a:r>
            <a:r>
              <a:rPr lang="en-US" sz="2800" b="1" dirty="0" smtClean="0"/>
              <a:t>)</a:t>
            </a:r>
          </a:p>
          <a:p>
            <a:pPr lvl="1" eaLnBrk="1" fontAlgn="auto" hangingPunct="1">
              <a:spcAft>
                <a:spcPts val="0"/>
              </a:spcAft>
              <a:buFont typeface="Arial" pitchFamily="34" charset="0"/>
              <a:buChar char="–"/>
              <a:defRPr/>
            </a:pPr>
            <a:r>
              <a:rPr lang="en-US" dirty="0" smtClean="0"/>
              <a:t>Walker &amp; McConnell, 1995 (Wadsworth Publishing)</a:t>
            </a:r>
            <a:endParaRPr lang="en-US" dirty="0"/>
          </a:p>
          <a:p>
            <a:pPr lvl="1" eaLnBrk="1" fontAlgn="auto" hangingPunct="1">
              <a:spcAft>
                <a:spcPts val="0"/>
              </a:spcAft>
              <a:buFont typeface="Arial" pitchFamily="34" charset="0"/>
              <a:buChar char="–"/>
              <a:defRPr/>
            </a:pPr>
            <a:r>
              <a:rPr lang="en-US" dirty="0"/>
              <a:t>Elementary subscales: (a)Teacher-preferred Social Skills, (b) Peer-preferred social skills (c) School Adjustment</a:t>
            </a:r>
          </a:p>
          <a:p>
            <a:pPr lvl="1" eaLnBrk="1" fontAlgn="auto" hangingPunct="1">
              <a:spcAft>
                <a:spcPts val="0"/>
              </a:spcAft>
              <a:buFont typeface="Arial" pitchFamily="34" charset="0"/>
              <a:buChar char="–"/>
              <a:defRPr/>
            </a:pPr>
            <a:r>
              <a:rPr lang="en-US" dirty="0"/>
              <a:t>Adolescent subscales: (a) Empathy, (b) Self-control, (c) School adjustment, (d) peer relations</a:t>
            </a:r>
          </a:p>
          <a:p>
            <a:pPr eaLnBrk="1" fontAlgn="auto" hangingPunct="1">
              <a:spcAft>
                <a:spcPts val="0"/>
              </a:spcAft>
              <a:buFont typeface="Arial" pitchFamily="34" charset="0"/>
              <a:buChar char="•"/>
              <a:defRPr/>
            </a:pPr>
            <a:endParaRPr lang="en-US" dirty="0" smtClean="0"/>
          </a:p>
        </p:txBody>
      </p:sp>
      <p:sp>
        <p:nvSpPr>
          <p:cNvPr id="4" name="Footer Placeholder 3"/>
          <p:cNvSpPr>
            <a:spLocks noGrp="1"/>
          </p:cNvSpPr>
          <p:nvPr>
            <p:ph type="ftr" sz="quarter" idx="11"/>
          </p:nvPr>
        </p:nvSpPr>
        <p:spPr/>
        <p:txBody>
          <a:bodyPr/>
          <a:lstStyle/>
          <a:p>
            <a:pPr>
              <a:defRPr/>
            </a:pPr>
            <a:r>
              <a:rPr lang="en-US" smtClean="0"/>
              <a:t>Missouri Prevention Center</a:t>
            </a:r>
          </a:p>
          <a:p>
            <a:pPr>
              <a:defRPr/>
            </a:pPr>
            <a:r>
              <a:rPr lang="en-US" smtClean="0"/>
              <a:t>University of Missouri</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457200" y="0"/>
            <a:ext cx="8229600" cy="1066800"/>
          </a:xfrm>
        </p:spPr>
        <p:txBody>
          <a:bodyPr/>
          <a:lstStyle/>
          <a:p>
            <a:pPr eaLnBrk="1" hangingPunct="1"/>
            <a:r>
              <a:rPr lang="en-US" sz="3600" smtClean="0"/>
              <a:t>Screening Tools</a:t>
            </a:r>
            <a:br>
              <a:rPr lang="en-US" sz="3600" smtClean="0"/>
            </a:br>
            <a:r>
              <a:rPr lang="en-US" sz="2800" i="1" smtClean="0"/>
              <a:t>Norm Referenced and Standardized</a:t>
            </a:r>
          </a:p>
        </p:txBody>
      </p:sp>
      <p:sp>
        <p:nvSpPr>
          <p:cNvPr id="3" name="Content Placeholder 2"/>
          <p:cNvSpPr>
            <a:spLocks noGrp="1"/>
          </p:cNvSpPr>
          <p:nvPr>
            <p:ph idx="1"/>
          </p:nvPr>
        </p:nvSpPr>
        <p:spPr>
          <a:xfrm>
            <a:off x="457200" y="1143000"/>
            <a:ext cx="8229600" cy="5715000"/>
          </a:xfrm>
        </p:spPr>
        <p:txBody>
          <a:bodyPr rtlCol="0">
            <a:normAutofit lnSpcReduction="10000"/>
          </a:bodyPr>
          <a:lstStyle/>
          <a:p>
            <a:pPr eaLnBrk="1" fontAlgn="auto" hangingPunct="1">
              <a:spcAft>
                <a:spcPts val="0"/>
              </a:spcAft>
              <a:buFont typeface="Arial" pitchFamily="34" charset="0"/>
              <a:buChar char="•"/>
              <a:defRPr/>
            </a:pPr>
            <a:r>
              <a:rPr lang="en-US" sz="2400" b="1" dirty="0" smtClean="0"/>
              <a:t>School Social Behavior Scales 2</a:t>
            </a:r>
            <a:r>
              <a:rPr lang="en-US" sz="2400" b="1" baseline="30000" dirty="0" smtClean="0"/>
              <a:t>nd</a:t>
            </a:r>
            <a:r>
              <a:rPr lang="en-US" sz="2400" b="1" dirty="0" smtClean="0"/>
              <a:t> Ed. (SSBS2)</a:t>
            </a:r>
          </a:p>
          <a:p>
            <a:pPr lvl="1" eaLnBrk="1" fontAlgn="auto" hangingPunct="1">
              <a:spcAft>
                <a:spcPts val="0"/>
              </a:spcAft>
              <a:buFont typeface="Arial" pitchFamily="34" charset="0"/>
              <a:buChar char="–"/>
              <a:defRPr/>
            </a:pPr>
            <a:r>
              <a:rPr lang="en-US" sz="2400" dirty="0" smtClean="0"/>
              <a:t>Merrell,  2002 (Brookes Publishing)</a:t>
            </a:r>
          </a:p>
          <a:p>
            <a:pPr lvl="1" eaLnBrk="1" fontAlgn="auto" hangingPunct="1">
              <a:spcAft>
                <a:spcPts val="0"/>
              </a:spcAft>
              <a:buFont typeface="Arial" pitchFamily="34" charset="0"/>
              <a:buChar char="–"/>
              <a:defRPr/>
            </a:pPr>
            <a:r>
              <a:rPr lang="en-US" sz="2400" dirty="0" smtClean="0"/>
              <a:t>Ages 5 - 18</a:t>
            </a:r>
          </a:p>
          <a:p>
            <a:pPr lvl="1" eaLnBrk="1" fontAlgn="auto" hangingPunct="1">
              <a:spcAft>
                <a:spcPts val="0"/>
              </a:spcAft>
              <a:buFont typeface="Arial" pitchFamily="34" charset="0"/>
              <a:buChar char="–"/>
              <a:defRPr/>
            </a:pPr>
            <a:r>
              <a:rPr lang="en-US" sz="2400" dirty="0" smtClean="0"/>
              <a:t>Measures 2 domains: (a) social competence, (b) antisocial behavior. </a:t>
            </a:r>
          </a:p>
          <a:p>
            <a:pPr eaLnBrk="1" fontAlgn="auto" hangingPunct="1">
              <a:spcAft>
                <a:spcPts val="0"/>
              </a:spcAft>
              <a:buFont typeface="Arial" pitchFamily="34" charset="0"/>
              <a:buChar char="•"/>
              <a:defRPr/>
            </a:pPr>
            <a:r>
              <a:rPr lang="en-US" sz="2400" b="1" dirty="0" smtClean="0"/>
              <a:t>Preschool and Kindergarten Behavior Scales (PKBS). </a:t>
            </a:r>
          </a:p>
          <a:p>
            <a:pPr lvl="1" eaLnBrk="1" fontAlgn="auto" hangingPunct="1">
              <a:spcAft>
                <a:spcPts val="0"/>
              </a:spcAft>
              <a:buFont typeface="Arial" pitchFamily="34" charset="0"/>
              <a:buChar char="–"/>
              <a:defRPr/>
            </a:pPr>
            <a:r>
              <a:rPr lang="en-US" sz="2000" dirty="0" smtClean="0"/>
              <a:t>Pro-</a:t>
            </a:r>
            <a:r>
              <a:rPr lang="en-US" sz="2000" dirty="0" err="1" smtClean="0"/>
              <a:t>ed</a:t>
            </a:r>
            <a:endParaRPr lang="en-US" sz="2000" dirty="0" smtClean="0"/>
          </a:p>
          <a:p>
            <a:pPr lvl="1" eaLnBrk="1" fontAlgn="auto" hangingPunct="1">
              <a:spcAft>
                <a:spcPts val="0"/>
              </a:spcAft>
              <a:buFont typeface="Arial" pitchFamily="34" charset="0"/>
              <a:buChar char="–"/>
              <a:defRPr/>
            </a:pPr>
            <a:r>
              <a:rPr lang="en-US" sz="2400" dirty="0" smtClean="0"/>
              <a:t>Two Scales: (a) social skills and (b) problem behavior</a:t>
            </a:r>
          </a:p>
          <a:p>
            <a:pPr lvl="1" eaLnBrk="1" fontAlgn="auto" hangingPunct="1">
              <a:spcAft>
                <a:spcPts val="0"/>
              </a:spcAft>
              <a:buFont typeface="Arial" pitchFamily="34" charset="0"/>
              <a:buChar char="–"/>
              <a:defRPr/>
            </a:pPr>
            <a:r>
              <a:rPr lang="en-US" sz="2400" dirty="0" smtClean="0"/>
              <a:t>Ages 3 – 6</a:t>
            </a:r>
          </a:p>
          <a:p>
            <a:pPr lvl="1" eaLnBrk="1" fontAlgn="auto" hangingPunct="1">
              <a:spcAft>
                <a:spcPts val="0"/>
              </a:spcAft>
              <a:buFont typeface="Arial" pitchFamily="34" charset="0"/>
              <a:buChar char="–"/>
              <a:defRPr/>
            </a:pPr>
            <a:r>
              <a:rPr lang="en-US" sz="2400" dirty="0" smtClean="0"/>
              <a:t>School and Home ratings</a:t>
            </a:r>
          </a:p>
          <a:p>
            <a:pPr lvl="1" eaLnBrk="1" fontAlgn="auto" hangingPunct="1">
              <a:spcAft>
                <a:spcPts val="0"/>
              </a:spcAft>
              <a:buFont typeface="Arial" pitchFamily="34" charset="0"/>
              <a:buChar char="–"/>
              <a:defRPr/>
            </a:pPr>
            <a:r>
              <a:rPr lang="en-US" sz="2400" dirty="0" smtClean="0"/>
              <a:t>Social Skill subscales:  Social </a:t>
            </a:r>
            <a:r>
              <a:rPr lang="en-US" sz="2400" dirty="0"/>
              <a:t>Cooperation, Social Interaction, and Social </a:t>
            </a:r>
            <a:r>
              <a:rPr lang="en-US" sz="2400" dirty="0" smtClean="0"/>
              <a:t>Independence; Problem </a:t>
            </a:r>
            <a:r>
              <a:rPr lang="en-US" sz="2400" dirty="0"/>
              <a:t>Behavior </a:t>
            </a:r>
            <a:r>
              <a:rPr lang="en-US" sz="2400" dirty="0" smtClean="0"/>
              <a:t>subscales</a:t>
            </a:r>
            <a:r>
              <a:rPr lang="en-US" sz="2400" dirty="0"/>
              <a:t>: Externalizing Problems and Internalizing Problems.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eaLnBrk="1" hangingPunct="1"/>
            <a:r>
              <a:rPr lang="en-US" sz="3600" smtClean="0"/>
              <a:t>Screening Tools</a:t>
            </a:r>
            <a:br>
              <a:rPr lang="en-US" sz="3600" smtClean="0"/>
            </a:br>
            <a:r>
              <a:rPr lang="en-US" sz="3600" smtClean="0"/>
              <a:t>Norm Referenced and Standardized</a:t>
            </a:r>
          </a:p>
        </p:txBody>
      </p:sp>
      <p:sp>
        <p:nvSpPr>
          <p:cNvPr id="84994" name="Content Placeholder 2"/>
          <p:cNvSpPr>
            <a:spLocks noGrp="1"/>
          </p:cNvSpPr>
          <p:nvPr>
            <p:ph idx="1"/>
          </p:nvPr>
        </p:nvSpPr>
        <p:spPr/>
        <p:txBody>
          <a:bodyPr/>
          <a:lstStyle/>
          <a:p>
            <a:pPr eaLnBrk="1" hangingPunct="1"/>
            <a:r>
              <a:rPr lang="en-US" b="1" smtClean="0"/>
              <a:t>Systematic Screening for Behavior Disorders, 2</a:t>
            </a:r>
            <a:r>
              <a:rPr lang="en-US" b="1" baseline="30000" smtClean="0"/>
              <a:t>nd</a:t>
            </a:r>
            <a:r>
              <a:rPr lang="en-US" b="1" smtClean="0"/>
              <a:t> Edition (SSBD)</a:t>
            </a:r>
          </a:p>
          <a:p>
            <a:pPr lvl="1" eaLnBrk="1" hangingPunct="1"/>
            <a:r>
              <a:rPr lang="en-US" smtClean="0"/>
              <a:t>Walker &amp; Severson, 1992 (Sopris-West)</a:t>
            </a:r>
          </a:p>
          <a:p>
            <a:pPr lvl="1" eaLnBrk="1" hangingPunct="1"/>
            <a:r>
              <a:rPr lang="en-US" smtClean="0"/>
              <a:t>K-6</a:t>
            </a:r>
          </a:p>
          <a:p>
            <a:pPr lvl="1" eaLnBrk="1" hangingPunct="1"/>
            <a:r>
              <a:rPr lang="en-US" smtClean="0"/>
              <a:t>Multiple gating procedures</a:t>
            </a:r>
          </a:p>
        </p:txBody>
      </p:sp>
      <p:sp>
        <p:nvSpPr>
          <p:cNvPr id="4" name="Footer Placeholder 3"/>
          <p:cNvSpPr>
            <a:spLocks noGrp="1"/>
          </p:cNvSpPr>
          <p:nvPr>
            <p:ph type="ftr" sz="quarter" idx="11"/>
          </p:nvPr>
        </p:nvSpPr>
        <p:spPr/>
        <p:txBody>
          <a:bodyPr/>
          <a:lstStyle/>
          <a:p>
            <a:pPr>
              <a:defRPr/>
            </a:pPr>
            <a:r>
              <a:rPr lang="en-US" smtClean="0"/>
              <a:t>Missouri Prevention Center</a:t>
            </a:r>
          </a:p>
          <a:p>
            <a:pPr>
              <a:defRPr/>
            </a:pPr>
            <a:r>
              <a:rPr lang="en-US" smtClean="0"/>
              <a:t>University of Missouri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457200"/>
            <a:ext cx="8229600" cy="1143000"/>
          </a:xfrm>
        </p:spPr>
        <p:txBody>
          <a:bodyPr/>
          <a:lstStyle/>
          <a:p>
            <a:pPr eaLnBrk="1" hangingPunct="1"/>
            <a:r>
              <a:rPr lang="en-US" smtClean="0"/>
              <a:t>Social Skills vs. Social Competence</a:t>
            </a:r>
          </a:p>
        </p:txBody>
      </p:sp>
      <p:sp>
        <p:nvSpPr>
          <p:cNvPr id="3" name="Content Placeholder 2"/>
          <p:cNvSpPr>
            <a:spLocks noGrp="1"/>
          </p:cNvSpPr>
          <p:nvPr>
            <p:ph idx="1"/>
          </p:nvPr>
        </p:nvSpPr>
        <p:spPr>
          <a:xfrm>
            <a:off x="457200" y="1752600"/>
            <a:ext cx="8229600" cy="4876800"/>
          </a:xfrm>
        </p:spPr>
        <p:txBody>
          <a:bodyPr rtlCol="0">
            <a:normAutofit lnSpcReduction="10000"/>
          </a:bodyPr>
          <a:lstStyle/>
          <a:p>
            <a:pPr eaLnBrk="1" fontAlgn="auto" hangingPunct="1">
              <a:spcAft>
                <a:spcPts val="0"/>
              </a:spcAft>
              <a:buFont typeface="Arial" pitchFamily="34" charset="0"/>
              <a:buChar char="•"/>
              <a:defRPr/>
            </a:pPr>
            <a:r>
              <a:rPr lang="en-US" b="1" i="1" dirty="0" smtClean="0"/>
              <a:t>Social skills </a:t>
            </a:r>
            <a:r>
              <a:rPr lang="en-US" dirty="0" smtClean="0"/>
              <a:t>are a specific group of behaviors that an individual exhibits in order to complete a </a:t>
            </a:r>
            <a:r>
              <a:rPr lang="en-US" i="1" dirty="0" smtClean="0"/>
              <a:t>social task</a:t>
            </a:r>
            <a:endParaRPr lang="en-US" dirty="0" smtClean="0"/>
          </a:p>
          <a:p>
            <a:pPr eaLnBrk="1" fontAlgn="auto" hangingPunct="1">
              <a:spcAft>
                <a:spcPts val="0"/>
              </a:spcAft>
              <a:buFont typeface="Arial" pitchFamily="34" charset="0"/>
              <a:buChar char="•"/>
              <a:defRPr/>
            </a:pPr>
            <a:r>
              <a:rPr lang="en-US" b="1" i="1" dirty="0" smtClean="0"/>
              <a:t>Social tasks</a:t>
            </a:r>
            <a:r>
              <a:rPr lang="en-US" b="1" dirty="0" smtClean="0"/>
              <a:t> </a:t>
            </a:r>
            <a:r>
              <a:rPr lang="en-US" dirty="0" smtClean="0"/>
              <a:t>are things such as peer group entry, having a conversation, making friends, or playing a game with peers</a:t>
            </a:r>
          </a:p>
          <a:p>
            <a:pPr eaLnBrk="1" fontAlgn="auto" hangingPunct="1">
              <a:spcAft>
                <a:spcPts val="0"/>
              </a:spcAft>
              <a:buFont typeface="Arial" pitchFamily="34" charset="0"/>
              <a:buChar char="•"/>
              <a:defRPr/>
            </a:pPr>
            <a:r>
              <a:rPr lang="en-US" b="1" i="1" dirty="0" smtClean="0"/>
              <a:t>Social competence</a:t>
            </a:r>
            <a:r>
              <a:rPr lang="en-US" b="1" dirty="0" smtClean="0"/>
              <a:t> </a:t>
            </a:r>
            <a:r>
              <a:rPr lang="en-US" dirty="0" smtClean="0"/>
              <a:t>is an evaluative term (given certain criteria) that an individual performed a social task adequately</a:t>
            </a:r>
          </a:p>
          <a:p>
            <a:pPr eaLnBrk="1" fontAlgn="auto" hangingPunct="1">
              <a:spcAft>
                <a:spcPts val="0"/>
              </a:spcAft>
              <a:buFont typeface="Arial" pitchFamily="34" charset="0"/>
              <a:buNone/>
              <a:defRPr/>
            </a:pPr>
            <a:r>
              <a:rPr lang="en-US" sz="1800" dirty="0" smtClean="0"/>
              <a:t>							</a:t>
            </a:r>
            <a:r>
              <a:rPr lang="en-US" sz="1400" dirty="0" smtClean="0"/>
              <a:t>Gresham &amp; Elliott (1991)</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Targeting Specific Social Skills </a:t>
            </a:r>
            <a:br>
              <a:rPr lang="en-US" dirty="0" smtClean="0"/>
            </a:br>
            <a:r>
              <a:rPr lang="en-US" dirty="0" smtClean="0"/>
              <a:t>for Training</a:t>
            </a:r>
            <a:endParaRPr lang="en-US" dirty="0"/>
          </a:p>
        </p:txBody>
      </p:sp>
      <p:sp>
        <p:nvSpPr>
          <p:cNvPr id="86018"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Determine specific social skill deficits</a:t>
            </a:r>
          </a:p>
          <a:p>
            <a:pPr marL="514350" indent="-514350" eaLnBrk="1" hangingPunct="1">
              <a:buFont typeface="Calibri" pitchFamily="34" charset="0"/>
              <a:buAutoNum type="arabicPeriod"/>
            </a:pPr>
            <a:r>
              <a:rPr lang="en-US" smtClean="0"/>
              <a:t>Identify competing problem behaviors</a:t>
            </a:r>
          </a:p>
          <a:p>
            <a:pPr marL="514350" indent="-514350" eaLnBrk="1" hangingPunct="1">
              <a:buFont typeface="Calibri" pitchFamily="34" charset="0"/>
              <a:buAutoNum type="arabicPeriod"/>
            </a:pPr>
            <a:r>
              <a:rPr lang="en-US" smtClean="0"/>
              <a:t>Evaluate social validity of targeted social skills (significance, acceptability, importance)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dirty="0" smtClean="0"/>
              <a:t>Linking Assessment Results to Intervention</a:t>
            </a:r>
            <a:endParaRPr lang="en-US" dirty="0"/>
          </a:p>
        </p:txBody>
      </p:sp>
      <p:graphicFrame>
        <p:nvGraphicFramePr>
          <p:cNvPr id="6" name="Content Placeholder 5"/>
          <p:cNvGraphicFramePr>
            <a:graphicFrameLocks noGrp="1"/>
          </p:cNvGraphicFramePr>
          <p:nvPr>
            <p:ph idx="1"/>
          </p:nvPr>
        </p:nvGraphicFramePr>
        <p:xfrm>
          <a:off x="381000" y="1676400"/>
          <a:ext cx="8229600" cy="4937760"/>
        </p:xfrm>
        <a:graphic>
          <a:graphicData uri="http://schemas.openxmlformats.org/drawingml/2006/table">
            <a:tbl>
              <a:tblPr firstRow="1" bandRow="1">
                <a:tableStyleId>{5C22544A-7EE6-4342-B048-85BDC9FD1C3A}</a:tableStyleId>
              </a:tblPr>
              <a:tblGrid>
                <a:gridCol w="2362200"/>
                <a:gridCol w="1955800"/>
                <a:gridCol w="1955800"/>
                <a:gridCol w="1955800"/>
              </a:tblGrid>
              <a:tr h="612422">
                <a:tc>
                  <a:txBody>
                    <a:bodyPr/>
                    <a:lstStyle/>
                    <a:p>
                      <a:pPr algn="ctr"/>
                      <a:r>
                        <a:rPr lang="en-US" sz="1800" dirty="0" smtClean="0"/>
                        <a:t>Competing</a:t>
                      </a:r>
                      <a:r>
                        <a:rPr lang="en-US" sz="1800" baseline="0" dirty="0" smtClean="0"/>
                        <a:t> Problem Behavior </a:t>
                      </a:r>
                      <a:endParaRPr lang="en-US" sz="1800" dirty="0"/>
                    </a:p>
                  </a:txBody>
                  <a:tcPr anchor="ctr"/>
                </a:tc>
                <a:tc>
                  <a:txBody>
                    <a:bodyPr/>
                    <a:lstStyle/>
                    <a:p>
                      <a:pPr algn="ctr"/>
                      <a:r>
                        <a:rPr lang="en-US" dirty="0" smtClean="0"/>
                        <a:t>Acquisition</a:t>
                      </a:r>
                      <a:r>
                        <a:rPr lang="en-US" baseline="0" dirty="0" smtClean="0"/>
                        <a:t> Deficits</a:t>
                      </a:r>
                      <a:endParaRPr lang="en-US" dirty="0"/>
                    </a:p>
                  </a:txBody>
                  <a:tcPr anchor="ctr"/>
                </a:tc>
                <a:tc>
                  <a:txBody>
                    <a:bodyPr/>
                    <a:lstStyle/>
                    <a:p>
                      <a:pPr algn="ctr"/>
                      <a:r>
                        <a:rPr lang="en-US" dirty="0" smtClean="0"/>
                        <a:t>Performance Deficits</a:t>
                      </a:r>
                      <a:endParaRPr lang="en-US" dirty="0"/>
                    </a:p>
                  </a:txBody>
                  <a:tcPr anchor="ctr"/>
                </a:tc>
                <a:tc>
                  <a:txBody>
                    <a:bodyPr/>
                    <a:lstStyle/>
                    <a:p>
                      <a:pPr algn="ctr"/>
                      <a:r>
                        <a:rPr lang="en-US" dirty="0" smtClean="0"/>
                        <a:t>Fluency </a:t>
                      </a:r>
                    </a:p>
                    <a:p>
                      <a:pPr algn="ctr"/>
                      <a:r>
                        <a:rPr lang="en-US" dirty="0" smtClean="0"/>
                        <a:t>Deficits</a:t>
                      </a:r>
                      <a:endParaRPr lang="en-US" dirty="0"/>
                    </a:p>
                  </a:txBody>
                  <a:tcPr anchor="ctr"/>
                </a:tc>
              </a:tr>
              <a:tr h="3237090">
                <a:tc>
                  <a:txBody>
                    <a:bodyPr/>
                    <a:lstStyle/>
                    <a:p>
                      <a:r>
                        <a:rPr lang="en-US" u="sng" baseline="0" dirty="0" smtClean="0"/>
                        <a:t>Present</a:t>
                      </a:r>
                    </a:p>
                    <a:p>
                      <a:pPr>
                        <a:buFont typeface="Arial" pitchFamily="34" charset="0"/>
                        <a:buChar char="•"/>
                      </a:pPr>
                      <a:r>
                        <a:rPr lang="en-US" u="none" baseline="0" dirty="0" smtClean="0"/>
                        <a:t>Aggression</a:t>
                      </a:r>
                    </a:p>
                    <a:p>
                      <a:pPr>
                        <a:buFont typeface="Arial" pitchFamily="34" charset="0"/>
                        <a:buChar char="•"/>
                      </a:pPr>
                      <a:r>
                        <a:rPr lang="en-US" u="none" baseline="0" dirty="0" smtClean="0"/>
                        <a:t>Oppositional behavior</a:t>
                      </a:r>
                    </a:p>
                    <a:p>
                      <a:pPr>
                        <a:buFont typeface="Arial" pitchFamily="34" charset="0"/>
                        <a:buChar char="•"/>
                      </a:pPr>
                      <a:r>
                        <a:rPr lang="en-US" u="none" baseline="0" dirty="0" smtClean="0"/>
                        <a:t>Violent behavior</a:t>
                      </a:r>
                    </a:p>
                    <a:p>
                      <a:pPr>
                        <a:buFont typeface="Arial" pitchFamily="34" charset="0"/>
                        <a:buChar char="•"/>
                      </a:pPr>
                      <a:r>
                        <a:rPr lang="en-US" u="none" baseline="0" dirty="0" smtClean="0"/>
                        <a:t>Noncompliance</a:t>
                      </a:r>
                    </a:p>
                    <a:p>
                      <a:pPr>
                        <a:buFont typeface="Arial" pitchFamily="34" charset="0"/>
                        <a:buChar char="•"/>
                      </a:pPr>
                      <a:r>
                        <a:rPr lang="en-US" u="none" baseline="0" dirty="0" smtClean="0"/>
                        <a:t>Threats to others</a:t>
                      </a:r>
                    </a:p>
                    <a:p>
                      <a:pPr>
                        <a:buFont typeface="Arial" pitchFamily="34" charset="0"/>
                        <a:buChar char="•"/>
                      </a:pPr>
                      <a:r>
                        <a:rPr lang="en-US" u="none" baseline="0" dirty="0" smtClean="0"/>
                        <a:t>Bullying</a:t>
                      </a:r>
                    </a:p>
                    <a:p>
                      <a:pPr>
                        <a:buFont typeface="Arial" pitchFamily="34" charset="0"/>
                        <a:buChar char="•"/>
                      </a:pPr>
                      <a:r>
                        <a:rPr lang="en-US" u="none" baseline="0" dirty="0" smtClean="0"/>
                        <a:t>Anxiety</a:t>
                      </a:r>
                    </a:p>
                    <a:p>
                      <a:pPr>
                        <a:buFont typeface="Arial" pitchFamily="34" charset="0"/>
                        <a:buChar char="•"/>
                      </a:pPr>
                      <a:r>
                        <a:rPr lang="en-US" u="none" baseline="0" dirty="0" smtClean="0"/>
                        <a:t>Depression</a:t>
                      </a:r>
                    </a:p>
                    <a:p>
                      <a:pPr>
                        <a:buFont typeface="Arial" pitchFamily="34" charset="0"/>
                        <a:buChar char="•"/>
                      </a:pPr>
                      <a:r>
                        <a:rPr lang="en-US" u="none" baseline="0" dirty="0" smtClean="0"/>
                        <a:t>Withdrawn</a:t>
                      </a:r>
                    </a:p>
                    <a:p>
                      <a:pPr>
                        <a:buFont typeface="Arial" pitchFamily="34" charset="0"/>
                        <a:buChar char="•"/>
                      </a:pPr>
                      <a:r>
                        <a:rPr lang="en-US" u="none" baseline="0" dirty="0" smtClean="0"/>
                        <a:t>Impulsive</a:t>
                      </a:r>
                    </a:p>
                    <a:p>
                      <a:pPr>
                        <a:buFont typeface="Arial" pitchFamily="34" charset="0"/>
                        <a:buChar char="•"/>
                      </a:pPr>
                      <a:endParaRPr lang="en-US" u="none"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874889">
                <a:tc>
                  <a:txBody>
                    <a:bodyPr/>
                    <a:lstStyle/>
                    <a:p>
                      <a:r>
                        <a:rPr lang="en-US" u="sng" baseline="0" dirty="0" smtClean="0"/>
                        <a:t>Absent</a:t>
                      </a:r>
                    </a:p>
                    <a:p>
                      <a:endParaRPr lang="en-US" u="sng" baseline="0" dirty="0" smtClean="0"/>
                    </a:p>
                    <a:p>
                      <a:endParaRPr lang="en-US" u="sng"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88088" name="TextBox 6"/>
          <p:cNvSpPr txBox="1">
            <a:spLocks noChangeArrowheads="1"/>
          </p:cNvSpPr>
          <p:nvPr/>
        </p:nvSpPr>
        <p:spPr bwMode="auto">
          <a:xfrm>
            <a:off x="4648200" y="1001713"/>
            <a:ext cx="2895600" cy="369887"/>
          </a:xfrm>
          <a:prstGeom prst="rect">
            <a:avLst/>
          </a:prstGeom>
          <a:noFill/>
          <a:ln w="9525">
            <a:noFill/>
            <a:miter lim="800000"/>
            <a:headEnd/>
            <a:tailEnd/>
          </a:ln>
        </p:spPr>
        <p:txBody>
          <a:bodyPr>
            <a:spAutoFit/>
          </a:bodyPr>
          <a:lstStyle/>
          <a:p>
            <a:r>
              <a:rPr lang="en-US">
                <a:latin typeface="Calibri" pitchFamily="34" charset="0"/>
              </a:rPr>
              <a:t>Social Skill Dimension</a:t>
            </a:r>
          </a:p>
        </p:txBody>
      </p:sp>
      <p:sp>
        <p:nvSpPr>
          <p:cNvPr id="9" name="Right Bracket 8"/>
          <p:cNvSpPr/>
          <p:nvPr/>
        </p:nvSpPr>
        <p:spPr>
          <a:xfrm rot="5400000" flipH="1">
            <a:off x="5372100" y="-952500"/>
            <a:ext cx="609600" cy="51054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8090" name="TextBox 9"/>
          <p:cNvSpPr txBox="1">
            <a:spLocks noChangeArrowheads="1"/>
          </p:cNvSpPr>
          <p:nvPr/>
        </p:nvSpPr>
        <p:spPr bwMode="auto">
          <a:xfrm>
            <a:off x="533400" y="1001713"/>
            <a:ext cx="2068513" cy="369887"/>
          </a:xfrm>
          <a:prstGeom prst="rect">
            <a:avLst/>
          </a:prstGeom>
          <a:noFill/>
          <a:ln w="9525">
            <a:noFill/>
            <a:miter lim="800000"/>
            <a:headEnd/>
            <a:tailEnd/>
          </a:ln>
        </p:spPr>
        <p:txBody>
          <a:bodyPr wrap="none">
            <a:spAutoFit/>
          </a:bodyPr>
          <a:lstStyle/>
          <a:p>
            <a:r>
              <a:rPr lang="en-US">
                <a:latin typeface="Calibri" pitchFamily="34" charset="0"/>
              </a:rPr>
              <a:t>Behavior Dimension</a:t>
            </a:r>
          </a:p>
        </p:txBody>
      </p:sp>
      <p:sp>
        <p:nvSpPr>
          <p:cNvPr id="11" name="Right Bracket 10"/>
          <p:cNvSpPr/>
          <p:nvPr/>
        </p:nvSpPr>
        <p:spPr>
          <a:xfrm rot="5400000" flipH="1">
            <a:off x="1409700" y="342900"/>
            <a:ext cx="381000" cy="22860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dirty="0" smtClean="0"/>
              <a:t>Linking Assessment Results to Intervention</a:t>
            </a:r>
            <a:endParaRPr lang="en-US" dirty="0"/>
          </a:p>
        </p:txBody>
      </p:sp>
      <p:graphicFrame>
        <p:nvGraphicFramePr>
          <p:cNvPr id="6" name="Content Placeholder 5"/>
          <p:cNvGraphicFramePr>
            <a:graphicFrameLocks noGrp="1"/>
          </p:cNvGraphicFramePr>
          <p:nvPr>
            <p:ph idx="1"/>
          </p:nvPr>
        </p:nvGraphicFramePr>
        <p:xfrm>
          <a:off x="381000" y="1676400"/>
          <a:ext cx="8229600" cy="3444241"/>
        </p:xfrm>
        <a:graphic>
          <a:graphicData uri="http://schemas.openxmlformats.org/drawingml/2006/table">
            <a:tbl>
              <a:tblPr firstRow="1" bandRow="1">
                <a:tableStyleId>{5C22544A-7EE6-4342-B048-85BDC9FD1C3A}</a:tableStyleId>
              </a:tblPr>
              <a:tblGrid>
                <a:gridCol w="2362200"/>
                <a:gridCol w="1955800"/>
                <a:gridCol w="1955800"/>
                <a:gridCol w="1955800"/>
              </a:tblGrid>
              <a:tr h="671689">
                <a:tc>
                  <a:txBody>
                    <a:bodyPr/>
                    <a:lstStyle/>
                    <a:p>
                      <a:pPr algn="ctr"/>
                      <a:r>
                        <a:rPr lang="en-US" sz="1800" dirty="0" smtClean="0"/>
                        <a:t>Competing</a:t>
                      </a:r>
                      <a:r>
                        <a:rPr lang="en-US" sz="1800" baseline="0" dirty="0" smtClean="0"/>
                        <a:t> Problem Behavior </a:t>
                      </a:r>
                      <a:endParaRPr lang="en-US" sz="1800" dirty="0"/>
                    </a:p>
                  </a:txBody>
                  <a:tcPr anchor="ctr"/>
                </a:tc>
                <a:tc>
                  <a:txBody>
                    <a:bodyPr/>
                    <a:lstStyle/>
                    <a:p>
                      <a:pPr algn="ctr"/>
                      <a:r>
                        <a:rPr lang="en-US" dirty="0" smtClean="0"/>
                        <a:t>Acquisition</a:t>
                      </a:r>
                      <a:r>
                        <a:rPr lang="en-US" baseline="0" dirty="0" smtClean="0"/>
                        <a:t> Deficits</a:t>
                      </a:r>
                      <a:endParaRPr lang="en-US" dirty="0"/>
                    </a:p>
                  </a:txBody>
                  <a:tcPr anchor="ctr"/>
                </a:tc>
                <a:tc>
                  <a:txBody>
                    <a:bodyPr/>
                    <a:lstStyle/>
                    <a:p>
                      <a:pPr algn="ctr"/>
                      <a:r>
                        <a:rPr lang="en-US" dirty="0" smtClean="0"/>
                        <a:t>Performance Deficits</a:t>
                      </a:r>
                      <a:endParaRPr lang="en-US" dirty="0"/>
                    </a:p>
                  </a:txBody>
                  <a:tcPr anchor="ctr"/>
                </a:tc>
                <a:tc>
                  <a:txBody>
                    <a:bodyPr/>
                    <a:lstStyle/>
                    <a:p>
                      <a:pPr algn="ctr"/>
                      <a:r>
                        <a:rPr lang="en-US" dirty="0" smtClean="0"/>
                        <a:t>Fluency </a:t>
                      </a:r>
                    </a:p>
                    <a:p>
                      <a:pPr algn="ctr"/>
                      <a:r>
                        <a:rPr lang="en-US" dirty="0" smtClean="0"/>
                        <a:t>Deficits</a:t>
                      </a:r>
                      <a:endParaRPr lang="en-US" dirty="0"/>
                    </a:p>
                  </a:txBody>
                  <a:tcPr anchor="ctr"/>
                </a:tc>
              </a:tr>
              <a:tr h="623712">
                <a:tc>
                  <a:txBody>
                    <a:bodyPr/>
                    <a:lstStyle/>
                    <a:p>
                      <a:r>
                        <a:rPr lang="en-US" u="sng" baseline="0" dirty="0" smtClean="0"/>
                        <a:t>Present</a:t>
                      </a:r>
                    </a:p>
                  </a:txBody>
                  <a:tcPr/>
                </a:tc>
                <a:tc>
                  <a:txBody>
                    <a:bodyPr/>
                    <a:lstStyle/>
                    <a:p>
                      <a:endParaRPr lang="en-US" dirty="0"/>
                    </a:p>
                  </a:txBody>
                  <a:tcPr/>
                </a:tc>
                <a:tc>
                  <a:txBody>
                    <a:bodyPr/>
                    <a:lstStyle/>
                    <a:p>
                      <a:endParaRPr lang="en-US" dirty="0"/>
                    </a:p>
                  </a:txBody>
                  <a:tcPr/>
                </a:tc>
                <a:tc>
                  <a:txBody>
                    <a:bodyPr/>
                    <a:lstStyle/>
                    <a:p>
                      <a:endParaRPr lang="en-US" dirty="0"/>
                    </a:p>
                  </a:txBody>
                  <a:tcPr/>
                </a:tc>
              </a:tr>
              <a:tr h="959556">
                <a:tc>
                  <a:txBody>
                    <a:bodyPr/>
                    <a:lstStyle/>
                    <a:p>
                      <a:r>
                        <a:rPr lang="en-US" u="sng" baseline="0" dirty="0" smtClean="0"/>
                        <a:t>Absent</a:t>
                      </a:r>
                    </a:p>
                    <a:p>
                      <a:endParaRPr lang="en-US" u="sng" baseline="0" dirty="0" smtClean="0"/>
                    </a:p>
                    <a:p>
                      <a:endParaRPr lang="en-US" u="sng" dirty="0"/>
                    </a:p>
                  </a:txBody>
                  <a:tcPr/>
                </a:tc>
                <a:tc>
                  <a:txBody>
                    <a:bodyPr/>
                    <a:lstStyle/>
                    <a:p>
                      <a:pPr>
                        <a:lnSpc>
                          <a:spcPct val="150000"/>
                        </a:lnSpc>
                        <a:buFont typeface="Arial" pitchFamily="34" charset="0"/>
                        <a:buChar char="•"/>
                      </a:pPr>
                      <a:r>
                        <a:rPr lang="en-US" dirty="0" smtClean="0"/>
                        <a:t>Direct Instruction</a:t>
                      </a:r>
                    </a:p>
                    <a:p>
                      <a:pPr>
                        <a:lnSpc>
                          <a:spcPct val="150000"/>
                        </a:lnSpc>
                        <a:buFont typeface="Arial" pitchFamily="34" charset="0"/>
                        <a:buChar char="•"/>
                      </a:pPr>
                      <a:r>
                        <a:rPr lang="en-US" dirty="0" smtClean="0"/>
                        <a:t>Modeling</a:t>
                      </a:r>
                    </a:p>
                    <a:p>
                      <a:pPr>
                        <a:lnSpc>
                          <a:spcPct val="150000"/>
                        </a:lnSpc>
                        <a:buFont typeface="Arial" pitchFamily="34" charset="0"/>
                        <a:buChar char="•"/>
                      </a:pPr>
                      <a:r>
                        <a:rPr lang="en-US" dirty="0" smtClean="0"/>
                        <a:t>Behavior</a:t>
                      </a:r>
                      <a:r>
                        <a:rPr lang="en-US" baseline="0" dirty="0" smtClean="0"/>
                        <a:t> Rehearsal</a:t>
                      </a:r>
                    </a:p>
                    <a:p>
                      <a:pPr>
                        <a:lnSpc>
                          <a:spcPct val="150000"/>
                        </a:lnSpc>
                        <a:buFont typeface="Arial" pitchFamily="34" charset="0"/>
                        <a:buChar char="•"/>
                      </a:pPr>
                      <a:r>
                        <a:rPr lang="en-US" baseline="0" dirty="0" smtClean="0"/>
                        <a:t>Coaching</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90136" name="TextBox 6"/>
          <p:cNvSpPr txBox="1">
            <a:spLocks noChangeArrowheads="1"/>
          </p:cNvSpPr>
          <p:nvPr/>
        </p:nvSpPr>
        <p:spPr bwMode="auto">
          <a:xfrm>
            <a:off x="4648200" y="1001713"/>
            <a:ext cx="2895600" cy="369887"/>
          </a:xfrm>
          <a:prstGeom prst="rect">
            <a:avLst/>
          </a:prstGeom>
          <a:noFill/>
          <a:ln w="9525">
            <a:noFill/>
            <a:miter lim="800000"/>
            <a:headEnd/>
            <a:tailEnd/>
          </a:ln>
        </p:spPr>
        <p:txBody>
          <a:bodyPr>
            <a:spAutoFit/>
          </a:bodyPr>
          <a:lstStyle/>
          <a:p>
            <a:r>
              <a:rPr lang="en-US">
                <a:latin typeface="Calibri" pitchFamily="34" charset="0"/>
              </a:rPr>
              <a:t>Social Skill Dimension</a:t>
            </a:r>
          </a:p>
        </p:txBody>
      </p:sp>
      <p:sp>
        <p:nvSpPr>
          <p:cNvPr id="9" name="Right Bracket 8"/>
          <p:cNvSpPr/>
          <p:nvPr/>
        </p:nvSpPr>
        <p:spPr>
          <a:xfrm rot="5400000" flipH="1">
            <a:off x="5372100" y="-952500"/>
            <a:ext cx="609600" cy="51054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0138" name="TextBox 9"/>
          <p:cNvSpPr txBox="1">
            <a:spLocks noChangeArrowheads="1"/>
          </p:cNvSpPr>
          <p:nvPr/>
        </p:nvSpPr>
        <p:spPr bwMode="auto">
          <a:xfrm>
            <a:off x="533400" y="1001713"/>
            <a:ext cx="2068513" cy="369887"/>
          </a:xfrm>
          <a:prstGeom prst="rect">
            <a:avLst/>
          </a:prstGeom>
          <a:noFill/>
          <a:ln w="9525">
            <a:noFill/>
            <a:miter lim="800000"/>
            <a:headEnd/>
            <a:tailEnd/>
          </a:ln>
        </p:spPr>
        <p:txBody>
          <a:bodyPr wrap="none">
            <a:spAutoFit/>
          </a:bodyPr>
          <a:lstStyle/>
          <a:p>
            <a:r>
              <a:rPr lang="en-US">
                <a:latin typeface="Calibri" pitchFamily="34" charset="0"/>
              </a:rPr>
              <a:t>Behavior Dimension</a:t>
            </a:r>
          </a:p>
        </p:txBody>
      </p:sp>
      <p:sp>
        <p:nvSpPr>
          <p:cNvPr id="11" name="Right Bracket 10"/>
          <p:cNvSpPr/>
          <p:nvPr/>
        </p:nvSpPr>
        <p:spPr>
          <a:xfrm rot="5400000" flipH="1">
            <a:off x="1409700" y="342900"/>
            <a:ext cx="381000" cy="22860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dirty="0" smtClean="0"/>
              <a:t>Linking Assessment Results to Intervention</a:t>
            </a:r>
            <a:endParaRPr lang="en-US" dirty="0"/>
          </a:p>
        </p:txBody>
      </p:sp>
      <p:graphicFrame>
        <p:nvGraphicFramePr>
          <p:cNvPr id="6" name="Content Placeholder 5"/>
          <p:cNvGraphicFramePr>
            <a:graphicFrameLocks noGrp="1"/>
          </p:cNvGraphicFramePr>
          <p:nvPr>
            <p:ph idx="1"/>
          </p:nvPr>
        </p:nvGraphicFramePr>
        <p:xfrm>
          <a:off x="381000" y="1676400"/>
          <a:ext cx="8229600" cy="4191565"/>
        </p:xfrm>
        <a:graphic>
          <a:graphicData uri="http://schemas.openxmlformats.org/drawingml/2006/table">
            <a:tbl>
              <a:tblPr firstRow="1" bandRow="1">
                <a:tableStyleId>{5C22544A-7EE6-4342-B048-85BDC9FD1C3A}</a:tableStyleId>
              </a:tblPr>
              <a:tblGrid>
                <a:gridCol w="2362200"/>
                <a:gridCol w="1955800"/>
                <a:gridCol w="1955800"/>
                <a:gridCol w="1955800"/>
              </a:tblGrid>
              <a:tr h="671689">
                <a:tc>
                  <a:txBody>
                    <a:bodyPr/>
                    <a:lstStyle/>
                    <a:p>
                      <a:pPr algn="ctr"/>
                      <a:r>
                        <a:rPr lang="en-US" sz="1800" dirty="0" smtClean="0"/>
                        <a:t>Competing</a:t>
                      </a:r>
                      <a:r>
                        <a:rPr lang="en-US" sz="1800" baseline="0" dirty="0" smtClean="0"/>
                        <a:t> Problem Behavior </a:t>
                      </a:r>
                      <a:endParaRPr lang="en-US" sz="1800" dirty="0"/>
                    </a:p>
                  </a:txBody>
                  <a:tcPr anchor="ctr"/>
                </a:tc>
                <a:tc>
                  <a:txBody>
                    <a:bodyPr/>
                    <a:lstStyle/>
                    <a:p>
                      <a:pPr algn="ctr"/>
                      <a:r>
                        <a:rPr lang="en-US" dirty="0" smtClean="0"/>
                        <a:t>Acquisition</a:t>
                      </a:r>
                      <a:r>
                        <a:rPr lang="en-US" baseline="0" dirty="0" smtClean="0"/>
                        <a:t> Deficits</a:t>
                      </a:r>
                      <a:endParaRPr lang="en-US" dirty="0"/>
                    </a:p>
                  </a:txBody>
                  <a:tcPr anchor="ctr"/>
                </a:tc>
                <a:tc>
                  <a:txBody>
                    <a:bodyPr/>
                    <a:lstStyle/>
                    <a:p>
                      <a:pPr algn="ctr"/>
                      <a:r>
                        <a:rPr lang="en-US" dirty="0" smtClean="0"/>
                        <a:t>Performance Deficits</a:t>
                      </a:r>
                      <a:endParaRPr lang="en-US" dirty="0"/>
                    </a:p>
                  </a:txBody>
                  <a:tcPr anchor="ctr"/>
                </a:tc>
                <a:tc>
                  <a:txBody>
                    <a:bodyPr/>
                    <a:lstStyle/>
                    <a:p>
                      <a:pPr algn="ctr"/>
                      <a:r>
                        <a:rPr lang="en-US" dirty="0" smtClean="0"/>
                        <a:t>Fluency </a:t>
                      </a:r>
                    </a:p>
                    <a:p>
                      <a:pPr algn="ctr"/>
                      <a:r>
                        <a:rPr lang="en-US" dirty="0" smtClean="0"/>
                        <a:t>Deficits</a:t>
                      </a:r>
                      <a:endParaRPr lang="en-US" dirty="0"/>
                    </a:p>
                  </a:txBody>
                  <a:tcPr anchor="ctr"/>
                </a:tc>
              </a:tr>
              <a:tr h="623712">
                <a:tc>
                  <a:txBody>
                    <a:bodyPr/>
                    <a:lstStyle/>
                    <a:p>
                      <a:r>
                        <a:rPr lang="en-US" u="sng" baseline="0" dirty="0" smtClean="0"/>
                        <a:t>Present: </a:t>
                      </a:r>
                      <a:r>
                        <a:rPr lang="en-US" u="none" baseline="0" dirty="0" smtClean="0"/>
                        <a:t>  </a:t>
                      </a:r>
                      <a:r>
                        <a:rPr lang="en-US" b="1" i="1" u="none" baseline="0" dirty="0" smtClean="0"/>
                        <a:t>verbal and physical aggression</a:t>
                      </a:r>
                    </a:p>
                    <a:p>
                      <a:r>
                        <a:rPr lang="en-US" u="none" baseline="0" dirty="0" smtClean="0"/>
                        <a:t>Reductive procedures (e.g. reinforcement techniques, group contingencies, reprimands, time-out, response-cost, overcorrection)</a:t>
                      </a:r>
                    </a:p>
                  </a:txBody>
                  <a:tcPr/>
                </a:tc>
                <a:tc>
                  <a:txBody>
                    <a:bodyPr/>
                    <a:lstStyle/>
                    <a:p>
                      <a:pPr>
                        <a:lnSpc>
                          <a:spcPct val="150000"/>
                        </a:lnSpc>
                        <a:buFont typeface="Arial" pitchFamily="34" charset="0"/>
                        <a:buChar char="•"/>
                      </a:pPr>
                      <a:r>
                        <a:rPr lang="en-US" dirty="0" smtClean="0"/>
                        <a:t>Direct Instruction</a:t>
                      </a:r>
                    </a:p>
                    <a:p>
                      <a:pPr>
                        <a:lnSpc>
                          <a:spcPct val="150000"/>
                        </a:lnSpc>
                        <a:buFont typeface="Arial" pitchFamily="34" charset="0"/>
                        <a:buChar char="•"/>
                      </a:pPr>
                      <a:r>
                        <a:rPr lang="en-US" dirty="0" smtClean="0"/>
                        <a:t>Modeling</a:t>
                      </a:r>
                    </a:p>
                    <a:p>
                      <a:pPr>
                        <a:lnSpc>
                          <a:spcPct val="150000"/>
                        </a:lnSpc>
                        <a:buFont typeface="Arial" pitchFamily="34" charset="0"/>
                        <a:buChar char="•"/>
                      </a:pPr>
                      <a:r>
                        <a:rPr lang="en-US" dirty="0" smtClean="0"/>
                        <a:t>Behavior</a:t>
                      </a:r>
                      <a:r>
                        <a:rPr lang="en-US" baseline="0" dirty="0" smtClean="0"/>
                        <a:t> Rehearsal</a:t>
                      </a:r>
                    </a:p>
                    <a:p>
                      <a:pPr>
                        <a:lnSpc>
                          <a:spcPct val="150000"/>
                        </a:lnSpc>
                        <a:buFont typeface="Arial" pitchFamily="34" charset="0"/>
                        <a:buChar char="•"/>
                      </a:pPr>
                      <a:r>
                        <a:rPr lang="en-US" baseline="0" dirty="0" smtClean="0"/>
                        <a:t>Coaching</a:t>
                      </a:r>
                      <a:endParaRPr lang="en-US" dirty="0"/>
                    </a:p>
                  </a:txBody>
                  <a:tcPr/>
                </a:tc>
                <a:tc>
                  <a:txBody>
                    <a:bodyPr/>
                    <a:lstStyle/>
                    <a:p>
                      <a:endParaRPr lang="en-US" dirty="0"/>
                    </a:p>
                  </a:txBody>
                  <a:tcPr/>
                </a:tc>
                <a:tc>
                  <a:txBody>
                    <a:bodyPr/>
                    <a:lstStyle/>
                    <a:p>
                      <a:endParaRPr lang="en-US" dirty="0"/>
                    </a:p>
                  </a:txBody>
                  <a:tcPr/>
                </a:tc>
              </a:tr>
              <a:tr h="959556">
                <a:tc>
                  <a:txBody>
                    <a:bodyPr/>
                    <a:lstStyle/>
                    <a:p>
                      <a:r>
                        <a:rPr lang="en-US" u="sng" baseline="0" dirty="0" smtClean="0"/>
                        <a:t>Absent</a:t>
                      </a:r>
                    </a:p>
                    <a:p>
                      <a:endParaRPr lang="en-US" u="sng" baseline="0" dirty="0" smtClean="0"/>
                    </a:p>
                    <a:p>
                      <a:endParaRPr lang="en-US" u="sng" dirty="0"/>
                    </a:p>
                  </a:txBody>
                  <a:tcPr/>
                </a:tc>
                <a:tc>
                  <a:txBody>
                    <a:bodyPr/>
                    <a:lstStyle/>
                    <a:p>
                      <a:pPr>
                        <a:buFont typeface="Arial" pitchFamily="34" charset="0"/>
                        <a:buChar char="•"/>
                      </a:pP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92184" name="TextBox 6"/>
          <p:cNvSpPr txBox="1">
            <a:spLocks noChangeArrowheads="1"/>
          </p:cNvSpPr>
          <p:nvPr/>
        </p:nvSpPr>
        <p:spPr bwMode="auto">
          <a:xfrm>
            <a:off x="4648200" y="1001713"/>
            <a:ext cx="2895600" cy="369887"/>
          </a:xfrm>
          <a:prstGeom prst="rect">
            <a:avLst/>
          </a:prstGeom>
          <a:noFill/>
          <a:ln w="9525">
            <a:noFill/>
            <a:miter lim="800000"/>
            <a:headEnd/>
            <a:tailEnd/>
          </a:ln>
        </p:spPr>
        <p:txBody>
          <a:bodyPr>
            <a:spAutoFit/>
          </a:bodyPr>
          <a:lstStyle/>
          <a:p>
            <a:r>
              <a:rPr lang="en-US">
                <a:latin typeface="Calibri" pitchFamily="34" charset="0"/>
              </a:rPr>
              <a:t>Social Skill Dimension</a:t>
            </a:r>
          </a:p>
        </p:txBody>
      </p:sp>
      <p:sp>
        <p:nvSpPr>
          <p:cNvPr id="9" name="Right Bracket 8"/>
          <p:cNvSpPr/>
          <p:nvPr/>
        </p:nvSpPr>
        <p:spPr>
          <a:xfrm rot="5400000" flipH="1">
            <a:off x="5372100" y="-952500"/>
            <a:ext cx="609600" cy="51054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2186" name="TextBox 9"/>
          <p:cNvSpPr txBox="1">
            <a:spLocks noChangeArrowheads="1"/>
          </p:cNvSpPr>
          <p:nvPr/>
        </p:nvSpPr>
        <p:spPr bwMode="auto">
          <a:xfrm>
            <a:off x="533400" y="1001713"/>
            <a:ext cx="2068513" cy="369887"/>
          </a:xfrm>
          <a:prstGeom prst="rect">
            <a:avLst/>
          </a:prstGeom>
          <a:noFill/>
          <a:ln w="9525">
            <a:noFill/>
            <a:miter lim="800000"/>
            <a:headEnd/>
            <a:tailEnd/>
          </a:ln>
        </p:spPr>
        <p:txBody>
          <a:bodyPr wrap="none">
            <a:spAutoFit/>
          </a:bodyPr>
          <a:lstStyle/>
          <a:p>
            <a:r>
              <a:rPr lang="en-US">
                <a:latin typeface="Calibri" pitchFamily="34" charset="0"/>
              </a:rPr>
              <a:t>Behavior Dimension</a:t>
            </a:r>
          </a:p>
        </p:txBody>
      </p:sp>
      <p:sp>
        <p:nvSpPr>
          <p:cNvPr id="11" name="Right Bracket 10"/>
          <p:cNvSpPr/>
          <p:nvPr/>
        </p:nvSpPr>
        <p:spPr>
          <a:xfrm rot="5400000" flipH="1">
            <a:off x="1409700" y="342900"/>
            <a:ext cx="381000" cy="22860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dirty="0" smtClean="0"/>
              <a:t>Linking Assessment Results to Intervention</a:t>
            </a:r>
            <a:endParaRPr lang="en-US" dirty="0"/>
          </a:p>
        </p:txBody>
      </p:sp>
      <p:graphicFrame>
        <p:nvGraphicFramePr>
          <p:cNvPr id="6" name="Content Placeholder 5"/>
          <p:cNvGraphicFramePr>
            <a:graphicFrameLocks noGrp="1"/>
          </p:cNvGraphicFramePr>
          <p:nvPr>
            <p:ph idx="1"/>
          </p:nvPr>
        </p:nvGraphicFramePr>
        <p:xfrm>
          <a:off x="381000" y="1676400"/>
          <a:ext cx="8229600" cy="4130041"/>
        </p:xfrm>
        <a:graphic>
          <a:graphicData uri="http://schemas.openxmlformats.org/drawingml/2006/table">
            <a:tbl>
              <a:tblPr firstRow="1" bandRow="1">
                <a:tableStyleId>{5C22544A-7EE6-4342-B048-85BDC9FD1C3A}</a:tableStyleId>
              </a:tblPr>
              <a:tblGrid>
                <a:gridCol w="2362200"/>
                <a:gridCol w="1955800"/>
                <a:gridCol w="1955800"/>
                <a:gridCol w="1955800"/>
              </a:tblGrid>
              <a:tr h="671689">
                <a:tc>
                  <a:txBody>
                    <a:bodyPr/>
                    <a:lstStyle/>
                    <a:p>
                      <a:pPr algn="ctr"/>
                      <a:r>
                        <a:rPr lang="en-US" sz="1800" dirty="0" smtClean="0"/>
                        <a:t>Competing</a:t>
                      </a:r>
                      <a:r>
                        <a:rPr lang="en-US" sz="1800" baseline="0" dirty="0" smtClean="0"/>
                        <a:t> Problem Behavior </a:t>
                      </a:r>
                      <a:endParaRPr lang="en-US" sz="1800" dirty="0"/>
                    </a:p>
                  </a:txBody>
                  <a:tcPr anchor="ctr"/>
                </a:tc>
                <a:tc>
                  <a:txBody>
                    <a:bodyPr/>
                    <a:lstStyle/>
                    <a:p>
                      <a:pPr algn="ctr"/>
                      <a:r>
                        <a:rPr lang="en-US" dirty="0" smtClean="0"/>
                        <a:t>Acquisition</a:t>
                      </a:r>
                      <a:r>
                        <a:rPr lang="en-US" baseline="0" dirty="0" smtClean="0"/>
                        <a:t> Deficits</a:t>
                      </a:r>
                      <a:endParaRPr lang="en-US" dirty="0"/>
                    </a:p>
                  </a:txBody>
                  <a:tcPr anchor="ctr"/>
                </a:tc>
                <a:tc>
                  <a:txBody>
                    <a:bodyPr/>
                    <a:lstStyle/>
                    <a:p>
                      <a:pPr algn="ctr"/>
                      <a:r>
                        <a:rPr lang="en-US" dirty="0" smtClean="0"/>
                        <a:t>Performance Deficits</a:t>
                      </a:r>
                      <a:endParaRPr lang="en-US" dirty="0"/>
                    </a:p>
                  </a:txBody>
                  <a:tcPr anchor="ctr"/>
                </a:tc>
                <a:tc>
                  <a:txBody>
                    <a:bodyPr/>
                    <a:lstStyle/>
                    <a:p>
                      <a:pPr algn="ctr"/>
                      <a:r>
                        <a:rPr lang="en-US" dirty="0" smtClean="0"/>
                        <a:t>Fluency </a:t>
                      </a:r>
                    </a:p>
                    <a:p>
                      <a:pPr algn="ctr"/>
                      <a:r>
                        <a:rPr lang="en-US" dirty="0" smtClean="0"/>
                        <a:t>Deficits</a:t>
                      </a:r>
                      <a:endParaRPr lang="en-US" dirty="0"/>
                    </a:p>
                  </a:txBody>
                  <a:tcPr anchor="ctr"/>
                </a:tc>
              </a:tr>
              <a:tr h="623712">
                <a:tc>
                  <a:txBody>
                    <a:bodyPr/>
                    <a:lstStyle/>
                    <a:p>
                      <a:r>
                        <a:rPr lang="en-US" u="sng" baseline="0" dirty="0" smtClean="0"/>
                        <a:t>Present:</a:t>
                      </a:r>
                    </a:p>
                  </a:txBody>
                  <a:tcPr/>
                </a:tc>
                <a:tc>
                  <a:txBody>
                    <a:bodyPr/>
                    <a:lstStyle/>
                    <a:p>
                      <a:pPr>
                        <a:buFont typeface="Arial" pitchFamily="34" charset="0"/>
                        <a:buChar char="•"/>
                      </a:pPr>
                      <a:endParaRPr lang="en-US" dirty="0"/>
                    </a:p>
                  </a:txBody>
                  <a:tcPr/>
                </a:tc>
                <a:tc>
                  <a:txBody>
                    <a:bodyPr/>
                    <a:lstStyle/>
                    <a:p>
                      <a:endParaRPr lang="en-US" dirty="0"/>
                    </a:p>
                  </a:txBody>
                  <a:tcPr/>
                </a:tc>
                <a:tc>
                  <a:txBody>
                    <a:bodyPr/>
                    <a:lstStyle/>
                    <a:p>
                      <a:endParaRPr lang="en-US" dirty="0"/>
                    </a:p>
                  </a:txBody>
                  <a:tcPr/>
                </a:tc>
              </a:tr>
              <a:tr h="959556">
                <a:tc>
                  <a:txBody>
                    <a:bodyPr/>
                    <a:lstStyle/>
                    <a:p>
                      <a:r>
                        <a:rPr lang="en-US" u="sng" baseline="0" dirty="0" smtClean="0"/>
                        <a:t>Absent</a:t>
                      </a:r>
                    </a:p>
                    <a:p>
                      <a:endParaRPr lang="en-US" u="sng" baseline="0" dirty="0" smtClean="0"/>
                    </a:p>
                    <a:p>
                      <a:endParaRPr lang="en-US" u="sng" dirty="0"/>
                    </a:p>
                  </a:txBody>
                  <a:tcPr/>
                </a:tc>
                <a:tc>
                  <a:txBody>
                    <a:bodyPr/>
                    <a:lstStyle/>
                    <a:p>
                      <a:pPr>
                        <a:buFont typeface="Arial" pitchFamily="34" charset="0"/>
                        <a:buChar char="•"/>
                      </a:pPr>
                      <a:endParaRPr lang="en-US" dirty="0"/>
                    </a:p>
                  </a:txBody>
                  <a:tcPr/>
                </a:tc>
                <a:tc>
                  <a:txBody>
                    <a:bodyPr/>
                    <a:lstStyle/>
                    <a:p>
                      <a:pPr>
                        <a:buFont typeface="Arial" pitchFamily="34" charset="0"/>
                        <a:buChar char="•"/>
                      </a:pPr>
                      <a:r>
                        <a:rPr lang="en-US" dirty="0" smtClean="0"/>
                        <a:t>Manipulate</a:t>
                      </a:r>
                      <a:r>
                        <a:rPr lang="en-US" baseline="0" dirty="0" smtClean="0"/>
                        <a:t> antecedents and consequences</a:t>
                      </a:r>
                    </a:p>
                    <a:p>
                      <a:pPr>
                        <a:buFont typeface="Arial" pitchFamily="34" charset="0"/>
                        <a:buNone/>
                      </a:pPr>
                      <a:endParaRPr lang="en-US" baseline="0" dirty="0" smtClean="0"/>
                    </a:p>
                    <a:p>
                      <a:pPr>
                        <a:buFont typeface="Arial" pitchFamily="34" charset="0"/>
                        <a:buNone/>
                      </a:pPr>
                      <a:r>
                        <a:rPr lang="en-US" baseline="0" dirty="0" smtClean="0"/>
                        <a:t>Intervene with:</a:t>
                      </a:r>
                    </a:p>
                    <a:p>
                      <a:pPr>
                        <a:buFont typeface="Arial" pitchFamily="34" charset="0"/>
                        <a:buChar char="•"/>
                      </a:pPr>
                      <a:r>
                        <a:rPr lang="en-US" baseline="0" dirty="0" smtClean="0"/>
                        <a:t>Peer initiations</a:t>
                      </a:r>
                    </a:p>
                    <a:p>
                      <a:pPr>
                        <a:buFont typeface="Arial" pitchFamily="34" charset="0"/>
                        <a:buChar char="•"/>
                      </a:pPr>
                      <a:r>
                        <a:rPr lang="en-US" baseline="0" dirty="0" smtClean="0"/>
                        <a:t>Contingent social reinforcement</a:t>
                      </a:r>
                    </a:p>
                    <a:p>
                      <a:pPr>
                        <a:buFont typeface="Arial" pitchFamily="34" charset="0"/>
                        <a:buChar char="•"/>
                      </a:pPr>
                      <a:r>
                        <a:rPr lang="en-US" baseline="0" dirty="0" smtClean="0"/>
                        <a:t>Group contingencies</a:t>
                      </a:r>
                      <a:endParaRPr lang="en-US" dirty="0"/>
                    </a:p>
                  </a:txBody>
                  <a:tcPr/>
                </a:tc>
                <a:tc>
                  <a:txBody>
                    <a:bodyPr/>
                    <a:lstStyle/>
                    <a:p>
                      <a:endParaRPr lang="en-US" dirty="0"/>
                    </a:p>
                  </a:txBody>
                  <a:tcPr/>
                </a:tc>
              </a:tr>
            </a:tbl>
          </a:graphicData>
        </a:graphic>
      </p:graphicFrame>
      <p:sp>
        <p:nvSpPr>
          <p:cNvPr id="94232" name="TextBox 6"/>
          <p:cNvSpPr txBox="1">
            <a:spLocks noChangeArrowheads="1"/>
          </p:cNvSpPr>
          <p:nvPr/>
        </p:nvSpPr>
        <p:spPr bwMode="auto">
          <a:xfrm>
            <a:off x="4648200" y="1001713"/>
            <a:ext cx="2895600" cy="369887"/>
          </a:xfrm>
          <a:prstGeom prst="rect">
            <a:avLst/>
          </a:prstGeom>
          <a:noFill/>
          <a:ln w="9525">
            <a:noFill/>
            <a:miter lim="800000"/>
            <a:headEnd/>
            <a:tailEnd/>
          </a:ln>
        </p:spPr>
        <p:txBody>
          <a:bodyPr>
            <a:spAutoFit/>
          </a:bodyPr>
          <a:lstStyle/>
          <a:p>
            <a:r>
              <a:rPr lang="en-US">
                <a:latin typeface="Calibri" pitchFamily="34" charset="0"/>
              </a:rPr>
              <a:t>Social Skill Dimension</a:t>
            </a:r>
          </a:p>
        </p:txBody>
      </p:sp>
      <p:sp>
        <p:nvSpPr>
          <p:cNvPr id="9" name="Right Bracket 8"/>
          <p:cNvSpPr/>
          <p:nvPr/>
        </p:nvSpPr>
        <p:spPr>
          <a:xfrm rot="5400000" flipH="1">
            <a:off x="5372100" y="-952500"/>
            <a:ext cx="609600" cy="51054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4234" name="TextBox 9"/>
          <p:cNvSpPr txBox="1">
            <a:spLocks noChangeArrowheads="1"/>
          </p:cNvSpPr>
          <p:nvPr/>
        </p:nvSpPr>
        <p:spPr bwMode="auto">
          <a:xfrm>
            <a:off x="533400" y="1001713"/>
            <a:ext cx="2068513" cy="369887"/>
          </a:xfrm>
          <a:prstGeom prst="rect">
            <a:avLst/>
          </a:prstGeom>
          <a:noFill/>
          <a:ln w="9525">
            <a:noFill/>
            <a:miter lim="800000"/>
            <a:headEnd/>
            <a:tailEnd/>
          </a:ln>
        </p:spPr>
        <p:txBody>
          <a:bodyPr wrap="none">
            <a:spAutoFit/>
          </a:bodyPr>
          <a:lstStyle/>
          <a:p>
            <a:r>
              <a:rPr lang="en-US">
                <a:latin typeface="Calibri" pitchFamily="34" charset="0"/>
              </a:rPr>
              <a:t>Behavior Dimension</a:t>
            </a:r>
          </a:p>
        </p:txBody>
      </p:sp>
      <p:sp>
        <p:nvSpPr>
          <p:cNvPr id="11" name="Right Bracket 10"/>
          <p:cNvSpPr/>
          <p:nvPr/>
        </p:nvSpPr>
        <p:spPr>
          <a:xfrm rot="5400000" flipH="1">
            <a:off x="1409700" y="342900"/>
            <a:ext cx="381000" cy="22860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eaLnBrk="1" fontAlgn="auto" hangingPunct="1">
              <a:spcAft>
                <a:spcPts val="0"/>
              </a:spcAft>
              <a:defRPr/>
            </a:pPr>
            <a:r>
              <a:rPr lang="en-US" dirty="0" smtClean="0"/>
              <a:t>Linking Assessment Results to Intervention</a:t>
            </a:r>
            <a:endParaRPr lang="en-US" dirty="0"/>
          </a:p>
        </p:txBody>
      </p:sp>
      <p:graphicFrame>
        <p:nvGraphicFramePr>
          <p:cNvPr id="6" name="Content Placeholder 5"/>
          <p:cNvGraphicFramePr>
            <a:graphicFrameLocks noGrp="1"/>
          </p:cNvGraphicFramePr>
          <p:nvPr>
            <p:ph idx="1"/>
          </p:nvPr>
        </p:nvGraphicFramePr>
        <p:xfrm>
          <a:off x="381000" y="1676400"/>
          <a:ext cx="8229600" cy="5014525"/>
        </p:xfrm>
        <a:graphic>
          <a:graphicData uri="http://schemas.openxmlformats.org/drawingml/2006/table">
            <a:tbl>
              <a:tblPr firstRow="1" bandRow="1">
                <a:tableStyleId>{5C22544A-7EE6-4342-B048-85BDC9FD1C3A}</a:tableStyleId>
              </a:tblPr>
              <a:tblGrid>
                <a:gridCol w="2362200"/>
                <a:gridCol w="1371600"/>
                <a:gridCol w="3276600"/>
                <a:gridCol w="1219200"/>
              </a:tblGrid>
              <a:tr h="671689">
                <a:tc>
                  <a:txBody>
                    <a:bodyPr/>
                    <a:lstStyle/>
                    <a:p>
                      <a:pPr algn="ctr"/>
                      <a:r>
                        <a:rPr lang="en-US" sz="1800" dirty="0" smtClean="0"/>
                        <a:t>Competing</a:t>
                      </a:r>
                      <a:r>
                        <a:rPr lang="en-US" sz="1800" baseline="0" dirty="0" smtClean="0"/>
                        <a:t> Problem Behavior </a:t>
                      </a:r>
                      <a:endParaRPr lang="en-US" sz="1800" dirty="0"/>
                    </a:p>
                  </a:txBody>
                  <a:tcPr anchor="ctr"/>
                </a:tc>
                <a:tc>
                  <a:txBody>
                    <a:bodyPr/>
                    <a:lstStyle/>
                    <a:p>
                      <a:pPr algn="ctr"/>
                      <a:r>
                        <a:rPr lang="en-US" dirty="0" smtClean="0"/>
                        <a:t>Acquisition</a:t>
                      </a:r>
                      <a:r>
                        <a:rPr lang="en-US" baseline="0" dirty="0" smtClean="0"/>
                        <a:t> Deficits</a:t>
                      </a:r>
                      <a:endParaRPr lang="en-US" dirty="0"/>
                    </a:p>
                  </a:txBody>
                  <a:tcPr anchor="ctr"/>
                </a:tc>
                <a:tc>
                  <a:txBody>
                    <a:bodyPr/>
                    <a:lstStyle/>
                    <a:p>
                      <a:pPr algn="ctr"/>
                      <a:r>
                        <a:rPr lang="en-US" dirty="0" smtClean="0"/>
                        <a:t>Performance Deficits</a:t>
                      </a:r>
                      <a:endParaRPr lang="en-US" dirty="0"/>
                    </a:p>
                  </a:txBody>
                  <a:tcPr anchor="ctr"/>
                </a:tc>
                <a:tc>
                  <a:txBody>
                    <a:bodyPr/>
                    <a:lstStyle/>
                    <a:p>
                      <a:pPr algn="ctr"/>
                      <a:r>
                        <a:rPr lang="en-US" dirty="0" smtClean="0"/>
                        <a:t>Fluency </a:t>
                      </a:r>
                    </a:p>
                    <a:p>
                      <a:pPr algn="ctr"/>
                      <a:r>
                        <a:rPr lang="en-US" dirty="0" smtClean="0"/>
                        <a:t>Deficits</a:t>
                      </a:r>
                      <a:endParaRPr lang="en-US" dirty="0"/>
                    </a:p>
                  </a:txBody>
                  <a:tcPr anchor="ctr"/>
                </a:tc>
              </a:tr>
              <a:tr h="623712">
                <a:tc>
                  <a:txBody>
                    <a:bodyPr/>
                    <a:lstStyle/>
                    <a:p>
                      <a:r>
                        <a:rPr lang="en-US" u="sng" baseline="0" dirty="0" smtClean="0"/>
                        <a:t>Present: </a:t>
                      </a:r>
                      <a:r>
                        <a:rPr lang="en-US" u="none" baseline="0" dirty="0" smtClean="0"/>
                        <a:t>  Presence of significant emotional response</a:t>
                      </a:r>
                      <a:endParaRPr lang="en-US" u="sng" baseline="0" dirty="0" smtClean="0"/>
                    </a:p>
                    <a:p>
                      <a:endParaRPr lang="en-US" u="sng" baseline="0" dirty="0" smtClean="0"/>
                    </a:p>
                  </a:txBody>
                  <a:tcPr/>
                </a:tc>
                <a:tc>
                  <a:txBody>
                    <a:bodyPr/>
                    <a:lstStyle/>
                    <a:p>
                      <a:pPr>
                        <a:buFont typeface="Arial" pitchFamily="34" charset="0"/>
                        <a:buChar char="•"/>
                      </a:pPr>
                      <a:endParaRPr lang="en-US" dirty="0"/>
                    </a:p>
                  </a:txBody>
                  <a:tcPr/>
                </a:tc>
                <a:tc>
                  <a:txBody>
                    <a:bodyPr/>
                    <a:lstStyle/>
                    <a:p>
                      <a:pPr>
                        <a:buFont typeface="Arial" pitchFamily="34" charset="0"/>
                        <a:buChar char="•"/>
                      </a:pPr>
                      <a:r>
                        <a:rPr lang="en-US" dirty="0" smtClean="0"/>
                        <a:t>Manipulate</a:t>
                      </a:r>
                      <a:r>
                        <a:rPr lang="en-US" baseline="0" dirty="0" smtClean="0"/>
                        <a:t> antecedents and consequences</a:t>
                      </a:r>
                    </a:p>
                    <a:p>
                      <a:pPr>
                        <a:buFont typeface="Arial" pitchFamily="34" charset="0"/>
                        <a:buNone/>
                      </a:pPr>
                      <a:endParaRPr lang="en-US" baseline="0" dirty="0" smtClean="0"/>
                    </a:p>
                    <a:p>
                      <a:pPr>
                        <a:buFont typeface="Arial" pitchFamily="34" charset="0"/>
                        <a:buNone/>
                      </a:pPr>
                      <a:r>
                        <a:rPr lang="en-US" baseline="0" dirty="0" smtClean="0"/>
                        <a:t>Teach  self-control strategies; stimulus control training that teaches discrimination skills</a:t>
                      </a:r>
                    </a:p>
                    <a:p>
                      <a:pPr>
                        <a:buFont typeface="Arial" pitchFamily="34" charset="0"/>
                        <a:buNone/>
                      </a:pPr>
                      <a:endParaRPr lang="en-US" baseline="0" dirty="0" smtClean="0"/>
                    </a:p>
                    <a:p>
                      <a:pPr>
                        <a:buFont typeface="Arial" pitchFamily="34" charset="0"/>
                        <a:buNone/>
                      </a:pPr>
                      <a:r>
                        <a:rPr lang="en-US" baseline="0" dirty="0" smtClean="0"/>
                        <a:t>Intervene with:</a:t>
                      </a:r>
                    </a:p>
                    <a:p>
                      <a:pPr>
                        <a:buFont typeface="Arial" pitchFamily="34" charset="0"/>
                        <a:buChar char="•"/>
                      </a:pPr>
                      <a:r>
                        <a:rPr lang="en-US" baseline="0" dirty="0" smtClean="0"/>
                        <a:t>Peer initiations</a:t>
                      </a:r>
                    </a:p>
                    <a:p>
                      <a:pPr>
                        <a:buFont typeface="Arial" pitchFamily="34" charset="0"/>
                        <a:buChar char="•"/>
                      </a:pPr>
                      <a:r>
                        <a:rPr lang="en-US" baseline="0" dirty="0" smtClean="0"/>
                        <a:t>Contingent social reinforcement</a:t>
                      </a:r>
                    </a:p>
                    <a:p>
                      <a:pPr>
                        <a:buFont typeface="Arial" pitchFamily="34" charset="0"/>
                        <a:buChar char="•"/>
                      </a:pPr>
                      <a:r>
                        <a:rPr lang="en-US" baseline="0" dirty="0" smtClean="0"/>
                        <a:t>Group contingencies</a:t>
                      </a:r>
                      <a:endParaRPr lang="en-US" dirty="0" smtClean="0"/>
                    </a:p>
                    <a:p>
                      <a:endParaRPr lang="en-US" dirty="0"/>
                    </a:p>
                  </a:txBody>
                  <a:tcPr/>
                </a:tc>
                <a:tc>
                  <a:txBody>
                    <a:bodyPr/>
                    <a:lstStyle/>
                    <a:p>
                      <a:endParaRPr lang="en-US" dirty="0"/>
                    </a:p>
                  </a:txBody>
                  <a:tcPr/>
                </a:tc>
              </a:tr>
              <a:tr h="959556">
                <a:tc>
                  <a:txBody>
                    <a:bodyPr/>
                    <a:lstStyle/>
                    <a:p>
                      <a:r>
                        <a:rPr lang="en-US" u="sng" baseline="0" dirty="0" smtClean="0"/>
                        <a:t>Absent</a:t>
                      </a:r>
                    </a:p>
                    <a:p>
                      <a:endParaRPr lang="en-US" u="sng" baseline="0" dirty="0" smtClean="0"/>
                    </a:p>
                    <a:p>
                      <a:endParaRPr lang="en-US" u="sng" dirty="0"/>
                    </a:p>
                  </a:txBody>
                  <a:tcPr/>
                </a:tc>
                <a:tc>
                  <a:txBody>
                    <a:bodyPr/>
                    <a:lstStyle/>
                    <a:p>
                      <a:pPr>
                        <a:buFont typeface="Arial" pitchFamily="34" charset="0"/>
                        <a:buChar char="•"/>
                      </a:pPr>
                      <a:endParaRPr lang="en-US" dirty="0"/>
                    </a:p>
                  </a:txBody>
                  <a:tcPr/>
                </a:tc>
                <a:tc>
                  <a:txBody>
                    <a:bodyPr/>
                    <a:lstStyle/>
                    <a:p>
                      <a:pPr>
                        <a:buFont typeface="Arial" pitchFamily="34" charset="0"/>
                        <a:buChar char="•"/>
                      </a:pPr>
                      <a:endParaRPr lang="en-US" dirty="0"/>
                    </a:p>
                  </a:txBody>
                  <a:tcPr/>
                </a:tc>
                <a:tc>
                  <a:txBody>
                    <a:bodyPr/>
                    <a:lstStyle/>
                    <a:p>
                      <a:endParaRPr lang="en-US" dirty="0"/>
                    </a:p>
                  </a:txBody>
                  <a:tcPr/>
                </a:tc>
              </a:tr>
            </a:tbl>
          </a:graphicData>
        </a:graphic>
      </p:graphicFrame>
      <p:sp>
        <p:nvSpPr>
          <p:cNvPr id="96280" name="TextBox 6"/>
          <p:cNvSpPr txBox="1">
            <a:spLocks noChangeArrowheads="1"/>
          </p:cNvSpPr>
          <p:nvPr/>
        </p:nvSpPr>
        <p:spPr bwMode="auto">
          <a:xfrm>
            <a:off x="4648200" y="1001713"/>
            <a:ext cx="2895600" cy="369887"/>
          </a:xfrm>
          <a:prstGeom prst="rect">
            <a:avLst/>
          </a:prstGeom>
          <a:noFill/>
          <a:ln w="9525">
            <a:noFill/>
            <a:miter lim="800000"/>
            <a:headEnd/>
            <a:tailEnd/>
          </a:ln>
        </p:spPr>
        <p:txBody>
          <a:bodyPr>
            <a:spAutoFit/>
          </a:bodyPr>
          <a:lstStyle/>
          <a:p>
            <a:r>
              <a:rPr lang="en-US">
                <a:latin typeface="Calibri" pitchFamily="34" charset="0"/>
              </a:rPr>
              <a:t>Social Skill Dimension</a:t>
            </a:r>
          </a:p>
        </p:txBody>
      </p:sp>
      <p:sp>
        <p:nvSpPr>
          <p:cNvPr id="9" name="Right Bracket 8"/>
          <p:cNvSpPr/>
          <p:nvPr/>
        </p:nvSpPr>
        <p:spPr>
          <a:xfrm rot="5400000" flipH="1">
            <a:off x="5372100" y="-952500"/>
            <a:ext cx="609600" cy="51054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6282" name="TextBox 9"/>
          <p:cNvSpPr txBox="1">
            <a:spLocks noChangeArrowheads="1"/>
          </p:cNvSpPr>
          <p:nvPr/>
        </p:nvSpPr>
        <p:spPr bwMode="auto">
          <a:xfrm>
            <a:off x="533400" y="1001713"/>
            <a:ext cx="2068513" cy="369887"/>
          </a:xfrm>
          <a:prstGeom prst="rect">
            <a:avLst/>
          </a:prstGeom>
          <a:noFill/>
          <a:ln w="9525">
            <a:noFill/>
            <a:miter lim="800000"/>
            <a:headEnd/>
            <a:tailEnd/>
          </a:ln>
        </p:spPr>
        <p:txBody>
          <a:bodyPr wrap="none">
            <a:spAutoFit/>
          </a:bodyPr>
          <a:lstStyle/>
          <a:p>
            <a:r>
              <a:rPr lang="en-US">
                <a:latin typeface="Calibri" pitchFamily="34" charset="0"/>
              </a:rPr>
              <a:t>Behavior Dimension</a:t>
            </a:r>
          </a:p>
        </p:txBody>
      </p:sp>
      <p:sp>
        <p:nvSpPr>
          <p:cNvPr id="11" name="Right Bracket 10"/>
          <p:cNvSpPr/>
          <p:nvPr/>
        </p:nvSpPr>
        <p:spPr>
          <a:xfrm rot="5400000" flipH="1">
            <a:off x="1409700" y="342900"/>
            <a:ext cx="381000" cy="2286000"/>
          </a:xfrm>
          <a:prstGeom prst="rightBracket">
            <a:avLst>
              <a:gd name="adj" fmla="val 1170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pPr eaLnBrk="1" hangingPunct="1"/>
            <a:r>
              <a:rPr lang="en-US" smtClean="0"/>
              <a:t>Taxonomy of Social Skills</a:t>
            </a:r>
          </a:p>
        </p:txBody>
      </p:sp>
      <p:sp>
        <p:nvSpPr>
          <p:cNvPr id="3" name="Content Placeholder 2"/>
          <p:cNvSpPr>
            <a:spLocks noGrp="1"/>
          </p:cNvSpPr>
          <p:nvPr>
            <p:ph idx="1"/>
          </p:nvPr>
        </p:nvSpPr>
        <p:spPr>
          <a:xfrm>
            <a:off x="304800" y="1371600"/>
            <a:ext cx="8534400" cy="5029200"/>
          </a:xfrm>
        </p:spPr>
        <p:txBody>
          <a:bodyPr rtlCol="0">
            <a:normAutofit fontScale="85000" lnSpcReduction="20000"/>
          </a:bodyPr>
          <a:lstStyle/>
          <a:p>
            <a:pPr eaLnBrk="1" fontAlgn="auto" hangingPunct="1">
              <a:spcAft>
                <a:spcPts val="0"/>
              </a:spcAft>
              <a:buFont typeface="Wingdings" pitchFamily="2" charset="2"/>
              <a:buNone/>
              <a:defRPr/>
            </a:pPr>
            <a:r>
              <a:rPr lang="en-US" dirty="0" smtClean="0"/>
              <a:t>Five Broad Dimensions</a:t>
            </a:r>
          </a:p>
          <a:p>
            <a:pPr eaLnBrk="1" fontAlgn="auto" hangingPunct="1">
              <a:spcAft>
                <a:spcPts val="0"/>
              </a:spcAft>
              <a:buFont typeface="Arial" pitchFamily="34" charset="0"/>
              <a:buChar char="•"/>
              <a:defRPr/>
            </a:pPr>
            <a:r>
              <a:rPr lang="en-US" b="1" dirty="0" smtClean="0"/>
              <a:t>Peer relations</a:t>
            </a:r>
            <a:r>
              <a:rPr lang="en-US" dirty="0" smtClean="0"/>
              <a:t> (e.g., complimenting others, offering help, inviting peers to play)</a:t>
            </a:r>
          </a:p>
          <a:p>
            <a:pPr eaLnBrk="1" fontAlgn="auto" hangingPunct="1">
              <a:spcAft>
                <a:spcPts val="0"/>
              </a:spcAft>
              <a:buFont typeface="Arial" pitchFamily="34" charset="0"/>
              <a:buChar char="•"/>
              <a:defRPr/>
            </a:pPr>
            <a:r>
              <a:rPr lang="en-US" b="1" dirty="0" smtClean="0"/>
              <a:t>Self-management skills</a:t>
            </a:r>
            <a:r>
              <a:rPr lang="en-US" dirty="0" smtClean="0"/>
              <a:t> (e.g., controlling temper, following rules, compromising)</a:t>
            </a:r>
          </a:p>
          <a:p>
            <a:pPr eaLnBrk="1" fontAlgn="auto" hangingPunct="1">
              <a:spcAft>
                <a:spcPts val="0"/>
              </a:spcAft>
              <a:buFont typeface="Arial" pitchFamily="34" charset="0"/>
              <a:buChar char="•"/>
              <a:defRPr/>
            </a:pPr>
            <a:r>
              <a:rPr lang="en-US" b="1" dirty="0" smtClean="0"/>
              <a:t>Academic skills</a:t>
            </a:r>
            <a:r>
              <a:rPr lang="en-US" dirty="0" smtClean="0"/>
              <a:t> (e.g., completing work independently, listening to teacher direction, producing acceptable quality work)</a:t>
            </a:r>
          </a:p>
          <a:p>
            <a:pPr eaLnBrk="1" fontAlgn="auto" hangingPunct="1">
              <a:spcAft>
                <a:spcPts val="0"/>
              </a:spcAft>
              <a:buFont typeface="Arial" pitchFamily="34" charset="0"/>
              <a:buChar char="•"/>
              <a:defRPr/>
            </a:pPr>
            <a:r>
              <a:rPr lang="en-US" b="1" dirty="0" smtClean="0"/>
              <a:t>Compliance skills</a:t>
            </a:r>
            <a:r>
              <a:rPr lang="en-US" dirty="0" smtClean="0"/>
              <a:t> (e.g., following directions, following rules, using free time appropriately)</a:t>
            </a:r>
          </a:p>
          <a:p>
            <a:pPr eaLnBrk="1" fontAlgn="auto" hangingPunct="1">
              <a:spcAft>
                <a:spcPts val="0"/>
              </a:spcAft>
              <a:buFont typeface="Arial" pitchFamily="34" charset="0"/>
              <a:buChar char="•"/>
              <a:defRPr/>
            </a:pPr>
            <a:r>
              <a:rPr lang="en-US" b="1" dirty="0" smtClean="0"/>
              <a:t>Assertion skills</a:t>
            </a:r>
            <a:r>
              <a:rPr lang="en-US" dirty="0" smtClean="0"/>
              <a:t> ( e.g., initiating conversation, acknowledging compliments, inviting peers to play)                                      </a:t>
            </a:r>
            <a:r>
              <a:rPr lang="en-US" sz="1800" dirty="0" smtClean="0"/>
              <a:t>(</a:t>
            </a:r>
            <a:r>
              <a:rPr lang="en-US" sz="1800" dirty="0" err="1" smtClean="0"/>
              <a:t>Caldarella</a:t>
            </a:r>
            <a:r>
              <a:rPr lang="en-US" sz="1800" dirty="0" smtClean="0"/>
              <a:t> &amp; Merrell, 1997)</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pPr eaLnBrk="1" hangingPunct="1"/>
            <a:endParaRPr lang="en-US" smtClean="0"/>
          </a:p>
        </p:txBody>
      </p:sp>
      <p:sp>
        <p:nvSpPr>
          <p:cNvPr id="100354" name="Content Placeholder 2"/>
          <p:cNvSpPr>
            <a:spLocks noGrp="1"/>
          </p:cNvSpPr>
          <p:nvPr>
            <p:ph idx="1"/>
          </p:nvPr>
        </p:nvSpPr>
        <p:spPr/>
        <p:txBody>
          <a:bodyPr/>
          <a:lstStyle/>
          <a:p>
            <a:pPr marL="0" indent="0" eaLnBrk="1" hangingPunct="1">
              <a:buFont typeface="Arial" charset="0"/>
              <a:buNone/>
            </a:pPr>
            <a:r>
              <a:rPr lang="en-US" sz="4000" smtClean="0"/>
              <a:t>Now I understand social skills, </a:t>
            </a:r>
          </a:p>
          <a:p>
            <a:pPr marL="0" indent="0" eaLnBrk="1" hangingPunct="1">
              <a:buFont typeface="Arial" charset="0"/>
              <a:buNone/>
            </a:pPr>
            <a:r>
              <a:rPr lang="en-US" sz="4000" smtClean="0"/>
              <a:t>how do I set up groups?</a:t>
            </a:r>
          </a:p>
          <a:p>
            <a:pPr marL="0" indent="0" eaLnBrk="1" hangingPunct="1">
              <a:buFont typeface="Arial" charset="0"/>
              <a:buNone/>
            </a:pPr>
            <a:r>
              <a:rPr lang="en-US" smtClean="0"/>
              <a:t>	Social Skills Part 2 (10:55-12:10)</a:t>
            </a:r>
          </a:p>
          <a:p>
            <a:pPr marL="914400" lvl="2" indent="0" eaLnBrk="1" hangingPunct="1">
              <a:buFont typeface="Arial" charset="0"/>
              <a:buNone/>
            </a:pPr>
            <a:r>
              <a:rPr lang="en-US" sz="2800" smtClean="0"/>
              <a:t>Planning groups and delivering intervention</a:t>
            </a:r>
          </a:p>
          <a:p>
            <a:pPr marL="457200" lvl="1"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rtlCol="0">
            <a:normAutofit fontScale="90000"/>
          </a:bodyPr>
          <a:lstStyle/>
          <a:p>
            <a:pPr eaLnBrk="1" fontAlgn="auto" hangingPunct="1">
              <a:spcAft>
                <a:spcPts val="0"/>
              </a:spcAft>
              <a:defRPr/>
            </a:pPr>
            <a:r>
              <a:rPr lang="en-US" sz="3600" dirty="0" smtClean="0"/>
              <a:t>Targeted Support through Social Skills Instructional Groups</a:t>
            </a:r>
            <a:br>
              <a:rPr lang="en-US" sz="3600" dirty="0" smtClean="0"/>
            </a:br>
            <a:r>
              <a:rPr lang="en-US" sz="3100" i="1" dirty="0" smtClean="0"/>
              <a:t>Part 2:  Planning &amp; Teaching Social Skill Groups</a:t>
            </a:r>
          </a:p>
        </p:txBody>
      </p:sp>
      <p:sp>
        <p:nvSpPr>
          <p:cNvPr id="101378" name="Subtitle 2"/>
          <p:cNvSpPr>
            <a:spLocks noGrp="1"/>
          </p:cNvSpPr>
          <p:nvPr>
            <p:ph type="subTitle" idx="1"/>
          </p:nvPr>
        </p:nvSpPr>
        <p:spPr>
          <a:xfrm>
            <a:off x="1676400" y="4191000"/>
            <a:ext cx="5637213" cy="1271588"/>
          </a:xfrm>
        </p:spPr>
        <p:txBody>
          <a:bodyPr/>
          <a:lstStyle/>
          <a:p>
            <a:pPr eaLnBrk="1" hangingPunct="1">
              <a:lnSpc>
                <a:spcPct val="80000"/>
              </a:lnSpc>
            </a:pPr>
            <a:r>
              <a:rPr lang="en-US" sz="2400" smtClean="0">
                <a:solidFill>
                  <a:srgbClr val="898989"/>
                </a:solidFill>
              </a:rPr>
              <a:t>Lori Newcomer, Ph.D</a:t>
            </a:r>
            <a:r>
              <a:rPr lang="en-US" sz="2000" smtClean="0">
                <a:solidFill>
                  <a:srgbClr val="898989"/>
                </a:solidFill>
              </a:rPr>
              <a:t>.</a:t>
            </a:r>
          </a:p>
          <a:p>
            <a:pPr eaLnBrk="1" hangingPunct="1">
              <a:lnSpc>
                <a:spcPct val="80000"/>
              </a:lnSpc>
            </a:pPr>
            <a:r>
              <a:rPr lang="en-US" sz="2000" smtClean="0">
                <a:solidFill>
                  <a:srgbClr val="898989"/>
                </a:solidFill>
              </a:rPr>
              <a:t>University of Missouri</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a:xfrm>
            <a:off x="457200" y="457200"/>
            <a:ext cx="8229600" cy="1143000"/>
          </a:xfrm>
        </p:spPr>
        <p:txBody>
          <a:bodyPr/>
          <a:lstStyle/>
          <a:p>
            <a:pPr eaLnBrk="1" hangingPunct="1"/>
            <a:r>
              <a:rPr lang="en-US" smtClean="0"/>
              <a:t>Social Skills vs. Social Competence</a:t>
            </a:r>
          </a:p>
        </p:txBody>
      </p:sp>
      <p:sp>
        <p:nvSpPr>
          <p:cNvPr id="3" name="Content Placeholder 2"/>
          <p:cNvSpPr>
            <a:spLocks noGrp="1"/>
          </p:cNvSpPr>
          <p:nvPr>
            <p:ph idx="1"/>
          </p:nvPr>
        </p:nvSpPr>
        <p:spPr>
          <a:xfrm>
            <a:off x="457200" y="1752600"/>
            <a:ext cx="8229600" cy="4876800"/>
          </a:xfrm>
        </p:spPr>
        <p:txBody>
          <a:bodyPr rtlCol="0">
            <a:normAutofit lnSpcReduction="10000"/>
          </a:bodyPr>
          <a:lstStyle/>
          <a:p>
            <a:pPr eaLnBrk="1" fontAlgn="auto" hangingPunct="1">
              <a:spcAft>
                <a:spcPts val="0"/>
              </a:spcAft>
              <a:buFont typeface="Arial" pitchFamily="34" charset="0"/>
              <a:buChar char="•"/>
              <a:defRPr/>
            </a:pPr>
            <a:r>
              <a:rPr lang="en-US" b="1" i="1" dirty="0" smtClean="0"/>
              <a:t>Social skills </a:t>
            </a:r>
            <a:r>
              <a:rPr lang="en-US" dirty="0" smtClean="0"/>
              <a:t>are a specific group of behaviors that an individual exhibits in order to complete a </a:t>
            </a:r>
            <a:r>
              <a:rPr lang="en-US" i="1" dirty="0" smtClean="0"/>
              <a:t>social task</a:t>
            </a:r>
            <a:endParaRPr lang="en-US" dirty="0" smtClean="0"/>
          </a:p>
          <a:p>
            <a:pPr eaLnBrk="1" fontAlgn="auto" hangingPunct="1">
              <a:spcAft>
                <a:spcPts val="0"/>
              </a:spcAft>
              <a:buFont typeface="Arial" pitchFamily="34" charset="0"/>
              <a:buChar char="•"/>
              <a:defRPr/>
            </a:pPr>
            <a:r>
              <a:rPr lang="en-US" b="1" i="1" dirty="0" smtClean="0"/>
              <a:t>Social tasks</a:t>
            </a:r>
            <a:r>
              <a:rPr lang="en-US" b="1" dirty="0" smtClean="0"/>
              <a:t> </a:t>
            </a:r>
            <a:r>
              <a:rPr lang="en-US" dirty="0" smtClean="0"/>
              <a:t>are things such as peer group entry, having a conversation, making friends, or playing a game with peers</a:t>
            </a:r>
          </a:p>
          <a:p>
            <a:pPr eaLnBrk="1" fontAlgn="auto" hangingPunct="1">
              <a:spcAft>
                <a:spcPts val="0"/>
              </a:spcAft>
              <a:buFont typeface="Arial" pitchFamily="34" charset="0"/>
              <a:buChar char="•"/>
              <a:defRPr/>
            </a:pPr>
            <a:r>
              <a:rPr lang="en-US" b="1" i="1" dirty="0" smtClean="0"/>
              <a:t>Social competence</a:t>
            </a:r>
            <a:r>
              <a:rPr lang="en-US" b="1" dirty="0" smtClean="0"/>
              <a:t> </a:t>
            </a:r>
            <a:r>
              <a:rPr lang="en-US" dirty="0" smtClean="0"/>
              <a:t>is an evaluative term (given certain criteria) that an individual performed a social task adequately</a:t>
            </a:r>
          </a:p>
          <a:p>
            <a:pPr eaLnBrk="1" fontAlgn="auto" hangingPunct="1">
              <a:spcAft>
                <a:spcPts val="0"/>
              </a:spcAft>
              <a:buFont typeface="Arial" pitchFamily="34" charset="0"/>
              <a:buNone/>
              <a:defRPr/>
            </a:pPr>
            <a:r>
              <a:rPr lang="en-US" sz="1800" dirty="0" smtClean="0"/>
              <a:t>							</a:t>
            </a:r>
            <a:r>
              <a:rPr lang="en-US" sz="1400" dirty="0" smtClean="0"/>
              <a:t>Gresham &amp; Elliott (1991)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How do we determine </a:t>
            </a:r>
            <a:br>
              <a:rPr lang="en-US" dirty="0" smtClean="0"/>
            </a:br>
            <a:r>
              <a:rPr lang="en-US" dirty="0" smtClean="0"/>
              <a:t>social competence?</a:t>
            </a:r>
            <a:endParaRPr lang="en-US" dirty="0"/>
          </a:p>
        </p:txBody>
      </p:sp>
      <p:sp>
        <p:nvSpPr>
          <p:cNvPr id="19458" name="Content Placeholder 2"/>
          <p:cNvSpPr>
            <a:spLocks noGrp="1"/>
          </p:cNvSpPr>
          <p:nvPr>
            <p:ph idx="1"/>
          </p:nvPr>
        </p:nvSpPr>
        <p:spPr/>
        <p:txBody>
          <a:bodyPr/>
          <a:lstStyle/>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endParaRPr lang="en-US" smtClean="0"/>
          </a:p>
          <a:p>
            <a:pPr eaLnBrk="1" hangingPunct="1">
              <a:buFont typeface="Arial" charset="0"/>
              <a:buNone/>
            </a:pPr>
            <a:r>
              <a:rPr lang="en-US" smtClean="0"/>
              <a:t>				……..the eye of the beholder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p:txBody>
          <a:bodyPr/>
          <a:lstStyle/>
          <a:p>
            <a:pPr eaLnBrk="1" hangingPunct="1"/>
            <a:r>
              <a:rPr lang="en-US" smtClean="0"/>
              <a:t>Classification of Social Skills</a:t>
            </a:r>
          </a:p>
        </p:txBody>
      </p:sp>
      <p:sp>
        <p:nvSpPr>
          <p:cNvPr id="104450" name="Content Placeholder 2"/>
          <p:cNvSpPr>
            <a:spLocks noGrp="1"/>
          </p:cNvSpPr>
          <p:nvPr>
            <p:ph idx="1"/>
          </p:nvPr>
        </p:nvSpPr>
        <p:spPr/>
        <p:txBody>
          <a:bodyPr/>
          <a:lstStyle/>
          <a:p>
            <a:pPr eaLnBrk="1" hangingPunct="1"/>
            <a:r>
              <a:rPr lang="en-US" b="1" smtClean="0"/>
              <a:t>Acquisition Deficits</a:t>
            </a:r>
          </a:p>
          <a:p>
            <a:pPr lvl="1" eaLnBrk="1" hangingPunct="1"/>
            <a:r>
              <a:rPr lang="en-US" sz="2000" smtClean="0"/>
              <a:t>Absence of knowledge for executing skill or failure to discriminate which social behaviors are appropriate in specific situations (can’t do)</a:t>
            </a:r>
          </a:p>
          <a:p>
            <a:pPr eaLnBrk="1" hangingPunct="1"/>
            <a:r>
              <a:rPr lang="en-US" b="1" smtClean="0"/>
              <a:t>Performance Deficits</a:t>
            </a:r>
          </a:p>
          <a:p>
            <a:pPr lvl="1" eaLnBrk="1" hangingPunct="1"/>
            <a:r>
              <a:rPr lang="en-US" sz="2000" smtClean="0"/>
              <a:t>Skill is present in repertoire, but student fails to perform at acceptable levels (won’t do)</a:t>
            </a:r>
          </a:p>
          <a:p>
            <a:pPr eaLnBrk="1" hangingPunct="1"/>
            <a:r>
              <a:rPr lang="en-US" b="1" smtClean="0"/>
              <a:t>Fluency Deficits</a:t>
            </a:r>
          </a:p>
          <a:p>
            <a:pPr lvl="1" eaLnBrk="1" hangingPunct="1"/>
            <a:r>
              <a:rPr lang="en-US" sz="2000" smtClean="0"/>
              <a:t>Lack of exposure to sufficient or skilled models of social behavior, insufficient rehearsal/practice or low rates or inconsistent delivery of reinforcement of skilled performances</a:t>
            </a: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p:txBody>
          <a:bodyPr/>
          <a:lstStyle/>
          <a:p>
            <a:pPr eaLnBrk="1" hangingPunct="1"/>
            <a:endParaRPr lang="en-US" smtClean="0"/>
          </a:p>
        </p:txBody>
      </p:sp>
      <p:graphicFrame>
        <p:nvGraphicFramePr>
          <p:cNvPr id="4" name="Content Placeholder 3"/>
          <p:cNvGraphicFramePr>
            <a:graphicFrameLocks noGrp="1"/>
          </p:cNvGraphicFramePr>
          <p:nvPr>
            <p:ph idx="1"/>
          </p:nvPr>
        </p:nvGraphicFramePr>
        <p:xfrm>
          <a:off x="0" y="0"/>
          <a:ext cx="9144000" cy="7110155"/>
        </p:xfrm>
        <a:graphic>
          <a:graphicData uri="http://schemas.openxmlformats.org/drawingml/2006/table">
            <a:tbl>
              <a:tblPr firstRow="1" bandRow="1">
                <a:tableStyleId>{5C22544A-7EE6-4342-B048-85BDC9FD1C3A}</a:tableStyleId>
              </a:tblPr>
              <a:tblGrid>
                <a:gridCol w="4572000"/>
                <a:gridCol w="4572000"/>
              </a:tblGrid>
              <a:tr h="560243">
                <a:tc>
                  <a:txBody>
                    <a:bodyPr/>
                    <a:lstStyle/>
                    <a:p>
                      <a:endParaRPr lang="en-US" dirty="0"/>
                    </a:p>
                  </a:txBody>
                  <a:tcPr/>
                </a:tc>
                <a:tc>
                  <a:txBody>
                    <a:bodyPr/>
                    <a:lstStyle/>
                    <a:p>
                      <a:pPr algn="ctr"/>
                      <a:r>
                        <a:rPr lang="en-US" sz="2400" dirty="0" smtClean="0"/>
                        <a:t>Actions &amp; Interventions</a:t>
                      </a:r>
                      <a:endParaRPr lang="en-US" sz="2400" dirty="0"/>
                    </a:p>
                  </a:txBody>
                  <a:tcPr/>
                </a:tc>
              </a:tr>
              <a:tr h="1413697">
                <a:tc>
                  <a:txBody>
                    <a:bodyPr/>
                    <a:lstStyle/>
                    <a:p>
                      <a:r>
                        <a:rPr lang="en-US" sz="2000" b="1" dirty="0" smtClean="0"/>
                        <a:t>Social Skill Strengths</a:t>
                      </a:r>
                      <a:r>
                        <a:rPr lang="en-US" sz="2000" dirty="0" smtClean="0"/>
                        <a:t>: student knows and uses social skills consistently and appropriately</a:t>
                      </a:r>
                      <a:endParaRPr lang="en-US" sz="2000" dirty="0"/>
                    </a:p>
                  </a:txBody>
                  <a:tcPr/>
                </a:tc>
                <a:tc>
                  <a:txBody>
                    <a:bodyPr/>
                    <a:lstStyle/>
                    <a:p>
                      <a:pPr>
                        <a:buFont typeface="Wingdings" pitchFamily="2" charset="2"/>
                        <a:buChar char="ü"/>
                      </a:pPr>
                      <a:r>
                        <a:rPr lang="en-US" sz="2000" dirty="0" smtClean="0"/>
                        <a:t>Reinforce</a:t>
                      </a:r>
                      <a:r>
                        <a:rPr lang="en-US" sz="2000" baseline="0" dirty="0" smtClean="0"/>
                        <a:t> to maintain desired social behavior</a:t>
                      </a:r>
                    </a:p>
                    <a:p>
                      <a:pPr>
                        <a:buFont typeface="Wingdings" pitchFamily="2" charset="2"/>
                        <a:buChar char="ü"/>
                      </a:pPr>
                      <a:r>
                        <a:rPr lang="en-US" sz="2000" baseline="0" dirty="0" smtClean="0"/>
                        <a:t>Use student as a model for other students</a:t>
                      </a:r>
                      <a:endParaRPr lang="en-US" sz="2000" dirty="0"/>
                    </a:p>
                  </a:txBody>
                  <a:tcPr/>
                </a:tc>
              </a:tr>
              <a:tr h="1166419">
                <a:tc>
                  <a:txBody>
                    <a:bodyPr/>
                    <a:lstStyle/>
                    <a:p>
                      <a:r>
                        <a:rPr lang="en-US" sz="2000" b="1" baseline="0" dirty="0" smtClean="0"/>
                        <a:t>Performance Deficits</a:t>
                      </a:r>
                      <a:endParaRPr lang="en-US" sz="2000" b="1" dirty="0"/>
                    </a:p>
                  </a:txBody>
                  <a:tcPr/>
                </a:tc>
                <a:tc>
                  <a:txBody>
                    <a:bodyPr/>
                    <a:lstStyle/>
                    <a:p>
                      <a:pPr>
                        <a:buFont typeface="Wingdings" pitchFamily="2" charset="2"/>
                        <a:buChar char="ü"/>
                      </a:pPr>
                      <a:r>
                        <a:rPr lang="en-US" sz="2000" dirty="0" smtClean="0"/>
                        <a:t>Use behavior techniques</a:t>
                      </a:r>
                      <a:r>
                        <a:rPr lang="en-US" sz="2000" baseline="0" dirty="0" smtClean="0"/>
                        <a:t> to increase student practice and performance of desired social behavior</a:t>
                      </a:r>
                      <a:endParaRPr lang="en-US" sz="2000" dirty="0"/>
                    </a:p>
                  </a:txBody>
                  <a:tcPr/>
                </a:tc>
              </a:tr>
              <a:tr h="753686">
                <a:tc>
                  <a:txBody>
                    <a:bodyPr/>
                    <a:lstStyle/>
                    <a:p>
                      <a:r>
                        <a:rPr lang="en-US" sz="2000" b="1" dirty="0" smtClean="0"/>
                        <a:t>Frequency Deficits</a:t>
                      </a:r>
                      <a:endParaRPr lang="en-US" sz="2000" b="1" dirty="0"/>
                    </a:p>
                  </a:txBody>
                  <a:tcPr/>
                </a:tc>
                <a:tc>
                  <a:txBody>
                    <a:bodyPr/>
                    <a:lstStyle/>
                    <a:p>
                      <a:pPr>
                        <a:buFont typeface="Wingdings" pitchFamily="2" charset="2"/>
                        <a:buChar char="ü"/>
                      </a:pPr>
                      <a:r>
                        <a:rPr lang="en-US" sz="2000" dirty="0" smtClean="0"/>
                        <a:t>Provide extensive opportunities to practices across</a:t>
                      </a:r>
                      <a:r>
                        <a:rPr lang="en-US" sz="2000" baseline="0" dirty="0" smtClean="0"/>
                        <a:t> a wide range of exemplars</a:t>
                      </a:r>
                      <a:endParaRPr lang="en-US" sz="2000" dirty="0"/>
                    </a:p>
                  </a:txBody>
                  <a:tcPr/>
                </a:tc>
              </a:tr>
              <a:tr h="753686">
                <a:tc>
                  <a:txBody>
                    <a:bodyPr/>
                    <a:lstStyle/>
                    <a:p>
                      <a:r>
                        <a:rPr lang="en-US" sz="2000" b="1" dirty="0" smtClean="0"/>
                        <a:t>Acquisition Deficits</a:t>
                      </a:r>
                      <a:endParaRPr lang="en-US" sz="2000" b="1" dirty="0"/>
                    </a:p>
                  </a:txBody>
                  <a:tcPr/>
                </a:tc>
                <a:tc>
                  <a:txBody>
                    <a:bodyPr/>
                    <a:lstStyle/>
                    <a:p>
                      <a:pPr>
                        <a:buFont typeface="Wingdings" pitchFamily="2" charset="2"/>
                        <a:buChar char="ü"/>
                      </a:pPr>
                      <a:r>
                        <a:rPr lang="en-US" sz="2000" dirty="0" smtClean="0"/>
                        <a:t>Direct</a:t>
                      </a:r>
                      <a:r>
                        <a:rPr lang="en-US" sz="2000" baseline="0" dirty="0" smtClean="0"/>
                        <a:t> instruction of the desired social behavior</a:t>
                      </a:r>
                      <a:endParaRPr lang="en-US" sz="2000" dirty="0"/>
                    </a:p>
                  </a:txBody>
                  <a:tcPr/>
                </a:tc>
              </a:tr>
              <a:tr h="2210270">
                <a:tc>
                  <a:txBody>
                    <a:bodyPr/>
                    <a:lstStyle/>
                    <a:p>
                      <a:r>
                        <a:rPr lang="en-US" sz="2000" b="1" dirty="0" smtClean="0"/>
                        <a:t>Competing Problem Behaviors</a:t>
                      </a:r>
                      <a:endParaRPr lang="en-US" sz="2000" b="1" dirty="0"/>
                    </a:p>
                  </a:txBody>
                  <a:tcPr/>
                </a:tc>
                <a:tc>
                  <a:txBody>
                    <a:bodyPr/>
                    <a:lstStyle/>
                    <a:p>
                      <a:pPr>
                        <a:buFont typeface="Wingdings" pitchFamily="2" charset="2"/>
                        <a:buChar char="ü"/>
                      </a:pPr>
                      <a:r>
                        <a:rPr lang="en-US" sz="2000" dirty="0" smtClean="0"/>
                        <a:t>Use behavior techniques to reduce interfering behaviors</a:t>
                      </a:r>
                    </a:p>
                    <a:p>
                      <a:pPr>
                        <a:buFont typeface="Wingdings" pitchFamily="2" charset="2"/>
                        <a:buChar char="ü"/>
                      </a:pPr>
                      <a:r>
                        <a:rPr lang="en-US" sz="2000" dirty="0" smtClean="0"/>
                        <a:t>Collect</a:t>
                      </a:r>
                      <a:r>
                        <a:rPr lang="en-US" sz="2000" baseline="0" dirty="0" smtClean="0"/>
                        <a:t> further information (e.g. FBA - direct observations, interviews, comprehensive assessment of problem behaviors). </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pPr eaLnBrk="1" hangingPunct="1"/>
            <a:r>
              <a:rPr lang="en-US" sz="3600" smtClean="0">
                <a:ea typeface="ＭＳ Ｐゴシック"/>
                <a:cs typeface="ＭＳ Ｐゴシック"/>
              </a:rPr>
              <a:t>Social Skill Programs</a:t>
            </a:r>
          </a:p>
        </p:txBody>
      </p:sp>
      <p:sp>
        <p:nvSpPr>
          <p:cNvPr id="108546" name="Content Placeholder 2"/>
          <p:cNvSpPr>
            <a:spLocks noGrp="1"/>
          </p:cNvSpPr>
          <p:nvPr>
            <p:ph idx="1"/>
          </p:nvPr>
        </p:nvSpPr>
        <p:spPr>
          <a:xfrm>
            <a:off x="457200" y="1417638"/>
            <a:ext cx="8229600" cy="4525962"/>
          </a:xfrm>
        </p:spPr>
        <p:txBody>
          <a:bodyPr/>
          <a:lstStyle/>
          <a:p>
            <a:pPr eaLnBrk="1" hangingPunct="1"/>
            <a:r>
              <a:rPr lang="en-US" b="1" smtClean="0">
                <a:ea typeface="ＭＳ Ｐゴシック"/>
                <a:cs typeface="ＭＳ Ｐゴシック"/>
              </a:rPr>
              <a:t>First Step to Success </a:t>
            </a:r>
          </a:p>
          <a:p>
            <a:pPr lvl="1" eaLnBrk="1" hangingPunct="1"/>
            <a:r>
              <a:rPr lang="en-US" smtClean="0">
                <a:ea typeface="ＭＳ Ｐゴシック"/>
                <a:cs typeface="ＭＳ Ｐゴシック"/>
              </a:rPr>
              <a:t>Grades 1-3; students with externalizing concerns </a:t>
            </a:r>
          </a:p>
          <a:p>
            <a:pPr lvl="1" eaLnBrk="1" hangingPunct="1"/>
            <a:r>
              <a:rPr lang="en-US" smtClean="0">
                <a:ea typeface="ＭＳ Ｐゴシック"/>
                <a:cs typeface="ＭＳ Ｐゴシック"/>
              </a:rPr>
              <a:t>Walker et al., 2009</a:t>
            </a:r>
          </a:p>
          <a:p>
            <a:pPr lvl="1" eaLnBrk="1" hangingPunct="1"/>
            <a:r>
              <a:rPr lang="en-US" smtClean="0">
                <a:ea typeface="ＭＳ Ｐゴシック"/>
                <a:cs typeface="ＭＳ Ｐゴシック"/>
              </a:rPr>
              <a:t>Screening, school intervention, parent training</a:t>
            </a:r>
          </a:p>
          <a:p>
            <a:pPr eaLnBrk="1" hangingPunct="1"/>
            <a:r>
              <a:rPr lang="en-US" b="1" smtClean="0">
                <a:ea typeface="ＭＳ Ｐゴシック"/>
                <a:cs typeface="ＭＳ Ｐゴシック"/>
              </a:rPr>
              <a:t>Incredible Years </a:t>
            </a:r>
          </a:p>
          <a:p>
            <a:pPr lvl="1" eaLnBrk="1" hangingPunct="1"/>
            <a:r>
              <a:rPr lang="en-US" smtClean="0">
                <a:ea typeface="ＭＳ Ｐゴシック"/>
                <a:cs typeface="ＭＳ Ｐゴシック"/>
              </a:rPr>
              <a:t>Early elementary</a:t>
            </a:r>
          </a:p>
          <a:p>
            <a:pPr lvl="1" eaLnBrk="1" hangingPunct="1"/>
            <a:r>
              <a:rPr lang="en-US" smtClean="0">
                <a:ea typeface="ＭＳ Ｐゴシック"/>
                <a:cs typeface="ＭＳ Ｐゴシック"/>
              </a:rPr>
              <a:t>Webster-Stratton, 2008</a:t>
            </a:r>
          </a:p>
          <a:p>
            <a:pPr lvl="1" eaLnBrk="1" hangingPunct="1"/>
            <a:r>
              <a:rPr lang="en-US" smtClean="0">
                <a:ea typeface="ＭＳ Ｐゴシック"/>
                <a:cs typeface="ＭＳ Ｐゴシック"/>
              </a:rPr>
              <a:t>Parent, teacher &amp; child programs </a:t>
            </a:r>
          </a:p>
          <a:p>
            <a:pPr lvl="1" eaLnBrk="1" hangingPunct="1">
              <a:buFont typeface="Arial" charset="0"/>
              <a:buNone/>
            </a:pPr>
            <a:endParaRPr lang="en-US"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Evidence Based Social Skill Programs</a:t>
            </a:r>
            <a:endParaRPr lang="en-US" dirty="0"/>
          </a:p>
        </p:txBody>
      </p:sp>
      <p:sp>
        <p:nvSpPr>
          <p:cNvPr id="109570" name="Content Placeholder 2"/>
          <p:cNvSpPr>
            <a:spLocks noGrp="1"/>
          </p:cNvSpPr>
          <p:nvPr>
            <p:ph idx="1"/>
          </p:nvPr>
        </p:nvSpPr>
        <p:spPr/>
        <p:txBody>
          <a:bodyPr/>
          <a:lstStyle/>
          <a:p>
            <a:pPr eaLnBrk="1" hangingPunct="1"/>
            <a:r>
              <a:rPr lang="en-US" b="1" smtClean="0"/>
              <a:t>Social Skills Improvement System (SSIS)</a:t>
            </a:r>
          </a:p>
          <a:p>
            <a:pPr lvl="1" eaLnBrk="1" hangingPunct="1"/>
            <a:r>
              <a:rPr lang="en-US" smtClean="0"/>
              <a:t>Early elementary; Upper elementary/middle</a:t>
            </a:r>
          </a:p>
          <a:p>
            <a:pPr lvl="1" eaLnBrk="1" hangingPunct="1"/>
            <a:r>
              <a:rPr lang="en-US" smtClean="0"/>
              <a:t>Elliot &amp; Gresham, 2008</a:t>
            </a:r>
          </a:p>
          <a:p>
            <a:pPr lvl="1" eaLnBrk="1" hangingPunct="1"/>
            <a:r>
              <a:rPr lang="en-US" smtClean="0"/>
              <a:t>Screening (student/parent/teacher), integrity measures, student booklets, video clips, skill step cue cards, parent communication forms</a:t>
            </a:r>
          </a:p>
          <a:p>
            <a:pPr lvl="1" eaLnBrk="1" hangingPunct="1"/>
            <a:r>
              <a:rPr lang="en-US" smtClean="0"/>
              <a:t>Classwide Social Skills, Small Group</a:t>
            </a:r>
          </a:p>
          <a:p>
            <a:pPr eaLnBrk="1" hangingPunct="1"/>
            <a:endParaRPr lang="en-US" smtClean="0"/>
          </a:p>
        </p:txBody>
      </p:sp>
      <p:sp>
        <p:nvSpPr>
          <p:cNvPr id="4" name="Footer Placeholder 3"/>
          <p:cNvSpPr>
            <a:spLocks noGrp="1"/>
          </p:cNvSpPr>
          <p:nvPr>
            <p:ph type="ftr" sz="quarter" idx="11"/>
          </p:nvPr>
        </p:nvSpPr>
        <p:spPr/>
        <p:txBody>
          <a:bodyPr/>
          <a:lstStyle/>
          <a:p>
            <a:pPr>
              <a:defRPr/>
            </a:pPr>
            <a:r>
              <a:rPr lang="en-US" smtClean="0"/>
              <a:t>Missouri Prevention Center</a:t>
            </a:r>
          </a:p>
          <a:p>
            <a:pPr>
              <a:defRPr/>
            </a:pPr>
            <a:r>
              <a:rPr lang="en-US" smtClean="0"/>
              <a:t>University of Missouri</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r>
              <a:rPr lang="en-US" dirty="0" smtClean="0"/>
              <a:t>Evidence Based Social Skill Programs</a:t>
            </a:r>
            <a:endParaRPr lang="en-US" dirty="0"/>
          </a:p>
        </p:txBody>
      </p:sp>
      <p:sp>
        <p:nvSpPr>
          <p:cNvPr id="3" name="Content Placeholder 2"/>
          <p:cNvSpPr>
            <a:spLocks noGrp="1"/>
          </p:cNvSpPr>
          <p:nvPr>
            <p:ph idx="1"/>
          </p:nvPr>
        </p:nvSpPr>
        <p:spPr>
          <a:xfrm>
            <a:off x="457200" y="1143000"/>
            <a:ext cx="8229600" cy="4983163"/>
          </a:xfrm>
        </p:spPr>
        <p:txBody>
          <a:bodyPr rtlCol="0">
            <a:normAutofit fontScale="92500" lnSpcReduction="10000"/>
          </a:bodyPr>
          <a:lstStyle/>
          <a:p>
            <a:pPr eaLnBrk="1" fontAlgn="auto" hangingPunct="1">
              <a:spcAft>
                <a:spcPts val="0"/>
              </a:spcAft>
              <a:buFont typeface="Arial" pitchFamily="34" charset="0"/>
              <a:buChar char="•"/>
              <a:defRPr/>
            </a:pPr>
            <a:r>
              <a:rPr lang="en-US" b="1" dirty="0" smtClean="0"/>
              <a:t>Second Step</a:t>
            </a:r>
          </a:p>
          <a:p>
            <a:pPr lvl="1" eaLnBrk="1" fontAlgn="auto" hangingPunct="1">
              <a:spcAft>
                <a:spcPts val="0"/>
              </a:spcAft>
              <a:buFont typeface="Arial" pitchFamily="34" charset="0"/>
              <a:buChar char="–"/>
              <a:defRPr/>
            </a:pPr>
            <a:r>
              <a:rPr lang="en-US" dirty="0" smtClean="0"/>
              <a:t>Pre-K through middle school</a:t>
            </a:r>
          </a:p>
          <a:p>
            <a:pPr lvl="1" eaLnBrk="1" fontAlgn="auto" hangingPunct="1">
              <a:spcAft>
                <a:spcPts val="0"/>
              </a:spcAft>
              <a:buFont typeface="Arial" pitchFamily="34" charset="0"/>
              <a:buChar char="–"/>
              <a:defRPr/>
            </a:pPr>
            <a:r>
              <a:rPr lang="en-US" dirty="0" smtClean="0"/>
              <a:t>Committee for Children</a:t>
            </a:r>
          </a:p>
          <a:p>
            <a:pPr lvl="1" eaLnBrk="1" fontAlgn="auto" hangingPunct="1">
              <a:spcAft>
                <a:spcPts val="0"/>
              </a:spcAft>
              <a:buFont typeface="Arial" pitchFamily="34" charset="0"/>
              <a:buChar char="–"/>
              <a:defRPr/>
            </a:pPr>
            <a:r>
              <a:rPr lang="en-US" dirty="0" smtClean="0"/>
              <a:t>Self-regulation and problem solving.  Pre-teach in small group before teaching to whole class.</a:t>
            </a:r>
          </a:p>
          <a:p>
            <a:pPr eaLnBrk="1" fontAlgn="auto" hangingPunct="1">
              <a:spcAft>
                <a:spcPts val="0"/>
              </a:spcAft>
              <a:buFont typeface="Arial" pitchFamily="34" charset="0"/>
              <a:buChar char="•"/>
              <a:defRPr/>
            </a:pPr>
            <a:r>
              <a:rPr lang="en-US" b="1" dirty="0" err="1" smtClean="0"/>
              <a:t>Skillstreaming</a:t>
            </a:r>
            <a:endParaRPr lang="en-US" b="1" dirty="0" smtClean="0"/>
          </a:p>
          <a:p>
            <a:pPr lvl="1" eaLnBrk="1" fontAlgn="auto" hangingPunct="1">
              <a:spcAft>
                <a:spcPts val="0"/>
              </a:spcAft>
              <a:buFont typeface="Arial" pitchFamily="34" charset="0"/>
              <a:buChar char="–"/>
              <a:defRPr/>
            </a:pPr>
            <a:r>
              <a:rPr lang="en-US" dirty="0" smtClean="0"/>
              <a:t>Early Childhood – Adolescent</a:t>
            </a:r>
          </a:p>
          <a:p>
            <a:pPr lvl="1" eaLnBrk="1" fontAlgn="auto" hangingPunct="1">
              <a:spcAft>
                <a:spcPts val="0"/>
              </a:spcAft>
              <a:buFont typeface="Arial" pitchFamily="34" charset="0"/>
              <a:buChar char="–"/>
              <a:defRPr/>
            </a:pPr>
            <a:r>
              <a:rPr lang="en-US" dirty="0" smtClean="0"/>
              <a:t>Goldstein &amp; McGinnis, 2005</a:t>
            </a:r>
          </a:p>
          <a:p>
            <a:pPr lvl="1" eaLnBrk="1" fontAlgn="auto" hangingPunct="1">
              <a:spcAft>
                <a:spcPts val="0"/>
              </a:spcAft>
              <a:buFont typeface="Arial" pitchFamily="34" charset="0"/>
              <a:buChar char="–"/>
              <a:defRPr/>
            </a:pPr>
            <a:r>
              <a:rPr lang="en-US" dirty="0"/>
              <a:t>five skill groups: Classroom Survival Skills, Friendship-Making Skills, Dealing with Feelings, Alternatives to Aggression, and Dealing with Stress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Missouri Prevention Center</a:t>
            </a:r>
          </a:p>
          <a:p>
            <a:pPr>
              <a:defRPr/>
            </a:pPr>
            <a:r>
              <a:rPr lang="en-US" smtClean="0"/>
              <a:t>University of Missouri</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457200" y="274638"/>
            <a:ext cx="8229600" cy="715962"/>
          </a:xfrm>
        </p:spPr>
        <p:txBody>
          <a:bodyPr/>
          <a:lstStyle/>
          <a:p>
            <a:pPr eaLnBrk="1" hangingPunct="1"/>
            <a:r>
              <a:rPr lang="en-US" sz="3600" smtClean="0"/>
              <a:t>Evidence Based Social Skill Programs</a:t>
            </a:r>
          </a:p>
        </p:txBody>
      </p:sp>
      <p:sp>
        <p:nvSpPr>
          <p:cNvPr id="3" name="Content Placeholder 2"/>
          <p:cNvSpPr>
            <a:spLocks noGrp="1"/>
          </p:cNvSpPr>
          <p:nvPr>
            <p:ph idx="1"/>
          </p:nvPr>
        </p:nvSpPr>
        <p:spPr>
          <a:xfrm>
            <a:off x="457200" y="1066800"/>
            <a:ext cx="8229600" cy="5059363"/>
          </a:xfrm>
        </p:spPr>
        <p:txBody>
          <a:bodyPr rtlCol="0">
            <a:normAutofit lnSpcReduction="10000"/>
          </a:bodyPr>
          <a:lstStyle/>
          <a:p>
            <a:pPr eaLnBrk="1" fontAlgn="auto" hangingPunct="1">
              <a:spcAft>
                <a:spcPts val="0"/>
              </a:spcAft>
              <a:buFont typeface="Arial" pitchFamily="34" charset="0"/>
              <a:buChar char="•"/>
              <a:defRPr/>
            </a:pPr>
            <a:r>
              <a:rPr lang="en-US" b="1" dirty="0" smtClean="0"/>
              <a:t>Strong Teens</a:t>
            </a:r>
          </a:p>
          <a:p>
            <a:pPr lvl="1" eaLnBrk="1" fontAlgn="auto" hangingPunct="1">
              <a:spcAft>
                <a:spcPts val="0"/>
              </a:spcAft>
              <a:buFont typeface="Arial" pitchFamily="34" charset="0"/>
              <a:buChar char="–"/>
              <a:defRPr/>
            </a:pPr>
            <a:r>
              <a:rPr lang="en-US" dirty="0" smtClean="0"/>
              <a:t>Merrell, </a:t>
            </a:r>
            <a:r>
              <a:rPr lang="en-US" dirty="0" err="1" smtClean="0"/>
              <a:t>Carrizales</a:t>
            </a:r>
            <a:r>
              <a:rPr lang="en-US" dirty="0" smtClean="0"/>
              <a:t>, </a:t>
            </a:r>
            <a:r>
              <a:rPr lang="en-US" dirty="0" err="1" smtClean="0"/>
              <a:t>Feuerborn</a:t>
            </a:r>
            <a:r>
              <a:rPr lang="en-US" dirty="0" smtClean="0"/>
              <a:t>, </a:t>
            </a:r>
            <a:r>
              <a:rPr lang="en-US" dirty="0" err="1" smtClean="0"/>
              <a:t>Gueldner</a:t>
            </a:r>
            <a:r>
              <a:rPr lang="en-US" dirty="0" smtClean="0"/>
              <a:t>, Tran, 2007 (Brookes)</a:t>
            </a:r>
          </a:p>
          <a:p>
            <a:pPr lvl="1" eaLnBrk="1" fontAlgn="auto" hangingPunct="1">
              <a:spcAft>
                <a:spcPts val="0"/>
              </a:spcAft>
              <a:buFont typeface="Arial" pitchFamily="34" charset="0"/>
              <a:buChar char="–"/>
              <a:defRPr/>
            </a:pPr>
            <a:r>
              <a:rPr lang="en-US" dirty="0" smtClean="0"/>
              <a:t>Secondary</a:t>
            </a:r>
          </a:p>
          <a:p>
            <a:pPr lvl="1" eaLnBrk="1" fontAlgn="auto" hangingPunct="1">
              <a:spcAft>
                <a:spcPts val="0"/>
              </a:spcAft>
              <a:buFont typeface="Arial" pitchFamily="34" charset="0"/>
              <a:buChar char="–"/>
              <a:defRPr/>
            </a:pPr>
            <a:r>
              <a:rPr lang="en-US" dirty="0"/>
              <a:t>scripts, sample scenarios and examples, creative activities, and "booster" </a:t>
            </a:r>
            <a:r>
              <a:rPr lang="en-US" dirty="0" smtClean="0"/>
              <a:t>lessons</a:t>
            </a:r>
          </a:p>
          <a:p>
            <a:pPr marL="514350" indent="-457200" eaLnBrk="1" fontAlgn="auto" hangingPunct="1">
              <a:spcAft>
                <a:spcPts val="0"/>
              </a:spcAft>
              <a:buFont typeface="Arial" pitchFamily="34" charset="0"/>
              <a:buChar char="•"/>
              <a:defRPr/>
            </a:pPr>
            <a:r>
              <a:rPr lang="en-US" b="1" dirty="0" smtClean="0"/>
              <a:t>Think First</a:t>
            </a:r>
          </a:p>
          <a:p>
            <a:pPr marL="914400" lvl="1" indent="-457200" eaLnBrk="1" fontAlgn="auto" hangingPunct="1">
              <a:spcAft>
                <a:spcPts val="0"/>
              </a:spcAft>
              <a:buFont typeface="Arial" pitchFamily="34" charset="0"/>
              <a:buChar char="–"/>
              <a:defRPr/>
            </a:pPr>
            <a:r>
              <a:rPr lang="en-US" dirty="0" smtClean="0"/>
              <a:t>Larson, 2007 (Guilford)</a:t>
            </a:r>
          </a:p>
          <a:p>
            <a:pPr marL="914400" lvl="1" indent="-457200" eaLnBrk="1" fontAlgn="auto" hangingPunct="1">
              <a:spcAft>
                <a:spcPts val="0"/>
              </a:spcAft>
              <a:buFont typeface="Arial" pitchFamily="34" charset="0"/>
              <a:buChar char="–"/>
              <a:defRPr/>
            </a:pPr>
            <a:r>
              <a:rPr lang="en-US" dirty="0" smtClean="0"/>
              <a:t>Secondary</a:t>
            </a:r>
          </a:p>
          <a:p>
            <a:pPr marL="914400" lvl="1" indent="-457200" eaLnBrk="1" fontAlgn="auto" hangingPunct="1">
              <a:spcAft>
                <a:spcPts val="0"/>
              </a:spcAft>
              <a:buFont typeface="Arial" pitchFamily="34" charset="0"/>
              <a:buChar char="–"/>
              <a:defRPr/>
            </a:pPr>
            <a:r>
              <a:rPr lang="en-US" dirty="0"/>
              <a:t> </a:t>
            </a:r>
            <a:r>
              <a:rPr lang="en-US" dirty="0" smtClean="0"/>
              <a:t>consequential thinking, attribution retraining, problem solving</a:t>
            </a:r>
            <a:endParaRPr lang="en-US" dirty="0"/>
          </a:p>
        </p:txBody>
      </p:sp>
      <p:sp>
        <p:nvSpPr>
          <p:cNvPr id="4" name="Footer Placeholder 3"/>
          <p:cNvSpPr>
            <a:spLocks noGrp="1"/>
          </p:cNvSpPr>
          <p:nvPr>
            <p:ph type="ftr" sz="quarter" idx="11"/>
          </p:nvPr>
        </p:nvSpPr>
        <p:spPr/>
        <p:txBody>
          <a:bodyPr/>
          <a:lstStyle/>
          <a:p>
            <a:pPr>
              <a:defRPr/>
            </a:pPr>
            <a:r>
              <a:rPr lang="en-US" smtClean="0"/>
              <a:t>Missouri Prevention Center</a:t>
            </a:r>
          </a:p>
          <a:p>
            <a:pPr>
              <a:defRPr/>
            </a:pPr>
            <a:r>
              <a:rPr lang="en-US" smtClean="0"/>
              <a:t>University of Missouri</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pPr eaLnBrk="1" hangingPunct="1"/>
            <a:r>
              <a:rPr lang="en-US" smtClean="0"/>
              <a:t>Selecting &amp; Grouping Students</a:t>
            </a:r>
          </a:p>
        </p:txBody>
      </p:sp>
      <p:sp>
        <p:nvSpPr>
          <p:cNvPr id="112642" name="Content Placeholder 2"/>
          <p:cNvSpPr>
            <a:spLocks noGrp="1"/>
          </p:cNvSpPr>
          <p:nvPr>
            <p:ph idx="1"/>
          </p:nvPr>
        </p:nvSpPr>
        <p:spPr/>
        <p:txBody>
          <a:bodyPr/>
          <a:lstStyle/>
          <a:p>
            <a:pPr eaLnBrk="1" hangingPunct="1"/>
            <a:r>
              <a:rPr lang="en-US" smtClean="0"/>
              <a:t>Consider</a:t>
            </a:r>
          </a:p>
          <a:p>
            <a:pPr lvl="1" eaLnBrk="1" hangingPunct="1"/>
            <a:r>
              <a:rPr lang="en-US" smtClean="0"/>
              <a:t>Experience of trainer</a:t>
            </a:r>
          </a:p>
          <a:p>
            <a:pPr lvl="1" eaLnBrk="1" hangingPunct="1"/>
            <a:r>
              <a:rPr lang="en-US" smtClean="0"/>
              <a:t>Work space</a:t>
            </a:r>
          </a:p>
          <a:p>
            <a:pPr lvl="1" eaLnBrk="1" hangingPunct="1"/>
            <a:r>
              <a:rPr lang="en-US" smtClean="0"/>
              <a:t>Time available</a:t>
            </a:r>
          </a:p>
          <a:p>
            <a:pPr lvl="1" eaLnBrk="1" hangingPunct="1"/>
            <a:r>
              <a:rPr lang="en-US" smtClean="0"/>
              <a:t>Interpersonal dynamics between students</a:t>
            </a:r>
          </a:p>
          <a:p>
            <a:pPr lvl="1" eaLnBrk="1" hangingPunct="1"/>
            <a:r>
              <a:rPr lang="en-US" smtClean="0"/>
              <a:t>Groups of 3 to 6, 2 x per week for 45 – 60 mins.</a:t>
            </a:r>
          </a:p>
          <a:p>
            <a:pPr lvl="1" eaLnBrk="1" hangingPunct="1"/>
            <a:r>
              <a:rPr lang="en-US" smtClean="0"/>
              <a:t>Two trainers</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pPr eaLnBrk="1" hangingPunct="1"/>
            <a:r>
              <a:rPr lang="en-US" smtClean="0"/>
              <a:t>Parental Permission</a:t>
            </a:r>
          </a:p>
        </p:txBody>
      </p:sp>
      <p:sp>
        <p:nvSpPr>
          <p:cNvPr id="114690" name="Content Placeholder 2"/>
          <p:cNvSpPr>
            <a:spLocks noGrp="1"/>
          </p:cNvSpPr>
          <p:nvPr>
            <p:ph idx="1"/>
          </p:nvPr>
        </p:nvSpPr>
        <p:spPr/>
        <p:txBody>
          <a:bodyPr/>
          <a:lstStyle/>
          <a:p>
            <a:pPr eaLnBrk="1" hangingPunct="1"/>
            <a:endParaRPr lang="en-US" smtClean="0"/>
          </a:p>
          <a:p>
            <a:pPr eaLnBrk="1" hangingPunct="1"/>
            <a:r>
              <a:rPr lang="en-US" smtClean="0"/>
              <a:t>Should not be first contact</a:t>
            </a:r>
          </a:p>
          <a:p>
            <a:pPr eaLnBrk="1" hangingPunct="1"/>
            <a:r>
              <a:rPr lang="en-US" smtClean="0"/>
              <a:t>Encourage participation in assessment</a:t>
            </a:r>
          </a:p>
          <a:p>
            <a:pPr eaLnBrk="1" hangingPunct="1"/>
            <a:r>
              <a:rPr lang="en-US" smtClean="0"/>
              <a:t>Involve parents in homework assignments</a:t>
            </a:r>
          </a:p>
          <a:p>
            <a:pPr eaLnBrk="1" hangingPunct="1"/>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a:xfrm>
            <a:off x="457200" y="274638"/>
            <a:ext cx="8229600" cy="792162"/>
          </a:xfrm>
        </p:spPr>
        <p:txBody>
          <a:bodyPr/>
          <a:lstStyle/>
          <a:p>
            <a:pPr eaLnBrk="1" hangingPunct="1"/>
            <a:r>
              <a:rPr lang="en-US" smtClean="0"/>
              <a:t>Working with Student Groups</a:t>
            </a:r>
          </a:p>
        </p:txBody>
      </p:sp>
      <p:sp>
        <p:nvSpPr>
          <p:cNvPr id="3" name="Content Placeholder 2"/>
          <p:cNvSpPr>
            <a:spLocks noGrp="1"/>
          </p:cNvSpPr>
          <p:nvPr>
            <p:ph idx="1"/>
          </p:nvPr>
        </p:nvSpPr>
        <p:spPr>
          <a:xfrm>
            <a:off x="0" y="1524000"/>
            <a:ext cx="8915400" cy="5334000"/>
          </a:xfrm>
        </p:spPr>
        <p:txBody>
          <a:bodyPr rtlCol="0">
            <a:normAutofit fontScale="25000" lnSpcReduction="20000"/>
          </a:bodyPr>
          <a:lstStyle/>
          <a:p>
            <a:pPr eaLnBrk="1" fontAlgn="auto" hangingPunct="1">
              <a:spcAft>
                <a:spcPts val="0"/>
              </a:spcAft>
              <a:buFont typeface="Arial" pitchFamily="34" charset="0"/>
              <a:buNone/>
              <a:defRPr/>
            </a:pPr>
            <a:r>
              <a:rPr lang="en-US" dirty="0" smtClean="0"/>
              <a:t>	</a:t>
            </a:r>
            <a:r>
              <a:rPr lang="en-US" sz="7000" dirty="0" smtClean="0"/>
              <a:t>Provide and consistently follow ground rules for group interactions. </a:t>
            </a:r>
          </a:p>
          <a:p>
            <a:pPr eaLnBrk="1" fontAlgn="auto" hangingPunct="1">
              <a:lnSpc>
                <a:spcPct val="120000"/>
              </a:lnSpc>
              <a:spcAft>
                <a:spcPts val="0"/>
              </a:spcAft>
              <a:buFont typeface="Arial" pitchFamily="34" charset="0"/>
              <a:buChar char="•"/>
              <a:defRPr/>
            </a:pPr>
            <a:r>
              <a:rPr lang="en-US" sz="7000" b="1" dirty="0" smtClean="0"/>
              <a:t>Attendance: </a:t>
            </a:r>
            <a:r>
              <a:rPr lang="en-US" sz="7000" dirty="0" smtClean="0"/>
              <a:t>Voluntary, but strongly recommended</a:t>
            </a:r>
          </a:p>
          <a:p>
            <a:pPr eaLnBrk="1" fontAlgn="auto" hangingPunct="1">
              <a:lnSpc>
                <a:spcPct val="120000"/>
              </a:lnSpc>
              <a:spcAft>
                <a:spcPts val="0"/>
              </a:spcAft>
              <a:buFont typeface="Arial" pitchFamily="34" charset="0"/>
              <a:buChar char="•"/>
              <a:defRPr/>
            </a:pPr>
            <a:r>
              <a:rPr lang="en-US" sz="7000" b="1" dirty="0" smtClean="0"/>
              <a:t>Punctuality: </a:t>
            </a:r>
            <a:r>
              <a:rPr lang="en-US" sz="7000" dirty="0" smtClean="0"/>
              <a:t>A basic social skill that allows maximum amount of effective interactions to occur.</a:t>
            </a:r>
          </a:p>
          <a:p>
            <a:pPr eaLnBrk="1" fontAlgn="auto" hangingPunct="1">
              <a:lnSpc>
                <a:spcPct val="120000"/>
              </a:lnSpc>
              <a:spcAft>
                <a:spcPts val="0"/>
              </a:spcAft>
              <a:buFont typeface="Arial" pitchFamily="34" charset="0"/>
              <a:buChar char="•"/>
              <a:defRPr/>
            </a:pPr>
            <a:r>
              <a:rPr lang="en-US" sz="7000" b="1" dirty="0" smtClean="0"/>
              <a:t>Participation: </a:t>
            </a:r>
            <a:r>
              <a:rPr lang="en-US" sz="7000" dirty="0" smtClean="0"/>
              <a:t>One of the best predictors of success in the program</a:t>
            </a:r>
          </a:p>
          <a:p>
            <a:pPr eaLnBrk="1" fontAlgn="auto" hangingPunct="1">
              <a:lnSpc>
                <a:spcPct val="120000"/>
              </a:lnSpc>
              <a:spcAft>
                <a:spcPts val="0"/>
              </a:spcAft>
              <a:buFont typeface="Arial" pitchFamily="34" charset="0"/>
              <a:buChar char="•"/>
              <a:defRPr/>
            </a:pPr>
            <a:r>
              <a:rPr lang="en-US" sz="7000" b="1" dirty="0" smtClean="0"/>
              <a:t>Confidentiality: </a:t>
            </a:r>
            <a:r>
              <a:rPr lang="en-US" sz="7000" dirty="0" smtClean="0"/>
              <a:t>Encourage all to respect the confidence of the group, but note it cannot be guaranteed.</a:t>
            </a:r>
          </a:p>
          <a:p>
            <a:pPr eaLnBrk="1" fontAlgn="auto" hangingPunct="1">
              <a:lnSpc>
                <a:spcPct val="120000"/>
              </a:lnSpc>
              <a:spcAft>
                <a:spcPts val="0"/>
              </a:spcAft>
              <a:buFont typeface="Arial" pitchFamily="34" charset="0"/>
              <a:buChar char="•"/>
              <a:defRPr/>
            </a:pPr>
            <a:r>
              <a:rPr lang="en-US" sz="7000" b="1" dirty="0" smtClean="0"/>
              <a:t>Take Turns Speaking and Be a Good Listener: </a:t>
            </a:r>
            <a:r>
              <a:rPr lang="en-US" sz="7000" dirty="0" smtClean="0"/>
              <a:t>Basic social skills, student often find it difficult to refrain from interrupting.</a:t>
            </a:r>
          </a:p>
          <a:p>
            <a:pPr eaLnBrk="1" fontAlgn="auto" hangingPunct="1">
              <a:lnSpc>
                <a:spcPct val="120000"/>
              </a:lnSpc>
              <a:spcAft>
                <a:spcPts val="0"/>
              </a:spcAft>
              <a:buFont typeface="Arial" pitchFamily="34" charset="0"/>
              <a:buChar char="•"/>
              <a:defRPr/>
            </a:pPr>
            <a:r>
              <a:rPr lang="en-US" sz="7000" b="1" dirty="0" smtClean="0"/>
              <a:t>Provide Corrective Feedback</a:t>
            </a:r>
            <a:r>
              <a:rPr lang="en-US" sz="7000" dirty="0" smtClean="0"/>
              <a:t>: Encourage students to share feelings with you and others; stress the value of specific, constructive criticism or corrective feedback</a:t>
            </a:r>
          </a:p>
          <a:p>
            <a:pPr eaLnBrk="1" fontAlgn="auto" hangingPunct="1">
              <a:lnSpc>
                <a:spcPct val="120000"/>
              </a:lnSpc>
              <a:spcAft>
                <a:spcPts val="0"/>
              </a:spcAft>
              <a:buFont typeface="Arial" pitchFamily="34" charset="0"/>
              <a:buChar char="•"/>
              <a:defRPr/>
            </a:pPr>
            <a:r>
              <a:rPr lang="en-US" sz="7000" b="1" dirty="0" smtClean="0"/>
              <a:t>Homework Assignments</a:t>
            </a:r>
            <a:r>
              <a:rPr lang="en-US" sz="7000" dirty="0" smtClean="0"/>
              <a:t>:  Treat homework as an important activity; complete homework in a timely and careful fashion.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p:txBody>
          <a:bodyPr/>
          <a:lstStyle/>
          <a:p>
            <a:pPr eaLnBrk="1" hangingPunct="1"/>
            <a:r>
              <a:rPr lang="en-US" smtClean="0"/>
              <a:t>Training Sessions</a:t>
            </a:r>
          </a:p>
        </p:txBody>
      </p:sp>
      <p:sp>
        <p:nvSpPr>
          <p:cNvPr id="118786" name="Content Placeholder 2"/>
          <p:cNvSpPr>
            <a:spLocks noGrp="1"/>
          </p:cNvSpPr>
          <p:nvPr>
            <p:ph idx="1"/>
          </p:nvPr>
        </p:nvSpPr>
        <p:spPr/>
        <p:txBody>
          <a:bodyPr/>
          <a:lstStyle/>
          <a:p>
            <a:pPr eaLnBrk="1" hangingPunct="1"/>
            <a:r>
              <a:rPr lang="en-US" smtClean="0"/>
              <a:t>Most effective:</a:t>
            </a:r>
          </a:p>
          <a:p>
            <a:pPr lvl="1" eaLnBrk="1" hangingPunct="1"/>
            <a:r>
              <a:rPr lang="en-US" smtClean="0"/>
              <a:t>Focus on one skill intervention at a time</a:t>
            </a:r>
          </a:p>
          <a:p>
            <a:pPr lvl="2" eaLnBrk="1" hangingPunct="1"/>
            <a:r>
              <a:rPr lang="en-US" smtClean="0"/>
              <a:t>Provide 3 or 4 adaptations of skill</a:t>
            </a:r>
          </a:p>
          <a:p>
            <a:pPr lvl="2" eaLnBrk="1" hangingPunct="1"/>
            <a:r>
              <a:rPr lang="en-US" smtClean="0"/>
              <a:t>How to “read” or evaluate varying social situations</a:t>
            </a:r>
          </a:p>
          <a:p>
            <a:pPr lvl="1" eaLnBrk="1" hangingPunct="1"/>
            <a:r>
              <a:rPr lang="en-US" smtClean="0"/>
              <a:t>3 to 6 students</a:t>
            </a:r>
          </a:p>
          <a:p>
            <a:pPr lvl="1" eaLnBrk="1" hangingPunct="1"/>
            <a:r>
              <a:rPr lang="en-US" smtClean="0"/>
              <a:t>Minimum 45 minutes – maximum 60 minutes</a:t>
            </a:r>
          </a:p>
          <a:p>
            <a:pPr lvl="1" eaLnBrk="1" hangingPunct="1"/>
            <a:r>
              <a:rPr lang="en-US" smtClean="0"/>
              <a:t>2 or 3 x per week for 8 weeks</a:t>
            </a:r>
          </a:p>
          <a:p>
            <a:pPr lvl="1" eaLnBrk="1" hangingPunct="1"/>
            <a:r>
              <a:rPr lang="en-US" smtClean="0"/>
              <a:t>Booster sessions every 2 – 4 weeks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A Cultural perspective</a:t>
            </a:r>
            <a:endParaRPr lang="en-US" dirty="0"/>
          </a:p>
        </p:txBody>
      </p:sp>
      <p:sp>
        <p:nvSpPr>
          <p:cNvPr id="21506" name="Text Placeholder 2"/>
          <p:cNvSpPr>
            <a:spLocks noGrp="1"/>
          </p:cNvSpPr>
          <p:nvPr>
            <p:ph type="body" idx="1"/>
          </p:nvPr>
        </p:nvSpPr>
        <p:spPr/>
        <p:txBody>
          <a:bodyPr/>
          <a:lstStyle/>
          <a:p>
            <a:pPr eaLnBrk="1" hangingPunct="1">
              <a:lnSpc>
                <a:spcPct val="80000"/>
              </a:lnSpc>
            </a:pPr>
            <a:r>
              <a:rPr lang="en-US" sz="1800" b="1" smtClean="0">
                <a:solidFill>
                  <a:srgbClr val="898989"/>
                </a:solidFill>
              </a:rPr>
              <a:t>Felicia D. Hagerstrom, JD.</a:t>
            </a:r>
          </a:p>
          <a:p>
            <a:pPr eaLnBrk="1" hangingPunct="1">
              <a:lnSpc>
                <a:spcPct val="80000"/>
              </a:lnSpc>
            </a:pPr>
            <a:r>
              <a:rPr lang="en-US" sz="1800" b="1" smtClean="0">
                <a:solidFill>
                  <a:srgbClr val="898989"/>
                </a:solidFill>
              </a:rPr>
              <a:t>PBIS District Coordinator</a:t>
            </a:r>
          </a:p>
          <a:p>
            <a:pPr eaLnBrk="1" hangingPunct="1">
              <a:lnSpc>
                <a:spcPct val="80000"/>
              </a:lnSpc>
            </a:pPr>
            <a:r>
              <a:rPr lang="en-US" sz="1800" b="1" smtClean="0">
                <a:solidFill>
                  <a:srgbClr val="898989"/>
                </a:solidFill>
              </a:rPr>
              <a:t>AEA 267 / Waterloo Community Schools</a:t>
            </a:r>
          </a:p>
          <a:p>
            <a:pPr eaLnBrk="1" hangingPunct="1">
              <a:lnSpc>
                <a:spcPct val="80000"/>
              </a:lnSpc>
            </a:pPr>
            <a:r>
              <a:rPr lang="en-US" sz="1800" b="1" smtClean="0">
                <a:solidFill>
                  <a:srgbClr val="898989"/>
                </a:solidFill>
              </a:rPr>
              <a:t>Waterloo, Iowa</a:t>
            </a:r>
          </a:p>
          <a:p>
            <a:pPr eaLnBrk="1" hangingPunct="1">
              <a:lnSpc>
                <a:spcPct val="80000"/>
              </a:lnSpc>
            </a:pPr>
            <a:r>
              <a:rPr lang="en-US" sz="1800" b="1" smtClean="0">
                <a:solidFill>
                  <a:srgbClr val="898989"/>
                </a:solidFill>
              </a:rPr>
              <a:t>fhagerstrom@aea267.k12..ia.us</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pPr eaLnBrk="1" hangingPunct="1"/>
            <a:r>
              <a:rPr lang="en-US" smtClean="0"/>
              <a:t>Monitoring Student Progress</a:t>
            </a:r>
          </a:p>
        </p:txBody>
      </p:sp>
      <p:sp>
        <p:nvSpPr>
          <p:cNvPr id="120834" name="Content Placeholder 2"/>
          <p:cNvSpPr>
            <a:spLocks noGrp="1"/>
          </p:cNvSpPr>
          <p:nvPr>
            <p:ph idx="1"/>
          </p:nvPr>
        </p:nvSpPr>
        <p:spPr/>
        <p:txBody>
          <a:bodyPr/>
          <a:lstStyle/>
          <a:p>
            <a:pPr eaLnBrk="1" hangingPunct="1"/>
            <a:r>
              <a:rPr lang="en-US" smtClean="0"/>
              <a:t>Change in treatment setting</a:t>
            </a:r>
          </a:p>
          <a:p>
            <a:pPr eaLnBrk="1" hangingPunct="1"/>
            <a:r>
              <a:rPr lang="en-US" smtClean="0"/>
              <a:t>Change in related settings</a:t>
            </a:r>
          </a:p>
          <a:p>
            <a:pPr eaLnBrk="1" hangingPunct="1"/>
            <a:r>
              <a:rPr lang="en-US" smtClean="0"/>
              <a:t>Pre-treatment and Post-treatment ratings</a:t>
            </a:r>
          </a:p>
          <a:p>
            <a:pPr eaLnBrk="1" hangingPunct="1"/>
            <a:r>
              <a:rPr lang="en-US" smtClean="0"/>
              <a:t>Direct observation during role play</a:t>
            </a:r>
          </a:p>
          <a:p>
            <a:pPr eaLnBrk="1" hangingPunct="1"/>
            <a:r>
              <a:rPr lang="en-US" smtClean="0"/>
              <a:t>Brief periodic interviews with teachers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eaLnBrk="1" fontAlgn="auto" hangingPunct="1">
              <a:spcAft>
                <a:spcPts val="0"/>
              </a:spcAft>
              <a:defRPr/>
            </a:pPr>
            <a:r>
              <a:rPr lang="en-US" dirty="0" smtClean="0"/>
              <a:t>Acquisition Deficits</a:t>
            </a:r>
            <a:endParaRPr lang="en-US" dirty="0"/>
          </a:p>
        </p:txBody>
      </p:sp>
      <p:sp>
        <p:nvSpPr>
          <p:cNvPr id="5" name="Text Placeholder 4"/>
          <p:cNvSpPr>
            <a:spLocks noGrp="1"/>
          </p:cNvSpPr>
          <p:nvPr>
            <p:ph type="body" idx="1"/>
          </p:nvPr>
        </p:nvSpPr>
        <p:spPr/>
        <p:txBody>
          <a:bodyPr rtlCol="0">
            <a:normAutofit/>
          </a:bodyPr>
          <a:lstStyle/>
          <a:p>
            <a:pPr eaLnBrk="1" fontAlgn="auto" hangingPunct="1">
              <a:spcAft>
                <a:spcPts val="0"/>
              </a:spcAft>
              <a:buFont typeface="Arial" pitchFamily="34" charset="0"/>
              <a:buNone/>
              <a:defRPr/>
            </a:pPr>
            <a:r>
              <a:rPr lang="en-US" dirty="0" smtClean="0"/>
              <a:t>Direct Instruction</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9" name="Object 5"/>
          <p:cNvGraphicFramePr>
            <a:graphicFrameLocks noChangeAspect="1"/>
          </p:cNvGraphicFramePr>
          <p:nvPr/>
        </p:nvGraphicFramePr>
        <p:xfrm>
          <a:off x="0" y="0"/>
          <a:ext cx="9144000" cy="7162800"/>
        </p:xfrm>
        <a:graphic>
          <a:graphicData uri="http://schemas.openxmlformats.org/presentationml/2006/ole">
            <mc:AlternateContent xmlns:mc="http://schemas.openxmlformats.org/markup-compatibility/2006">
              <mc:Choice xmlns:v="urn:schemas-microsoft-com:vml" Requires="v">
                <p:oleObj spid="_x0000_s1033" name="Document" r:id="rId5" imgW="6099363" imgH="4814158" progId="">
                  <p:embed/>
                </p:oleObj>
              </mc:Choice>
              <mc:Fallback>
                <p:oleObj name="Document" r:id="rId5" imgW="6099363" imgH="4814158"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716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Box 2"/>
          <p:cNvSpPr txBox="1">
            <a:spLocks noChangeArrowheads="1"/>
          </p:cNvSpPr>
          <p:nvPr/>
        </p:nvSpPr>
        <p:spPr bwMode="auto">
          <a:xfrm>
            <a:off x="6553200" y="6324600"/>
            <a:ext cx="1674813" cy="276225"/>
          </a:xfrm>
          <a:prstGeom prst="rect">
            <a:avLst/>
          </a:prstGeom>
          <a:noFill/>
          <a:ln w="9525">
            <a:noFill/>
            <a:miter lim="800000"/>
            <a:headEnd/>
            <a:tailEnd/>
          </a:ln>
        </p:spPr>
        <p:txBody>
          <a:bodyPr wrap="none">
            <a:spAutoFit/>
          </a:bodyPr>
          <a:lstStyle/>
          <a:p>
            <a:r>
              <a:rPr lang="en-US" sz="1200" i="1">
                <a:latin typeface="Calibri" pitchFamily="34" charset="0"/>
              </a:rPr>
              <a:t>Elliott &amp; Gresham, 1991</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p:nvPr>
        </p:nvSpPr>
        <p:spPr/>
        <p:txBody>
          <a:bodyPr/>
          <a:lstStyle/>
          <a:p>
            <a:pPr eaLnBrk="1" hangingPunct="1"/>
            <a:endParaRPr lang="en-US" smtClean="0"/>
          </a:p>
        </p:txBody>
      </p:sp>
      <p:graphicFrame>
        <p:nvGraphicFramePr>
          <p:cNvPr id="5" name="Content Placeholder 4"/>
          <p:cNvGraphicFramePr>
            <a:graphicFrameLocks noGrp="1"/>
          </p:cNvGraphicFramePr>
          <p:nvPr>
            <p:ph idx="1"/>
          </p:nvPr>
        </p:nvGraphicFramePr>
        <p:xfrm>
          <a:off x="0" y="0"/>
          <a:ext cx="9144000" cy="6857996"/>
        </p:xfrm>
        <a:graphic>
          <a:graphicData uri="http://schemas.openxmlformats.org/drawingml/2006/table">
            <a:tbl>
              <a:tblPr firstRow="1" bandRow="1">
                <a:tableStyleId>{5C22544A-7EE6-4342-B048-85BDC9FD1C3A}</a:tableStyleId>
              </a:tblPr>
              <a:tblGrid>
                <a:gridCol w="7803932"/>
                <a:gridCol w="1340068"/>
              </a:tblGrid>
              <a:tr h="823669">
                <a:tc>
                  <a:txBody>
                    <a:bodyPr/>
                    <a:lstStyle/>
                    <a:p>
                      <a:pPr algn="ctr"/>
                      <a:r>
                        <a:rPr lang="en-US" sz="4000" dirty="0" smtClean="0"/>
                        <a:t>Sample Session</a:t>
                      </a:r>
                      <a:endParaRPr lang="en-US" sz="4000" dirty="0"/>
                    </a:p>
                  </a:txBody>
                  <a:tcPr/>
                </a:tc>
                <a:tc>
                  <a:txBody>
                    <a:bodyPr/>
                    <a:lstStyle/>
                    <a:p>
                      <a:endParaRPr lang="en-US" sz="2400" dirty="0"/>
                    </a:p>
                  </a:txBody>
                  <a:tcPr/>
                </a:tc>
              </a:tr>
              <a:tr h="957991">
                <a:tc>
                  <a:txBody>
                    <a:bodyPr/>
                    <a:lstStyle/>
                    <a:p>
                      <a:r>
                        <a:rPr lang="en-US" sz="2400" dirty="0" smtClean="0"/>
                        <a:t>Greet</a:t>
                      </a:r>
                      <a:r>
                        <a:rPr lang="en-US" sz="2400" baseline="0" dirty="0" smtClean="0"/>
                        <a:t> students and introduce session goal(s)</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5 </a:t>
                      </a:r>
                      <a:r>
                        <a:rPr lang="en-US" sz="2400" dirty="0" err="1" smtClean="0"/>
                        <a:t>mins</a:t>
                      </a:r>
                      <a:r>
                        <a:rPr lang="en-US" sz="2400" dirty="0" smtClean="0"/>
                        <a:t>.</a:t>
                      </a:r>
                    </a:p>
                    <a:p>
                      <a:endParaRPr lang="en-US" sz="2400" dirty="0"/>
                    </a:p>
                  </a:txBody>
                  <a:tcPr/>
                </a:tc>
              </a:tr>
              <a:tr h="823669">
                <a:tc>
                  <a:txBody>
                    <a:bodyPr/>
                    <a:lstStyle/>
                    <a:p>
                      <a:r>
                        <a:rPr lang="en-US" sz="2400" dirty="0" smtClean="0"/>
                        <a:t>Define the featured social skill</a:t>
                      </a:r>
                      <a:endParaRPr lang="en-US" sz="2400" dirty="0"/>
                    </a:p>
                  </a:txBody>
                  <a:tcPr anchor="ctr"/>
                </a:tc>
                <a:tc>
                  <a:txBody>
                    <a:bodyPr/>
                    <a:lstStyle/>
                    <a:p>
                      <a:r>
                        <a:rPr lang="en-US" sz="2400" dirty="0" smtClean="0"/>
                        <a:t>3 </a:t>
                      </a:r>
                      <a:r>
                        <a:rPr lang="en-US" sz="2400" dirty="0" err="1" smtClean="0"/>
                        <a:t>mins</a:t>
                      </a:r>
                      <a:r>
                        <a:rPr lang="en-US" sz="2400" dirty="0" smtClean="0"/>
                        <a:t>.</a:t>
                      </a:r>
                      <a:endParaRPr lang="en-US" sz="2400" dirty="0"/>
                    </a:p>
                  </a:txBody>
                  <a:tcPr/>
                </a:tc>
              </a:tr>
              <a:tr h="823669">
                <a:tc>
                  <a:txBody>
                    <a:bodyPr/>
                    <a:lstStyle/>
                    <a:p>
                      <a:r>
                        <a:rPr lang="en-US" sz="2400" dirty="0" smtClean="0"/>
                        <a:t>Initiate “Tell” phase</a:t>
                      </a:r>
                      <a:endParaRPr lang="en-US" sz="2400" dirty="0"/>
                    </a:p>
                  </a:txBody>
                  <a:tcPr anchor="ctr"/>
                </a:tc>
                <a:tc>
                  <a:txBody>
                    <a:bodyPr/>
                    <a:lstStyle/>
                    <a:p>
                      <a:r>
                        <a:rPr lang="en-US" sz="2400" dirty="0" smtClean="0"/>
                        <a:t>5 </a:t>
                      </a:r>
                      <a:r>
                        <a:rPr lang="en-US" sz="2400" dirty="0" err="1" smtClean="0"/>
                        <a:t>mins</a:t>
                      </a:r>
                      <a:endParaRPr lang="en-US" sz="2400" dirty="0"/>
                    </a:p>
                  </a:txBody>
                  <a:tcPr/>
                </a:tc>
              </a:tr>
              <a:tr h="823669">
                <a:tc>
                  <a:txBody>
                    <a:bodyPr/>
                    <a:lstStyle/>
                    <a:p>
                      <a:r>
                        <a:rPr lang="en-US" sz="2400" dirty="0" smtClean="0"/>
                        <a:t>Initiate</a:t>
                      </a:r>
                      <a:r>
                        <a:rPr lang="en-US" sz="2400" baseline="0" dirty="0" smtClean="0"/>
                        <a:t> “Show” phase</a:t>
                      </a:r>
                      <a:endParaRPr lang="en-US" sz="2400" dirty="0"/>
                    </a:p>
                  </a:txBody>
                  <a:tcPr anchor="ctr"/>
                </a:tc>
                <a:tc>
                  <a:txBody>
                    <a:bodyPr/>
                    <a:lstStyle/>
                    <a:p>
                      <a:r>
                        <a:rPr lang="en-US" sz="2400" dirty="0" smtClean="0"/>
                        <a:t>10 </a:t>
                      </a:r>
                      <a:r>
                        <a:rPr lang="en-US" sz="2400" dirty="0" err="1" smtClean="0"/>
                        <a:t>mins</a:t>
                      </a:r>
                      <a:r>
                        <a:rPr lang="en-US" sz="2400" dirty="0" smtClean="0"/>
                        <a:t>.</a:t>
                      </a:r>
                      <a:endParaRPr lang="en-US" sz="2400" dirty="0"/>
                    </a:p>
                  </a:txBody>
                  <a:tcPr/>
                </a:tc>
              </a:tr>
              <a:tr h="823669">
                <a:tc>
                  <a:txBody>
                    <a:bodyPr/>
                    <a:lstStyle/>
                    <a:p>
                      <a:r>
                        <a:rPr lang="en-US" sz="2400" dirty="0" smtClean="0"/>
                        <a:t>Initiate “Do” phase</a:t>
                      </a:r>
                      <a:r>
                        <a:rPr lang="en-US" sz="2400" baseline="0" dirty="0" smtClean="0"/>
                        <a:t> with role-play</a:t>
                      </a:r>
                      <a:endParaRPr lang="en-US" sz="2400" dirty="0"/>
                    </a:p>
                  </a:txBody>
                  <a:tcPr anchor="ctr"/>
                </a:tc>
                <a:tc>
                  <a:txBody>
                    <a:bodyPr/>
                    <a:lstStyle/>
                    <a:p>
                      <a:r>
                        <a:rPr lang="en-US" sz="2400" dirty="0" smtClean="0"/>
                        <a:t>15 </a:t>
                      </a:r>
                      <a:r>
                        <a:rPr lang="en-US" sz="2400" dirty="0" err="1" smtClean="0"/>
                        <a:t>mins</a:t>
                      </a:r>
                      <a:r>
                        <a:rPr lang="en-US" sz="2400" dirty="0" smtClean="0"/>
                        <a:t>.</a:t>
                      </a:r>
                      <a:endParaRPr lang="en-US" sz="2400" dirty="0"/>
                    </a:p>
                  </a:txBody>
                  <a:tcPr/>
                </a:tc>
              </a:tr>
              <a:tr h="823669">
                <a:tc>
                  <a:txBody>
                    <a:bodyPr/>
                    <a:lstStyle/>
                    <a:p>
                      <a:r>
                        <a:rPr lang="en-US" sz="2400" dirty="0" smtClean="0"/>
                        <a:t>Review and provide homework assignment</a:t>
                      </a:r>
                      <a:endParaRPr lang="en-US" sz="2400" dirty="0"/>
                    </a:p>
                  </a:txBody>
                  <a:tcPr anchor="ctr"/>
                </a:tc>
                <a:tc>
                  <a:txBody>
                    <a:bodyPr/>
                    <a:lstStyle/>
                    <a:p>
                      <a:r>
                        <a:rPr lang="en-US" sz="2400" dirty="0" smtClean="0"/>
                        <a:t>5 </a:t>
                      </a:r>
                      <a:r>
                        <a:rPr lang="en-US" sz="2400" dirty="0" err="1" smtClean="0"/>
                        <a:t>mins</a:t>
                      </a:r>
                      <a:r>
                        <a:rPr lang="en-US" sz="2400" dirty="0" smtClean="0"/>
                        <a:t>.</a:t>
                      </a:r>
                      <a:endParaRPr lang="en-US" sz="2400" dirty="0"/>
                    </a:p>
                  </a:txBody>
                  <a:tcPr/>
                </a:tc>
              </a:tr>
              <a:tr h="957991">
                <a:tc>
                  <a:txBody>
                    <a:bodyPr/>
                    <a:lstStyle/>
                    <a:p>
                      <a:r>
                        <a:rPr lang="en-US" sz="2400" dirty="0" smtClean="0"/>
                        <a:t>Provide feedback about group’s performance and specify date/time for next</a:t>
                      </a:r>
                      <a:r>
                        <a:rPr lang="en-US" sz="2400" baseline="0" dirty="0" smtClean="0"/>
                        <a:t> session</a:t>
                      </a:r>
                      <a:endParaRPr lang="en-US" sz="2400" dirty="0"/>
                    </a:p>
                  </a:txBody>
                  <a:tcPr anchor="ctr"/>
                </a:tc>
                <a:tc>
                  <a:txBody>
                    <a:bodyPr/>
                    <a:lstStyle/>
                    <a:p>
                      <a:r>
                        <a:rPr lang="en-US" sz="2400" dirty="0" smtClean="0"/>
                        <a:t>2 </a:t>
                      </a:r>
                      <a:r>
                        <a:rPr lang="en-US" sz="2400" dirty="0" err="1" smtClean="0"/>
                        <a:t>mins</a:t>
                      </a:r>
                      <a:r>
                        <a:rPr lang="en-US" sz="2400" dirty="0" smtClean="0"/>
                        <a:t>.</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p:cNvSpPr>
            <a:spLocks noGrp="1"/>
          </p:cNvSpPr>
          <p:nvPr>
            <p:ph type="title"/>
          </p:nvPr>
        </p:nvSpPr>
        <p:spPr/>
        <p:txBody>
          <a:bodyPr/>
          <a:lstStyle/>
          <a:p>
            <a:pPr eaLnBrk="1" hangingPunct="1"/>
            <a:r>
              <a:rPr lang="en-US" smtClean="0"/>
              <a:t>Instructional Approach</a:t>
            </a:r>
          </a:p>
        </p:txBody>
      </p:sp>
      <p:sp>
        <p:nvSpPr>
          <p:cNvPr id="130050" name="Content Placeholder 2"/>
          <p:cNvSpPr>
            <a:spLocks noGrp="1"/>
          </p:cNvSpPr>
          <p:nvPr>
            <p:ph idx="1"/>
          </p:nvPr>
        </p:nvSpPr>
        <p:spPr/>
        <p:txBody>
          <a:bodyPr/>
          <a:lstStyle/>
          <a:p>
            <a:pPr eaLnBrk="1" hangingPunct="1">
              <a:lnSpc>
                <a:spcPct val="90000"/>
              </a:lnSpc>
            </a:pPr>
            <a:r>
              <a:rPr lang="en-US" b="1" smtClean="0"/>
              <a:t>Tell</a:t>
            </a:r>
            <a:r>
              <a:rPr lang="en-US" smtClean="0"/>
              <a:t> (coaching)</a:t>
            </a:r>
          </a:p>
          <a:p>
            <a:pPr eaLnBrk="1" hangingPunct="1">
              <a:lnSpc>
                <a:spcPct val="90000"/>
              </a:lnSpc>
            </a:pPr>
            <a:r>
              <a:rPr lang="en-US" b="1" smtClean="0"/>
              <a:t>Show</a:t>
            </a:r>
            <a:r>
              <a:rPr lang="en-US" smtClean="0"/>
              <a:t> (modeling)</a:t>
            </a:r>
          </a:p>
          <a:p>
            <a:pPr eaLnBrk="1" hangingPunct="1">
              <a:lnSpc>
                <a:spcPct val="90000"/>
              </a:lnSpc>
            </a:pPr>
            <a:r>
              <a:rPr lang="en-US" b="1" smtClean="0"/>
              <a:t>Do</a:t>
            </a:r>
            <a:r>
              <a:rPr lang="en-US" smtClean="0"/>
              <a:t> (role play)</a:t>
            </a:r>
          </a:p>
          <a:p>
            <a:pPr eaLnBrk="1" hangingPunct="1">
              <a:lnSpc>
                <a:spcPct val="90000"/>
              </a:lnSpc>
            </a:pPr>
            <a:r>
              <a:rPr lang="en-US" b="1" smtClean="0"/>
              <a:t>Practice</a:t>
            </a:r>
            <a:r>
              <a:rPr lang="en-US" smtClean="0"/>
              <a:t> (behavioral rehearsal)</a:t>
            </a:r>
          </a:p>
          <a:p>
            <a:pPr eaLnBrk="1" hangingPunct="1">
              <a:lnSpc>
                <a:spcPct val="90000"/>
              </a:lnSpc>
            </a:pPr>
            <a:r>
              <a:rPr lang="en-US" b="1" smtClean="0"/>
              <a:t>Monitor Progress</a:t>
            </a:r>
            <a:r>
              <a:rPr lang="en-US" smtClean="0"/>
              <a:t> (feedback)</a:t>
            </a:r>
          </a:p>
          <a:p>
            <a:pPr eaLnBrk="1" hangingPunct="1">
              <a:lnSpc>
                <a:spcPct val="90000"/>
              </a:lnSpc>
            </a:pPr>
            <a:r>
              <a:rPr lang="en-US" b="1" smtClean="0"/>
              <a:t>Generalize</a:t>
            </a:r>
            <a:r>
              <a:rPr lang="en-US" smtClean="0"/>
              <a:t> (apply in multiple settings)</a:t>
            </a:r>
          </a:p>
          <a:p>
            <a:pPr eaLnBrk="1" hangingPunct="1"/>
            <a:endParaRPr 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p:nvPr>
        </p:nvSpPr>
        <p:spPr/>
        <p:txBody>
          <a:bodyPr/>
          <a:lstStyle/>
          <a:p>
            <a:pPr eaLnBrk="1" hangingPunct="1"/>
            <a:r>
              <a:rPr lang="en-US" smtClean="0"/>
              <a:t>Tell (coaching)</a:t>
            </a:r>
          </a:p>
        </p:txBody>
      </p:sp>
      <p:sp>
        <p:nvSpPr>
          <p:cNvPr id="132098"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Provide learning objective for featured social skill</a:t>
            </a:r>
          </a:p>
          <a:p>
            <a:pPr marL="514350" indent="-514350" eaLnBrk="1" hangingPunct="1">
              <a:buFont typeface="Calibri" pitchFamily="34" charset="0"/>
              <a:buAutoNum type="arabicPeriod"/>
            </a:pPr>
            <a:r>
              <a:rPr lang="en-US" smtClean="0"/>
              <a:t>Introduce the skill by asking how it will be helpful to students and situations in which they could use the skill.</a:t>
            </a:r>
          </a:p>
          <a:p>
            <a:pPr marL="514350" indent="-514350" eaLnBrk="1" hangingPunct="1">
              <a:buFont typeface="Calibri" pitchFamily="34" charset="0"/>
              <a:buAutoNum type="arabicPeriod"/>
            </a:pPr>
            <a:r>
              <a:rPr lang="en-US" smtClean="0"/>
              <a:t>Define a specific skill.</a:t>
            </a:r>
          </a:p>
          <a:p>
            <a:pPr marL="514350" indent="-514350" eaLnBrk="1" hangingPunct="1">
              <a:buFont typeface="Calibri" pitchFamily="34" charset="0"/>
              <a:buAutoNum type="arabicPeriod"/>
            </a:pPr>
            <a:r>
              <a:rPr lang="en-US" smtClean="0"/>
              <a:t>Discuss why the skill is important.</a:t>
            </a:r>
          </a:p>
          <a:p>
            <a:pPr marL="514350" indent="-514350" eaLnBrk="1" hangingPunct="1">
              <a:buFont typeface="Calibri" pitchFamily="34" charset="0"/>
              <a:buAutoNum type="arabicPeriod"/>
            </a:pPr>
            <a:r>
              <a:rPr lang="en-US" smtClean="0"/>
              <a:t>Outline steps for performing the behavior.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p:nvPr>
        </p:nvSpPr>
        <p:spPr/>
        <p:txBody>
          <a:bodyPr/>
          <a:lstStyle/>
          <a:p>
            <a:pPr eaLnBrk="1" hangingPunct="1"/>
            <a:r>
              <a:rPr lang="en-US" smtClean="0"/>
              <a:t>Show (modeling)</a:t>
            </a:r>
          </a:p>
        </p:txBody>
      </p:sp>
      <p:sp>
        <p:nvSpPr>
          <p:cNvPr id="3" name="Content Placeholder 2"/>
          <p:cNvSpPr>
            <a:spLocks noGrp="1"/>
          </p:cNvSpPr>
          <p:nvPr>
            <p:ph idx="1"/>
          </p:nvPr>
        </p:nvSpPr>
        <p:spPr/>
        <p:txBody>
          <a:bodyPr rtlCol="0">
            <a:normAutofit lnSpcReduction="10000"/>
          </a:bodyPr>
          <a:lstStyle/>
          <a:p>
            <a:pPr marL="514350" indent="-514350" eaLnBrk="1" fontAlgn="auto" hangingPunct="1">
              <a:spcAft>
                <a:spcPts val="0"/>
              </a:spcAft>
              <a:buFont typeface="+mj-lt"/>
              <a:buAutoNum type="arabicPeriod"/>
              <a:defRPr/>
            </a:pPr>
            <a:r>
              <a:rPr lang="en-US" dirty="0" smtClean="0"/>
              <a:t>Model the behavior</a:t>
            </a:r>
          </a:p>
          <a:p>
            <a:pPr marL="914400" lvl="1" indent="-514350" eaLnBrk="1" fontAlgn="auto" hangingPunct="1">
              <a:spcAft>
                <a:spcPts val="0"/>
              </a:spcAft>
              <a:buFont typeface="Arial" pitchFamily="34" charset="0"/>
              <a:buChar char="–"/>
              <a:defRPr/>
            </a:pPr>
            <a:r>
              <a:rPr lang="en-US" dirty="0" smtClean="0"/>
              <a:t>Model positive behavior</a:t>
            </a:r>
          </a:p>
          <a:p>
            <a:pPr marL="914400" lvl="1" indent="-514350" eaLnBrk="1" fontAlgn="auto" hangingPunct="1">
              <a:spcAft>
                <a:spcPts val="0"/>
              </a:spcAft>
              <a:buFont typeface="Arial" pitchFamily="34" charset="0"/>
              <a:buChar char="–"/>
              <a:defRPr/>
            </a:pPr>
            <a:r>
              <a:rPr lang="en-US" dirty="0" smtClean="0"/>
              <a:t>Model negative behavior</a:t>
            </a:r>
          </a:p>
          <a:p>
            <a:pPr marL="514350" indent="-514350" eaLnBrk="1" fontAlgn="auto" hangingPunct="1">
              <a:spcAft>
                <a:spcPts val="0"/>
              </a:spcAft>
              <a:buFont typeface="+mj-lt"/>
              <a:buAutoNum type="arabicPeriod"/>
              <a:defRPr/>
            </a:pPr>
            <a:r>
              <a:rPr lang="en-US" dirty="0" smtClean="0"/>
              <a:t>Model discreetly each of the major steps for enacting the featured skill.</a:t>
            </a:r>
          </a:p>
          <a:p>
            <a:pPr marL="514350" indent="-514350" eaLnBrk="1" fontAlgn="auto" hangingPunct="1">
              <a:spcAft>
                <a:spcPts val="0"/>
              </a:spcAft>
              <a:buFont typeface="+mj-lt"/>
              <a:buAutoNum type="arabicPeriod"/>
              <a:defRPr/>
            </a:pPr>
            <a:r>
              <a:rPr lang="en-US" dirty="0" smtClean="0"/>
              <a:t>With student helper, direct a role play of a typical situation.</a:t>
            </a:r>
          </a:p>
          <a:p>
            <a:pPr marL="514350" indent="-514350" eaLnBrk="1" fontAlgn="auto" hangingPunct="1">
              <a:spcAft>
                <a:spcPts val="0"/>
              </a:spcAft>
              <a:buFont typeface="+mj-lt"/>
              <a:buAutoNum type="arabicPeriod"/>
              <a:defRPr/>
            </a:pPr>
            <a:r>
              <a:rPr lang="en-US" dirty="0" smtClean="0"/>
              <a:t>Lead a discussion of alternative behaviors to accomplish the social behavior objective.</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itle 1"/>
          <p:cNvSpPr>
            <a:spLocks noGrp="1"/>
          </p:cNvSpPr>
          <p:nvPr>
            <p:ph type="title"/>
          </p:nvPr>
        </p:nvSpPr>
        <p:spPr/>
        <p:txBody>
          <a:bodyPr/>
          <a:lstStyle/>
          <a:p>
            <a:pPr eaLnBrk="1" hangingPunct="1"/>
            <a:r>
              <a:rPr lang="en-US" smtClean="0"/>
              <a:t>Do (behavior rehearsal)</a:t>
            </a:r>
          </a:p>
        </p:txBody>
      </p:sp>
      <p:sp>
        <p:nvSpPr>
          <p:cNvPr id="136194"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Ask students to define the skill</a:t>
            </a:r>
          </a:p>
          <a:p>
            <a:pPr marL="514350" indent="-514350" eaLnBrk="1" hangingPunct="1">
              <a:buFont typeface="Calibri" pitchFamily="34" charset="0"/>
              <a:buAutoNum type="arabicPeriod"/>
            </a:pPr>
            <a:r>
              <a:rPr lang="en-US" smtClean="0"/>
              <a:t>Ask students to state the steps required to accomplish the skill</a:t>
            </a:r>
          </a:p>
          <a:p>
            <a:pPr marL="514350" indent="-514350" eaLnBrk="1" hangingPunct="1">
              <a:buFont typeface="Calibri" pitchFamily="34" charset="0"/>
              <a:buAutoNum type="arabicPeriod"/>
            </a:pPr>
            <a:r>
              <a:rPr lang="en-US" smtClean="0"/>
              <a:t>Repeat critical steps for enacting the behavior.</a:t>
            </a:r>
          </a:p>
          <a:p>
            <a:pPr marL="514350" indent="-514350" eaLnBrk="1" hangingPunct="1">
              <a:buFont typeface="Calibri" pitchFamily="34" charset="0"/>
              <a:buAutoNum type="arabicPeriod"/>
            </a:pPr>
            <a:r>
              <a:rPr lang="en-US" smtClean="0"/>
              <a:t>Ask students to model the skill in role plays.</a:t>
            </a:r>
          </a:p>
          <a:p>
            <a:pPr marL="514350" indent="-514350" eaLnBrk="1" hangingPunct="1">
              <a:buFont typeface="Calibri" pitchFamily="34" charset="0"/>
              <a:buAutoNum type="arabicPeriod"/>
            </a:pPr>
            <a:r>
              <a:rPr lang="en-US" smtClean="0"/>
              <a:t>Ask other students to provide feedback for the student using the skill in the role plays</a:t>
            </a:r>
          </a:p>
          <a:p>
            <a:pPr marL="514350" indent="-51435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a:spLocks noGrp="1"/>
          </p:cNvSpPr>
          <p:nvPr>
            <p:ph type="title"/>
          </p:nvPr>
        </p:nvSpPr>
        <p:spPr/>
        <p:txBody>
          <a:bodyPr/>
          <a:lstStyle/>
          <a:p>
            <a:pPr eaLnBrk="1" hangingPunct="1"/>
            <a:r>
              <a:rPr lang="en-US" smtClean="0"/>
              <a:t>Practice</a:t>
            </a:r>
          </a:p>
        </p:txBody>
      </p:sp>
      <p:sp>
        <p:nvSpPr>
          <p:cNvPr id="138242" name="Content Placeholder 2"/>
          <p:cNvSpPr>
            <a:spLocks noGrp="1"/>
          </p:cNvSpPr>
          <p:nvPr>
            <p:ph idx="1"/>
          </p:nvPr>
        </p:nvSpPr>
        <p:spPr/>
        <p:txBody>
          <a:bodyPr/>
          <a:lstStyle/>
          <a:p>
            <a:pPr eaLnBrk="1" hangingPunct="1"/>
            <a:r>
              <a:rPr lang="en-US" smtClean="0"/>
              <a:t>Have pairs practice the skill steps and provide each other with feedback.</a:t>
            </a:r>
          </a:p>
          <a:p>
            <a:pPr eaLnBrk="1" hangingPunct="1"/>
            <a:r>
              <a:rPr lang="en-US" smtClean="0"/>
              <a:t>Encourage the skill in class sessions outside of these lessons.  </a:t>
            </a:r>
          </a:p>
          <a:p>
            <a:pPr eaLnBrk="1" hangingPunct="1"/>
            <a:endParaRPr 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p:cNvSpPr>
            <a:spLocks noGrp="1"/>
          </p:cNvSpPr>
          <p:nvPr>
            <p:ph type="title"/>
          </p:nvPr>
        </p:nvSpPr>
        <p:spPr/>
        <p:txBody>
          <a:bodyPr/>
          <a:lstStyle/>
          <a:p>
            <a:pPr eaLnBrk="1" hangingPunct="1"/>
            <a:r>
              <a:rPr lang="en-US" smtClean="0"/>
              <a:t>Monitor Progress</a:t>
            </a:r>
          </a:p>
        </p:txBody>
      </p:sp>
      <p:sp>
        <p:nvSpPr>
          <p:cNvPr id="140290"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Ask students to think about how well they are progressing with the social skill.</a:t>
            </a:r>
          </a:p>
          <a:p>
            <a:pPr marL="514350" indent="-514350" eaLnBrk="1" hangingPunct="1">
              <a:buFont typeface="Calibri" pitchFamily="34" charset="0"/>
              <a:buAutoNum type="arabicPeriod"/>
            </a:pPr>
            <a:r>
              <a:rPr lang="en-US" smtClean="0"/>
              <a:t>Have students self-monitor their use of the skill.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304800"/>
            <a:ext cx="8229600" cy="1143000"/>
          </a:xfrm>
        </p:spPr>
        <p:txBody>
          <a:bodyPr/>
          <a:lstStyle/>
          <a:p>
            <a:pPr eaLnBrk="1" hangingPunct="1"/>
            <a:r>
              <a:rPr lang="en-US" smtClean="0"/>
              <a:t>A cultural perspective</a:t>
            </a:r>
          </a:p>
        </p:txBody>
      </p:sp>
      <p:sp>
        <p:nvSpPr>
          <p:cNvPr id="23554" name="Content Placeholder 2"/>
          <p:cNvSpPr>
            <a:spLocks noGrp="1"/>
          </p:cNvSpPr>
          <p:nvPr>
            <p:ph idx="1"/>
          </p:nvPr>
        </p:nvSpPr>
        <p:spPr/>
        <p:txBody>
          <a:bodyPr/>
          <a:lstStyle/>
          <a:p>
            <a:pPr eaLnBrk="1" hangingPunct="1">
              <a:lnSpc>
                <a:spcPct val="140000"/>
              </a:lnSpc>
            </a:pPr>
            <a:r>
              <a:rPr lang="en-US" sz="2400" smtClean="0"/>
              <a:t>Children from culturally diverse groups are likely to engage in behaviors that are at variance with the culture of the school.</a:t>
            </a:r>
          </a:p>
          <a:p>
            <a:pPr eaLnBrk="1" hangingPunct="1">
              <a:lnSpc>
                <a:spcPct val="140000"/>
              </a:lnSpc>
            </a:pPr>
            <a:r>
              <a:rPr lang="en-US" sz="2400" smtClean="0"/>
              <a:t>By the year 2035 close to 50% of children in the United States will come from racial and ethnic minority families, immigrant families, or both </a:t>
            </a:r>
            <a:r>
              <a:rPr lang="en-US" sz="1600" smtClean="0"/>
              <a:t>(Rogers &amp; Sirin, 2009)</a:t>
            </a:r>
            <a:endParaRPr lang="en-US" sz="2400" smtClean="0"/>
          </a:p>
          <a:p>
            <a:pPr eaLnBrk="1" hangingPunct="1">
              <a:lnSpc>
                <a:spcPct val="140000"/>
              </a:lnSpc>
            </a:pPr>
            <a:r>
              <a:rPr lang="en-US" sz="2400" smtClean="0"/>
              <a:t>9 out of every 10 teachers are white and from nonimmigrant backgrounds.  </a:t>
            </a:r>
            <a:r>
              <a:rPr lang="en-US" sz="2000" smtClean="0"/>
              <a:t>(Cartledge  &amp; Milburn, 1996)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1"/>
          <p:cNvSpPr>
            <a:spLocks noGrp="1"/>
          </p:cNvSpPr>
          <p:nvPr>
            <p:ph type="title"/>
          </p:nvPr>
        </p:nvSpPr>
        <p:spPr/>
        <p:txBody>
          <a:bodyPr/>
          <a:lstStyle/>
          <a:p>
            <a:pPr eaLnBrk="1" hangingPunct="1"/>
            <a:r>
              <a:rPr lang="en-US" smtClean="0"/>
              <a:t>Generalize</a:t>
            </a:r>
          </a:p>
        </p:txBody>
      </p:sp>
      <p:sp>
        <p:nvSpPr>
          <p:cNvPr id="142338"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Give homework assignments to use skills in other settings or with other students.</a:t>
            </a:r>
          </a:p>
          <a:p>
            <a:pPr marL="514350" indent="-514350" eaLnBrk="1" hangingPunct="1">
              <a:buFont typeface="Calibri" pitchFamily="34" charset="0"/>
              <a:buAutoNum type="arabicPeriod"/>
            </a:pPr>
            <a:r>
              <a:rPr lang="en-US" smtClean="0"/>
              <a:t>Communicate skill to parents, other teachers and school personnel who work with student.  Provide scripts to precorrects and reinforce.</a:t>
            </a:r>
          </a:p>
          <a:p>
            <a:pPr marL="514350" indent="-51435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p:cNvSpPr>
            <a:spLocks noGrp="1"/>
          </p:cNvSpPr>
          <p:nvPr>
            <p:ph type="title"/>
          </p:nvPr>
        </p:nvSpPr>
        <p:spPr/>
        <p:txBody>
          <a:bodyPr/>
          <a:lstStyle/>
          <a:p>
            <a:pPr eaLnBrk="1" hangingPunct="1"/>
            <a:r>
              <a:rPr lang="en-US" smtClean="0"/>
              <a:t>Generalization</a:t>
            </a:r>
          </a:p>
        </p:txBody>
      </p:sp>
      <p:sp>
        <p:nvSpPr>
          <p:cNvPr id="144386" name="Content Placeholder 2"/>
          <p:cNvSpPr>
            <a:spLocks noGrp="1"/>
          </p:cNvSpPr>
          <p:nvPr>
            <p:ph idx="1"/>
          </p:nvPr>
        </p:nvSpPr>
        <p:spPr>
          <a:xfrm>
            <a:off x="457200" y="1447800"/>
            <a:ext cx="8229600" cy="4678363"/>
          </a:xfrm>
        </p:spPr>
        <p:txBody>
          <a:bodyPr/>
          <a:lstStyle/>
          <a:p>
            <a:pPr eaLnBrk="1" hangingPunct="1">
              <a:buFont typeface="Arial" charset="0"/>
              <a:buNone/>
            </a:pPr>
            <a:r>
              <a:rPr lang="en-US" smtClean="0"/>
              <a:t>Recruit a generalization support person</a:t>
            </a:r>
          </a:p>
          <a:p>
            <a:pPr eaLnBrk="1" hangingPunct="1"/>
            <a:r>
              <a:rPr lang="en-US" smtClean="0"/>
              <a:t>Observation and feedback</a:t>
            </a:r>
          </a:p>
          <a:p>
            <a:pPr eaLnBrk="1" hangingPunct="1"/>
            <a:r>
              <a:rPr lang="en-US" smtClean="0"/>
              <a:t>Issue friendly greetings</a:t>
            </a:r>
          </a:p>
          <a:p>
            <a:pPr eaLnBrk="1" hangingPunct="1"/>
            <a:r>
              <a:rPr lang="en-US" smtClean="0"/>
              <a:t>Use discreet, positive feedback</a:t>
            </a:r>
          </a:p>
          <a:p>
            <a:pPr eaLnBrk="1" hangingPunct="1"/>
            <a:r>
              <a:rPr lang="en-US" smtClean="0"/>
              <a:t>Offer descriptive feedback</a:t>
            </a:r>
          </a:p>
          <a:p>
            <a:pPr eaLnBrk="1" hangingPunct="1"/>
            <a:r>
              <a:rPr lang="en-US" smtClean="0"/>
              <a:t>Occasionally inquire about progress </a:t>
            </a:r>
          </a:p>
          <a:p>
            <a:pPr eaLnBrk="1" hangingPunct="1"/>
            <a:r>
              <a:rPr lang="en-US" smtClean="0"/>
              <a:t>Relay positive feedback from other staff members</a:t>
            </a:r>
          </a:p>
          <a:p>
            <a:pPr lvl="1" eaLnBrk="1" hangingPunct="1"/>
            <a:endParaRPr lang="en-US"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smtClean="0"/>
              <a:t>GENERALIZATION</a:t>
            </a:r>
            <a:br>
              <a:rPr lang="en-US" dirty="0" smtClean="0"/>
            </a:br>
            <a:endParaRPr lang="en-US" dirty="0"/>
          </a:p>
        </p:txBody>
      </p:sp>
      <p:sp>
        <p:nvSpPr>
          <p:cNvPr id="3" name="Content Placeholder 2"/>
          <p:cNvSpPr>
            <a:spLocks noGrp="1"/>
          </p:cNvSpPr>
          <p:nvPr>
            <p:ph idx="1"/>
          </p:nvPr>
        </p:nvSpPr>
        <p:spPr>
          <a:xfrm>
            <a:off x="228600" y="1524000"/>
            <a:ext cx="8915400" cy="5334000"/>
          </a:xfrm>
        </p:spPr>
        <p:txBody>
          <a:bodyPr rtlCol="0">
            <a:normAutofit lnSpcReduction="10000"/>
          </a:bodyPr>
          <a:lstStyle/>
          <a:p>
            <a:pPr eaLnBrk="1" fontAlgn="auto" hangingPunct="1">
              <a:spcAft>
                <a:spcPts val="0"/>
              </a:spcAft>
              <a:buFont typeface="Arial" pitchFamily="34" charset="0"/>
              <a:buChar char="•"/>
              <a:defRPr/>
            </a:pPr>
            <a:r>
              <a:rPr lang="en-US" dirty="0" smtClean="0"/>
              <a:t>Train Diversely</a:t>
            </a:r>
          </a:p>
          <a:p>
            <a:pPr lvl="1" eaLnBrk="1" fontAlgn="auto" hangingPunct="1">
              <a:spcAft>
                <a:spcPts val="0"/>
              </a:spcAft>
              <a:buFont typeface="Arial" pitchFamily="34" charset="0"/>
              <a:buChar char="–"/>
              <a:defRPr/>
            </a:pPr>
            <a:r>
              <a:rPr lang="en-US" dirty="0" smtClean="0"/>
              <a:t>Using sufficient stimulus exemplars</a:t>
            </a:r>
          </a:p>
          <a:p>
            <a:pPr lvl="2" eaLnBrk="1" fontAlgn="auto" hangingPunct="1">
              <a:spcAft>
                <a:spcPts val="0"/>
              </a:spcAft>
              <a:buFont typeface="Arial" pitchFamily="34" charset="0"/>
              <a:buChar char="•"/>
              <a:defRPr/>
            </a:pPr>
            <a:r>
              <a:rPr lang="en-US" dirty="0" smtClean="0"/>
              <a:t>Vary situations and settings in sessions</a:t>
            </a:r>
          </a:p>
          <a:p>
            <a:pPr lvl="2" eaLnBrk="1" fontAlgn="auto" hangingPunct="1">
              <a:spcAft>
                <a:spcPts val="0"/>
              </a:spcAft>
              <a:buFont typeface="Arial" pitchFamily="34" charset="0"/>
              <a:buChar char="•"/>
              <a:defRPr/>
            </a:pPr>
            <a:r>
              <a:rPr lang="en-US" dirty="0" smtClean="0"/>
              <a:t>Use different people, places, things, etc. in role-plays</a:t>
            </a:r>
          </a:p>
          <a:p>
            <a:pPr lvl="2" eaLnBrk="1" fontAlgn="auto" hangingPunct="1">
              <a:spcAft>
                <a:spcPts val="0"/>
              </a:spcAft>
              <a:buFont typeface="Arial" pitchFamily="34" charset="0"/>
              <a:buChar char="•"/>
              <a:defRPr/>
            </a:pPr>
            <a:r>
              <a:rPr lang="en-US" dirty="0" smtClean="0"/>
              <a:t>Vary ways in which you teach the skill(e.g. modeling, coaching, instruction, etc)</a:t>
            </a:r>
          </a:p>
          <a:p>
            <a:pPr lvl="1" eaLnBrk="1" fontAlgn="auto" hangingPunct="1">
              <a:spcAft>
                <a:spcPts val="0"/>
              </a:spcAft>
              <a:buFont typeface="Arial" pitchFamily="34" charset="0"/>
              <a:buChar char="–"/>
              <a:defRPr/>
            </a:pPr>
            <a:r>
              <a:rPr lang="en-US" dirty="0" smtClean="0"/>
              <a:t>Using sufficient response exemplars</a:t>
            </a:r>
          </a:p>
          <a:p>
            <a:pPr lvl="2" eaLnBrk="1" fontAlgn="auto" hangingPunct="1">
              <a:spcAft>
                <a:spcPts val="0"/>
              </a:spcAft>
              <a:buFont typeface="Arial" pitchFamily="34" charset="0"/>
              <a:buChar char="•"/>
              <a:defRPr/>
            </a:pPr>
            <a:r>
              <a:rPr lang="en-US" dirty="0" smtClean="0"/>
              <a:t>Teach multiple ways to respond to the same social situation</a:t>
            </a:r>
          </a:p>
          <a:p>
            <a:pPr lvl="2" eaLnBrk="1" fontAlgn="auto" hangingPunct="1">
              <a:spcAft>
                <a:spcPts val="0"/>
              </a:spcAft>
              <a:buFont typeface="Arial" pitchFamily="34" charset="0"/>
              <a:buChar char="•"/>
              <a:defRPr/>
            </a:pPr>
            <a:r>
              <a:rPr lang="en-US" dirty="0" smtClean="0"/>
              <a:t>Use brainstorming to generate with group ways in which a person could respond to a given situation</a:t>
            </a:r>
          </a:p>
          <a:p>
            <a:pPr lvl="2" eaLnBrk="1" fontAlgn="auto" hangingPunct="1">
              <a:spcAft>
                <a:spcPts val="0"/>
              </a:spcAft>
              <a:buFont typeface="Arial" pitchFamily="34" charset="0"/>
              <a:buChar char="•"/>
              <a:defRPr/>
            </a:pPr>
            <a:r>
              <a:rPr lang="en-US" dirty="0" smtClean="0"/>
              <a:t>Demonstrate how the students could use the same behavior in different ways (e.g. using words, gestures, voice tone, volume. etc)</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rtlCol="0">
            <a:normAutofit fontScale="90000"/>
          </a:bodyPr>
          <a:lstStyle/>
          <a:p>
            <a:pPr eaLnBrk="1" fontAlgn="auto" hangingPunct="1">
              <a:spcAft>
                <a:spcPts val="0"/>
              </a:spcAft>
              <a:defRPr/>
            </a:pPr>
            <a:r>
              <a:rPr lang="en-US" dirty="0" smtClean="0"/>
              <a:t>Generalization</a:t>
            </a:r>
            <a:endParaRPr lang="en-US" dirty="0"/>
          </a:p>
        </p:txBody>
      </p:sp>
      <p:sp>
        <p:nvSpPr>
          <p:cNvPr id="148482" name="Content Placeholder 2"/>
          <p:cNvSpPr>
            <a:spLocks noGrp="1"/>
          </p:cNvSpPr>
          <p:nvPr>
            <p:ph idx="1"/>
          </p:nvPr>
        </p:nvSpPr>
        <p:spPr/>
        <p:txBody>
          <a:bodyPr/>
          <a:lstStyle/>
          <a:p>
            <a:pPr eaLnBrk="1" hangingPunct="1"/>
            <a:r>
              <a:rPr lang="en-US" smtClean="0"/>
              <a:t>Teach Relevant Behaviors</a:t>
            </a:r>
          </a:p>
          <a:p>
            <a:pPr lvl="1" eaLnBrk="1" hangingPunct="1"/>
            <a:r>
              <a:rPr lang="en-US" smtClean="0"/>
              <a:t>Teach behaviors that have a high probability of being reinforced in other environments.</a:t>
            </a:r>
          </a:p>
          <a:p>
            <a:pPr lvl="1" eaLnBrk="1" hangingPunct="1"/>
            <a:r>
              <a:rPr lang="en-US" smtClean="0"/>
              <a:t>Brainstorm with the group additional behaviors that may be relevant in a given social situation</a:t>
            </a:r>
          </a:p>
          <a:p>
            <a:pPr lvl="1" eaLnBrk="1" hangingPunct="1"/>
            <a:endParaRPr lang="en-US"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p:nvPr>
        </p:nvSpPr>
        <p:spPr>
          <a:xfrm>
            <a:off x="533400" y="0"/>
            <a:ext cx="8229600" cy="1219200"/>
          </a:xfrm>
        </p:spPr>
        <p:txBody>
          <a:bodyPr/>
          <a:lstStyle/>
          <a:p>
            <a:pPr eaLnBrk="1" hangingPunct="1"/>
            <a:r>
              <a:rPr lang="en-US" smtClean="0"/>
              <a:t>Generalization</a:t>
            </a:r>
          </a:p>
        </p:txBody>
      </p:sp>
      <p:sp>
        <p:nvSpPr>
          <p:cNvPr id="3" name="Content Placeholder 2"/>
          <p:cNvSpPr>
            <a:spLocks noGrp="1"/>
          </p:cNvSpPr>
          <p:nvPr>
            <p:ph idx="1"/>
          </p:nvPr>
        </p:nvSpPr>
        <p:spPr>
          <a:xfrm>
            <a:off x="228600" y="1066800"/>
            <a:ext cx="8915400" cy="5257800"/>
          </a:xfrm>
        </p:spPr>
        <p:txBody>
          <a:bodyPr rtlCol="0">
            <a:normAutofit fontScale="92500" lnSpcReduction="20000"/>
          </a:bodyPr>
          <a:lstStyle/>
          <a:p>
            <a:pPr eaLnBrk="1" fontAlgn="auto" hangingPunct="1">
              <a:spcAft>
                <a:spcPts val="0"/>
              </a:spcAft>
              <a:buFont typeface="Arial" pitchFamily="34" charset="0"/>
              <a:buNone/>
              <a:defRPr/>
            </a:pPr>
            <a:r>
              <a:rPr lang="en-US" dirty="0" smtClean="0"/>
              <a:t>Teach Functional Mediators</a:t>
            </a:r>
          </a:p>
          <a:p>
            <a:pPr eaLnBrk="1" fontAlgn="auto" hangingPunct="1">
              <a:spcAft>
                <a:spcPts val="0"/>
              </a:spcAft>
              <a:buFont typeface="Arial" pitchFamily="34" charset="0"/>
              <a:buChar char="•"/>
              <a:defRPr/>
            </a:pPr>
            <a:r>
              <a:rPr lang="en-US" dirty="0" smtClean="0"/>
              <a:t>Use common social stimuli</a:t>
            </a:r>
          </a:p>
          <a:p>
            <a:pPr lvl="1" eaLnBrk="1" fontAlgn="auto" hangingPunct="1">
              <a:spcAft>
                <a:spcPts val="0"/>
              </a:spcAft>
              <a:buFont typeface="Arial" pitchFamily="34" charset="0"/>
              <a:buChar char="–"/>
              <a:defRPr/>
            </a:pPr>
            <a:r>
              <a:rPr lang="en-US" dirty="0" smtClean="0"/>
              <a:t>Incorporate peers from generalization environment into training</a:t>
            </a:r>
          </a:p>
          <a:p>
            <a:pPr lvl="1" eaLnBrk="1" fontAlgn="auto" hangingPunct="1">
              <a:spcAft>
                <a:spcPts val="0"/>
              </a:spcAft>
              <a:buFont typeface="Arial" pitchFamily="34" charset="0"/>
              <a:buChar char="–"/>
              <a:defRPr/>
            </a:pPr>
            <a:r>
              <a:rPr lang="en-US" dirty="0" smtClean="0"/>
              <a:t>Use behavioral contracts and home notes to involve parents</a:t>
            </a:r>
          </a:p>
          <a:p>
            <a:pPr eaLnBrk="1" fontAlgn="auto" hangingPunct="1">
              <a:spcAft>
                <a:spcPts val="0"/>
              </a:spcAft>
              <a:buFont typeface="Arial" pitchFamily="34" charset="0"/>
              <a:buChar char="•"/>
              <a:defRPr/>
            </a:pPr>
            <a:r>
              <a:rPr lang="en-US" dirty="0" smtClean="0"/>
              <a:t>Use self-mediated stimuli</a:t>
            </a:r>
          </a:p>
          <a:p>
            <a:pPr lvl="1" eaLnBrk="1" fontAlgn="auto" hangingPunct="1">
              <a:spcAft>
                <a:spcPts val="0"/>
              </a:spcAft>
              <a:buFont typeface="Arial" pitchFamily="34" charset="0"/>
              <a:buChar char="–"/>
              <a:defRPr/>
            </a:pPr>
            <a:r>
              <a:rPr lang="en-US" dirty="0" smtClean="0"/>
              <a:t>Teach “self-talk” script:</a:t>
            </a:r>
          </a:p>
          <a:p>
            <a:pPr lvl="2" eaLnBrk="1" fontAlgn="auto" hangingPunct="1">
              <a:spcAft>
                <a:spcPts val="0"/>
              </a:spcAft>
              <a:buFont typeface="Arial" pitchFamily="34" charset="0"/>
              <a:buChar char="•"/>
              <a:defRPr/>
            </a:pPr>
            <a:r>
              <a:rPr lang="en-US" dirty="0" smtClean="0"/>
              <a:t>What is the problem?</a:t>
            </a:r>
          </a:p>
          <a:p>
            <a:pPr lvl="2" eaLnBrk="1" fontAlgn="auto" hangingPunct="1">
              <a:spcAft>
                <a:spcPts val="0"/>
              </a:spcAft>
              <a:buFont typeface="Arial" pitchFamily="34" charset="0"/>
              <a:buChar char="•"/>
              <a:defRPr/>
            </a:pPr>
            <a:r>
              <a:rPr lang="en-US" dirty="0" smtClean="0"/>
              <a:t>What are some things I could do?</a:t>
            </a:r>
          </a:p>
          <a:p>
            <a:pPr lvl="2" eaLnBrk="1" fontAlgn="auto" hangingPunct="1">
              <a:spcAft>
                <a:spcPts val="0"/>
              </a:spcAft>
              <a:buFont typeface="Arial" pitchFamily="34" charset="0"/>
              <a:buChar char="•"/>
              <a:defRPr/>
            </a:pPr>
            <a:r>
              <a:rPr lang="en-US" dirty="0" smtClean="0"/>
              <a:t>What is the best thing to do now?</a:t>
            </a:r>
          </a:p>
          <a:p>
            <a:pPr lvl="2" eaLnBrk="1" fontAlgn="auto" hangingPunct="1">
              <a:spcAft>
                <a:spcPts val="0"/>
              </a:spcAft>
              <a:buFont typeface="Arial" pitchFamily="34" charset="0"/>
              <a:buChar char="•"/>
              <a:defRPr/>
            </a:pPr>
            <a:r>
              <a:rPr lang="en-US" dirty="0" smtClean="0"/>
              <a:t>What will happen if I do this?</a:t>
            </a:r>
          </a:p>
          <a:p>
            <a:pPr lvl="2" eaLnBrk="1" fontAlgn="auto" hangingPunct="1">
              <a:spcAft>
                <a:spcPts val="0"/>
              </a:spcAft>
              <a:buFont typeface="Arial" pitchFamily="34" charset="0"/>
              <a:buChar char="•"/>
              <a:defRPr/>
            </a:pPr>
            <a:r>
              <a:rPr lang="en-US" dirty="0" smtClean="0"/>
              <a:t>OK, I’ll do it.</a:t>
            </a:r>
          </a:p>
          <a:p>
            <a:pPr lvl="2" eaLnBrk="1" fontAlgn="auto" hangingPunct="1">
              <a:spcAft>
                <a:spcPts val="0"/>
              </a:spcAft>
              <a:buFont typeface="Arial" pitchFamily="34" charset="0"/>
              <a:buChar char="•"/>
              <a:defRPr/>
            </a:pPr>
            <a:r>
              <a:rPr lang="en-US" dirty="0" smtClean="0"/>
              <a:t>What happened when I did it?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p:txBody>
          <a:bodyPr/>
          <a:lstStyle/>
          <a:p>
            <a:pPr eaLnBrk="1" hangingPunct="1"/>
            <a:r>
              <a:rPr lang="en-US" smtClean="0"/>
              <a:t>Generalization</a:t>
            </a:r>
          </a:p>
        </p:txBody>
      </p:sp>
      <p:sp>
        <p:nvSpPr>
          <p:cNvPr id="151554" name="Content Placeholder 2"/>
          <p:cNvSpPr>
            <a:spLocks noGrp="1"/>
          </p:cNvSpPr>
          <p:nvPr>
            <p:ph idx="1"/>
          </p:nvPr>
        </p:nvSpPr>
        <p:spPr/>
        <p:txBody>
          <a:bodyPr/>
          <a:lstStyle/>
          <a:p>
            <a:pPr eaLnBrk="1" hangingPunct="1"/>
            <a:r>
              <a:rPr lang="en-US" smtClean="0"/>
              <a:t>Teach students to self-monitor own behavior </a:t>
            </a:r>
          </a:p>
          <a:p>
            <a:pPr lvl="1" eaLnBrk="1" hangingPunct="1"/>
            <a:r>
              <a:rPr lang="en-US" smtClean="0"/>
              <a:t>Decide what they will record</a:t>
            </a:r>
          </a:p>
          <a:p>
            <a:pPr lvl="1" eaLnBrk="1" hangingPunct="1"/>
            <a:r>
              <a:rPr lang="en-US" smtClean="0"/>
              <a:t>Determine how they will record the behavior (e.g. how often, how long, etc)</a:t>
            </a:r>
          </a:p>
          <a:p>
            <a:pPr lvl="1" eaLnBrk="1" hangingPunct="1"/>
            <a:r>
              <a:rPr lang="en-US" smtClean="0"/>
              <a:t>Determine how they will use the self-monitoring data.</a:t>
            </a:r>
          </a:p>
          <a:p>
            <a:pPr eaLnBrk="1" hangingPunct="1"/>
            <a:r>
              <a:rPr lang="en-US" smtClean="0"/>
              <a:t>Use homework assignments to facilitate generalization across settings. </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Social Skills club</a:t>
            </a:r>
            <a:endParaRPr lang="en-US"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Targeted Group Interventions</a:t>
            </a:r>
            <a:br>
              <a:rPr lang="en-US" dirty="0"/>
            </a:br>
            <a:r>
              <a:rPr lang="en-US" dirty="0"/>
              <a:t> </a:t>
            </a:r>
            <a:r>
              <a:rPr lang="en-US" i="1" dirty="0"/>
              <a:t>Social Skills Club</a:t>
            </a:r>
          </a:p>
        </p:txBody>
      </p:sp>
      <p:sp>
        <p:nvSpPr>
          <p:cNvPr id="153602" name="Rectangle 3"/>
          <p:cNvSpPr>
            <a:spLocks noGrp="1" noChangeArrowheads="1"/>
          </p:cNvSpPr>
          <p:nvPr>
            <p:ph idx="1"/>
          </p:nvPr>
        </p:nvSpPr>
        <p:spPr>
          <a:xfrm>
            <a:off x="990600" y="1676400"/>
            <a:ext cx="7010400" cy="4114800"/>
          </a:xfrm>
        </p:spPr>
        <p:txBody>
          <a:bodyPr/>
          <a:lstStyle/>
          <a:p>
            <a:pPr eaLnBrk="1" hangingPunct="1">
              <a:buFontTx/>
              <a:buNone/>
            </a:pPr>
            <a:endParaRPr lang="en-US" sz="3600" smtClean="0">
              <a:solidFill>
                <a:srgbClr val="0033CC"/>
              </a:solidFill>
            </a:endParaRPr>
          </a:p>
          <a:p>
            <a:pPr eaLnBrk="1" hangingPunct="1"/>
            <a:r>
              <a:rPr lang="en-US" smtClean="0"/>
              <a:t>Elementary School</a:t>
            </a:r>
          </a:p>
          <a:p>
            <a:pPr lvl="1" eaLnBrk="1" hangingPunct="1"/>
            <a:r>
              <a:rPr lang="en-US" sz="3200" smtClean="0"/>
              <a:t>Enrollment 423</a:t>
            </a:r>
          </a:p>
          <a:p>
            <a:pPr lvl="1" eaLnBrk="1" hangingPunct="1"/>
            <a:r>
              <a:rPr lang="en-US" sz="3200" smtClean="0"/>
              <a:t>60% free &amp; reduced lunch</a:t>
            </a:r>
          </a:p>
          <a:p>
            <a:pPr lvl="1" eaLnBrk="1" hangingPunct="1"/>
            <a:r>
              <a:rPr lang="en-US" sz="3200" smtClean="0"/>
              <a:t>50% minority</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Targeted Group Interventions</a:t>
            </a:r>
            <a:br>
              <a:rPr lang="en-US" dirty="0"/>
            </a:br>
            <a:r>
              <a:rPr lang="en-US" i="1" dirty="0"/>
              <a:t>Social Skills Club</a:t>
            </a:r>
          </a:p>
        </p:txBody>
      </p:sp>
      <p:sp>
        <p:nvSpPr>
          <p:cNvPr id="154626" name="Rectangle 3"/>
          <p:cNvSpPr>
            <a:spLocks noGrp="1" noChangeArrowheads="1"/>
          </p:cNvSpPr>
          <p:nvPr>
            <p:ph idx="1"/>
          </p:nvPr>
        </p:nvSpPr>
        <p:spPr/>
        <p:txBody>
          <a:bodyPr/>
          <a:lstStyle/>
          <a:p>
            <a:pPr eaLnBrk="1" hangingPunct="1">
              <a:buFontTx/>
              <a:buNone/>
            </a:pPr>
            <a:r>
              <a:rPr lang="en-US" smtClean="0"/>
              <a:t>Goals</a:t>
            </a:r>
          </a:p>
          <a:p>
            <a:pPr eaLnBrk="1" hangingPunct="1"/>
            <a:r>
              <a:rPr lang="en-US" smtClean="0"/>
              <a:t>Reduce office referrals by 25%</a:t>
            </a:r>
          </a:p>
          <a:p>
            <a:pPr eaLnBrk="1" hangingPunct="1"/>
            <a:r>
              <a:rPr lang="en-US" smtClean="0"/>
              <a:t>Increase ratio of positive interactions teachers have with students</a:t>
            </a:r>
          </a:p>
          <a:p>
            <a:pPr eaLnBrk="1" hangingPunct="1"/>
            <a:r>
              <a:rPr lang="en-US" smtClean="0"/>
              <a:t>Reduce office referrals for students identified as at risk through data tracking procedures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
            </a:r>
            <a:br>
              <a:rPr lang="en-US" dirty="0"/>
            </a:br>
            <a:r>
              <a:rPr lang="en-US" dirty="0"/>
              <a:t>Targeted Group Interventions</a:t>
            </a:r>
            <a:br>
              <a:rPr lang="en-US" dirty="0"/>
            </a:br>
            <a:r>
              <a:rPr lang="en-US" i="1" dirty="0"/>
              <a:t>Social Skills Club</a:t>
            </a:r>
            <a:r>
              <a:rPr lang="en-US" dirty="0">
                <a:solidFill>
                  <a:srgbClr val="0033CC"/>
                </a:solidFill>
              </a:rPr>
              <a:t/>
            </a:r>
            <a:br>
              <a:rPr lang="en-US" dirty="0">
                <a:solidFill>
                  <a:srgbClr val="0033CC"/>
                </a:solidFill>
              </a:rPr>
            </a:br>
            <a:endParaRPr lang="en-US" dirty="0">
              <a:solidFill>
                <a:srgbClr val="0033CC"/>
              </a:solidFill>
            </a:endParaRPr>
          </a:p>
        </p:txBody>
      </p:sp>
      <p:sp>
        <p:nvSpPr>
          <p:cNvPr id="155650" name="Rectangle 3"/>
          <p:cNvSpPr>
            <a:spLocks noGrp="1" noChangeArrowheads="1"/>
          </p:cNvSpPr>
          <p:nvPr>
            <p:ph idx="1"/>
          </p:nvPr>
        </p:nvSpPr>
        <p:spPr>
          <a:xfrm>
            <a:off x="685800" y="1752600"/>
            <a:ext cx="7772400" cy="4876800"/>
          </a:xfrm>
        </p:spPr>
        <p:txBody>
          <a:bodyPr/>
          <a:lstStyle/>
          <a:p>
            <a:pPr eaLnBrk="1" hangingPunct="1">
              <a:buFontTx/>
              <a:buNone/>
            </a:pPr>
            <a:r>
              <a:rPr lang="en-US" smtClean="0"/>
              <a:t>Key Elements in Process</a:t>
            </a:r>
          </a:p>
          <a:p>
            <a:pPr eaLnBrk="1" hangingPunct="1"/>
            <a:r>
              <a:rPr lang="en-US" smtClean="0"/>
              <a:t>School-wide contingency based incentive system</a:t>
            </a:r>
          </a:p>
          <a:p>
            <a:pPr eaLnBrk="1" hangingPunct="1"/>
            <a:r>
              <a:rPr lang="en-US" smtClean="0"/>
              <a:t>Implemented school-wide corrections procedures for adults to use</a:t>
            </a:r>
          </a:p>
          <a:p>
            <a:pPr eaLnBrk="1" hangingPunct="1"/>
            <a:r>
              <a:rPr lang="en-US" smtClean="0"/>
              <a:t>Implemented social skills club</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A cultural perspective</a:t>
            </a:r>
          </a:p>
        </p:txBody>
      </p:sp>
      <p:sp>
        <p:nvSpPr>
          <p:cNvPr id="25602" name="Content Placeholder 2"/>
          <p:cNvSpPr>
            <a:spLocks noGrp="1"/>
          </p:cNvSpPr>
          <p:nvPr>
            <p:ph idx="1"/>
          </p:nvPr>
        </p:nvSpPr>
        <p:spPr/>
        <p:txBody>
          <a:bodyPr/>
          <a:lstStyle/>
          <a:p>
            <a:pPr eaLnBrk="1" hangingPunct="1"/>
            <a:r>
              <a:rPr lang="en-US" b="1" i="1" smtClean="0"/>
              <a:t>Culture…</a:t>
            </a:r>
          </a:p>
          <a:p>
            <a:pPr eaLnBrk="1" hangingPunct="1">
              <a:buFont typeface="Arial" charset="0"/>
              <a:buNone/>
            </a:pPr>
            <a:r>
              <a:rPr lang="en-US" smtClean="0"/>
              <a:t>	…provides standard for perceiving, believing, evaluating, communicating, and acting             							</a:t>
            </a:r>
            <a:r>
              <a:rPr lang="en-US" sz="1600" smtClean="0"/>
              <a:t>(Triandis, 1996)</a:t>
            </a:r>
          </a:p>
          <a:p>
            <a:pPr eaLnBrk="1" hangingPunct="1">
              <a:buFont typeface="Arial" charset="0"/>
              <a:buNone/>
            </a:pPr>
            <a:r>
              <a:rPr lang="en-US" smtClean="0"/>
              <a:t>	…is learned (not innate), shared (not specific to the individual), dynamic (not static), and incorporates values that dictate behavior </a:t>
            </a:r>
          </a:p>
          <a:p>
            <a:pPr eaLnBrk="1" hangingPunct="1">
              <a:buFont typeface="Arial" charset="0"/>
              <a:buNone/>
            </a:pPr>
            <a:r>
              <a:rPr lang="en-US" sz="1600" smtClean="0"/>
              <a:t>							(Peoples &amp; Bailey, 1991)</a:t>
            </a:r>
          </a:p>
          <a:p>
            <a:pPr eaLnBrk="1" hangingPunct="1"/>
            <a:endParaRPr lang="en-US"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04800" y="0"/>
            <a:ext cx="8596313" cy="1524000"/>
          </a:xfrm>
        </p:spPr>
        <p:txBody>
          <a:bodyPr rtlCol="0">
            <a:normAutofit fontScale="90000"/>
          </a:bodyPr>
          <a:lstStyle/>
          <a:p>
            <a:pPr eaLnBrk="1" fontAlgn="auto" hangingPunct="1">
              <a:spcAft>
                <a:spcPts val="0"/>
              </a:spcAft>
              <a:defRPr/>
            </a:pPr>
            <a:r>
              <a:rPr lang="en-US" sz="4800" dirty="0"/>
              <a:t>Targeted Group Interventions</a:t>
            </a:r>
            <a:br>
              <a:rPr lang="en-US" sz="4800" dirty="0"/>
            </a:br>
            <a:r>
              <a:rPr lang="en-US" sz="4800" i="1" dirty="0"/>
              <a:t>Social Skills Club</a:t>
            </a:r>
          </a:p>
        </p:txBody>
      </p:sp>
      <p:sp>
        <p:nvSpPr>
          <p:cNvPr id="158722" name="Rectangle 3"/>
          <p:cNvSpPr>
            <a:spLocks noGrp="1" noChangeArrowheads="1"/>
          </p:cNvSpPr>
          <p:nvPr>
            <p:ph idx="1"/>
          </p:nvPr>
        </p:nvSpPr>
        <p:spPr/>
        <p:txBody>
          <a:bodyPr/>
          <a:lstStyle/>
          <a:p>
            <a:pPr eaLnBrk="1" hangingPunct="1">
              <a:buFontTx/>
              <a:buNone/>
            </a:pPr>
            <a:r>
              <a:rPr lang="en-US" sz="3600" i="1" u="sng" smtClean="0"/>
              <a:t>Elements of Social Skills Club</a:t>
            </a:r>
          </a:p>
          <a:p>
            <a:pPr eaLnBrk="1" hangingPunct="1"/>
            <a:r>
              <a:rPr lang="en-US" sz="3600" smtClean="0"/>
              <a:t>Organization/Structure</a:t>
            </a:r>
          </a:p>
          <a:p>
            <a:pPr eaLnBrk="1" hangingPunct="1"/>
            <a:r>
              <a:rPr lang="en-US" sz="3600" smtClean="0"/>
              <a:t>Identification/Referral</a:t>
            </a:r>
          </a:p>
          <a:p>
            <a:pPr eaLnBrk="1" hangingPunct="1"/>
            <a:r>
              <a:rPr lang="en-US" sz="3600" smtClean="0"/>
              <a:t>Functional Assessment</a:t>
            </a:r>
          </a:p>
          <a:p>
            <a:pPr eaLnBrk="1" hangingPunct="1"/>
            <a:r>
              <a:rPr lang="en-US" sz="3600" smtClean="0"/>
              <a:t>Design of Generalization Support</a:t>
            </a:r>
          </a:p>
          <a:p>
            <a:pPr eaLnBrk="1" hangingPunct="1"/>
            <a:r>
              <a:rPr lang="en-US" sz="3600" smtClean="0"/>
              <a:t>Data Collection &amp; Decision Making</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17525" y="-304800"/>
            <a:ext cx="8596313" cy="1524000"/>
          </a:xfrm>
        </p:spPr>
        <p:txBody>
          <a:bodyPr rtlCol="0">
            <a:normAutofit fontScale="90000"/>
          </a:bodyPr>
          <a:lstStyle/>
          <a:p>
            <a:pPr eaLnBrk="1" fontAlgn="auto" hangingPunct="1">
              <a:spcAft>
                <a:spcPts val="0"/>
              </a:spcAft>
              <a:defRPr/>
            </a:pPr>
            <a:r>
              <a:rPr lang="en-US" sz="4800" dirty="0"/>
              <a:t/>
            </a:r>
            <a:br>
              <a:rPr lang="en-US" sz="4800" dirty="0"/>
            </a:br>
            <a:r>
              <a:rPr lang="en-US" sz="4800" dirty="0"/>
              <a:t>Targeted Group Interventions</a:t>
            </a:r>
            <a:br>
              <a:rPr lang="en-US" sz="4800" dirty="0"/>
            </a:br>
            <a:r>
              <a:rPr lang="en-US" sz="4800" i="1" dirty="0"/>
              <a:t>Social Skills Club</a:t>
            </a:r>
          </a:p>
        </p:txBody>
      </p:sp>
      <p:sp>
        <p:nvSpPr>
          <p:cNvPr id="159746" name="Rectangle 3"/>
          <p:cNvSpPr>
            <a:spLocks noGrp="1" noChangeArrowheads="1"/>
          </p:cNvSpPr>
          <p:nvPr>
            <p:ph idx="1"/>
          </p:nvPr>
        </p:nvSpPr>
        <p:spPr/>
        <p:txBody>
          <a:bodyPr/>
          <a:lstStyle/>
          <a:p>
            <a:pPr eaLnBrk="1" hangingPunct="1"/>
            <a:endParaRPr lang="en-US" sz="3600" smtClean="0"/>
          </a:p>
          <a:p>
            <a:pPr eaLnBrk="1" hangingPunct="1"/>
            <a:r>
              <a:rPr lang="en-US" sz="3600" smtClean="0"/>
              <a:t>Parent letters to extend “invitation”</a:t>
            </a:r>
          </a:p>
          <a:p>
            <a:pPr lvl="1" eaLnBrk="1" hangingPunct="1"/>
            <a:r>
              <a:rPr lang="en-US" sz="3200" smtClean="0"/>
              <a:t>Voluntary participation</a:t>
            </a:r>
          </a:p>
          <a:p>
            <a:pPr lvl="1" eaLnBrk="1" hangingPunct="1"/>
            <a:r>
              <a:rPr lang="en-US" sz="3200" smtClean="0"/>
              <a:t>Presented as prevention/support</a:t>
            </a:r>
          </a:p>
          <a:p>
            <a:pPr lvl="1" eaLnBrk="1" hangingPunct="1"/>
            <a:r>
              <a:rPr lang="en-US" sz="3200" smtClean="0"/>
              <a:t>Encouraged parent participation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457200"/>
            <a:ext cx="8809038" cy="1295400"/>
          </a:xfrm>
        </p:spPr>
        <p:txBody>
          <a:bodyPr rtlCol="0">
            <a:normAutofit fontScale="90000"/>
          </a:bodyPr>
          <a:lstStyle/>
          <a:p>
            <a:pPr eaLnBrk="1" fontAlgn="auto" hangingPunct="1">
              <a:spcAft>
                <a:spcPts val="0"/>
              </a:spcAft>
              <a:defRPr/>
            </a:pPr>
            <a:r>
              <a:rPr lang="en-US" sz="4800" dirty="0"/>
              <a:t>Targeted Group Interventions</a:t>
            </a:r>
            <a:br>
              <a:rPr lang="en-US" sz="4800" dirty="0"/>
            </a:br>
            <a:r>
              <a:rPr lang="en-US" sz="4800" i="1" dirty="0"/>
              <a:t>Social Skills Club</a:t>
            </a:r>
            <a:r>
              <a:rPr lang="en-US" sz="4800" dirty="0"/>
              <a:t/>
            </a:r>
            <a:br>
              <a:rPr lang="en-US" sz="4800" dirty="0"/>
            </a:br>
            <a:endParaRPr lang="en-US" sz="4800" dirty="0"/>
          </a:p>
        </p:txBody>
      </p:sp>
      <p:sp>
        <p:nvSpPr>
          <p:cNvPr id="160770" name="Rectangle 3"/>
          <p:cNvSpPr>
            <a:spLocks noGrp="1" noChangeArrowheads="1"/>
          </p:cNvSpPr>
          <p:nvPr>
            <p:ph idx="1"/>
          </p:nvPr>
        </p:nvSpPr>
        <p:spPr>
          <a:xfrm>
            <a:off x="381000" y="1981200"/>
            <a:ext cx="8458200" cy="4876800"/>
          </a:xfrm>
        </p:spPr>
        <p:txBody>
          <a:bodyPr/>
          <a:lstStyle/>
          <a:p>
            <a:pPr eaLnBrk="1" hangingPunct="1">
              <a:buFontTx/>
              <a:buNone/>
            </a:pPr>
            <a:endParaRPr lang="en-US" sz="3600" smtClean="0">
              <a:solidFill>
                <a:srgbClr val="0033CC"/>
              </a:solidFill>
            </a:endParaRPr>
          </a:p>
          <a:p>
            <a:pPr eaLnBrk="1" hangingPunct="1">
              <a:buFontTx/>
              <a:buNone/>
            </a:pPr>
            <a:r>
              <a:rPr lang="en-US" u="sng" smtClean="0"/>
              <a:t>Instructors</a:t>
            </a:r>
          </a:p>
          <a:p>
            <a:pPr eaLnBrk="1" hangingPunct="1"/>
            <a:r>
              <a:rPr lang="en-US" smtClean="0"/>
              <a:t>Special Educator with fluency in social skill instruction </a:t>
            </a:r>
          </a:p>
          <a:p>
            <a:pPr eaLnBrk="1" hangingPunct="1"/>
            <a:r>
              <a:rPr lang="en-US" smtClean="0"/>
              <a:t>General Educator</a:t>
            </a:r>
          </a:p>
          <a:p>
            <a:pPr eaLnBrk="1" hangingPunct="1"/>
            <a:r>
              <a:rPr lang="en-US" smtClean="0"/>
              <a:t>Access to technical assistance and resources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0"/>
            <a:ext cx="8656638" cy="457200"/>
          </a:xfrm>
        </p:spPr>
        <p:txBody>
          <a:bodyPr rtlCol="0">
            <a:normAutofit fontScale="90000"/>
          </a:bodyPr>
          <a:lstStyle/>
          <a:p>
            <a:pPr eaLnBrk="1" fontAlgn="auto" hangingPunct="1">
              <a:spcAft>
                <a:spcPts val="0"/>
              </a:spcAft>
              <a:defRPr/>
            </a:pPr>
            <a:r>
              <a:rPr lang="en-US" sz="4000" dirty="0"/>
              <a:t>Targeted Group Interventions</a:t>
            </a:r>
            <a:br>
              <a:rPr lang="en-US" sz="4000" dirty="0"/>
            </a:br>
            <a:r>
              <a:rPr lang="en-US" sz="4000" i="1" dirty="0"/>
              <a:t>Social Skills Club</a:t>
            </a:r>
            <a:r>
              <a:rPr lang="en-US" sz="4800" dirty="0">
                <a:solidFill>
                  <a:srgbClr val="0033CC"/>
                </a:solidFill>
              </a:rPr>
              <a:t/>
            </a:r>
            <a:br>
              <a:rPr lang="en-US" sz="4800" dirty="0">
                <a:solidFill>
                  <a:srgbClr val="0033CC"/>
                </a:solidFill>
              </a:rPr>
            </a:br>
            <a:endParaRPr lang="en-US" sz="4800" dirty="0">
              <a:solidFill>
                <a:srgbClr val="0033CC"/>
              </a:solidFill>
            </a:endParaRPr>
          </a:p>
        </p:txBody>
      </p:sp>
      <p:sp>
        <p:nvSpPr>
          <p:cNvPr id="161794" name="Rectangle 3"/>
          <p:cNvSpPr>
            <a:spLocks noGrp="1" noChangeArrowheads="1"/>
          </p:cNvSpPr>
          <p:nvPr>
            <p:ph idx="1"/>
          </p:nvPr>
        </p:nvSpPr>
        <p:spPr>
          <a:xfrm>
            <a:off x="304800" y="1295400"/>
            <a:ext cx="8610600" cy="5181600"/>
          </a:xfrm>
        </p:spPr>
        <p:txBody>
          <a:bodyPr/>
          <a:lstStyle/>
          <a:p>
            <a:pPr eaLnBrk="1" hangingPunct="1">
              <a:buFontTx/>
              <a:buNone/>
            </a:pPr>
            <a:r>
              <a:rPr lang="en-US" u="sng" smtClean="0"/>
              <a:t>Group Management</a:t>
            </a:r>
          </a:p>
          <a:p>
            <a:pPr eaLnBrk="1" hangingPunct="1"/>
            <a:r>
              <a:rPr lang="en-US" smtClean="0"/>
              <a:t>Two adults!</a:t>
            </a:r>
          </a:p>
          <a:p>
            <a:pPr eaLnBrk="1" hangingPunct="1"/>
            <a:r>
              <a:rPr lang="en-US" smtClean="0"/>
              <a:t>Club expectations linked to school-wide expectations</a:t>
            </a:r>
          </a:p>
          <a:p>
            <a:pPr eaLnBrk="1" hangingPunct="1"/>
            <a:r>
              <a:rPr lang="en-US" smtClean="0"/>
              <a:t>Rules and expectations for group participation in role play</a:t>
            </a:r>
          </a:p>
          <a:p>
            <a:pPr eaLnBrk="1" hangingPunct="1"/>
            <a:r>
              <a:rPr lang="en-US" smtClean="0"/>
              <a:t>Planned fun</a:t>
            </a:r>
          </a:p>
          <a:p>
            <a:pPr eaLnBrk="1" hangingPunct="1"/>
            <a:r>
              <a:rPr lang="en-US" smtClean="0"/>
              <a:t>Reinforcement system (Dancing Dolphins) linked to school-wide system</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28600" y="304800"/>
            <a:ext cx="8596313" cy="1327150"/>
          </a:xfrm>
        </p:spPr>
        <p:txBody>
          <a:bodyPr rtlCol="0">
            <a:normAutofit fontScale="90000"/>
          </a:bodyPr>
          <a:lstStyle/>
          <a:p>
            <a:pPr eaLnBrk="1" fontAlgn="auto" hangingPunct="1">
              <a:spcAft>
                <a:spcPts val="0"/>
              </a:spcAft>
              <a:defRPr/>
            </a:pPr>
            <a:r>
              <a:rPr lang="en-US" dirty="0"/>
              <a:t>Targeted Group Interventions</a:t>
            </a:r>
            <a:br>
              <a:rPr lang="en-US" dirty="0"/>
            </a:br>
            <a:r>
              <a:rPr lang="en-US" sz="4000" i="1" dirty="0">
                <a:solidFill>
                  <a:schemeClr val="accent4">
                    <a:lumMod val="50000"/>
                  </a:schemeClr>
                </a:solidFill>
              </a:rPr>
              <a:t>Social Skills Club</a:t>
            </a:r>
            <a:r>
              <a:rPr lang="en-US" sz="4000" dirty="0">
                <a:solidFill>
                  <a:schemeClr val="accent4">
                    <a:lumMod val="50000"/>
                  </a:schemeClr>
                </a:solidFill>
              </a:rPr>
              <a:t/>
            </a:r>
            <a:br>
              <a:rPr lang="en-US" sz="4000" dirty="0">
                <a:solidFill>
                  <a:schemeClr val="accent4">
                    <a:lumMod val="50000"/>
                  </a:schemeClr>
                </a:solidFill>
              </a:rPr>
            </a:br>
            <a:endParaRPr lang="en-US" sz="4000" dirty="0">
              <a:solidFill>
                <a:schemeClr val="accent4">
                  <a:lumMod val="50000"/>
                </a:schemeClr>
              </a:solidFill>
            </a:endParaRPr>
          </a:p>
        </p:txBody>
      </p:sp>
      <p:sp>
        <p:nvSpPr>
          <p:cNvPr id="162818" name="Rectangle 3"/>
          <p:cNvSpPr>
            <a:spLocks noGrp="1" noChangeArrowheads="1"/>
          </p:cNvSpPr>
          <p:nvPr>
            <p:ph idx="1"/>
          </p:nvPr>
        </p:nvSpPr>
        <p:spPr>
          <a:xfrm>
            <a:off x="304800" y="1676400"/>
            <a:ext cx="8534400" cy="4419600"/>
          </a:xfrm>
        </p:spPr>
        <p:txBody>
          <a:bodyPr/>
          <a:lstStyle/>
          <a:p>
            <a:pPr eaLnBrk="1" hangingPunct="1">
              <a:buFontTx/>
              <a:buNone/>
            </a:pPr>
            <a:r>
              <a:rPr lang="en-US" sz="2800" u="sng" smtClean="0"/>
              <a:t>Curriculum &amp; Delivery of Instruction</a:t>
            </a:r>
          </a:p>
          <a:p>
            <a:pPr eaLnBrk="1" hangingPunct="1"/>
            <a:r>
              <a:rPr lang="en-US" sz="2800" smtClean="0"/>
              <a:t>Collected and prepared materials from a variety of sources.</a:t>
            </a:r>
          </a:p>
          <a:p>
            <a:pPr eaLnBrk="1" hangingPunct="1"/>
            <a:r>
              <a:rPr lang="en-US" sz="2800" smtClean="0"/>
              <a:t>One hour per week after school for one semester</a:t>
            </a:r>
          </a:p>
          <a:p>
            <a:pPr eaLnBrk="1" hangingPunct="1"/>
            <a:r>
              <a:rPr lang="en-US" sz="2800" smtClean="0"/>
              <a:t>Attention to pre-requisite skills for participating in lessons.</a:t>
            </a:r>
          </a:p>
          <a:p>
            <a:pPr eaLnBrk="1" hangingPunct="1"/>
            <a:r>
              <a:rPr lang="en-US" sz="2800" smtClean="0"/>
              <a:t>Structured format: Teach, Model, Role play, Review, Test &amp; Homework</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04800" y="76200"/>
            <a:ext cx="8596313" cy="1403350"/>
          </a:xfrm>
        </p:spPr>
        <p:txBody>
          <a:bodyPr rtlCol="0">
            <a:normAutofit fontScale="90000"/>
          </a:bodyPr>
          <a:lstStyle/>
          <a:p>
            <a:pPr eaLnBrk="1" fontAlgn="auto" hangingPunct="1">
              <a:spcAft>
                <a:spcPts val="0"/>
              </a:spcAft>
              <a:defRPr/>
            </a:pPr>
            <a:r>
              <a:rPr lang="en-US" dirty="0"/>
              <a:t/>
            </a:r>
            <a:br>
              <a:rPr lang="en-US" dirty="0"/>
            </a:br>
            <a:r>
              <a:rPr lang="en-US" dirty="0"/>
              <a:t>Targeted Group Interventions</a:t>
            </a:r>
            <a:br>
              <a:rPr lang="en-US" dirty="0"/>
            </a:br>
            <a:r>
              <a:rPr lang="en-US" i="1" dirty="0"/>
              <a:t>Social Skills Club</a:t>
            </a:r>
            <a:r>
              <a:rPr lang="en-US" dirty="0">
                <a:solidFill>
                  <a:srgbClr val="0033CC"/>
                </a:solidFill>
              </a:rPr>
              <a:t/>
            </a:r>
            <a:br>
              <a:rPr lang="en-US" dirty="0">
                <a:solidFill>
                  <a:srgbClr val="0033CC"/>
                </a:solidFill>
              </a:rPr>
            </a:br>
            <a:endParaRPr lang="en-US" dirty="0">
              <a:solidFill>
                <a:srgbClr val="0033CC"/>
              </a:solidFill>
            </a:endParaRPr>
          </a:p>
        </p:txBody>
      </p:sp>
      <p:sp>
        <p:nvSpPr>
          <p:cNvPr id="116739" name="Rectangle 3"/>
          <p:cNvSpPr>
            <a:spLocks noGrp="1" noChangeArrowheads="1"/>
          </p:cNvSpPr>
          <p:nvPr>
            <p:ph idx="1"/>
          </p:nvPr>
        </p:nvSpPr>
        <p:spPr>
          <a:xfrm>
            <a:off x="457200" y="1905000"/>
            <a:ext cx="8382000" cy="4267200"/>
          </a:xfrm>
        </p:spPr>
        <p:txBody>
          <a:bodyPr rtlCol="0">
            <a:normAutofit lnSpcReduction="10000"/>
          </a:bodyPr>
          <a:lstStyle/>
          <a:p>
            <a:pPr eaLnBrk="1" fontAlgn="auto" hangingPunct="1">
              <a:spcAft>
                <a:spcPts val="0"/>
              </a:spcAft>
              <a:buFontTx/>
              <a:buNone/>
              <a:defRPr/>
            </a:pPr>
            <a:r>
              <a:rPr lang="en-US" u="sng"/>
              <a:t>Generalization</a:t>
            </a:r>
          </a:p>
          <a:p>
            <a:pPr eaLnBrk="1" fontAlgn="auto" hangingPunct="1">
              <a:spcAft>
                <a:spcPts val="0"/>
              </a:spcAft>
              <a:buFont typeface="Arial" pitchFamily="34" charset="0"/>
              <a:buChar char="•"/>
              <a:defRPr/>
            </a:pPr>
            <a:r>
              <a:rPr lang="en-US"/>
              <a:t>Posters of each lesson given to classroom teachers to display in class and use as visual prompt.</a:t>
            </a:r>
          </a:p>
          <a:p>
            <a:pPr eaLnBrk="1" fontAlgn="auto" hangingPunct="1">
              <a:spcAft>
                <a:spcPts val="0"/>
              </a:spcAft>
              <a:buFont typeface="Arial" pitchFamily="34" charset="0"/>
              <a:buChar char="•"/>
              <a:defRPr/>
            </a:pPr>
            <a:r>
              <a:rPr lang="en-US"/>
              <a:t>“Club” participants present weekly social skill lesson to from club to their class.</a:t>
            </a:r>
          </a:p>
          <a:p>
            <a:pPr eaLnBrk="1" fontAlgn="auto" hangingPunct="1">
              <a:spcAft>
                <a:spcPts val="0"/>
              </a:spcAft>
              <a:buFont typeface="Arial" pitchFamily="34" charset="0"/>
              <a:buChar char="•"/>
              <a:defRPr/>
            </a:pPr>
            <a:r>
              <a:rPr lang="en-US"/>
              <a:t>Staff instructed on how to prompt and reinforce </a:t>
            </a:r>
          </a:p>
          <a:p>
            <a:pPr eaLnBrk="1" fontAlgn="auto" hangingPunct="1">
              <a:spcAft>
                <a:spcPts val="0"/>
              </a:spcAft>
              <a:buFont typeface="Arial" pitchFamily="34" charset="0"/>
              <a:buChar char="•"/>
              <a:defRPr/>
            </a:pP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Performance deficits</a:t>
            </a:r>
            <a:endParaRPr lang="en-US"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Use behavior techniques to increase student practice and performance of desired social behavior</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3"/>
          <p:cNvSpPr>
            <a:spLocks noGrp="1"/>
          </p:cNvSpPr>
          <p:nvPr>
            <p:ph type="title"/>
          </p:nvPr>
        </p:nvSpPr>
        <p:spPr/>
        <p:txBody>
          <a:bodyPr/>
          <a:lstStyle/>
          <a:p>
            <a:pPr eaLnBrk="1" hangingPunct="1"/>
            <a:r>
              <a:rPr lang="en-US" smtClean="0"/>
              <a:t>Beyond Basic Social Skills Training</a:t>
            </a:r>
          </a:p>
        </p:txBody>
      </p:sp>
      <p:sp>
        <p:nvSpPr>
          <p:cNvPr id="172034" name="Content Placeholder 4"/>
          <p:cNvSpPr>
            <a:spLocks noGrp="1"/>
          </p:cNvSpPr>
          <p:nvPr>
            <p:ph idx="1"/>
          </p:nvPr>
        </p:nvSpPr>
        <p:spPr/>
        <p:txBody>
          <a:bodyPr/>
          <a:lstStyle/>
          <a:p>
            <a:pPr eaLnBrk="1" hangingPunct="1"/>
            <a:r>
              <a:rPr lang="en-US" smtClean="0"/>
              <a:t>Social Problem-Solving</a:t>
            </a:r>
          </a:p>
          <a:p>
            <a:pPr eaLnBrk="1" hangingPunct="1"/>
            <a:r>
              <a:rPr lang="en-US" smtClean="0"/>
              <a:t>Interpersonal Skills</a:t>
            </a:r>
          </a:p>
          <a:p>
            <a:pPr eaLnBrk="1" hangingPunct="1"/>
            <a:r>
              <a:rPr lang="en-US" smtClean="0"/>
              <a:t>Situational Perception</a:t>
            </a:r>
          </a:p>
          <a:p>
            <a:pPr eaLnBrk="1" hangingPunct="1"/>
            <a:r>
              <a:rPr lang="en-US" smtClean="0"/>
              <a:t>Anger / Aggression Control</a:t>
            </a:r>
          </a:p>
          <a:p>
            <a:pPr eaLnBrk="1" hangingPunct="1"/>
            <a:r>
              <a:rPr lang="en-US" smtClean="0"/>
              <a:t>Stress Management</a:t>
            </a:r>
          </a:p>
          <a:p>
            <a:pPr eaLnBrk="1" hangingPunct="1"/>
            <a:r>
              <a:rPr lang="en-US" smtClean="0"/>
              <a:t>Empathy </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Social Information Processing Model</a:t>
            </a:r>
            <a:endParaRPr lang="en-US" dirty="0"/>
          </a:p>
        </p:txBody>
      </p:sp>
      <p:sp>
        <p:nvSpPr>
          <p:cNvPr id="3" name="Content Placeholder 2"/>
          <p:cNvSpPr>
            <a:spLocks noGrp="1"/>
          </p:cNvSpPr>
          <p:nvPr>
            <p:ph idx="1"/>
          </p:nvPr>
        </p:nvSpPr>
        <p:spPr/>
        <p:txBody>
          <a:bodyPr rtlCol="0">
            <a:normAutofit fontScale="92500" lnSpcReduction="20000"/>
          </a:bodyPr>
          <a:lstStyle/>
          <a:p>
            <a:pPr marL="514350" indent="-514350" eaLnBrk="1" fontAlgn="auto" hangingPunct="1">
              <a:spcAft>
                <a:spcPts val="0"/>
              </a:spcAft>
              <a:buFont typeface="+mj-lt"/>
              <a:buAutoNum type="arabicPeriod"/>
              <a:defRPr/>
            </a:pPr>
            <a:r>
              <a:rPr lang="en-US" dirty="0" smtClean="0"/>
              <a:t>Encoding of social cues in immediate environment</a:t>
            </a:r>
          </a:p>
          <a:p>
            <a:pPr marL="514350" indent="-514350" eaLnBrk="1" fontAlgn="auto" hangingPunct="1">
              <a:spcAft>
                <a:spcPts val="0"/>
              </a:spcAft>
              <a:buFont typeface="+mj-lt"/>
              <a:buAutoNum type="arabicPeriod"/>
              <a:defRPr/>
            </a:pPr>
            <a:r>
              <a:rPr lang="en-US" dirty="0" smtClean="0"/>
              <a:t>Interpreting the meaning of those cues</a:t>
            </a:r>
          </a:p>
          <a:p>
            <a:pPr marL="514350" indent="-514350" eaLnBrk="1" fontAlgn="auto" hangingPunct="1">
              <a:spcAft>
                <a:spcPts val="0"/>
              </a:spcAft>
              <a:buFont typeface="+mj-lt"/>
              <a:buAutoNum type="arabicPeriod"/>
              <a:defRPr/>
            </a:pPr>
            <a:r>
              <a:rPr lang="en-US" dirty="0" smtClean="0"/>
              <a:t>Identifying personal goals or outcomes</a:t>
            </a:r>
          </a:p>
          <a:p>
            <a:pPr marL="514350" indent="-514350" eaLnBrk="1" fontAlgn="auto" hangingPunct="1">
              <a:spcAft>
                <a:spcPts val="0"/>
              </a:spcAft>
              <a:buFont typeface="+mj-lt"/>
              <a:buAutoNum type="arabicPeriod"/>
              <a:defRPr/>
            </a:pPr>
            <a:r>
              <a:rPr lang="en-US" dirty="0" smtClean="0"/>
              <a:t>Generating possible behavioral responses to the interpreted cues</a:t>
            </a:r>
          </a:p>
          <a:p>
            <a:pPr marL="514350" indent="-514350" eaLnBrk="1" fontAlgn="auto" hangingPunct="1">
              <a:spcAft>
                <a:spcPts val="0"/>
              </a:spcAft>
              <a:buFont typeface="+mj-lt"/>
              <a:buAutoNum type="arabicPeriod"/>
              <a:defRPr/>
            </a:pPr>
            <a:r>
              <a:rPr lang="en-US" dirty="0" smtClean="0"/>
              <a:t>Deciding on a response and evaluating its potential outcome</a:t>
            </a:r>
          </a:p>
          <a:p>
            <a:pPr marL="514350" indent="-514350" eaLnBrk="1" fontAlgn="auto" hangingPunct="1">
              <a:spcAft>
                <a:spcPts val="0"/>
              </a:spcAft>
              <a:buFont typeface="+mj-lt"/>
              <a:buAutoNum type="arabicPeriod"/>
              <a:defRPr/>
            </a:pPr>
            <a:r>
              <a:rPr lang="en-US" dirty="0" smtClean="0"/>
              <a:t>Engaging in selected behavior</a:t>
            </a:r>
          </a:p>
          <a:p>
            <a:pPr marL="514350" indent="-514350" eaLnBrk="1" fontAlgn="auto" hangingPunct="1">
              <a:spcAft>
                <a:spcPts val="0"/>
              </a:spcAft>
              <a:buFont typeface="Arial" pitchFamily="34" charset="0"/>
              <a:buNone/>
              <a:defRPr/>
            </a:pPr>
            <a:r>
              <a:rPr lang="en-US" dirty="0" smtClean="0"/>
              <a:t>							</a:t>
            </a:r>
            <a:r>
              <a:rPr lang="en-US" sz="1900" dirty="0" smtClean="0"/>
              <a:t>Crick &amp; Dodge, 1994</a:t>
            </a:r>
            <a:endParaRPr lang="en-US" sz="1900"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p:cNvSpPr>
            <a:spLocks noGrp="1"/>
          </p:cNvSpPr>
          <p:nvPr>
            <p:ph type="title"/>
          </p:nvPr>
        </p:nvSpPr>
        <p:spPr/>
        <p:txBody>
          <a:bodyPr/>
          <a:lstStyle/>
          <a:p>
            <a:pPr eaLnBrk="1" hangingPunct="1"/>
            <a:r>
              <a:rPr lang="en-US" smtClean="0"/>
              <a:t>Social Problem Solving</a:t>
            </a:r>
          </a:p>
        </p:txBody>
      </p:sp>
      <p:sp>
        <p:nvSpPr>
          <p:cNvPr id="3" name="Content Placeholder 2"/>
          <p:cNvSpPr>
            <a:spLocks noGrp="1"/>
          </p:cNvSpPr>
          <p:nvPr>
            <p:ph idx="1"/>
          </p:nvPr>
        </p:nvSpPr>
        <p:spPr/>
        <p:txBody>
          <a:bodyPr rtlCol="0">
            <a:normAutofit fontScale="92500"/>
          </a:bodyPr>
          <a:lstStyle/>
          <a:p>
            <a:pPr marL="514350" indent="-514350" eaLnBrk="1" fontAlgn="auto" hangingPunct="1">
              <a:spcAft>
                <a:spcPts val="0"/>
              </a:spcAft>
              <a:buFont typeface="+mj-lt"/>
              <a:buAutoNum type="arabicPeriod"/>
              <a:defRPr/>
            </a:pPr>
            <a:r>
              <a:rPr lang="en-US" dirty="0" smtClean="0"/>
              <a:t>Provide general orientation to the problem.</a:t>
            </a:r>
          </a:p>
          <a:p>
            <a:pPr marL="514350" indent="-514350" eaLnBrk="1" fontAlgn="auto" hangingPunct="1">
              <a:spcAft>
                <a:spcPts val="0"/>
              </a:spcAft>
              <a:buFont typeface="+mj-lt"/>
              <a:buAutoNum type="arabicPeriod"/>
              <a:defRPr/>
            </a:pPr>
            <a:r>
              <a:rPr lang="en-US" dirty="0" smtClean="0"/>
              <a:t>Define and formulate the problem by asking questions.</a:t>
            </a:r>
          </a:p>
          <a:p>
            <a:pPr marL="514350" indent="-514350" eaLnBrk="1" fontAlgn="auto" hangingPunct="1">
              <a:spcAft>
                <a:spcPts val="0"/>
              </a:spcAft>
              <a:buFont typeface="+mj-lt"/>
              <a:buAutoNum type="arabicPeriod"/>
              <a:defRPr/>
            </a:pPr>
            <a:r>
              <a:rPr lang="en-US" dirty="0" smtClean="0"/>
              <a:t>Generate alternative solutions by brainstorming.</a:t>
            </a:r>
          </a:p>
          <a:p>
            <a:pPr marL="514350" indent="-514350" eaLnBrk="1" fontAlgn="auto" hangingPunct="1">
              <a:spcAft>
                <a:spcPts val="0"/>
              </a:spcAft>
              <a:buFont typeface="+mj-lt"/>
              <a:buAutoNum type="arabicPeriod"/>
              <a:defRPr/>
            </a:pPr>
            <a:r>
              <a:rPr lang="en-US" dirty="0" smtClean="0"/>
              <a:t>Specify consequences of each solution</a:t>
            </a:r>
          </a:p>
          <a:p>
            <a:pPr marL="514350" indent="-514350" eaLnBrk="1" fontAlgn="auto" hangingPunct="1">
              <a:spcAft>
                <a:spcPts val="0"/>
              </a:spcAft>
              <a:buFont typeface="+mj-lt"/>
              <a:buAutoNum type="arabicPeriod"/>
              <a:defRPr/>
            </a:pPr>
            <a:r>
              <a:rPr lang="en-US" dirty="0" smtClean="0"/>
              <a:t>Specify requirements to implement solution (e.g. who, what, when, where and how)</a:t>
            </a:r>
          </a:p>
          <a:p>
            <a:pPr marL="514350" indent="-514350" eaLnBrk="1" fontAlgn="auto" hangingPunct="1">
              <a:spcAft>
                <a:spcPts val="0"/>
              </a:spcAft>
              <a:buFont typeface="+mj-lt"/>
              <a:buAutoNum type="arabicPeriod"/>
              <a:defRPr/>
            </a:pPr>
            <a:r>
              <a:rPr lang="en-US" dirty="0" smtClean="0"/>
              <a:t>Verify outcomes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74638"/>
            <a:ext cx="8229600" cy="868362"/>
          </a:xfrm>
        </p:spPr>
        <p:txBody>
          <a:bodyPr/>
          <a:lstStyle/>
          <a:p>
            <a:pPr eaLnBrk="1" hangingPunct="1"/>
            <a:r>
              <a:rPr lang="en-US" smtClean="0"/>
              <a:t>A cultural perspective </a:t>
            </a:r>
          </a:p>
        </p:txBody>
      </p:sp>
      <p:sp>
        <p:nvSpPr>
          <p:cNvPr id="27650" name="Content Placeholder 2"/>
          <p:cNvSpPr>
            <a:spLocks noGrp="1"/>
          </p:cNvSpPr>
          <p:nvPr>
            <p:ph idx="1"/>
          </p:nvPr>
        </p:nvSpPr>
        <p:spPr>
          <a:xfrm>
            <a:off x="457200" y="1371600"/>
            <a:ext cx="8229600" cy="4754563"/>
          </a:xfrm>
        </p:spPr>
        <p:txBody>
          <a:bodyPr/>
          <a:lstStyle/>
          <a:p>
            <a:pPr eaLnBrk="1" hangingPunct="1"/>
            <a:r>
              <a:rPr lang="en-US" sz="2400" smtClean="0"/>
              <a:t>Increasing diversity of students in schools underscore the need to view social behaviors within the cultural context</a:t>
            </a:r>
          </a:p>
          <a:p>
            <a:pPr eaLnBrk="1" hangingPunct="1"/>
            <a:r>
              <a:rPr lang="en-US" sz="2400" smtClean="0"/>
              <a:t>Culture provides a framework through which to filter actions as people negotiate their daily lives</a:t>
            </a:r>
          </a:p>
          <a:p>
            <a:pPr eaLnBrk="1" hangingPunct="1"/>
            <a:r>
              <a:rPr lang="en-US" sz="2400" smtClean="0"/>
              <a:t>Social behaviors of culturally and linguistically diverse students need to be understood to distinguish differences and deficits (Irvine, 1990)</a:t>
            </a:r>
          </a:p>
          <a:p>
            <a:pPr eaLnBrk="1" hangingPunct="1"/>
            <a:r>
              <a:rPr lang="en-US" sz="2400" smtClean="0"/>
              <a:t>Research suggests that students’ aptitudes intents or abilities can be misinterpreted due to differences in language use and communication style is a mismatch exists between home culture and school culture (Rogers – Sirin &amp; Sirin, 2009)</a:t>
            </a:r>
          </a:p>
          <a:p>
            <a:pPr eaLnBrk="1" hangingPunct="1"/>
            <a:endParaRPr lang="en-US" sz="2400" smtClean="0"/>
          </a:p>
          <a:p>
            <a:pPr eaLnBrk="1" hangingPunct="1">
              <a:buFont typeface="Arial" charset="0"/>
              <a:buNone/>
            </a:pPr>
            <a:endParaRPr lang="en-US" sz="240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p:cNvSpPr>
            <a:spLocks noGrp="1"/>
          </p:cNvSpPr>
          <p:nvPr>
            <p:ph type="title"/>
          </p:nvPr>
        </p:nvSpPr>
        <p:spPr/>
        <p:txBody>
          <a:bodyPr/>
          <a:lstStyle/>
          <a:p>
            <a:pPr eaLnBrk="1" hangingPunct="1"/>
            <a:r>
              <a:rPr lang="en-US" smtClean="0"/>
              <a:t>IDEAL</a:t>
            </a:r>
          </a:p>
        </p:txBody>
      </p:sp>
      <p:sp>
        <p:nvSpPr>
          <p:cNvPr id="178178" name="Content Placeholder 2"/>
          <p:cNvSpPr>
            <a:spLocks noGrp="1"/>
          </p:cNvSpPr>
          <p:nvPr>
            <p:ph idx="1"/>
          </p:nvPr>
        </p:nvSpPr>
        <p:spPr>
          <a:xfrm>
            <a:off x="1371600" y="2133600"/>
            <a:ext cx="7239000" cy="4525963"/>
          </a:xfrm>
        </p:spPr>
        <p:txBody>
          <a:bodyPr/>
          <a:lstStyle/>
          <a:p>
            <a:pPr eaLnBrk="1" hangingPunct="1">
              <a:buFont typeface="Arial" charset="0"/>
              <a:buNone/>
            </a:pPr>
            <a:r>
              <a:rPr lang="en-US" sz="3600" smtClean="0">
                <a:solidFill>
                  <a:srgbClr val="FF0000"/>
                </a:solidFill>
              </a:rPr>
              <a:t>I</a:t>
            </a:r>
            <a:r>
              <a:rPr lang="en-US" sz="3600" smtClean="0"/>
              <a:t>dentify the problem</a:t>
            </a:r>
          </a:p>
          <a:p>
            <a:pPr eaLnBrk="1" hangingPunct="1">
              <a:buFont typeface="Arial" charset="0"/>
              <a:buNone/>
            </a:pPr>
            <a:r>
              <a:rPr lang="en-US" sz="3600" smtClean="0">
                <a:solidFill>
                  <a:srgbClr val="FF0000"/>
                </a:solidFill>
              </a:rPr>
              <a:t>D</a:t>
            </a:r>
            <a:r>
              <a:rPr lang="en-US" sz="3600" smtClean="0"/>
              <a:t>escribe the options</a:t>
            </a:r>
          </a:p>
          <a:p>
            <a:pPr eaLnBrk="1" hangingPunct="1">
              <a:buFont typeface="Arial" charset="0"/>
              <a:buNone/>
            </a:pPr>
            <a:r>
              <a:rPr lang="en-US" sz="3600" smtClean="0">
                <a:solidFill>
                  <a:srgbClr val="FF0000"/>
                </a:solidFill>
              </a:rPr>
              <a:t>E</a:t>
            </a:r>
            <a:r>
              <a:rPr lang="en-US" sz="3600" smtClean="0"/>
              <a:t>valuate the outcomes</a:t>
            </a:r>
          </a:p>
          <a:p>
            <a:pPr eaLnBrk="1" hangingPunct="1">
              <a:buFont typeface="Arial" charset="0"/>
              <a:buNone/>
            </a:pPr>
            <a:r>
              <a:rPr lang="en-US" sz="3600" smtClean="0">
                <a:solidFill>
                  <a:srgbClr val="FF0000"/>
                </a:solidFill>
              </a:rPr>
              <a:t>A</a:t>
            </a:r>
            <a:r>
              <a:rPr lang="en-US" sz="3600" smtClean="0"/>
              <a:t>ct on it</a:t>
            </a:r>
          </a:p>
          <a:p>
            <a:pPr eaLnBrk="1" hangingPunct="1">
              <a:buFont typeface="Arial" charset="0"/>
              <a:buNone/>
            </a:pPr>
            <a:r>
              <a:rPr lang="en-US" sz="3600" smtClean="0">
                <a:solidFill>
                  <a:srgbClr val="FF0000"/>
                </a:solidFill>
              </a:rPr>
              <a:t>L</a:t>
            </a:r>
            <a:r>
              <a:rPr lang="en-US" sz="3600" smtClean="0"/>
              <a:t>earn from the lesson</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rtlCol="0">
            <a:normAutofit fontScale="90000"/>
          </a:bodyPr>
          <a:lstStyle/>
          <a:p>
            <a:pPr eaLnBrk="1" fontAlgn="auto" hangingPunct="1">
              <a:spcAft>
                <a:spcPts val="0"/>
              </a:spcAft>
              <a:defRPr/>
            </a:pPr>
            <a:r>
              <a:rPr lang="en-US" dirty="0" smtClean="0"/>
              <a:t>ENHANCING SKILL PERFORMANCE</a:t>
            </a:r>
            <a:br>
              <a:rPr lang="en-US" dirty="0" smtClean="0"/>
            </a:br>
            <a:endParaRPr lang="en-US" dirty="0"/>
          </a:p>
        </p:txBody>
      </p:sp>
      <p:sp>
        <p:nvSpPr>
          <p:cNvPr id="3" name="Content Placeholder 2"/>
          <p:cNvSpPr>
            <a:spLocks noGrp="1"/>
          </p:cNvSpPr>
          <p:nvPr>
            <p:ph idx="1"/>
          </p:nvPr>
        </p:nvSpPr>
        <p:spPr>
          <a:xfrm>
            <a:off x="457200" y="1295400"/>
            <a:ext cx="8229600" cy="5257800"/>
          </a:xfrm>
        </p:spPr>
        <p:txBody>
          <a:bodyPr rtlCol="0">
            <a:normAutofit fontScale="85000" lnSpcReduction="10000"/>
          </a:bodyPr>
          <a:lstStyle/>
          <a:p>
            <a:pPr eaLnBrk="1" fontAlgn="auto" hangingPunct="1">
              <a:spcAft>
                <a:spcPts val="0"/>
              </a:spcAft>
              <a:buFont typeface="Arial" pitchFamily="34" charset="0"/>
              <a:buNone/>
              <a:defRPr/>
            </a:pPr>
            <a:r>
              <a:rPr lang="en-US" sz="3300" b="1" dirty="0" smtClean="0"/>
              <a:t>Peer Initiation Strategies </a:t>
            </a:r>
          </a:p>
          <a:p>
            <a:pPr eaLnBrk="1" fontAlgn="auto" hangingPunct="1">
              <a:spcAft>
                <a:spcPts val="0"/>
              </a:spcAft>
              <a:buFont typeface="Arial" pitchFamily="34" charset="0"/>
              <a:buChar char="•"/>
              <a:defRPr/>
            </a:pPr>
            <a:r>
              <a:rPr lang="en-US" dirty="0" smtClean="0"/>
              <a:t>Peers used to initiate and maintain social interactions with socially isolated or withdrawn students</a:t>
            </a:r>
          </a:p>
          <a:p>
            <a:pPr eaLnBrk="1" fontAlgn="auto" hangingPunct="1">
              <a:spcAft>
                <a:spcPts val="0"/>
              </a:spcAft>
              <a:buFont typeface="Arial" pitchFamily="34" charset="0"/>
              <a:buChar char="•"/>
              <a:defRPr/>
            </a:pPr>
            <a:r>
              <a:rPr lang="en-US" dirty="0" smtClean="0"/>
              <a:t>Recruit confederate peers for peer-initiation training of social skills (students with peer status and self-confidence)</a:t>
            </a:r>
          </a:p>
          <a:p>
            <a:pPr eaLnBrk="1" fontAlgn="auto" hangingPunct="1">
              <a:spcAft>
                <a:spcPts val="0"/>
              </a:spcAft>
              <a:buFont typeface="Arial" pitchFamily="34" charset="0"/>
              <a:buChar char="•"/>
              <a:defRPr/>
            </a:pPr>
            <a:r>
              <a:rPr lang="en-US" dirty="0" smtClean="0"/>
              <a:t>Train peer confederates in social-initiation strategies.</a:t>
            </a:r>
          </a:p>
          <a:p>
            <a:pPr eaLnBrk="1" fontAlgn="auto" hangingPunct="1">
              <a:spcAft>
                <a:spcPts val="0"/>
              </a:spcAft>
              <a:buFont typeface="Arial" pitchFamily="34" charset="0"/>
              <a:buChar char="•"/>
              <a:defRPr/>
            </a:pPr>
            <a:r>
              <a:rPr lang="en-US" dirty="0" smtClean="0"/>
              <a:t>Prepare peer confederates for initial rejection of initiation attempts</a:t>
            </a:r>
          </a:p>
          <a:p>
            <a:pPr eaLnBrk="1" fontAlgn="auto" hangingPunct="1">
              <a:spcAft>
                <a:spcPts val="0"/>
              </a:spcAft>
              <a:buFont typeface="Arial" pitchFamily="34" charset="0"/>
              <a:buChar char="•"/>
              <a:defRPr/>
            </a:pPr>
            <a:r>
              <a:rPr lang="en-US" dirty="0" smtClean="0"/>
              <a:t>Periodically conduct booster sessions to retrain peer confederates to discuss unique problems they may be having in social situations</a:t>
            </a:r>
          </a:p>
          <a:p>
            <a:pPr lvl="1"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rtlCol="0">
            <a:normAutofit fontScale="90000"/>
          </a:bodyPr>
          <a:lstStyle/>
          <a:p>
            <a:pPr eaLnBrk="1" fontAlgn="auto" hangingPunct="1">
              <a:spcAft>
                <a:spcPts val="0"/>
              </a:spcAft>
              <a:defRPr/>
            </a:pPr>
            <a:r>
              <a:rPr lang="en-US" dirty="0" smtClean="0"/>
              <a:t>ENHANCING SKILL PERFORMANCE</a:t>
            </a:r>
            <a:br>
              <a:rPr lang="en-US" dirty="0" smtClean="0"/>
            </a:br>
            <a:endParaRPr lang="en-US" dirty="0"/>
          </a:p>
        </p:txBody>
      </p:sp>
      <p:sp>
        <p:nvSpPr>
          <p:cNvPr id="182274" name="Content Placeholder 2"/>
          <p:cNvSpPr>
            <a:spLocks noGrp="1"/>
          </p:cNvSpPr>
          <p:nvPr>
            <p:ph idx="1"/>
          </p:nvPr>
        </p:nvSpPr>
        <p:spPr>
          <a:xfrm>
            <a:off x="457200" y="1828800"/>
            <a:ext cx="8229600" cy="4495800"/>
          </a:xfrm>
        </p:spPr>
        <p:txBody>
          <a:bodyPr/>
          <a:lstStyle/>
          <a:p>
            <a:pPr eaLnBrk="1" hangingPunct="1"/>
            <a:r>
              <a:rPr lang="en-US" smtClean="0"/>
              <a:t>Cuing and Prompting</a:t>
            </a:r>
          </a:p>
          <a:p>
            <a:pPr eaLnBrk="1" hangingPunct="1"/>
            <a:r>
              <a:rPr lang="en-US" smtClean="0"/>
              <a:t>Reinforcement Based Strategies</a:t>
            </a:r>
          </a:p>
          <a:p>
            <a:pPr eaLnBrk="1" hangingPunct="1"/>
            <a:r>
              <a:rPr lang="en-US" smtClean="0"/>
              <a:t>Group Oriented Contingency Systems</a:t>
            </a:r>
          </a:p>
          <a:p>
            <a:pPr lvl="1" eaLnBrk="1" hangingPunct="1"/>
            <a:r>
              <a:rPr lang="en-US" smtClean="0"/>
              <a:t>Interdependent, Dependent, Independent</a:t>
            </a:r>
          </a:p>
          <a:p>
            <a:pPr eaLnBrk="1" hangingPunct="1"/>
            <a:r>
              <a:rPr lang="en-US" smtClean="0"/>
              <a:t>Behavioral Contract</a:t>
            </a:r>
          </a:p>
          <a:p>
            <a:pPr eaLnBrk="1" hangingPunct="1"/>
            <a:r>
              <a:rPr lang="en-US" smtClean="0"/>
              <a:t>School-Home Notes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p:txBody>
          <a:bodyPr/>
          <a:lstStyle/>
          <a:p>
            <a:pPr eaLnBrk="1" hangingPunct="1"/>
            <a:r>
              <a:rPr lang="en-US" sz="3600" smtClean="0"/>
              <a:t>What the research has demonstrated:</a:t>
            </a:r>
          </a:p>
        </p:txBody>
      </p:sp>
      <p:sp>
        <p:nvSpPr>
          <p:cNvPr id="184322" name="Rectangle 3"/>
          <p:cNvSpPr>
            <a:spLocks noGrp="1" noChangeArrowheads="1"/>
          </p:cNvSpPr>
          <p:nvPr>
            <p:ph idx="1"/>
          </p:nvPr>
        </p:nvSpPr>
        <p:spPr/>
        <p:txBody>
          <a:bodyPr/>
          <a:lstStyle/>
          <a:p>
            <a:pPr eaLnBrk="1" hangingPunct="1">
              <a:lnSpc>
                <a:spcPct val="85000"/>
              </a:lnSpc>
            </a:pPr>
            <a:r>
              <a:rPr lang="en-US" smtClean="0"/>
              <a:t>The most effective SST strategies are a combination of modeling, coaching and reinforcement procedures </a:t>
            </a:r>
            <a:r>
              <a:rPr lang="en-US" sz="1400" smtClean="0"/>
              <a:t>(Gresham, 1981; Hollinger, 1987)</a:t>
            </a:r>
          </a:p>
          <a:p>
            <a:pPr eaLnBrk="1" hangingPunct="1">
              <a:lnSpc>
                <a:spcPct val="85000"/>
              </a:lnSpc>
            </a:pPr>
            <a:r>
              <a:rPr lang="en-US" smtClean="0"/>
              <a:t>Evidence for the efficacy of cognitive-behavioral procedures (e.g., social problem-solving, self-instruction) is far weaker (Ager &amp; Cole, 1991; Gresham, 1985)</a:t>
            </a:r>
          </a:p>
          <a:p>
            <a:pPr eaLnBrk="1" hangingPunct="1">
              <a:lnSpc>
                <a:spcPct val="85000"/>
              </a:lnSpc>
            </a:pPr>
            <a:r>
              <a:rPr lang="en-US" smtClean="0"/>
              <a:t>Better intervention effects occur with prolonged and intensive training.</a:t>
            </a:r>
          </a:p>
          <a:p>
            <a:pPr eaLnBrk="1" hangingPunct="1">
              <a:lnSpc>
                <a:spcPct val="85000"/>
              </a:lnSpc>
            </a:pPr>
            <a:endParaRPr lang="en-US" sz="1400" smtClean="0"/>
          </a:p>
        </p:txBody>
      </p:sp>
      <p:sp>
        <p:nvSpPr>
          <p:cNvPr id="4" name="Slide Number Placeholder 3"/>
          <p:cNvSpPr>
            <a:spLocks noGrp="1"/>
          </p:cNvSpPr>
          <p:nvPr>
            <p:ph type="sldNum" sz="quarter" idx="12"/>
          </p:nvPr>
        </p:nvSpPr>
        <p:spPr/>
        <p:txBody>
          <a:bodyPr/>
          <a:lstStyle/>
          <a:p>
            <a:pPr>
              <a:defRPr/>
            </a:pPr>
            <a:fld id="{B4D0D772-757B-41F8-8F57-7475B31CD7CA}" type="slidenum">
              <a:rPr lang="en-US"/>
              <a:pPr>
                <a:defRPr/>
              </a:pPr>
              <a:t>93</a:t>
            </a:fld>
            <a:endParaRPr lang="en-US"/>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title"/>
          </p:nvPr>
        </p:nvSpPr>
        <p:spPr>
          <a:xfrm>
            <a:off x="457200" y="0"/>
            <a:ext cx="8229600" cy="1143000"/>
          </a:xfrm>
        </p:spPr>
        <p:txBody>
          <a:bodyPr/>
          <a:lstStyle/>
          <a:p>
            <a:pPr eaLnBrk="1" hangingPunct="1"/>
            <a:r>
              <a:rPr lang="en-US" sz="3600" smtClean="0"/>
              <a:t>What the research has demonstrated:</a:t>
            </a:r>
          </a:p>
        </p:txBody>
      </p:sp>
      <p:sp>
        <p:nvSpPr>
          <p:cNvPr id="185346" name="Rectangle 3"/>
          <p:cNvSpPr>
            <a:spLocks noGrp="1" noChangeArrowheads="1"/>
          </p:cNvSpPr>
          <p:nvPr>
            <p:ph idx="1"/>
          </p:nvPr>
        </p:nvSpPr>
        <p:spPr>
          <a:xfrm>
            <a:off x="533400" y="1219200"/>
            <a:ext cx="8421688" cy="5638800"/>
          </a:xfrm>
        </p:spPr>
        <p:txBody>
          <a:bodyPr/>
          <a:lstStyle/>
          <a:p>
            <a:pPr eaLnBrk="1" hangingPunct="1">
              <a:lnSpc>
                <a:spcPct val="85000"/>
              </a:lnSpc>
            </a:pPr>
            <a:r>
              <a:rPr lang="en-US" smtClean="0"/>
              <a:t>Effect sizes much lower for students with EBD and SLD. </a:t>
            </a:r>
          </a:p>
          <a:p>
            <a:pPr eaLnBrk="1" hangingPunct="1">
              <a:lnSpc>
                <a:spcPct val="85000"/>
              </a:lnSpc>
            </a:pPr>
            <a:r>
              <a:rPr lang="en-US" smtClean="0"/>
              <a:t>More effective for children described as withdrawn</a:t>
            </a:r>
          </a:p>
          <a:p>
            <a:pPr lvl="1" eaLnBrk="1" hangingPunct="1">
              <a:lnSpc>
                <a:spcPct val="85000"/>
              </a:lnSpc>
            </a:pPr>
            <a:r>
              <a:rPr lang="en-US" smtClean="0"/>
              <a:t>Largest effect sizes on social interaction</a:t>
            </a:r>
          </a:p>
          <a:p>
            <a:pPr eaLnBrk="1" hangingPunct="1">
              <a:lnSpc>
                <a:spcPct val="85000"/>
              </a:lnSpc>
            </a:pPr>
            <a:r>
              <a:rPr lang="en-US" smtClean="0"/>
              <a:t>Least effective for children described as aggressive or unpopular.</a:t>
            </a:r>
          </a:p>
          <a:p>
            <a:pPr lvl="1" eaLnBrk="1" hangingPunct="1">
              <a:lnSpc>
                <a:spcPct val="85000"/>
              </a:lnSpc>
            </a:pPr>
            <a:r>
              <a:rPr lang="en-US" smtClean="0"/>
              <a:t>Lower effect sizes on aggression and peer acceptance</a:t>
            </a:r>
          </a:p>
          <a:p>
            <a:pPr eaLnBrk="1" hangingPunct="1">
              <a:lnSpc>
                <a:spcPct val="85000"/>
              </a:lnSpc>
            </a:pPr>
            <a:r>
              <a:rPr lang="en-US" smtClean="0"/>
              <a:t>Average treatment time of 30 hours of instruction (2.5-3.0 hrs x 10-12 weeks) produces lower effect sizes.</a:t>
            </a:r>
          </a:p>
        </p:txBody>
      </p:sp>
      <p:sp>
        <p:nvSpPr>
          <p:cNvPr id="4" name="Slide Number Placeholder 3"/>
          <p:cNvSpPr>
            <a:spLocks noGrp="1"/>
          </p:cNvSpPr>
          <p:nvPr>
            <p:ph type="sldNum" sz="quarter" idx="12"/>
          </p:nvPr>
        </p:nvSpPr>
        <p:spPr/>
        <p:txBody>
          <a:bodyPr/>
          <a:lstStyle/>
          <a:p>
            <a:pPr>
              <a:defRPr/>
            </a:pPr>
            <a:fld id="{95D2E148-857A-4790-9424-ADC127508F1C}" type="slidenum">
              <a:rPr lang="en-US"/>
              <a:pPr>
                <a:defRPr/>
              </a:pPr>
              <a:t>94</a:t>
            </a:fld>
            <a:endParaRPr lang="en-US"/>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sz="2800" dirty="0"/>
              <a:t>Lori Newcomer, </a:t>
            </a:r>
            <a:r>
              <a:rPr lang="en-US" sz="2800" dirty="0" smtClean="0"/>
              <a:t>Ph.D.</a:t>
            </a:r>
            <a:r>
              <a:rPr lang="en-US" sz="2800" dirty="0"/>
              <a:t/>
            </a:r>
            <a:br>
              <a:rPr lang="en-US" sz="2800" dirty="0"/>
            </a:br>
            <a:r>
              <a:rPr lang="en-US" sz="2800" dirty="0"/>
              <a:t>N</a:t>
            </a:r>
            <a:r>
              <a:rPr lang="en-US" sz="2800" dirty="0" smtClean="0"/>
              <a:t>ewcomerL@missouri.edu</a:t>
            </a:r>
            <a:endParaRPr lang="en-US" sz="2800" dirty="0"/>
          </a:p>
        </p:txBody>
      </p:sp>
    </p:spTree>
    <p:extLst>
      <p:ext uri="{BB962C8B-B14F-4D97-AF65-F5344CB8AC3E}">
        <p14:creationId xmlns:p14="http://schemas.microsoft.com/office/powerpoint/2010/main" val="4049554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5135</Words>
  <Application>Microsoft Office PowerPoint</Application>
  <PresentationFormat>On-screen Show (4:3)</PresentationFormat>
  <Paragraphs>786</Paragraphs>
  <Slides>95</Slides>
  <Notes>67</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97" baseType="lpstr">
      <vt:lpstr>Office Theme</vt:lpstr>
      <vt:lpstr>Document</vt:lpstr>
      <vt:lpstr>Targeted Support through Social Skills Instructional Groups  Part 1:  Social Skill Deficit Framework</vt:lpstr>
      <vt:lpstr>PowerPoint Presentation</vt:lpstr>
      <vt:lpstr>Primary prevention (universals)  works when students…</vt:lpstr>
      <vt:lpstr>Social Skills vs. Social Competence</vt:lpstr>
      <vt:lpstr>How do we determine  social competence?</vt:lpstr>
      <vt:lpstr>A Cultural perspective</vt:lpstr>
      <vt:lpstr>A cultural perspective</vt:lpstr>
      <vt:lpstr>A cultural perspective</vt:lpstr>
      <vt:lpstr>A cultural perspective </vt:lpstr>
      <vt:lpstr>A Cultural Perspective  </vt:lpstr>
      <vt:lpstr>A Cultural Perspective</vt:lpstr>
      <vt:lpstr>A cultural perspective</vt:lpstr>
      <vt:lpstr>A Cultural Perspective</vt:lpstr>
      <vt:lpstr>A Cultural Perspective What can we do?</vt:lpstr>
      <vt:lpstr>A Cultural Perspective Questions for Reflection</vt:lpstr>
      <vt:lpstr>A cultural perspective</vt:lpstr>
      <vt:lpstr>A Parental perspective</vt:lpstr>
      <vt:lpstr>A parent perspective</vt:lpstr>
      <vt:lpstr>A parent perspective</vt:lpstr>
      <vt:lpstr>A parent perspective</vt:lpstr>
      <vt:lpstr>A parent perspective</vt:lpstr>
      <vt:lpstr>A parent perspective</vt:lpstr>
      <vt:lpstr>A parent perspective</vt:lpstr>
      <vt:lpstr>A parent perspective</vt:lpstr>
      <vt:lpstr>A parent perspective</vt:lpstr>
      <vt:lpstr>A parent perspective</vt:lpstr>
      <vt:lpstr>A parent perspective</vt:lpstr>
      <vt:lpstr>Teacher Ranked Top 10</vt:lpstr>
      <vt:lpstr>Stop and think…</vt:lpstr>
      <vt:lpstr>Another important question</vt:lpstr>
      <vt:lpstr>Basic Assumptions on Social Skills</vt:lpstr>
      <vt:lpstr>Classification of Social Skills</vt:lpstr>
      <vt:lpstr>PowerPoint Presentation</vt:lpstr>
      <vt:lpstr>Competing Problem Behaviors</vt:lpstr>
      <vt:lpstr>Why Assessment?</vt:lpstr>
      <vt:lpstr>Social Skills Rating Scales</vt:lpstr>
      <vt:lpstr>Screening Tools Norm Referenced and Standardized</vt:lpstr>
      <vt:lpstr>Screening Tools Norm Referenced and Standardized</vt:lpstr>
      <vt:lpstr>Screening Tools Norm Referenced and Standardized</vt:lpstr>
      <vt:lpstr>Targeting Specific Social Skills  for Training</vt:lpstr>
      <vt:lpstr>Linking Assessment Results to Intervention</vt:lpstr>
      <vt:lpstr>Linking Assessment Results to Intervention</vt:lpstr>
      <vt:lpstr>Linking Assessment Results to Intervention</vt:lpstr>
      <vt:lpstr>Linking Assessment Results to Intervention</vt:lpstr>
      <vt:lpstr>Linking Assessment Results to Intervention</vt:lpstr>
      <vt:lpstr>Taxonomy of Social Skills</vt:lpstr>
      <vt:lpstr>PowerPoint Presentation</vt:lpstr>
      <vt:lpstr>Targeted Support through Social Skills Instructional Groups Part 2:  Planning &amp; Teaching Social Skill Groups</vt:lpstr>
      <vt:lpstr>Social Skills vs. Social Competence</vt:lpstr>
      <vt:lpstr>Classification of Social Skills</vt:lpstr>
      <vt:lpstr>PowerPoint Presentation</vt:lpstr>
      <vt:lpstr>Social Skill Programs</vt:lpstr>
      <vt:lpstr>Evidence Based Social Skill Programs</vt:lpstr>
      <vt:lpstr>Evidence Based Social Skill Programs</vt:lpstr>
      <vt:lpstr>Evidence Based Social Skill Programs</vt:lpstr>
      <vt:lpstr>Selecting &amp; Grouping Students</vt:lpstr>
      <vt:lpstr>Parental Permission</vt:lpstr>
      <vt:lpstr>Working with Student Groups</vt:lpstr>
      <vt:lpstr>Training Sessions</vt:lpstr>
      <vt:lpstr>Monitoring Student Progress</vt:lpstr>
      <vt:lpstr>Acquisition Deficits</vt:lpstr>
      <vt:lpstr>PowerPoint Presentation</vt:lpstr>
      <vt:lpstr>PowerPoint Presentation</vt:lpstr>
      <vt:lpstr>Instructional Approach</vt:lpstr>
      <vt:lpstr>Tell (coaching)</vt:lpstr>
      <vt:lpstr>Show (modeling)</vt:lpstr>
      <vt:lpstr>Do (behavior rehearsal)</vt:lpstr>
      <vt:lpstr>Practice</vt:lpstr>
      <vt:lpstr>Monitor Progress</vt:lpstr>
      <vt:lpstr>Generalize</vt:lpstr>
      <vt:lpstr>Generalization</vt:lpstr>
      <vt:lpstr>GENERALIZATION </vt:lpstr>
      <vt:lpstr>Generalization</vt:lpstr>
      <vt:lpstr>Generalization</vt:lpstr>
      <vt:lpstr>Generalization</vt:lpstr>
      <vt:lpstr>Social Skills club</vt:lpstr>
      <vt:lpstr>Targeted Group Interventions  Social Skills Club</vt:lpstr>
      <vt:lpstr>Targeted Group Interventions Social Skills Club</vt:lpstr>
      <vt:lpstr> Targeted Group Interventions Social Skills Club </vt:lpstr>
      <vt:lpstr>Targeted Group Interventions Social Skills Club</vt:lpstr>
      <vt:lpstr> Targeted Group Interventions Social Skills Club</vt:lpstr>
      <vt:lpstr>Targeted Group Interventions Social Skills Club </vt:lpstr>
      <vt:lpstr>Targeted Group Interventions Social Skills Club </vt:lpstr>
      <vt:lpstr>Targeted Group Interventions Social Skills Club </vt:lpstr>
      <vt:lpstr> Targeted Group Interventions Social Skills Club </vt:lpstr>
      <vt:lpstr>Performance deficits</vt:lpstr>
      <vt:lpstr>Beyond Basic Social Skills Training</vt:lpstr>
      <vt:lpstr>Social Information Processing Model</vt:lpstr>
      <vt:lpstr>Social Problem Solving</vt:lpstr>
      <vt:lpstr>IDEAL</vt:lpstr>
      <vt:lpstr>ENHANCING SKILL PERFORMANCE </vt:lpstr>
      <vt:lpstr>ENHANCING SKILL PERFORMANCE </vt:lpstr>
      <vt:lpstr>What the research has demonstrated:</vt:lpstr>
      <vt:lpstr>What the research has demonstrated: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Support through Social Skills Instructional Groups</dc:title>
  <dc:creator>Lori Newcomer</dc:creator>
  <cp:lastModifiedBy>Lori Newcomer</cp:lastModifiedBy>
  <cp:revision>10</cp:revision>
  <dcterms:created xsi:type="dcterms:W3CDTF">2010-10-14T13:51:54Z</dcterms:created>
  <dcterms:modified xsi:type="dcterms:W3CDTF">2010-10-15T10:56:51Z</dcterms:modified>
</cp:coreProperties>
</file>