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3" r:id="rId3"/>
  </p:sldMasterIdLst>
  <p:notesMasterIdLst>
    <p:notesMasterId r:id="rId14"/>
  </p:notesMasterIdLst>
  <p:sldIdLst>
    <p:sldId id="257" r:id="rId4"/>
    <p:sldId id="258" r:id="rId5"/>
    <p:sldId id="259" r:id="rId6"/>
    <p:sldId id="260" r:id="rId7"/>
    <p:sldId id="264" r:id="rId8"/>
    <p:sldId id="261" r:id="rId9"/>
    <p:sldId id="262" r:id="rId10"/>
    <p:sldId id="266" r:id="rId11"/>
    <p:sldId id="265"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barChart>
        <c:barDir val="col"/>
        <c:grouping val="clustered"/>
        <c:ser>
          <c:idx val="0"/>
          <c:order val="0"/>
          <c:tx>
            <c:strRef>
              <c:f>Sheet1!$B$1</c:f>
              <c:strCache>
                <c:ptCount val="1"/>
                <c:pt idx="0">
                  <c:v>Democracy</c:v>
                </c:pt>
              </c:strCache>
            </c:strRef>
          </c:tx>
          <c:cat>
            <c:strRef>
              <c:f>Sheet1!$A$2:$A$15</c:f>
              <c:strCache>
                <c:ptCount val="14"/>
                <c:pt idx="0">
                  <c:v>Singapore</c:v>
                </c:pt>
                <c:pt idx="1">
                  <c:v>China</c:v>
                </c:pt>
                <c:pt idx="2">
                  <c:v>Malaysia</c:v>
                </c:pt>
                <c:pt idx="3">
                  <c:v>Vietnam</c:v>
                </c:pt>
                <c:pt idx="4">
                  <c:v>Laos</c:v>
                </c:pt>
                <c:pt idx="5">
                  <c:v>Thailand</c:v>
                </c:pt>
                <c:pt idx="6">
                  <c:v>South Korea</c:v>
                </c:pt>
                <c:pt idx="7">
                  <c:v>Myanmar</c:v>
                </c:pt>
                <c:pt idx="8">
                  <c:v>Japan</c:v>
                </c:pt>
                <c:pt idx="9">
                  <c:v>North Korea</c:v>
                </c:pt>
                <c:pt idx="10">
                  <c:v>Taiwan</c:v>
                </c:pt>
                <c:pt idx="11">
                  <c:v>Cambodia</c:v>
                </c:pt>
                <c:pt idx="12">
                  <c:v>Philippines</c:v>
                </c:pt>
                <c:pt idx="13">
                  <c:v>Indonesia</c:v>
                </c:pt>
              </c:strCache>
            </c:strRef>
          </c:cat>
          <c:val>
            <c:numRef>
              <c:f>Sheet1!$B$2:$B$15</c:f>
              <c:numCache>
                <c:formatCode>General</c:formatCode>
                <c:ptCount val="14"/>
                <c:pt idx="0">
                  <c:v>-0.29000000000000031</c:v>
                </c:pt>
                <c:pt idx="1">
                  <c:v>-1.6500000000000001</c:v>
                </c:pt>
                <c:pt idx="2">
                  <c:v>-0.53</c:v>
                </c:pt>
                <c:pt idx="3">
                  <c:v>-1.43</c:v>
                </c:pt>
                <c:pt idx="4">
                  <c:v>-1.6300000000000001</c:v>
                </c:pt>
                <c:pt idx="5">
                  <c:v>-0.56000000000000005</c:v>
                </c:pt>
                <c:pt idx="6">
                  <c:v>0.71000000000000063</c:v>
                </c:pt>
                <c:pt idx="7">
                  <c:v>-2.09</c:v>
                </c:pt>
                <c:pt idx="8">
                  <c:v>1.05</c:v>
                </c:pt>
                <c:pt idx="9">
                  <c:v>-2.21</c:v>
                </c:pt>
                <c:pt idx="10">
                  <c:v>0.9</c:v>
                </c:pt>
                <c:pt idx="11">
                  <c:v>-0.87000000000000921</c:v>
                </c:pt>
                <c:pt idx="12">
                  <c:v>-9.0000000000000038E-2</c:v>
                </c:pt>
                <c:pt idx="13">
                  <c:v>-6.0000000000000039E-2</c:v>
                </c:pt>
              </c:numCache>
            </c:numRef>
          </c:val>
        </c:ser>
        <c:ser>
          <c:idx val="1"/>
          <c:order val="1"/>
          <c:tx>
            <c:strRef>
              <c:f>Sheet1!$C$1</c:f>
              <c:strCache>
                <c:ptCount val="1"/>
                <c:pt idx="0">
                  <c:v>Stateness</c:v>
                </c:pt>
              </c:strCache>
            </c:strRef>
          </c:tx>
          <c:cat>
            <c:strRef>
              <c:f>Sheet1!$A$2:$A$15</c:f>
              <c:strCache>
                <c:ptCount val="14"/>
                <c:pt idx="0">
                  <c:v>Singapore</c:v>
                </c:pt>
                <c:pt idx="1">
                  <c:v>China</c:v>
                </c:pt>
                <c:pt idx="2">
                  <c:v>Malaysia</c:v>
                </c:pt>
                <c:pt idx="3">
                  <c:v>Vietnam</c:v>
                </c:pt>
                <c:pt idx="4">
                  <c:v>Laos</c:v>
                </c:pt>
                <c:pt idx="5">
                  <c:v>Thailand</c:v>
                </c:pt>
                <c:pt idx="6">
                  <c:v>South Korea</c:v>
                </c:pt>
                <c:pt idx="7">
                  <c:v>Myanmar</c:v>
                </c:pt>
                <c:pt idx="8">
                  <c:v>Japan</c:v>
                </c:pt>
                <c:pt idx="9">
                  <c:v>North Korea</c:v>
                </c:pt>
                <c:pt idx="10">
                  <c:v>Taiwan</c:v>
                </c:pt>
                <c:pt idx="11">
                  <c:v>Cambodia</c:v>
                </c:pt>
                <c:pt idx="12">
                  <c:v>Philippines</c:v>
                </c:pt>
                <c:pt idx="13">
                  <c:v>Indonesia</c:v>
                </c:pt>
              </c:strCache>
            </c:strRef>
          </c:cat>
          <c:val>
            <c:numRef>
              <c:f>Sheet1!$C$2:$C$15</c:f>
              <c:numCache>
                <c:formatCode>General</c:formatCode>
                <c:ptCount val="14"/>
                <c:pt idx="0">
                  <c:v>2.25</c:v>
                </c:pt>
                <c:pt idx="1">
                  <c:v>0.12000000000000002</c:v>
                </c:pt>
                <c:pt idx="2">
                  <c:v>1.1000000000000001</c:v>
                </c:pt>
                <c:pt idx="3">
                  <c:v>-0.31000000000000238</c:v>
                </c:pt>
                <c:pt idx="4">
                  <c:v>-0.94000000000000061</c:v>
                </c:pt>
                <c:pt idx="5">
                  <c:v>9.0000000000000038E-2</c:v>
                </c:pt>
                <c:pt idx="6">
                  <c:v>1.1900000000000184</c:v>
                </c:pt>
                <c:pt idx="7">
                  <c:v>-1.6700000000000021</c:v>
                </c:pt>
                <c:pt idx="8">
                  <c:v>1.4</c:v>
                </c:pt>
                <c:pt idx="9">
                  <c:v>-1.87</c:v>
                </c:pt>
                <c:pt idx="10">
                  <c:v>1.21</c:v>
                </c:pt>
                <c:pt idx="11">
                  <c:v>-0.83000000000000063</c:v>
                </c:pt>
                <c:pt idx="12">
                  <c:v>-0.1</c:v>
                </c:pt>
                <c:pt idx="13">
                  <c:v>-0.2</c:v>
                </c:pt>
              </c:numCache>
            </c:numRef>
          </c:val>
        </c:ser>
        <c:ser>
          <c:idx val="2"/>
          <c:order val="2"/>
          <c:tx>
            <c:strRef>
              <c:f>Sheet1!$D$1</c:f>
              <c:strCache>
                <c:ptCount val="1"/>
                <c:pt idx="0">
                  <c:v>Support for Lee Hypothesis (S &gt; D)</c:v>
                </c:pt>
              </c:strCache>
            </c:strRef>
          </c:tx>
          <c:cat>
            <c:strRef>
              <c:f>Sheet1!$A$2:$A$15</c:f>
              <c:strCache>
                <c:ptCount val="14"/>
                <c:pt idx="0">
                  <c:v>Singapore</c:v>
                </c:pt>
                <c:pt idx="1">
                  <c:v>China</c:v>
                </c:pt>
                <c:pt idx="2">
                  <c:v>Malaysia</c:v>
                </c:pt>
                <c:pt idx="3">
                  <c:v>Vietnam</c:v>
                </c:pt>
                <c:pt idx="4">
                  <c:v>Laos</c:v>
                </c:pt>
                <c:pt idx="5">
                  <c:v>Thailand</c:v>
                </c:pt>
                <c:pt idx="6">
                  <c:v>South Korea</c:v>
                </c:pt>
                <c:pt idx="7">
                  <c:v>Myanmar</c:v>
                </c:pt>
                <c:pt idx="8">
                  <c:v>Japan</c:v>
                </c:pt>
                <c:pt idx="9">
                  <c:v>North Korea</c:v>
                </c:pt>
                <c:pt idx="10">
                  <c:v>Taiwan</c:v>
                </c:pt>
                <c:pt idx="11">
                  <c:v>Cambodia</c:v>
                </c:pt>
                <c:pt idx="12">
                  <c:v>Philippines</c:v>
                </c:pt>
                <c:pt idx="13">
                  <c:v>Indonesia</c:v>
                </c:pt>
              </c:strCache>
            </c:strRef>
          </c:cat>
          <c:val>
            <c:numRef>
              <c:f>Sheet1!$D$2:$D$15</c:f>
              <c:numCache>
                <c:formatCode>General</c:formatCode>
                <c:ptCount val="14"/>
                <c:pt idx="0">
                  <c:v>2.54</c:v>
                </c:pt>
                <c:pt idx="1">
                  <c:v>1.7700000000000002</c:v>
                </c:pt>
                <c:pt idx="2">
                  <c:v>1.6300000000000001</c:v>
                </c:pt>
                <c:pt idx="3">
                  <c:v>1.1199999999999792</c:v>
                </c:pt>
                <c:pt idx="4">
                  <c:v>0.69000000000000072</c:v>
                </c:pt>
                <c:pt idx="5">
                  <c:v>0.65000000000001046</c:v>
                </c:pt>
                <c:pt idx="6">
                  <c:v>0.48000000000000032</c:v>
                </c:pt>
                <c:pt idx="7">
                  <c:v>0.42000000000000032</c:v>
                </c:pt>
                <c:pt idx="8">
                  <c:v>0.35000000000000031</c:v>
                </c:pt>
                <c:pt idx="9">
                  <c:v>0.34000000000000014</c:v>
                </c:pt>
                <c:pt idx="10">
                  <c:v>0.31000000000000238</c:v>
                </c:pt>
                <c:pt idx="11">
                  <c:v>4.000000000000007E-2</c:v>
                </c:pt>
                <c:pt idx="12">
                  <c:v>-1.0000000000000023E-2</c:v>
                </c:pt>
                <c:pt idx="13">
                  <c:v>-0.14000000000000001</c:v>
                </c:pt>
              </c:numCache>
            </c:numRef>
          </c:val>
        </c:ser>
        <c:axId val="73122944"/>
        <c:axId val="95310976"/>
      </c:barChart>
      <c:catAx>
        <c:axId val="73122944"/>
        <c:scaling>
          <c:orientation val="minMax"/>
        </c:scaling>
        <c:axPos val="b"/>
        <c:tickLblPos val="nextTo"/>
        <c:crossAx val="95310976"/>
        <c:crosses val="autoZero"/>
        <c:auto val="1"/>
        <c:lblAlgn val="ctr"/>
        <c:lblOffset val="100"/>
      </c:catAx>
      <c:valAx>
        <c:axId val="95310976"/>
        <c:scaling>
          <c:orientation val="minMax"/>
        </c:scaling>
        <c:axPos val="l"/>
        <c:majorGridlines/>
        <c:numFmt formatCode="General" sourceLinked="1"/>
        <c:tickLblPos val="nextTo"/>
        <c:crossAx val="73122944"/>
        <c:crosses val="autoZero"/>
        <c:crossBetween val="between"/>
      </c:valAx>
    </c:plotArea>
    <c:legend>
      <c:legendPos val="b"/>
      <c:layout>
        <c:manualLayout>
          <c:xMode val="edge"/>
          <c:yMode val="edge"/>
          <c:x val="7.0034448818897727E-2"/>
          <c:y val="0.90443288338957661"/>
          <c:w val="0.88770869787109974"/>
          <c:h val="7.1757592800899897E-2"/>
        </c:manualLayout>
      </c:layout>
      <c:overlay val="1"/>
    </c:legend>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DDEFCD-FFDD-4FA1-883B-0481819C0125}" type="doc">
      <dgm:prSet loTypeId="urn:microsoft.com/office/officeart/2005/8/layout/venn1" loCatId="relationship" qsTypeId="urn:microsoft.com/office/officeart/2005/8/quickstyle/simple1" qsCatId="simple" csTypeId="urn:microsoft.com/office/officeart/2005/8/colors/accent0_3" csCatId="mainScheme" phldr="1"/>
      <dgm:spPr/>
    </dgm:pt>
    <dgm:pt modelId="{56D411A5-8D2A-42CA-8A24-83B246D10CF3}">
      <dgm:prSet phldrT="[Text]"/>
      <dgm:spPr/>
      <dgm:t>
        <a:bodyPr/>
        <a:lstStyle/>
        <a:p>
          <a:r>
            <a:rPr lang="en-US" smtClean="0"/>
            <a:t>Democracy</a:t>
          </a:r>
        </a:p>
      </dgm:t>
    </dgm:pt>
    <dgm:pt modelId="{080A6839-B53B-480D-8C73-B861BD36F3C8}" type="parTrans" cxnId="{67F2451A-41B9-40AB-8DB9-723782897F1D}">
      <dgm:prSet/>
      <dgm:spPr/>
      <dgm:t>
        <a:bodyPr/>
        <a:lstStyle/>
        <a:p>
          <a:endParaRPr lang="en-US"/>
        </a:p>
      </dgm:t>
    </dgm:pt>
    <dgm:pt modelId="{6BBF146A-C3DB-42DE-B42C-5143124D4AFE}" type="sibTrans" cxnId="{67F2451A-41B9-40AB-8DB9-723782897F1D}">
      <dgm:prSet/>
      <dgm:spPr/>
      <dgm:t>
        <a:bodyPr/>
        <a:lstStyle/>
        <a:p>
          <a:endParaRPr lang="en-US"/>
        </a:p>
      </dgm:t>
    </dgm:pt>
    <dgm:pt modelId="{715E3BC8-F99F-48E5-8611-8DBC8C309CF0}">
      <dgm:prSet phldrT="[Text]"/>
      <dgm:spPr/>
      <dgm:t>
        <a:bodyPr/>
        <a:lstStyle/>
        <a:p>
          <a:pPr algn="l"/>
          <a:r>
            <a:rPr lang="en-US" smtClean="0"/>
            <a:t>Good Governance</a:t>
          </a:r>
          <a:endParaRPr lang="en-US"/>
        </a:p>
      </dgm:t>
    </dgm:pt>
    <dgm:pt modelId="{F7994211-698E-4074-8F7E-86080BC2B299}" type="parTrans" cxnId="{F72B4898-C34C-4D4D-9B74-875C4205503F}">
      <dgm:prSet/>
      <dgm:spPr/>
      <dgm:t>
        <a:bodyPr/>
        <a:lstStyle/>
        <a:p>
          <a:endParaRPr lang="en-US"/>
        </a:p>
      </dgm:t>
    </dgm:pt>
    <dgm:pt modelId="{DEC76872-112F-48A7-8C46-0BF1A4A2A22A}" type="sibTrans" cxnId="{F72B4898-C34C-4D4D-9B74-875C4205503F}">
      <dgm:prSet/>
      <dgm:spPr/>
      <dgm:t>
        <a:bodyPr/>
        <a:lstStyle/>
        <a:p>
          <a:endParaRPr lang="en-US"/>
        </a:p>
      </dgm:t>
    </dgm:pt>
    <dgm:pt modelId="{EDC1EA9C-99A0-490C-B92E-AE718E1E4C30}" type="pres">
      <dgm:prSet presAssocID="{6FDDEFCD-FFDD-4FA1-883B-0481819C0125}" presName="compositeShape" presStyleCnt="0">
        <dgm:presLayoutVars>
          <dgm:chMax val="7"/>
          <dgm:dir/>
          <dgm:resizeHandles val="exact"/>
        </dgm:presLayoutVars>
      </dgm:prSet>
      <dgm:spPr/>
    </dgm:pt>
    <dgm:pt modelId="{8D24BAC4-475B-4422-95E6-B1079D93334D}" type="pres">
      <dgm:prSet presAssocID="{56D411A5-8D2A-42CA-8A24-83B246D10CF3}" presName="circ1" presStyleLbl="vennNode1" presStyleIdx="0" presStyleCnt="2"/>
      <dgm:spPr/>
      <dgm:t>
        <a:bodyPr/>
        <a:lstStyle/>
        <a:p>
          <a:endParaRPr lang="en-US"/>
        </a:p>
      </dgm:t>
    </dgm:pt>
    <dgm:pt modelId="{8A57C42D-38E1-4C9B-A71E-AB270F2473BD}" type="pres">
      <dgm:prSet presAssocID="{56D411A5-8D2A-42CA-8A24-83B246D10CF3}" presName="circ1Tx" presStyleLbl="revTx" presStyleIdx="0" presStyleCnt="0">
        <dgm:presLayoutVars>
          <dgm:chMax val="0"/>
          <dgm:chPref val="0"/>
          <dgm:bulletEnabled val="1"/>
        </dgm:presLayoutVars>
      </dgm:prSet>
      <dgm:spPr/>
      <dgm:t>
        <a:bodyPr/>
        <a:lstStyle/>
        <a:p>
          <a:endParaRPr lang="en-US"/>
        </a:p>
      </dgm:t>
    </dgm:pt>
    <dgm:pt modelId="{3D7E7EA8-446C-4477-89A6-BE707587BB8F}" type="pres">
      <dgm:prSet presAssocID="{715E3BC8-F99F-48E5-8611-8DBC8C309CF0}" presName="circ2" presStyleLbl="vennNode1" presStyleIdx="1" presStyleCnt="2"/>
      <dgm:spPr/>
      <dgm:t>
        <a:bodyPr/>
        <a:lstStyle/>
        <a:p>
          <a:endParaRPr lang="en-US"/>
        </a:p>
      </dgm:t>
    </dgm:pt>
    <dgm:pt modelId="{693694AC-5CFC-49FF-83CB-F25F9111EA77}" type="pres">
      <dgm:prSet presAssocID="{715E3BC8-F99F-48E5-8611-8DBC8C309CF0}" presName="circ2Tx" presStyleLbl="revTx" presStyleIdx="0" presStyleCnt="0">
        <dgm:presLayoutVars>
          <dgm:chMax val="0"/>
          <dgm:chPref val="0"/>
          <dgm:bulletEnabled val="1"/>
        </dgm:presLayoutVars>
      </dgm:prSet>
      <dgm:spPr/>
      <dgm:t>
        <a:bodyPr/>
        <a:lstStyle/>
        <a:p>
          <a:endParaRPr lang="en-US"/>
        </a:p>
      </dgm:t>
    </dgm:pt>
  </dgm:ptLst>
  <dgm:cxnLst>
    <dgm:cxn modelId="{CD05DA6A-9130-4828-95BF-A3B388534FA1}" type="presOf" srcId="{715E3BC8-F99F-48E5-8611-8DBC8C309CF0}" destId="{693694AC-5CFC-49FF-83CB-F25F9111EA77}" srcOrd="1" destOrd="0" presId="urn:microsoft.com/office/officeart/2005/8/layout/venn1"/>
    <dgm:cxn modelId="{B939E61C-23A4-40C2-8D57-958316CA1A2F}" type="presOf" srcId="{715E3BC8-F99F-48E5-8611-8DBC8C309CF0}" destId="{3D7E7EA8-446C-4477-89A6-BE707587BB8F}" srcOrd="0" destOrd="0" presId="urn:microsoft.com/office/officeart/2005/8/layout/venn1"/>
    <dgm:cxn modelId="{67F2451A-41B9-40AB-8DB9-723782897F1D}" srcId="{6FDDEFCD-FFDD-4FA1-883B-0481819C0125}" destId="{56D411A5-8D2A-42CA-8A24-83B246D10CF3}" srcOrd="0" destOrd="0" parTransId="{080A6839-B53B-480D-8C73-B861BD36F3C8}" sibTransId="{6BBF146A-C3DB-42DE-B42C-5143124D4AFE}"/>
    <dgm:cxn modelId="{F72B4898-C34C-4D4D-9B74-875C4205503F}" srcId="{6FDDEFCD-FFDD-4FA1-883B-0481819C0125}" destId="{715E3BC8-F99F-48E5-8611-8DBC8C309CF0}" srcOrd="1" destOrd="0" parTransId="{F7994211-698E-4074-8F7E-86080BC2B299}" sibTransId="{DEC76872-112F-48A7-8C46-0BF1A4A2A22A}"/>
    <dgm:cxn modelId="{B10FF812-0CB1-4B5F-B86D-3C0A74B72895}" type="presOf" srcId="{56D411A5-8D2A-42CA-8A24-83B246D10CF3}" destId="{8A57C42D-38E1-4C9B-A71E-AB270F2473BD}" srcOrd="1" destOrd="0" presId="urn:microsoft.com/office/officeart/2005/8/layout/venn1"/>
    <dgm:cxn modelId="{6B648864-F394-45C6-8391-1492C7E6496F}" type="presOf" srcId="{6FDDEFCD-FFDD-4FA1-883B-0481819C0125}" destId="{EDC1EA9C-99A0-490C-B92E-AE718E1E4C30}" srcOrd="0" destOrd="0" presId="urn:microsoft.com/office/officeart/2005/8/layout/venn1"/>
    <dgm:cxn modelId="{57EE8494-15EF-4779-910C-58C403246B54}" type="presOf" srcId="{56D411A5-8D2A-42CA-8A24-83B246D10CF3}" destId="{8D24BAC4-475B-4422-95E6-B1079D93334D}" srcOrd="0" destOrd="0" presId="urn:microsoft.com/office/officeart/2005/8/layout/venn1"/>
    <dgm:cxn modelId="{1C5B554E-F0DB-4AE6-A05A-FFE5237F53E4}" type="presParOf" srcId="{EDC1EA9C-99A0-490C-B92E-AE718E1E4C30}" destId="{8D24BAC4-475B-4422-95E6-B1079D93334D}" srcOrd="0" destOrd="0" presId="urn:microsoft.com/office/officeart/2005/8/layout/venn1"/>
    <dgm:cxn modelId="{A8FB8F2E-C626-468A-9A9E-A1BDEE1864A9}" type="presParOf" srcId="{EDC1EA9C-99A0-490C-B92E-AE718E1E4C30}" destId="{8A57C42D-38E1-4C9B-A71E-AB270F2473BD}" srcOrd="1" destOrd="0" presId="urn:microsoft.com/office/officeart/2005/8/layout/venn1"/>
    <dgm:cxn modelId="{09DBF286-D476-4D4C-A7BA-DC30734CCA6B}" type="presParOf" srcId="{EDC1EA9C-99A0-490C-B92E-AE718E1E4C30}" destId="{3D7E7EA8-446C-4477-89A6-BE707587BB8F}" srcOrd="2" destOrd="0" presId="urn:microsoft.com/office/officeart/2005/8/layout/venn1"/>
    <dgm:cxn modelId="{448B2F03-BA5A-482B-AC31-74D95643636C}" type="presParOf" srcId="{EDC1EA9C-99A0-490C-B92E-AE718E1E4C30}" destId="{693694AC-5CFC-49FF-83CB-F25F9111EA77}" srcOrd="3"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149E41-F6BC-4FE8-B867-2777CF9CED95}" type="doc">
      <dgm:prSet loTypeId="urn:microsoft.com/office/officeart/2005/8/layout/chevron1" loCatId="process" qsTypeId="urn:microsoft.com/office/officeart/2005/8/quickstyle/simple1" qsCatId="simple" csTypeId="urn:microsoft.com/office/officeart/2005/8/colors/accent1_2" csCatId="accent1" phldr="1"/>
      <dgm:spPr/>
    </dgm:pt>
    <dgm:pt modelId="{13C2B3E5-0214-4ADD-B974-2061A691820A}">
      <dgm:prSet phldrT="[Text]" custT="1"/>
      <dgm:spPr/>
      <dgm:t>
        <a:bodyPr/>
        <a:lstStyle/>
        <a:p>
          <a:r>
            <a:rPr lang="en-US" sz="2000" b="1" smtClean="0">
              <a:solidFill>
                <a:schemeClr val="bg1"/>
              </a:solidFill>
            </a:rPr>
            <a:t>People</a:t>
          </a:r>
          <a:endParaRPr lang="en-US" sz="2000" b="1">
            <a:solidFill>
              <a:schemeClr val="bg1"/>
            </a:solidFill>
          </a:endParaRPr>
        </a:p>
      </dgm:t>
    </dgm:pt>
    <dgm:pt modelId="{A2D06895-934C-483F-812C-FE211881AF1F}" type="parTrans" cxnId="{49DF8026-9312-45AA-9A2A-77F68F1CA041}">
      <dgm:prSet/>
      <dgm:spPr/>
      <dgm:t>
        <a:bodyPr/>
        <a:lstStyle/>
        <a:p>
          <a:endParaRPr lang="en-US"/>
        </a:p>
      </dgm:t>
    </dgm:pt>
    <dgm:pt modelId="{3CB06EFB-FE46-4AF8-BC0D-2CEA1E400FDA}" type="sibTrans" cxnId="{49DF8026-9312-45AA-9A2A-77F68F1CA041}">
      <dgm:prSet/>
      <dgm:spPr/>
      <dgm:t>
        <a:bodyPr/>
        <a:lstStyle/>
        <a:p>
          <a:endParaRPr lang="en-US"/>
        </a:p>
      </dgm:t>
    </dgm:pt>
    <dgm:pt modelId="{88712F1B-B35E-468D-A39A-B6B58A5589AE}">
      <dgm:prSet phldrT="[Text]" custT="1"/>
      <dgm:spPr/>
      <dgm:t>
        <a:bodyPr/>
        <a:lstStyle/>
        <a:p>
          <a:r>
            <a:rPr lang="en-US" sz="2000" b="1" smtClean="0">
              <a:solidFill>
                <a:schemeClr val="bg1"/>
              </a:solidFill>
            </a:rPr>
            <a:t>Government</a:t>
          </a:r>
          <a:endParaRPr lang="en-US" sz="2000" b="1">
            <a:solidFill>
              <a:schemeClr val="bg1"/>
            </a:solidFill>
          </a:endParaRPr>
        </a:p>
      </dgm:t>
    </dgm:pt>
    <dgm:pt modelId="{30841D19-EC86-4453-AFFF-5662DD5A01DF}" type="parTrans" cxnId="{E44A9BF6-1D62-402E-A35C-83EAACD8C8E6}">
      <dgm:prSet/>
      <dgm:spPr/>
      <dgm:t>
        <a:bodyPr/>
        <a:lstStyle/>
        <a:p>
          <a:endParaRPr lang="en-US"/>
        </a:p>
      </dgm:t>
    </dgm:pt>
    <dgm:pt modelId="{0FEDCA5B-4F7F-4D7F-8900-71197F25C4FE}" type="sibTrans" cxnId="{E44A9BF6-1D62-402E-A35C-83EAACD8C8E6}">
      <dgm:prSet/>
      <dgm:spPr/>
      <dgm:t>
        <a:bodyPr/>
        <a:lstStyle/>
        <a:p>
          <a:endParaRPr lang="en-US"/>
        </a:p>
      </dgm:t>
    </dgm:pt>
    <dgm:pt modelId="{8F7DE3E3-C6D9-4E7E-A91B-1628E0BA1EB7}">
      <dgm:prSet phldrT="[Text]" custT="1"/>
      <dgm:spPr/>
      <dgm:t>
        <a:bodyPr/>
        <a:lstStyle/>
        <a:p>
          <a:r>
            <a:rPr lang="en-US" sz="2000" b="1" smtClean="0">
              <a:solidFill>
                <a:schemeClr val="bg1"/>
              </a:solidFill>
            </a:rPr>
            <a:t>Policy</a:t>
          </a:r>
          <a:endParaRPr lang="en-US" sz="2000" b="1">
            <a:solidFill>
              <a:schemeClr val="bg1"/>
            </a:solidFill>
          </a:endParaRPr>
        </a:p>
      </dgm:t>
    </dgm:pt>
    <dgm:pt modelId="{EFFF88D8-FD9C-4868-B648-D4D57A280337}" type="parTrans" cxnId="{2F174545-E898-404B-AA23-EA6E529A5FB3}">
      <dgm:prSet/>
      <dgm:spPr/>
      <dgm:t>
        <a:bodyPr/>
        <a:lstStyle/>
        <a:p>
          <a:endParaRPr lang="en-US"/>
        </a:p>
      </dgm:t>
    </dgm:pt>
    <dgm:pt modelId="{46B60E46-3CBC-44C0-8526-4DB5260F816B}" type="sibTrans" cxnId="{2F174545-E898-404B-AA23-EA6E529A5FB3}">
      <dgm:prSet/>
      <dgm:spPr/>
      <dgm:t>
        <a:bodyPr/>
        <a:lstStyle/>
        <a:p>
          <a:endParaRPr lang="en-US"/>
        </a:p>
      </dgm:t>
    </dgm:pt>
    <dgm:pt modelId="{64B10DCC-E4D9-488F-82C5-81B684E167EC}" type="pres">
      <dgm:prSet presAssocID="{B8149E41-F6BC-4FE8-B867-2777CF9CED95}" presName="Name0" presStyleCnt="0">
        <dgm:presLayoutVars>
          <dgm:dir/>
          <dgm:animLvl val="lvl"/>
          <dgm:resizeHandles val="exact"/>
        </dgm:presLayoutVars>
      </dgm:prSet>
      <dgm:spPr/>
    </dgm:pt>
    <dgm:pt modelId="{529E8BCB-3314-41C8-9BEF-F76E46B70EFB}" type="pres">
      <dgm:prSet presAssocID="{13C2B3E5-0214-4ADD-B974-2061A691820A}" presName="parTxOnly" presStyleLbl="node1" presStyleIdx="0" presStyleCnt="3">
        <dgm:presLayoutVars>
          <dgm:chMax val="0"/>
          <dgm:chPref val="0"/>
          <dgm:bulletEnabled val="1"/>
        </dgm:presLayoutVars>
      </dgm:prSet>
      <dgm:spPr/>
    </dgm:pt>
    <dgm:pt modelId="{5A3C3F76-414F-453E-94D1-457C4D76565A}" type="pres">
      <dgm:prSet presAssocID="{3CB06EFB-FE46-4AF8-BC0D-2CEA1E400FDA}" presName="parTxOnlySpace" presStyleCnt="0"/>
      <dgm:spPr/>
    </dgm:pt>
    <dgm:pt modelId="{BBB60B92-1B2C-4BB4-971E-F0FCF74AEF8F}" type="pres">
      <dgm:prSet presAssocID="{88712F1B-B35E-468D-A39A-B6B58A5589AE}" presName="parTxOnly" presStyleLbl="node1" presStyleIdx="1" presStyleCnt="3">
        <dgm:presLayoutVars>
          <dgm:chMax val="0"/>
          <dgm:chPref val="0"/>
          <dgm:bulletEnabled val="1"/>
        </dgm:presLayoutVars>
      </dgm:prSet>
      <dgm:spPr/>
    </dgm:pt>
    <dgm:pt modelId="{C7C86EB1-6463-40F1-AEA6-C075D0A03166}" type="pres">
      <dgm:prSet presAssocID="{0FEDCA5B-4F7F-4D7F-8900-71197F25C4FE}" presName="parTxOnlySpace" presStyleCnt="0"/>
      <dgm:spPr/>
    </dgm:pt>
    <dgm:pt modelId="{1BDCBABC-9963-49F9-8FD3-8ED864BE24DD}" type="pres">
      <dgm:prSet presAssocID="{8F7DE3E3-C6D9-4E7E-A91B-1628E0BA1EB7}" presName="parTxOnly" presStyleLbl="node1" presStyleIdx="2" presStyleCnt="3">
        <dgm:presLayoutVars>
          <dgm:chMax val="0"/>
          <dgm:chPref val="0"/>
          <dgm:bulletEnabled val="1"/>
        </dgm:presLayoutVars>
      </dgm:prSet>
      <dgm:spPr/>
    </dgm:pt>
  </dgm:ptLst>
  <dgm:cxnLst>
    <dgm:cxn modelId="{2F174545-E898-404B-AA23-EA6E529A5FB3}" srcId="{B8149E41-F6BC-4FE8-B867-2777CF9CED95}" destId="{8F7DE3E3-C6D9-4E7E-A91B-1628E0BA1EB7}" srcOrd="2" destOrd="0" parTransId="{EFFF88D8-FD9C-4868-B648-D4D57A280337}" sibTransId="{46B60E46-3CBC-44C0-8526-4DB5260F816B}"/>
    <dgm:cxn modelId="{4D52E303-FBBC-4C9A-97A1-2446A758B6B4}" type="presOf" srcId="{B8149E41-F6BC-4FE8-B867-2777CF9CED95}" destId="{64B10DCC-E4D9-488F-82C5-81B684E167EC}" srcOrd="0" destOrd="0" presId="urn:microsoft.com/office/officeart/2005/8/layout/chevron1"/>
    <dgm:cxn modelId="{49DF8026-9312-45AA-9A2A-77F68F1CA041}" srcId="{B8149E41-F6BC-4FE8-B867-2777CF9CED95}" destId="{13C2B3E5-0214-4ADD-B974-2061A691820A}" srcOrd="0" destOrd="0" parTransId="{A2D06895-934C-483F-812C-FE211881AF1F}" sibTransId="{3CB06EFB-FE46-4AF8-BC0D-2CEA1E400FDA}"/>
    <dgm:cxn modelId="{E44A9BF6-1D62-402E-A35C-83EAACD8C8E6}" srcId="{B8149E41-F6BC-4FE8-B867-2777CF9CED95}" destId="{88712F1B-B35E-468D-A39A-B6B58A5589AE}" srcOrd="1" destOrd="0" parTransId="{30841D19-EC86-4453-AFFF-5662DD5A01DF}" sibTransId="{0FEDCA5B-4F7F-4D7F-8900-71197F25C4FE}"/>
    <dgm:cxn modelId="{4369E9DA-16B6-4424-8B3D-4E30EA886F52}" type="presOf" srcId="{13C2B3E5-0214-4ADD-B974-2061A691820A}" destId="{529E8BCB-3314-41C8-9BEF-F76E46B70EFB}" srcOrd="0" destOrd="0" presId="urn:microsoft.com/office/officeart/2005/8/layout/chevron1"/>
    <dgm:cxn modelId="{8C3AE4A1-60AF-49FF-8B12-E7F2D6713754}" type="presOf" srcId="{88712F1B-B35E-468D-A39A-B6B58A5589AE}" destId="{BBB60B92-1B2C-4BB4-971E-F0FCF74AEF8F}" srcOrd="0" destOrd="0" presId="urn:microsoft.com/office/officeart/2005/8/layout/chevron1"/>
    <dgm:cxn modelId="{FE0DC024-39C1-4108-A213-346213AE3785}" type="presOf" srcId="{8F7DE3E3-C6D9-4E7E-A91B-1628E0BA1EB7}" destId="{1BDCBABC-9963-49F9-8FD3-8ED864BE24DD}" srcOrd="0" destOrd="0" presId="urn:microsoft.com/office/officeart/2005/8/layout/chevron1"/>
    <dgm:cxn modelId="{1AAB9D7C-4BF7-448D-86E2-625B5A74ACF8}" type="presParOf" srcId="{64B10DCC-E4D9-488F-82C5-81B684E167EC}" destId="{529E8BCB-3314-41C8-9BEF-F76E46B70EFB}" srcOrd="0" destOrd="0" presId="urn:microsoft.com/office/officeart/2005/8/layout/chevron1"/>
    <dgm:cxn modelId="{F3009257-DAD4-4C5E-B399-0887AD2E9234}" type="presParOf" srcId="{64B10DCC-E4D9-488F-82C5-81B684E167EC}" destId="{5A3C3F76-414F-453E-94D1-457C4D76565A}" srcOrd="1" destOrd="0" presId="urn:microsoft.com/office/officeart/2005/8/layout/chevron1"/>
    <dgm:cxn modelId="{F4C44C9B-02CB-4B58-8EEA-D3DE51D8DFA7}" type="presParOf" srcId="{64B10DCC-E4D9-488F-82C5-81B684E167EC}" destId="{BBB60B92-1B2C-4BB4-971E-F0FCF74AEF8F}" srcOrd="2" destOrd="0" presId="urn:microsoft.com/office/officeart/2005/8/layout/chevron1"/>
    <dgm:cxn modelId="{39FA676A-D205-4CD2-93CD-251AE740FBC7}" type="presParOf" srcId="{64B10DCC-E4D9-488F-82C5-81B684E167EC}" destId="{C7C86EB1-6463-40F1-AEA6-C075D0A03166}" srcOrd="3" destOrd="0" presId="urn:microsoft.com/office/officeart/2005/8/layout/chevron1"/>
    <dgm:cxn modelId="{485788C3-9490-4FEC-AA5B-1BBA54CBFC06}" type="presParOf" srcId="{64B10DCC-E4D9-488F-82C5-81B684E167EC}" destId="{1BDCBABC-9963-49F9-8FD3-8ED864BE24DD}" srcOrd="4" destOrd="0" presId="urn:microsoft.com/office/officeart/2005/8/layout/chevron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24BAC4-475B-4422-95E6-B1079D93334D}">
      <dsp:nvSpPr>
        <dsp:cNvPr id="0" name=""/>
        <dsp:cNvSpPr/>
      </dsp:nvSpPr>
      <dsp:spPr>
        <a:xfrm>
          <a:off x="185166" y="497586"/>
          <a:ext cx="4567428" cy="4567427"/>
        </a:xfrm>
        <a:prstGeom prst="ellipse">
          <a:avLst/>
        </a:prstGeom>
        <a:solidFill>
          <a:schemeClr val="dk2">
            <a:alpha val="50000"/>
            <a:hueOff val="0"/>
            <a:satOff val="0"/>
            <a:lumOff val="0"/>
            <a:alphaOff val="0"/>
          </a:schemeClr>
        </a:solidFill>
        <a:ln w="55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866900">
            <a:lnSpc>
              <a:spcPct val="90000"/>
            </a:lnSpc>
            <a:spcBef>
              <a:spcPct val="0"/>
            </a:spcBef>
            <a:spcAft>
              <a:spcPct val="35000"/>
            </a:spcAft>
          </a:pPr>
          <a:r>
            <a:rPr lang="en-US" sz="4200" kern="1200" smtClean="0"/>
            <a:t>Democracy</a:t>
          </a:r>
        </a:p>
      </dsp:txBody>
      <dsp:txXfrm>
        <a:off x="822959" y="1036183"/>
        <a:ext cx="2633472" cy="3490232"/>
      </dsp:txXfrm>
    </dsp:sp>
    <dsp:sp modelId="{3D7E7EA8-446C-4477-89A6-BE707587BB8F}">
      <dsp:nvSpPr>
        <dsp:cNvPr id="0" name=""/>
        <dsp:cNvSpPr/>
      </dsp:nvSpPr>
      <dsp:spPr>
        <a:xfrm>
          <a:off x="3477006" y="497586"/>
          <a:ext cx="4567428" cy="4567427"/>
        </a:xfrm>
        <a:prstGeom prst="ellipse">
          <a:avLst/>
        </a:prstGeom>
        <a:solidFill>
          <a:schemeClr val="dk2">
            <a:alpha val="50000"/>
            <a:hueOff val="0"/>
            <a:satOff val="0"/>
            <a:lumOff val="0"/>
            <a:alphaOff val="0"/>
          </a:schemeClr>
        </a:solidFill>
        <a:ln w="55000" cap="flat" cmpd="thickThin"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1866900">
            <a:lnSpc>
              <a:spcPct val="90000"/>
            </a:lnSpc>
            <a:spcBef>
              <a:spcPct val="0"/>
            </a:spcBef>
            <a:spcAft>
              <a:spcPct val="35000"/>
            </a:spcAft>
          </a:pPr>
          <a:r>
            <a:rPr lang="en-US" sz="4200" kern="1200" smtClean="0"/>
            <a:t>Good Governance</a:t>
          </a:r>
          <a:endParaRPr lang="en-US" sz="4200" kern="1200"/>
        </a:p>
      </dsp:txBody>
      <dsp:txXfrm>
        <a:off x="4773168" y="1036183"/>
        <a:ext cx="2633472" cy="349023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29E8BCB-3314-41C8-9BEF-F76E46B70EFB}">
      <dsp:nvSpPr>
        <dsp:cNvPr id="0" name=""/>
        <dsp:cNvSpPr/>
      </dsp:nvSpPr>
      <dsp:spPr>
        <a:xfrm>
          <a:off x="1986" y="341369"/>
          <a:ext cx="2420652" cy="968260"/>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b="1" kern="1200" smtClean="0">
              <a:solidFill>
                <a:schemeClr val="bg1"/>
              </a:solidFill>
            </a:rPr>
            <a:t>People</a:t>
          </a:r>
          <a:endParaRPr lang="en-US" sz="2000" b="1" kern="1200">
            <a:solidFill>
              <a:schemeClr val="bg1"/>
            </a:solidFill>
          </a:endParaRPr>
        </a:p>
      </dsp:txBody>
      <dsp:txXfrm>
        <a:off x="1986" y="341369"/>
        <a:ext cx="2420652" cy="968260"/>
      </dsp:txXfrm>
    </dsp:sp>
    <dsp:sp modelId="{BBB60B92-1B2C-4BB4-971E-F0FCF74AEF8F}">
      <dsp:nvSpPr>
        <dsp:cNvPr id="0" name=""/>
        <dsp:cNvSpPr/>
      </dsp:nvSpPr>
      <dsp:spPr>
        <a:xfrm>
          <a:off x="2180573" y="341369"/>
          <a:ext cx="2420652" cy="968260"/>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b="1" kern="1200" smtClean="0">
              <a:solidFill>
                <a:schemeClr val="bg1"/>
              </a:solidFill>
            </a:rPr>
            <a:t>Government</a:t>
          </a:r>
          <a:endParaRPr lang="en-US" sz="2000" b="1" kern="1200">
            <a:solidFill>
              <a:schemeClr val="bg1"/>
            </a:solidFill>
          </a:endParaRPr>
        </a:p>
      </dsp:txBody>
      <dsp:txXfrm>
        <a:off x="2180573" y="341369"/>
        <a:ext cx="2420652" cy="968260"/>
      </dsp:txXfrm>
    </dsp:sp>
    <dsp:sp modelId="{1BDCBABC-9963-49F9-8FD3-8ED864BE24DD}">
      <dsp:nvSpPr>
        <dsp:cNvPr id="0" name=""/>
        <dsp:cNvSpPr/>
      </dsp:nvSpPr>
      <dsp:spPr>
        <a:xfrm>
          <a:off x="4359160" y="341369"/>
          <a:ext cx="2420652" cy="968260"/>
        </a:xfrm>
        <a:prstGeom prst="chevron">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b="1" kern="1200" smtClean="0">
              <a:solidFill>
                <a:schemeClr val="bg1"/>
              </a:solidFill>
            </a:rPr>
            <a:t>Policy</a:t>
          </a:r>
          <a:endParaRPr lang="en-US" sz="2000" b="1" kern="1200">
            <a:solidFill>
              <a:schemeClr val="bg1"/>
            </a:solidFill>
          </a:endParaRPr>
        </a:p>
      </dsp:txBody>
      <dsp:txXfrm>
        <a:off x="4359160" y="341369"/>
        <a:ext cx="2420652" cy="96826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3F5894-05B6-43ED-843F-1D2686926947}" type="datetimeFigureOut">
              <a:rPr lang="en-US" smtClean="0"/>
              <a:pPr/>
              <a:t>4/4/2013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1C29-32B3-41A5-A545-371B4BCC4C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4/4/2013 9:55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7" name="Picture 6" descr="5-00332_grey-bar.png"/>
          <p:cNvPicPr>
            <a:picLocks noChangeAspect="1"/>
          </p:cNvPicPr>
          <p:nvPr userDrawn="1"/>
        </p:nvPicPr>
        <p:blipFill>
          <a:blip r:embed="rId3" cstate="print"/>
          <a:srcRect t="93333"/>
          <a:stretch>
            <a:fillRect/>
          </a:stretch>
        </p:blipFill>
        <p:spPr>
          <a:xfrm>
            <a:off x="0" y="6400800"/>
            <a:ext cx="9144000" cy="457200"/>
          </a:xfrm>
          <a:prstGeom prst="rect">
            <a:avLst/>
          </a:prstGeom>
        </p:spPr>
      </p:pic>
      <p:sp>
        <p:nvSpPr>
          <p:cNvPr id="2" name="Title 1"/>
          <p:cNvSpPr>
            <a:spLocks noGrp="1"/>
          </p:cNvSpPr>
          <p:nvPr>
            <p:ph type="ctrTitle"/>
          </p:nvPr>
        </p:nvSpPr>
        <p:spPr>
          <a:xfrm>
            <a:off x="76200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62000" y="3881735"/>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5" name="Picture 24" descr="C:\Program Files\Microsoft Resource DVD Artwork\DVD_ART\Artwork_Imagery\Shapes and Graphics\Line\faded white line.png"/>
          <p:cNvPicPr>
            <a:picLocks noChangeAspect="1" noChangeArrowheads="1"/>
          </p:cNvPicPr>
          <p:nvPr userDrawn="1"/>
        </p:nvPicPr>
        <p:blipFill>
          <a:blip r:embed="rId4" cstate="print"/>
          <a:srcRect/>
          <a:stretch>
            <a:fillRect/>
          </a:stretch>
        </p:blipFill>
        <p:spPr bwMode="auto">
          <a:xfrm>
            <a:off x="-238125" y="5623686"/>
            <a:ext cx="8696325" cy="19050"/>
          </a:xfrm>
          <a:prstGeom prst="rect">
            <a:avLst/>
          </a:prstGeom>
          <a:noFill/>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chemeClr val="tx1"/>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9" name="Picture 8" descr="5-00332_grey-bar.png"/>
          <p:cNvPicPr>
            <a:picLocks noChangeAspect="1"/>
          </p:cNvPicPr>
          <p:nvPr userDrawn="1"/>
        </p:nvPicPr>
        <p:blipFill>
          <a:blip r:embed="rId3" cstate="print"/>
          <a:srcRect t="93333"/>
          <a:stretch>
            <a:fillRect/>
          </a:stretch>
        </p:blipFill>
        <p:spPr>
          <a:xfrm>
            <a:off x="0" y="6400800"/>
            <a:ext cx="9144000" cy="457200"/>
          </a:xfrm>
          <a:prstGeom prst="rect">
            <a:avLst/>
          </a:prstGeom>
        </p:spPr>
      </p:pic>
      <p:sp>
        <p:nvSpPr>
          <p:cNvPr id="2" name="Title 1"/>
          <p:cNvSpPr>
            <a:spLocks noGrp="1"/>
          </p:cNvSpPr>
          <p:nvPr>
            <p:ph type="ctrTitle"/>
          </p:nvPr>
        </p:nvSpPr>
        <p:spPr>
          <a:xfrm>
            <a:off x="381000" y="832356"/>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381000" y="3048000"/>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6" name="Picture 24" descr="C:\Program Files\Microsoft Resource DVD Artwork\DVD_ART\Artwork_Imagery\Shapes and Graphics\Line\faded white line.png"/>
          <p:cNvPicPr>
            <a:picLocks noChangeAspect="1" noChangeArrowheads="1"/>
          </p:cNvPicPr>
          <p:nvPr userDrawn="1"/>
        </p:nvPicPr>
        <p:blipFill>
          <a:blip r:embed="rId4" cstate="print"/>
          <a:srcRect/>
          <a:stretch>
            <a:fillRect/>
          </a:stretch>
        </p:blipFill>
        <p:spPr bwMode="auto">
          <a:xfrm>
            <a:off x="-238125" y="5623432"/>
            <a:ext cx="8696325" cy="19050"/>
          </a:xfrm>
          <a:prstGeom prst="rect">
            <a:avLst/>
          </a:prstGeom>
          <a:noFill/>
        </p:spPr>
      </p:pic>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9" name="Picture 8" descr="5-00332_grey-bar.png"/>
          <p:cNvPicPr>
            <a:picLocks noChangeAspect="1"/>
          </p:cNvPicPr>
          <p:nvPr userDrawn="1"/>
        </p:nvPicPr>
        <p:blipFill>
          <a:blip r:embed="rId3" cstate="print"/>
          <a:srcRect t="93333"/>
          <a:stretch>
            <a:fillRect/>
          </a:stretch>
        </p:blipFill>
        <p:spPr>
          <a:xfrm>
            <a:off x="0" y="6400800"/>
            <a:ext cx="9144000" cy="457200"/>
          </a:xfrm>
          <a:prstGeom prst="rect">
            <a:avLst/>
          </a:prstGeom>
        </p:spPr>
      </p:pic>
      <p:sp>
        <p:nvSpPr>
          <p:cNvPr id="2" name="Title 1"/>
          <p:cNvSpPr>
            <a:spLocks noGrp="1"/>
          </p:cNvSpPr>
          <p:nvPr>
            <p:ph type="ctrTitle"/>
          </p:nvPr>
        </p:nvSpPr>
        <p:spPr>
          <a:xfrm>
            <a:off x="381000" y="832356"/>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381000" y="3048000"/>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6" name="Picture 24" descr="C:\Program Files\Microsoft Resource DVD Artwork\DVD_ART\Artwork_Imagery\Shapes and Graphics\Line\faded white line.png"/>
          <p:cNvPicPr>
            <a:picLocks noChangeAspect="1" noChangeArrowheads="1"/>
          </p:cNvPicPr>
          <p:nvPr userDrawn="1"/>
        </p:nvPicPr>
        <p:blipFill>
          <a:blip r:embed="rId4" cstate="print"/>
          <a:srcRect/>
          <a:stretch>
            <a:fillRect/>
          </a:stretch>
        </p:blipFill>
        <p:spPr bwMode="auto">
          <a:xfrm>
            <a:off x="-238125" y="5623432"/>
            <a:ext cx="8696325" cy="19050"/>
          </a:xfrm>
          <a:prstGeom prst="rect">
            <a:avLst/>
          </a:prstGeom>
          <a:noFill/>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chemeClr val="tx1"/>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61"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effectLst/>
          <a:latin typeface="+mj-lt"/>
          <a:ea typeface="+mn-ea"/>
          <a:cs typeface="Arial" charset="0"/>
        </a:defRPr>
      </a:lvl1pPr>
    </p:titleStyle>
    <p:bodyStyle>
      <a:lvl1pPr marL="460375" indent="-460375" algn="l" defTabSz="914363" rtl="0" eaLnBrk="1" latinLnBrk="0" hangingPunct="1">
        <a:lnSpc>
          <a:spcPct val="90000"/>
        </a:lnSpc>
        <a:spcBef>
          <a:spcPct val="20000"/>
        </a:spcBef>
        <a:buFontTx/>
        <a:buBlip>
          <a:blip r:embed="rId14"/>
        </a:buBlip>
        <a:defRPr sz="3200" kern="1200">
          <a:solidFill>
            <a:schemeClr val="bg1"/>
          </a:solidFill>
          <a:latin typeface="+mn-lt"/>
          <a:ea typeface="+mn-ea"/>
          <a:cs typeface="+mn-cs"/>
        </a:defRPr>
      </a:lvl1pPr>
      <a:lvl2pPr marL="854075" indent="-393700" algn="l" defTabSz="914363" rtl="0" eaLnBrk="1" latinLnBrk="0" hangingPunct="1">
        <a:lnSpc>
          <a:spcPct val="90000"/>
        </a:lnSpc>
        <a:spcBef>
          <a:spcPct val="20000"/>
        </a:spcBef>
        <a:buFontTx/>
        <a:buBlip>
          <a:blip r:embed="rId15"/>
        </a:buBlip>
        <a:defRPr sz="2800" kern="1200">
          <a:solidFill>
            <a:schemeClr val="bg1"/>
          </a:solidFill>
          <a:latin typeface="+mn-lt"/>
          <a:ea typeface="+mn-ea"/>
          <a:cs typeface="+mn-cs"/>
        </a:defRPr>
      </a:lvl2pPr>
      <a:lvl3pPr marL="1258888" indent="-404813"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3pPr>
      <a:lvl4pPr marL="1655763" indent="-396875"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4pPr>
      <a:lvl5pPr marL="1941513" indent="-400050"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Lst>
  <p:transition>
    <p:fade/>
  </p:transition>
  <p:txStyles>
    <p:titleStyle>
      <a:lvl1pPr algn="l" defTabSz="914363" rtl="0" eaLnBrk="1" latinLnBrk="0" hangingPunct="1">
        <a:lnSpc>
          <a:spcPct val="90000"/>
        </a:lnSpc>
        <a:spcBef>
          <a:spcPct val="0"/>
        </a:spcBef>
        <a:buNone/>
        <a:defRPr lang="en-US" sz="4800" b="0" kern="1200" cap="none"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19200"/>
            <a:ext cx="7681913" cy="2209295"/>
          </a:xfrm>
        </p:spPr>
        <p:txBody>
          <a:bodyPr/>
          <a:lstStyle/>
          <a:p>
            <a:r>
              <a:rPr lang="en-US" smtClean="0"/>
              <a:t>Democracy &amp; </a:t>
            </a:r>
            <a:br>
              <a:rPr lang="en-US" smtClean="0"/>
            </a:br>
            <a:r>
              <a:rPr lang="en-US" smtClean="0"/>
              <a:t>Good Governance</a:t>
            </a:r>
            <a:br>
              <a:rPr lang="en-US" smtClean="0"/>
            </a:br>
            <a:r>
              <a:rPr lang="en-US" smtClean="0"/>
              <a:t>(In the Asian Context)</a:t>
            </a:r>
            <a:endParaRPr lang="en-US" dirty="0"/>
          </a:p>
        </p:txBody>
      </p:sp>
      <p:sp>
        <p:nvSpPr>
          <p:cNvPr id="3" name="Subtitle 2"/>
          <p:cNvSpPr>
            <a:spLocks noGrp="1"/>
          </p:cNvSpPr>
          <p:nvPr>
            <p:ph type="subTitle" idx="1"/>
          </p:nvPr>
        </p:nvSpPr>
        <p:spPr>
          <a:xfrm>
            <a:off x="762000" y="3881735"/>
            <a:ext cx="7681913" cy="1299865"/>
          </a:xfrm>
        </p:spPr>
        <p:txBody>
          <a:bodyPr>
            <a:noAutofit/>
          </a:bodyPr>
          <a:lstStyle/>
          <a:p>
            <a:r>
              <a:rPr lang="en-US" sz="2400" smtClean="0"/>
              <a:t>Bruce Gilley</a:t>
            </a:r>
            <a:endParaRPr lang="en-US" sz="2400" dirty="0" smtClean="0"/>
          </a:p>
          <a:p>
            <a:r>
              <a:rPr lang="en-US" sz="1400" smtClean="0"/>
              <a:t>Associate Professor of Political Science</a:t>
            </a:r>
          </a:p>
          <a:p>
            <a:r>
              <a:rPr lang="en-US" sz="1400" smtClean="0"/>
              <a:t>Director of Ph.D. Program in Public Affairs &amp; Policy</a:t>
            </a:r>
          </a:p>
          <a:p>
            <a:r>
              <a:rPr lang="en-US" sz="1400" smtClean="0"/>
              <a:t>Mark O. Hatfield School of Government</a:t>
            </a:r>
          </a:p>
          <a:p>
            <a:r>
              <a:rPr lang="en-US" sz="1400" smtClean="0"/>
              <a:t>Portland State University</a:t>
            </a:r>
            <a:endParaRPr lang="en-US" sz="14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pPr algn="ctr"/>
            <a:r>
              <a:rPr lang="en-US" smtClean="0"/>
              <a:t>Maximizing Benefits/ Avoiding Pitfalls</a:t>
            </a:r>
            <a:endParaRPr lang="en-US"/>
          </a:p>
        </p:txBody>
      </p:sp>
      <p:sp>
        <p:nvSpPr>
          <p:cNvPr id="3" name="Content Placeholder 2"/>
          <p:cNvSpPr>
            <a:spLocks noGrp="1"/>
          </p:cNvSpPr>
          <p:nvPr>
            <p:ph idx="1"/>
          </p:nvPr>
        </p:nvSpPr>
        <p:spPr>
          <a:xfrm>
            <a:off x="381000" y="1676400"/>
            <a:ext cx="8382000" cy="5318379"/>
          </a:xfrm>
        </p:spPr>
        <p:txBody>
          <a:bodyPr/>
          <a:lstStyle/>
          <a:p>
            <a:r>
              <a:rPr lang="en-US" smtClean="0"/>
              <a:t>Middle income traps</a:t>
            </a:r>
          </a:p>
          <a:p>
            <a:endParaRPr lang="en-US" smtClean="0"/>
          </a:p>
          <a:p>
            <a:r>
              <a:rPr lang="en-US" smtClean="0"/>
              <a:t>Latin </a:t>
            </a:r>
            <a:r>
              <a:rPr lang="en-US" smtClean="0"/>
              <a:t>Americanization</a:t>
            </a:r>
          </a:p>
          <a:p>
            <a:endParaRPr lang="en-US" smtClean="0"/>
          </a:p>
          <a:p>
            <a:r>
              <a:rPr lang="en-US" smtClean="0"/>
              <a:t>Mutually supportive reforms</a:t>
            </a:r>
          </a:p>
          <a:p>
            <a:endParaRPr lang="en-US" smtClean="0"/>
          </a:p>
          <a:p>
            <a:r>
              <a:rPr lang="en-US" smtClean="0"/>
              <a:t>State-led democratization (public value focus)</a:t>
            </a:r>
          </a:p>
          <a:p>
            <a:endParaRPr lang="en-US" smtClean="0"/>
          </a:p>
          <a:p>
            <a:r>
              <a:rPr lang="en-US" smtClean="0"/>
              <a:t>Society-led governance (contentious politics)</a:t>
            </a:r>
          </a:p>
          <a:p>
            <a:endParaRPr lang="en-US"/>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Outline</a:t>
            </a:r>
            <a:endParaRPr lang="en-US"/>
          </a:p>
        </p:txBody>
      </p:sp>
      <p:sp>
        <p:nvSpPr>
          <p:cNvPr id="3" name="Content Placeholder 2"/>
          <p:cNvSpPr>
            <a:spLocks noGrp="1"/>
          </p:cNvSpPr>
          <p:nvPr>
            <p:ph idx="1"/>
          </p:nvPr>
        </p:nvSpPr>
        <p:spPr>
          <a:xfrm>
            <a:off x="381000" y="1412875"/>
            <a:ext cx="8382000" cy="3496342"/>
          </a:xfrm>
        </p:spPr>
        <p:txBody>
          <a:bodyPr/>
          <a:lstStyle/>
          <a:p>
            <a:r>
              <a:rPr lang="en-US" smtClean="0"/>
              <a:t>What is the relationship between democracy and good governance?</a:t>
            </a:r>
          </a:p>
          <a:p>
            <a:endParaRPr lang="en-US" smtClean="0"/>
          </a:p>
          <a:p>
            <a:r>
              <a:rPr lang="en-US" smtClean="0"/>
              <a:t>Is this relationship different in Asia?</a:t>
            </a:r>
          </a:p>
          <a:p>
            <a:pPr>
              <a:buNone/>
            </a:pPr>
            <a:endParaRPr lang="en-US" smtClean="0"/>
          </a:p>
          <a:p>
            <a:r>
              <a:rPr lang="en-US" smtClean="0"/>
              <a:t>How can public leaders maximize the advantages and avoid the pitfalls?</a:t>
            </a:r>
            <a:endParaRPr lang="en-US"/>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Good Governance</a:t>
            </a:r>
            <a:endParaRPr lang="en-US"/>
          </a:p>
        </p:txBody>
      </p:sp>
      <p:sp>
        <p:nvSpPr>
          <p:cNvPr id="3" name="Content Placeholder 2"/>
          <p:cNvSpPr>
            <a:spLocks noGrp="1"/>
          </p:cNvSpPr>
          <p:nvPr>
            <p:ph idx="1"/>
          </p:nvPr>
        </p:nvSpPr>
        <p:spPr>
          <a:xfrm>
            <a:off x="381000" y="1412875"/>
            <a:ext cx="8382000" cy="5466112"/>
          </a:xfrm>
        </p:spPr>
        <p:txBody>
          <a:bodyPr/>
          <a:lstStyle/>
          <a:p>
            <a:r>
              <a:rPr lang="en-US" u="sng" smtClean="0">
                <a:latin typeface="+mj-lt"/>
              </a:rPr>
              <a:t>Key relationship</a:t>
            </a:r>
            <a:r>
              <a:rPr lang="en-US" smtClean="0">
                <a:latin typeface="+mj-lt"/>
              </a:rPr>
              <a:t>: Government → Public Value</a:t>
            </a:r>
          </a:p>
          <a:p>
            <a:endParaRPr lang="en-US" smtClean="0">
              <a:latin typeface="+mj-lt"/>
            </a:endParaRPr>
          </a:p>
          <a:p>
            <a:r>
              <a:rPr lang="en-US" u="sng" smtClean="0">
                <a:latin typeface="+mj-lt"/>
              </a:rPr>
              <a:t>Key principle</a:t>
            </a:r>
            <a:r>
              <a:rPr lang="en-US" smtClean="0">
                <a:latin typeface="+mj-lt"/>
              </a:rPr>
              <a:t>: legitimate and effective public policy</a:t>
            </a:r>
          </a:p>
          <a:p>
            <a:endParaRPr lang="en-US" smtClean="0">
              <a:latin typeface="+mj-lt"/>
            </a:endParaRPr>
          </a:p>
          <a:p>
            <a:r>
              <a:rPr lang="en-US" u="sng" smtClean="0">
                <a:latin typeface="+mj-lt"/>
              </a:rPr>
              <a:t>Spheres</a:t>
            </a:r>
            <a:r>
              <a:rPr lang="en-US" smtClean="0">
                <a:latin typeface="+mj-lt"/>
              </a:rPr>
              <a:t>:  public policy (economic, environmental, social, political, international)</a:t>
            </a:r>
          </a:p>
          <a:p>
            <a:endParaRPr lang="en-US" smtClean="0">
              <a:latin typeface="+mj-lt"/>
            </a:endParaRPr>
          </a:p>
          <a:p>
            <a:r>
              <a:rPr lang="en-US" u="sng" smtClean="0">
                <a:latin typeface="+mj-lt"/>
              </a:rPr>
              <a:t>Tools</a:t>
            </a:r>
            <a:r>
              <a:rPr lang="en-US" smtClean="0">
                <a:latin typeface="+mj-lt"/>
              </a:rPr>
              <a:t>:  technology, institutional capacity, public leadership, social support, accountability mechanisms</a:t>
            </a:r>
            <a:endParaRPr lang="en-US">
              <a:latin typeface="+mj-lt"/>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Democracy</a:t>
            </a:r>
            <a:endParaRPr lang="en-US"/>
          </a:p>
        </p:txBody>
      </p:sp>
      <p:sp>
        <p:nvSpPr>
          <p:cNvPr id="3" name="Content Placeholder 2"/>
          <p:cNvSpPr>
            <a:spLocks noGrp="1"/>
          </p:cNvSpPr>
          <p:nvPr>
            <p:ph idx="1"/>
          </p:nvPr>
        </p:nvSpPr>
        <p:spPr>
          <a:xfrm>
            <a:off x="381000" y="1412875"/>
            <a:ext cx="8382000" cy="5022914"/>
          </a:xfrm>
        </p:spPr>
        <p:txBody>
          <a:bodyPr/>
          <a:lstStyle/>
          <a:p>
            <a:r>
              <a:rPr lang="en-US" u="sng" smtClean="0">
                <a:latin typeface="+mj-lt"/>
              </a:rPr>
              <a:t>Key relationship</a:t>
            </a:r>
            <a:r>
              <a:rPr lang="en-US" smtClean="0">
                <a:latin typeface="+mj-lt"/>
              </a:rPr>
              <a:t>: Citizens </a:t>
            </a:r>
            <a:r>
              <a:rPr lang="en-US" smtClean="0"/>
              <a:t>→ </a:t>
            </a:r>
            <a:r>
              <a:rPr lang="en-US" smtClean="0">
                <a:latin typeface="+mj-lt"/>
              </a:rPr>
              <a:t>Government</a:t>
            </a:r>
          </a:p>
          <a:p>
            <a:endParaRPr lang="en-US" smtClean="0">
              <a:latin typeface="+mj-lt"/>
            </a:endParaRPr>
          </a:p>
          <a:p>
            <a:r>
              <a:rPr lang="en-US" u="sng" smtClean="0">
                <a:latin typeface="+mj-lt"/>
              </a:rPr>
              <a:t>Key principle</a:t>
            </a:r>
            <a:r>
              <a:rPr lang="en-US" smtClean="0">
                <a:latin typeface="+mj-lt"/>
              </a:rPr>
              <a:t>: popular control as political equals</a:t>
            </a:r>
          </a:p>
          <a:p>
            <a:endParaRPr lang="en-US" smtClean="0">
              <a:latin typeface="+mj-lt"/>
            </a:endParaRPr>
          </a:p>
          <a:p>
            <a:r>
              <a:rPr lang="en-US" u="sng" smtClean="0">
                <a:latin typeface="+mj-lt"/>
              </a:rPr>
              <a:t>Spheres</a:t>
            </a:r>
            <a:r>
              <a:rPr lang="en-US" smtClean="0">
                <a:latin typeface="+mj-lt"/>
              </a:rPr>
              <a:t>: regime rules, office-holders, public policy</a:t>
            </a:r>
          </a:p>
          <a:p>
            <a:endParaRPr lang="en-US" smtClean="0">
              <a:latin typeface="+mj-lt"/>
            </a:endParaRPr>
          </a:p>
          <a:p>
            <a:r>
              <a:rPr lang="en-US" u="sng" smtClean="0">
                <a:latin typeface="+mj-lt"/>
              </a:rPr>
              <a:t>Tools</a:t>
            </a:r>
            <a:r>
              <a:rPr lang="en-US" smtClean="0">
                <a:latin typeface="+mj-lt"/>
              </a:rPr>
              <a:t>:  technology, institutional capacity, impartial institutions, elections, rights and freedoms, rule of law, development</a:t>
            </a:r>
            <a:endParaRPr lang="en-US">
              <a:latin typeface="+mj-lt"/>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81000" y="762000"/>
          <a:ext cx="82296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962400" y="4038600"/>
            <a:ext cx="1143000" cy="646331"/>
          </a:xfrm>
          <a:prstGeom prst="rect">
            <a:avLst/>
          </a:prstGeom>
          <a:noFill/>
        </p:spPr>
        <p:txBody>
          <a:bodyPr wrap="square" rtlCol="0">
            <a:spAutoFit/>
          </a:bodyPr>
          <a:lstStyle/>
          <a:p>
            <a:pPr algn="ctr"/>
            <a:r>
              <a:rPr lang="en-US" b="1" smtClean="0"/>
              <a:t>Common tools</a:t>
            </a:r>
            <a:endParaRPr lang="en-US" b="1" dirty="0" err="1" smtClean="0"/>
          </a:p>
        </p:txBody>
      </p:sp>
      <p:cxnSp>
        <p:nvCxnSpPr>
          <p:cNvPr id="8" name="Straight Arrow Connector 7"/>
          <p:cNvCxnSpPr/>
          <p:nvPr/>
        </p:nvCxnSpPr>
        <p:spPr>
          <a:xfrm>
            <a:off x="3733800" y="3581400"/>
            <a:ext cx="2209800" cy="990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971800" y="3505200"/>
            <a:ext cx="2209800" cy="10668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2" name="Diagram 11"/>
          <p:cNvGraphicFramePr/>
          <p:nvPr/>
        </p:nvGraphicFramePr>
        <p:xfrm>
          <a:off x="1066800" y="1397000"/>
          <a:ext cx="6781800" cy="1651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 name="TextBox 13"/>
          <p:cNvSpPr txBox="1"/>
          <p:nvPr/>
        </p:nvSpPr>
        <p:spPr>
          <a:xfrm>
            <a:off x="6019800" y="4419600"/>
            <a:ext cx="1295400" cy="381000"/>
          </a:xfrm>
          <a:prstGeom prst="rect">
            <a:avLst/>
          </a:prstGeom>
          <a:noFill/>
        </p:spPr>
        <p:txBody>
          <a:bodyPr wrap="square" rtlCol="0">
            <a:spAutoFit/>
          </a:bodyPr>
          <a:lstStyle/>
          <a:p>
            <a:r>
              <a:rPr lang="en-US" b="1" smtClean="0"/>
              <a:t>Support</a:t>
            </a:r>
            <a:endParaRPr lang="en-US" b="1" dirty="0" err="1" smtClean="0"/>
          </a:p>
        </p:txBody>
      </p:sp>
      <p:sp>
        <p:nvSpPr>
          <p:cNvPr id="15" name="TextBox 14"/>
          <p:cNvSpPr txBox="1"/>
          <p:nvPr/>
        </p:nvSpPr>
        <p:spPr>
          <a:xfrm>
            <a:off x="1905000" y="4419600"/>
            <a:ext cx="1295400" cy="381000"/>
          </a:xfrm>
          <a:prstGeom prst="rect">
            <a:avLst/>
          </a:prstGeom>
          <a:noFill/>
        </p:spPr>
        <p:txBody>
          <a:bodyPr wrap="square" rtlCol="0">
            <a:spAutoFit/>
          </a:bodyPr>
          <a:lstStyle/>
          <a:p>
            <a:r>
              <a:rPr lang="en-US" b="1" smtClean="0"/>
              <a:t>Support</a:t>
            </a:r>
            <a:endParaRPr lang="en-US" b="1" dirty="0" err="1" smtClean="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Governance </a:t>
            </a:r>
            <a:r>
              <a:rPr lang="en-US" smtClean="0">
                <a:latin typeface="Century Gothic"/>
              </a:rPr>
              <a:t>↔</a:t>
            </a:r>
            <a:r>
              <a:rPr lang="en-US" smtClean="0"/>
              <a:t>Democracy</a:t>
            </a:r>
            <a:endParaRPr lang="en-US"/>
          </a:p>
        </p:txBody>
      </p:sp>
      <p:sp>
        <p:nvSpPr>
          <p:cNvPr id="7" name="Content Placeholder 6"/>
          <p:cNvSpPr>
            <a:spLocks noGrp="1"/>
          </p:cNvSpPr>
          <p:nvPr>
            <p:ph idx="1"/>
          </p:nvPr>
        </p:nvSpPr>
        <p:spPr>
          <a:xfrm>
            <a:off x="381000" y="1412875"/>
            <a:ext cx="8382000" cy="4382738"/>
          </a:xfrm>
        </p:spPr>
        <p:txBody>
          <a:bodyPr/>
          <a:lstStyle/>
          <a:p>
            <a:r>
              <a:rPr lang="en-US" smtClean="0"/>
              <a:t>Shared tools: technology, institutional capacity</a:t>
            </a:r>
          </a:p>
          <a:p>
            <a:endParaRPr lang="en-US" smtClean="0"/>
          </a:p>
          <a:p>
            <a:r>
              <a:rPr lang="en-US" smtClean="0"/>
              <a:t>Good Governance supports </a:t>
            </a:r>
            <a:r>
              <a:rPr lang="en-US" smtClean="0"/>
              <a:t>Democracy </a:t>
            </a:r>
            <a:r>
              <a:rPr lang="en-US" smtClean="0"/>
              <a:t>(impartial institutions, elections, rights and freedoms, rule of law, development)</a:t>
            </a:r>
          </a:p>
          <a:p>
            <a:endParaRPr lang="en-US" smtClean="0"/>
          </a:p>
          <a:p>
            <a:r>
              <a:rPr lang="en-US" smtClean="0"/>
              <a:t>Democracy supports </a:t>
            </a:r>
            <a:r>
              <a:rPr lang="en-US" smtClean="0"/>
              <a:t>Good </a:t>
            </a:r>
            <a:r>
              <a:rPr lang="en-US" smtClean="0"/>
              <a:t>Governance (public leadership, social support, accountability mechanisms)</a:t>
            </a:r>
            <a:endParaRPr lang="en-US"/>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Is Asia Different?</a:t>
            </a:r>
            <a:endParaRPr lang="en-US"/>
          </a:p>
        </p:txBody>
      </p:sp>
      <p:sp>
        <p:nvSpPr>
          <p:cNvPr id="3" name="Content Placeholder 2"/>
          <p:cNvSpPr>
            <a:spLocks noGrp="1"/>
          </p:cNvSpPr>
          <p:nvPr>
            <p:ph idx="1"/>
          </p:nvPr>
        </p:nvSpPr>
        <p:spPr>
          <a:xfrm>
            <a:off x="381000" y="1412875"/>
            <a:ext cx="8382000" cy="2412968"/>
          </a:xfrm>
        </p:spPr>
        <p:txBody>
          <a:bodyPr/>
          <a:lstStyle/>
          <a:p>
            <a:r>
              <a:rPr lang="en-US" smtClean="0"/>
              <a:t>Relationship different (Lee </a:t>
            </a:r>
            <a:r>
              <a:rPr lang="en-US" smtClean="0"/>
              <a:t>hypothesis? Thompson Hypothesis?)</a:t>
            </a:r>
          </a:p>
          <a:p>
            <a:pPr>
              <a:buNone/>
            </a:pPr>
            <a:endParaRPr lang="en-US" smtClean="0"/>
          </a:p>
          <a:p>
            <a:r>
              <a:rPr lang="en-US" smtClean="0"/>
              <a:t>Sequencing different </a:t>
            </a:r>
            <a:r>
              <a:rPr lang="en-US" smtClean="0"/>
              <a:t>(</a:t>
            </a:r>
            <a:r>
              <a:rPr lang="en-US" smtClean="0"/>
              <a:t>Development State</a:t>
            </a:r>
            <a:r>
              <a:rPr lang="en-US" smtClean="0"/>
              <a:t> </a:t>
            </a:r>
            <a:r>
              <a:rPr lang="en-US" smtClean="0"/>
              <a:t>Model)?</a:t>
            </a:r>
            <a:endParaRPr lang="en-US"/>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Is Asia Different?</a:t>
            </a:r>
            <a:endParaRPr lang="en-US"/>
          </a:p>
        </p:txBody>
      </p:sp>
      <p:pic>
        <p:nvPicPr>
          <p:cNvPr id="1027" name="Picture 3"/>
          <p:cNvPicPr>
            <a:picLocks noChangeAspect="1" noChangeArrowheads="1"/>
          </p:cNvPicPr>
          <p:nvPr/>
        </p:nvPicPr>
        <p:blipFill>
          <a:blip r:embed="rId2" cstate="print"/>
          <a:srcRect/>
          <a:stretch>
            <a:fillRect/>
          </a:stretch>
        </p:blipFill>
        <p:spPr bwMode="auto">
          <a:xfrm>
            <a:off x="838200" y="914400"/>
            <a:ext cx="7913116" cy="5486400"/>
          </a:xfrm>
          <a:prstGeom prst="rect">
            <a:avLst/>
          </a:prstGeom>
          <a:noFill/>
          <a:ln w="9525">
            <a:noFill/>
            <a:miter lim="800000"/>
            <a:headEnd/>
            <a:tailEnd/>
          </a:ln>
          <a:effectLst/>
        </p:spPr>
      </p:pic>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Is Asia Different?</a:t>
            </a:r>
            <a:endParaRPr lang="en-US"/>
          </a:p>
        </p:txBody>
      </p:sp>
      <p:graphicFrame>
        <p:nvGraphicFramePr>
          <p:cNvPr id="4" name="Chart 3"/>
          <p:cNvGraphicFramePr/>
          <p:nvPr/>
        </p:nvGraphicFramePr>
        <p:xfrm>
          <a:off x="533400" y="914400"/>
          <a:ext cx="8077200" cy="5715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sld>
</file>

<file path=ppt/theme/theme1.xml><?xml version="1.0" encoding="utf-8"?>
<a:theme xmlns:a="http://schemas.openxmlformats.org/drawingml/2006/main" name="Sample presentation slides (Lt. blue-gray bar design)">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2.xml><?xml version="1.0" encoding="utf-8"?>
<a:theme xmlns:a="http://schemas.openxmlformats.org/drawingml/2006/main" name="White with Courier font for code slides">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3D21371-FD5A-42FB-A922-EB3BE4E7F2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(Lt. blue-gray bar design)</Template>
  <TotalTime>94</TotalTime>
  <Words>361</Words>
  <Application>Microsoft Office PowerPoint</Application>
  <PresentationFormat>On-screen Show (4:3)</PresentationFormat>
  <Paragraphs>62</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Sample presentation slides (Lt. blue-gray bar design)</vt:lpstr>
      <vt:lpstr>White with Courier font for code slides</vt:lpstr>
      <vt:lpstr>Democracy &amp;  Good Governance (In the Asian Context)</vt:lpstr>
      <vt:lpstr>Outline</vt:lpstr>
      <vt:lpstr>Good Governance</vt:lpstr>
      <vt:lpstr>Democracy</vt:lpstr>
      <vt:lpstr>Slide 5</vt:lpstr>
      <vt:lpstr>Governance ↔Democracy</vt:lpstr>
      <vt:lpstr>Is Asia Different?</vt:lpstr>
      <vt:lpstr>Is Asia Different?</vt:lpstr>
      <vt:lpstr>Is Asia Different?</vt:lpstr>
      <vt:lpstr>Maximizing Benefits/ Avoiding Pitfalls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Democracy and Good Governance (In the Asian Context)</dc:title>
  <dc:creator>gilleyb</dc:creator>
  <cp:lastModifiedBy>gilleyb</cp:lastModifiedBy>
  <cp:revision>8</cp:revision>
  <dcterms:created xsi:type="dcterms:W3CDTF">2013-04-04T13:51:03Z</dcterms:created>
  <dcterms:modified xsi:type="dcterms:W3CDTF">2013-04-05T05:43:39Z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TC102867609990</vt:lpwstr>
  </property>
</Properties>
</file>