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6" r:id="rId4"/>
    <p:sldId id="272" r:id="rId5"/>
    <p:sldId id="264" r:id="rId6"/>
    <p:sldId id="258" r:id="rId7"/>
    <p:sldId id="259" r:id="rId8"/>
    <p:sldId id="260" r:id="rId9"/>
    <p:sldId id="261" r:id="rId10"/>
    <p:sldId id="271" r:id="rId11"/>
    <p:sldId id="262" r:id="rId12"/>
    <p:sldId id="273" r:id="rId13"/>
    <p:sldId id="263" r:id="rId14"/>
    <p:sldId id="266" r:id="rId15"/>
    <p:sldId id="274" r:id="rId16"/>
    <p:sldId id="275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2D2EDC-66DB-439A-A0E9-6A27973C5975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156136-0C02-46C0-B599-C49A29662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447800"/>
            <a:ext cx="90678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Attention-Deficit/Hyperactivity </a:t>
            </a:r>
            <a:br>
              <a:rPr lang="en-US" dirty="0" smtClean="0"/>
            </a:br>
            <a:r>
              <a:rPr lang="en-US" dirty="0" smtClean="0"/>
              <a:t>Disorder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4953000" cy="1752600"/>
          </a:xfrm>
        </p:spPr>
        <p:txBody>
          <a:bodyPr/>
          <a:lstStyle/>
          <a:p>
            <a:r>
              <a:rPr lang="en-US" dirty="0" smtClean="0"/>
              <a:t>Continuity Clinic </a:t>
            </a:r>
          </a:p>
          <a:p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066800"/>
            <a:ext cx="809907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71800"/>
            <a:ext cx="8229600" cy="1066800"/>
          </a:xfrm>
        </p:spPr>
        <p:txBody>
          <a:bodyPr/>
          <a:lstStyle/>
          <a:p>
            <a:r>
              <a:rPr lang="en-US" dirty="0" smtClean="0"/>
              <a:t>ADHD: Treatment Options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5486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63000" cy="505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74171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500632" cy="559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78108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26" y="1447800"/>
            <a:ext cx="899897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2394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71628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Disorder</a:t>
            </a:r>
          </a:p>
          <a:p>
            <a:endParaRPr lang="en-US" dirty="0" smtClean="0"/>
          </a:p>
          <a:p>
            <a:r>
              <a:rPr lang="en-US" dirty="0" smtClean="0"/>
              <a:t>DSM IV: ADHD is a “persistent pattern of inattention and/or hyperactivity-impulsivity that is more frequent and severe than is typically observed in individuals of comparable levels of development.”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Anna Maria </a:t>
            </a:r>
            <a:r>
              <a:rPr lang="en-US" sz="2000" dirty="0" err="1" smtClean="0"/>
              <a:t>Wilms</a:t>
            </a:r>
            <a:r>
              <a:rPr lang="en-US" sz="2000" dirty="0" smtClean="0"/>
              <a:t> </a:t>
            </a:r>
            <a:r>
              <a:rPr lang="en-US" sz="2000" dirty="0" err="1" smtClean="0"/>
              <a:t>Floet</a:t>
            </a:r>
            <a:r>
              <a:rPr lang="en-US" sz="2000" dirty="0" smtClean="0"/>
              <a:t>, Cathy </a:t>
            </a:r>
            <a:r>
              <a:rPr lang="en-US" sz="2000" dirty="0" err="1" smtClean="0"/>
              <a:t>Scheiner</a:t>
            </a:r>
            <a:r>
              <a:rPr lang="en-US" sz="2000" dirty="0" smtClean="0"/>
              <a:t>, and Linda Grossman.  Attention-Deficit/Hyperactivity Disorder. Pediatrics in Review, Feb 2010; 31: 56-69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ADHD: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least 3% of US children are affected (usual quoted rates 5-8%)</a:t>
            </a:r>
          </a:p>
          <a:p>
            <a:r>
              <a:rPr lang="en-US" dirty="0" smtClean="0"/>
              <a:t>9.2% of males and 2.9% of females have behaviors consistent with ADHD</a:t>
            </a:r>
          </a:p>
          <a:p>
            <a:r>
              <a:rPr lang="en-US" dirty="0" smtClean="0"/>
              <a:t>Lifelong issue</a:t>
            </a:r>
          </a:p>
          <a:p>
            <a:r>
              <a:rPr lang="en-US" dirty="0" smtClean="0"/>
              <a:t>60-80% of children diagnosed continue to have some symptoms into teen and adult years</a:t>
            </a:r>
          </a:p>
          <a:p>
            <a:r>
              <a:rPr lang="en-US" dirty="0" smtClean="0"/>
              <a:t>Factors that increase risk: low birth weight, prematurity, IUGR; lead exposure, prenatal exposure to cigarettes and alcohol; genetic syndromes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4343400" cy="527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828800"/>
            <a:ext cx="4572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ADHD: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Predominately inattentive</a:t>
            </a:r>
          </a:p>
          <a:p>
            <a:endParaRPr lang="en-US" dirty="0" smtClean="0"/>
          </a:p>
          <a:p>
            <a:r>
              <a:rPr lang="en-US" dirty="0" smtClean="0"/>
              <a:t>Predominately hyperactivity/impulsivity</a:t>
            </a:r>
          </a:p>
          <a:p>
            <a:endParaRPr lang="en-US" dirty="0" smtClean="0"/>
          </a:p>
          <a:p>
            <a:r>
              <a:rPr lang="en-US" dirty="0" smtClean="0"/>
              <a:t>Combined type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6781800" cy="614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41552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1066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Inattention (Attention-Deficit)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4162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12192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Hyperactivity or Impulsivity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1295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Further Diagnostic Criteria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167</Words>
  <Application>Microsoft Office PowerPoint</Application>
  <PresentationFormat>On-screen Show (4:3)</PresentationFormat>
  <Paragraphs>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Attention-Deficit/Hyperactivity  Disorder</vt:lpstr>
      <vt:lpstr>ADHD: What is it?</vt:lpstr>
      <vt:lpstr>ADHD: Prevalence</vt:lpstr>
      <vt:lpstr>Slide 4</vt:lpstr>
      <vt:lpstr>ADHD: Types</vt:lpstr>
      <vt:lpstr>Slide 6</vt:lpstr>
      <vt:lpstr>Slide 7</vt:lpstr>
      <vt:lpstr>Slide 8</vt:lpstr>
      <vt:lpstr>Slide 9</vt:lpstr>
      <vt:lpstr>Slide 10</vt:lpstr>
      <vt:lpstr>ADHD: Treatment Options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Reference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Attention-Deficit/Hyperactivity  Disorder</dc:title>
  <dc:creator>willilat</dc:creator>
  <cp:lastModifiedBy>willilat</cp:lastModifiedBy>
  <cp:revision>20</cp:revision>
  <dcterms:created xsi:type="dcterms:W3CDTF">2010-11-16T17:54:38Z</dcterms:created>
  <dcterms:modified xsi:type="dcterms:W3CDTF">2011-01-07T23:41:15Z</dcterms:modified>
</cp:coreProperties>
</file>