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8" r:id="rId2"/>
    <p:sldId id="329" r:id="rId3"/>
    <p:sldId id="336" r:id="rId4"/>
    <p:sldId id="343" r:id="rId5"/>
    <p:sldId id="344" r:id="rId6"/>
    <p:sldId id="347" r:id="rId7"/>
    <p:sldId id="349" r:id="rId8"/>
    <p:sldId id="350" r:id="rId9"/>
    <p:sldId id="354" r:id="rId10"/>
    <p:sldId id="356" r:id="rId11"/>
    <p:sldId id="359" r:id="rId12"/>
    <p:sldId id="362" r:id="rId13"/>
    <p:sldId id="363" r:id="rId14"/>
    <p:sldId id="377" r:id="rId15"/>
    <p:sldId id="392" r:id="rId16"/>
    <p:sldId id="376" r:id="rId17"/>
    <p:sldId id="375" r:id="rId18"/>
    <p:sldId id="391" r:id="rId19"/>
    <p:sldId id="370" r:id="rId20"/>
    <p:sldId id="335" r:id="rId21"/>
  </p:sldIdLst>
  <p:sldSz cx="9001125" cy="6840538"/>
  <p:notesSz cx="6794500" cy="99187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2626"/>
    <a:srgbClr val="ADCAB8"/>
    <a:srgbClr val="BED9C7"/>
    <a:srgbClr val="404040"/>
    <a:srgbClr val="E9C4C7"/>
    <a:srgbClr val="BFB8AF"/>
    <a:srgbClr val="D2BA81"/>
    <a:srgbClr val="333333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99866" autoAdjust="0"/>
  </p:normalViewPr>
  <p:slideViewPr>
    <p:cSldViewPr snapToGrid="0" showGuides="1">
      <p:cViewPr>
        <p:scale>
          <a:sx n="100" d="100"/>
          <a:sy n="100" d="100"/>
        </p:scale>
        <p:origin x="-2016" y="-468"/>
      </p:cViewPr>
      <p:guideLst>
        <p:guide orient="horz" pos="4308"/>
        <p:guide pos="5669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014" y="3498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2013-05-27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1043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6" y="9421043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2013-05-27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2950"/>
            <a:ext cx="48958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6" y="9421043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8"/>
          <p:cNvSpPr/>
          <p:nvPr userDrawn="1"/>
        </p:nvSpPr>
        <p:spPr bwMode="auto">
          <a:xfrm>
            <a:off x="182563" y="182563"/>
            <a:ext cx="8647200" cy="583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smtClean="0"/>
              <a:t>Home and health…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35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8"/>
          <p:cNvSpPr/>
          <p:nvPr userDrawn="1"/>
        </p:nvSpPr>
        <p:spPr bwMode="auto">
          <a:xfrm>
            <a:off x="182563" y="182563"/>
            <a:ext cx="8647200" cy="583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6340475"/>
            <a:ext cx="2101850" cy="363538"/>
          </a:xfrm>
          <a:prstGeom prst="rect">
            <a:avLst/>
          </a:prstGeom>
        </p:spPr>
        <p:txBody>
          <a:bodyPr lIns="90516" tIns="45258" rIns="90516" bIns="45258"/>
          <a:lstStyle>
            <a:lvl1pPr>
              <a:defRPr/>
            </a:lvl1pPr>
          </a:lstStyle>
          <a:p>
            <a:pPr>
              <a:defRPr/>
            </a:pPr>
            <a:fld id="{C57167AB-6930-431E-AADF-7E631CE1A0EF}" type="datetimeFigureOut">
              <a:rPr lang="en-GB"/>
              <a:pPr>
                <a:defRPr/>
              </a:pPr>
              <a:t>27/05/2013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988" y="6340475"/>
            <a:ext cx="2851150" cy="363538"/>
          </a:xfrm>
          <a:prstGeom prst="rect">
            <a:avLst/>
          </a:prstGeom>
        </p:spPr>
        <p:txBody>
          <a:bodyPr lIns="90516" tIns="45258" rIns="90516" bIns="45258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013" y="6340475"/>
            <a:ext cx="2101850" cy="363538"/>
          </a:xfrm>
          <a:prstGeom prst="rect">
            <a:avLst/>
          </a:prstGeom>
        </p:spPr>
        <p:txBody>
          <a:bodyPr lIns="90516" tIns="45258" rIns="90516" bIns="45258"/>
          <a:lstStyle>
            <a:lvl1pPr>
              <a:defRPr/>
            </a:lvl1pPr>
          </a:lstStyle>
          <a:p>
            <a:pPr>
              <a:defRPr/>
            </a:pPr>
            <a:fld id="{88240886-DDE1-4205-9304-BCE59C0657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6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8"/>
          <p:cNvSpPr/>
          <p:nvPr userDrawn="1"/>
        </p:nvSpPr>
        <p:spPr bwMode="auto">
          <a:xfrm>
            <a:off x="182563" y="182563"/>
            <a:ext cx="8647200" cy="583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1 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66308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66308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6274290"/>
            <a:ext cx="1586519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6267187"/>
            <a:ext cx="671513" cy="4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482"/>
            <a:ext cx="822817" cy="590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7886700" y="6229350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829426" y="6248643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61975" y="6467716"/>
            <a:ext cx="398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0" dirty="0" smtClean="0">
                <a:solidFill>
                  <a:schemeClr val="tx2"/>
                </a:solidFill>
              </a:rPr>
              <a:t>21 May 2013 </a:t>
            </a:r>
            <a:r>
              <a:rPr lang="sv-SE" sz="800" b="0" dirty="0" err="1" smtClean="0">
                <a:solidFill>
                  <a:schemeClr val="tx2"/>
                </a:solidFill>
              </a:rPr>
              <a:t>Home</a:t>
            </a:r>
            <a:r>
              <a:rPr lang="sv-SE" sz="800" b="0" dirty="0" smtClean="0">
                <a:solidFill>
                  <a:schemeClr val="tx2"/>
                </a:solidFill>
              </a:rPr>
              <a:t> and Health Workshop / Vibeke </a:t>
            </a:r>
            <a:r>
              <a:rPr lang="sv-SE" sz="800" b="0" dirty="0" err="1" smtClean="0">
                <a:solidFill>
                  <a:schemeClr val="tx2"/>
                </a:solidFill>
              </a:rPr>
              <a:t>Horstmann</a:t>
            </a:r>
            <a:endParaRPr lang="sv-SE" sz="800" b="0" dirty="0" smtClean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84" r:id="rId3"/>
    <p:sldLayoutId id="2147483691" r:id="rId4"/>
    <p:sldLayoutId id="2147483707" r:id="rId5"/>
    <p:sldLayoutId id="2147483683" r:id="rId6"/>
    <p:sldLayoutId id="2147483705" r:id="rId7"/>
    <p:sldLayoutId id="2147483682" r:id="rId8"/>
    <p:sldLayoutId id="2147483703" r:id="rId9"/>
    <p:sldLayoutId id="2147483667" r:id="rId10"/>
    <p:sldLayoutId id="2147483666" r:id="rId11"/>
    <p:sldLayoutId id="2147483668" r:id="rId12"/>
    <p:sldLayoutId id="2147483680" r:id="rId13"/>
    <p:sldLayoutId id="2147483679" r:id="rId14"/>
    <p:sldLayoutId id="2147483689" r:id="rId15"/>
    <p:sldLayoutId id="2147483708" r:id="rId16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/>
              </a:rPr>
              <a:t>Life satisfaction in elderly women</a:t>
            </a:r>
            <a:endParaRPr lang="en-US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Vibeke </a:t>
            </a:r>
            <a:r>
              <a:rPr lang="en-US" dirty="0" err="1" smtClean="0"/>
              <a:t>Horstmann</a:t>
            </a:r>
            <a:r>
              <a:rPr lang="sv-SE" dirty="0" smtClean="0"/>
              <a:t>, </a:t>
            </a:r>
            <a:r>
              <a:rPr lang="sv-SE" dirty="0"/>
              <a:t>fil </a:t>
            </a:r>
            <a:r>
              <a:rPr lang="sv-SE" dirty="0" err="1" smtClean="0"/>
              <a:t>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8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518355" y="66675"/>
            <a:ext cx="80914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9C6114"/>
                </a:solidFill>
                <a:latin typeface="+mn-lt"/>
              </a:rPr>
              <a:t>Health and economy are not equally important</a:t>
            </a:r>
            <a:r>
              <a:rPr lang="en-GB" sz="3600" dirty="0" smtClean="0">
                <a:latin typeface="+mn-lt"/>
                <a:cs typeface="Calibri" pitchFamily="34" charset="0"/>
              </a:rPr>
              <a:t>:</a:t>
            </a:r>
            <a:endParaRPr lang="en-GB" sz="3600" b="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355" y="1652588"/>
            <a:ext cx="8218488" cy="4422775"/>
            <a:chOff x="485775" y="1374775"/>
            <a:chExt cx="8218488" cy="4422775"/>
          </a:xfrm>
        </p:grpSpPr>
        <p:sp>
          <p:nvSpPr>
            <p:cNvPr id="16" name="TextBox 15"/>
            <p:cNvSpPr txBox="1"/>
            <p:nvPr/>
          </p:nvSpPr>
          <p:spPr>
            <a:xfrm>
              <a:off x="514350" y="1862138"/>
              <a:ext cx="136768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Latvia</a:t>
              </a:r>
              <a:endPara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675" name="Group 5"/>
            <p:cNvGrpSpPr>
              <a:grpSpLocks/>
            </p:cNvGrpSpPr>
            <p:nvPr/>
          </p:nvGrpSpPr>
          <p:grpSpPr bwMode="auto">
            <a:xfrm>
              <a:off x="2286000" y="1374775"/>
              <a:ext cx="6324600" cy="1803400"/>
              <a:chOff x="2286732" y="717123"/>
              <a:chExt cx="6323867" cy="1803358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6399468" y="1229874"/>
                <a:ext cx="2211131" cy="788969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904875">
                  <a:defRPr/>
                </a:pPr>
                <a:r>
                  <a:rPr lang="en-GB" smtClean="0">
                    <a:solidFill>
                      <a:schemeClr val="tx2"/>
                    </a:solidFill>
                    <a:latin typeface="Arial" charset="0"/>
                  </a:rPr>
                  <a:t>Life satisfaction</a:t>
                </a:r>
                <a:endParaRPr lang="en-GB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2286732" y="1788661"/>
                <a:ext cx="1507950" cy="59688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904875">
                  <a:defRPr/>
                </a:pPr>
                <a:r>
                  <a:rPr lang="en-GB" dirty="0" smtClean="0">
                    <a:solidFill>
                      <a:schemeClr val="tx2"/>
                    </a:solidFill>
                    <a:latin typeface="Arial" charset="0"/>
                  </a:rPr>
                  <a:t>Economical standard</a:t>
                </a:r>
                <a:endParaRPr lang="en-GB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467686" y="804434"/>
                <a:ext cx="1231757" cy="360354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904875">
                  <a:defRPr/>
                </a:pPr>
                <a:r>
                  <a:rPr lang="en-GB" dirty="0" smtClean="0">
                    <a:solidFill>
                      <a:srgbClr val="002060"/>
                    </a:solidFill>
                    <a:latin typeface="Arial" charset="0"/>
                  </a:rPr>
                  <a:t>Health</a:t>
                </a:r>
                <a:endParaRPr lang="en-GB" dirty="0">
                  <a:solidFill>
                    <a:srgbClr val="002060"/>
                  </a:solidFill>
                  <a:latin typeface="Arial" charset="0"/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 bwMode="auto">
              <a:xfrm rot="21000000">
                <a:off x="3857816" y="1993435"/>
                <a:ext cx="2557167" cy="105567"/>
              </a:xfrm>
              <a:prstGeom prst="rightArrow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04875">
                  <a:defRPr/>
                </a:pPr>
                <a:endParaRPr lang="en-GB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 bwMode="auto">
              <a:xfrm rot="600000">
                <a:off x="3878848" y="1136912"/>
                <a:ext cx="2533356" cy="95452"/>
              </a:xfrm>
              <a:prstGeom prst="rightArrow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04875">
                  <a:defRPr/>
                </a:pPr>
                <a:endParaRPr lang="en-GB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886755" y="717123"/>
                <a:ext cx="625403" cy="40004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000" smtClean="0">
                    <a:solidFill>
                      <a:schemeClr val="tx2"/>
                    </a:solidFill>
                  </a:rPr>
                  <a:t>6 %</a:t>
                </a:r>
                <a:endParaRPr lang="en-GB" sz="200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86755" y="2120440"/>
                <a:ext cx="768261" cy="40004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000" smtClean="0">
                    <a:solidFill>
                      <a:schemeClr val="tx2"/>
                    </a:solidFill>
                  </a:rPr>
                  <a:t>18 %</a:t>
                </a:r>
                <a:endParaRPr lang="en-GB" sz="2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8676" name="Group 17"/>
            <p:cNvGrpSpPr>
              <a:grpSpLocks/>
            </p:cNvGrpSpPr>
            <p:nvPr/>
          </p:nvGrpSpPr>
          <p:grpSpPr bwMode="auto">
            <a:xfrm>
              <a:off x="2560638" y="3978275"/>
              <a:ext cx="6143625" cy="1819275"/>
              <a:chOff x="2467687" y="702277"/>
              <a:chExt cx="6142912" cy="1818204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399468" y="1229017"/>
                <a:ext cx="2211131" cy="79011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904875">
                  <a:defRPr/>
                </a:pPr>
                <a:r>
                  <a:rPr lang="en-GB" smtClean="0">
                    <a:solidFill>
                      <a:schemeClr val="tx2"/>
                    </a:solidFill>
                  </a:rPr>
                  <a:t>Life satisfaction</a:t>
                </a:r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467687" y="805404"/>
                <a:ext cx="1231757" cy="36015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defTabSz="904875">
                  <a:defRPr/>
                </a:pPr>
                <a:r>
                  <a:rPr lang="en-GB" smtClean="0">
                    <a:solidFill>
                      <a:srgbClr val="002060"/>
                    </a:solidFill>
                  </a:rPr>
                  <a:t>Health</a:t>
                </a:r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 bwMode="auto">
              <a:xfrm rot="21000000">
                <a:off x="3857494" y="1990040"/>
                <a:ext cx="2557165" cy="109227"/>
              </a:xfrm>
              <a:prstGeom prst="rightArrow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04875">
                  <a:defRPr/>
                </a:pPr>
                <a:endParaRPr lang="en-GB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 bwMode="auto">
              <a:xfrm rot="600000">
                <a:off x="3876682" y="1135918"/>
                <a:ext cx="2533356" cy="120350"/>
              </a:xfrm>
              <a:prstGeom prst="rightArrow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04875">
                  <a:defRPr/>
                </a:pPr>
                <a:endParaRPr lang="en-GB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34374" y="702277"/>
                <a:ext cx="768261" cy="39981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000" smtClean="0">
                    <a:solidFill>
                      <a:schemeClr val="tx2"/>
                    </a:solidFill>
                  </a:rPr>
                  <a:t>15 %</a:t>
                </a:r>
                <a:endParaRPr lang="en-GB" sz="200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86756" y="2120667"/>
                <a:ext cx="625402" cy="39981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000" smtClean="0">
                    <a:solidFill>
                      <a:schemeClr val="tx2"/>
                    </a:solidFill>
                  </a:rPr>
                  <a:t>2 %</a:t>
                </a:r>
                <a:endParaRPr lang="en-GB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85775" y="4510088"/>
              <a:ext cx="1733167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Sweden</a:t>
              </a:r>
              <a:endPara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286000" y="5046663"/>
              <a:ext cx="1508125" cy="5969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04875">
                <a:defRPr/>
              </a:pPr>
              <a:r>
                <a:rPr lang="en-GB" smtClean="0">
                  <a:solidFill>
                    <a:schemeClr val="tx2"/>
                  </a:solidFill>
                  <a:latin typeface="Arial" charset="0"/>
                </a:rPr>
                <a:t>Economical standard</a:t>
              </a:r>
              <a:endParaRPr lang="en-GB">
                <a:solidFill>
                  <a:schemeClr val="tx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5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62000" y="538163"/>
            <a:ext cx="3980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GB" sz="3600" dirty="0" smtClean="0">
                <a:latin typeface="+mn-lt"/>
              </a:rPr>
              <a:t>Coping attitudes:</a:t>
            </a:r>
            <a:endParaRPr lang="en-GB" sz="3600" dirty="0">
              <a:latin typeface="+mn-lt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62000" y="2119313"/>
            <a:ext cx="7915275" cy="323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16" tIns="45258" rIns="90516" bIns="45258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Endurance: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”I never give up”  </a:t>
            </a:r>
          </a:p>
          <a:p>
            <a:pPr marL="0" indent="0" eaLnBrk="1" hangingPunct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GB" sz="2400" dirty="0" smtClean="0">
                <a:latin typeface="Calibri" pitchFamily="34" charset="0"/>
              </a:rPr>
              <a:t>Same in the Latvian and Swedish samples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</a:p>
          <a:p>
            <a:pPr marL="0" indent="0" eaLnBrk="1" hangingPunct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      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Helplessness: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 ”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I ask others for help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”</a:t>
            </a:r>
          </a:p>
          <a:p>
            <a:pPr marL="0" indent="0" eaLnBrk="1" hangingPunct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GB" sz="2400" dirty="0" smtClean="0">
                <a:latin typeface="Calibri" pitchFamily="34" charset="0"/>
              </a:rPr>
              <a:t>Much stronger in Latvian than Swedish sample</a:t>
            </a:r>
          </a:p>
          <a:p>
            <a:pPr marL="0" indent="0" eaLnBrk="1" hangingPunct="1"/>
            <a:endParaRPr lang="en-GB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Distraction: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GB" sz="2000" dirty="0" smtClean="0">
                <a:solidFill>
                  <a:srgbClr val="002060"/>
                </a:solidFill>
                <a:latin typeface="Calibri" pitchFamily="34" charset="0"/>
              </a:rPr>
              <a:t>”I try to think of something else”</a:t>
            </a:r>
          </a:p>
          <a:p>
            <a:pPr marL="0" indent="0" eaLnBrk="1" hangingPunct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GB" sz="2400" dirty="0" smtClean="0">
                <a:latin typeface="Calibri" pitchFamily="34" charset="0"/>
              </a:rPr>
              <a:t>Much stronger in Latvian than Swedish sample</a:t>
            </a: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09574" y="3219867"/>
            <a:ext cx="806767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C6114"/>
                </a:solidFill>
              </a:rPr>
              <a:t>Problems with health:</a:t>
            </a:r>
            <a:endParaRPr lang="en-GB" sz="2800" b="0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Latvia</a:t>
            </a:r>
            <a:r>
              <a:rPr lang="en-GB" sz="2400" b="0" dirty="0" smtClean="0">
                <a:solidFill>
                  <a:srgbClr val="002060"/>
                </a:solidFill>
              </a:rPr>
              <a:t>: the woman manages to distract herself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Sweden</a:t>
            </a:r>
            <a:r>
              <a:rPr lang="en-GB" sz="2400" b="0" dirty="0" smtClean="0">
                <a:solidFill>
                  <a:srgbClr val="002060"/>
                </a:solidFill>
              </a:rPr>
              <a:t>: the woman has high endurance</a:t>
            </a:r>
            <a:endParaRPr lang="en-GB" sz="2400" b="0" dirty="0">
              <a:solidFill>
                <a:srgbClr val="00206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19099" y="4714875"/>
            <a:ext cx="75533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C6114"/>
                </a:solidFill>
              </a:rPr>
              <a:t>Problems with economy:</a:t>
            </a:r>
            <a:endParaRPr lang="en-GB" sz="2800" b="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2060"/>
                </a:solidFill>
              </a:rPr>
              <a:t>Not related to the way the woman deals with the          problems, neither in Latvia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b="0" dirty="0" smtClean="0">
                <a:solidFill>
                  <a:srgbClr val="002060"/>
                </a:solidFill>
              </a:rPr>
              <a:t>nor Sweden</a:t>
            </a:r>
            <a:endParaRPr lang="en-GB" sz="2400" b="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120" y="520184"/>
            <a:ext cx="8939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9C6114"/>
                </a:solidFill>
                <a:latin typeface="+mn-lt"/>
              </a:rPr>
              <a:t>Ways </a:t>
            </a:r>
            <a:r>
              <a:rPr lang="en-GB" sz="3600" dirty="0">
                <a:solidFill>
                  <a:srgbClr val="9C6114"/>
                </a:solidFill>
                <a:latin typeface="+mn-lt"/>
              </a:rPr>
              <a:t>to </a:t>
            </a:r>
            <a:r>
              <a:rPr lang="en-GB" sz="3600" dirty="0" smtClean="0">
                <a:solidFill>
                  <a:srgbClr val="9C6114"/>
                </a:solidFill>
                <a:latin typeface="+mn-lt"/>
              </a:rPr>
              <a:t>achieve higher </a:t>
            </a:r>
            <a:r>
              <a:rPr lang="en-GB" sz="3600" dirty="0" smtClean="0">
                <a:latin typeface="+mn-lt"/>
              </a:rPr>
              <a:t>life satisfaction</a:t>
            </a:r>
            <a:r>
              <a:rPr lang="en-GB" sz="3600" dirty="0" smtClean="0">
                <a:solidFill>
                  <a:srgbClr val="9C6114"/>
                </a:solidFill>
                <a:latin typeface="+mn-lt"/>
              </a:rPr>
              <a:t>:</a:t>
            </a:r>
            <a:endParaRPr lang="en-GB" sz="36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666" y="1606688"/>
            <a:ext cx="9083634" cy="1330732"/>
            <a:chOff x="197476" y="1606688"/>
            <a:chExt cx="8164457" cy="1330732"/>
          </a:xfrm>
        </p:grpSpPr>
        <p:sp>
          <p:nvSpPr>
            <p:cNvPr id="4" name="TextBox 3"/>
            <p:cNvSpPr txBox="1"/>
            <p:nvPr/>
          </p:nvSpPr>
          <p:spPr>
            <a:xfrm>
              <a:off x="400050" y="2106423"/>
              <a:ext cx="24712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sv-SE" sz="2400" dirty="0" smtClean="0">
                  <a:solidFill>
                    <a:srgbClr val="002060"/>
                  </a:solidFill>
                  <a:latin typeface="+mn-lt"/>
                </a:rPr>
                <a:t>   </a:t>
              </a:r>
              <a:r>
                <a:rPr lang="en-GB" sz="2400" dirty="0" smtClean="0">
                  <a:solidFill>
                    <a:srgbClr val="002060"/>
                  </a:solidFill>
                  <a:latin typeface="+mn-lt"/>
                </a:rPr>
                <a:t>Latvia </a:t>
              </a:r>
              <a:r>
                <a:rPr lang="en-GB" sz="2400" dirty="0" smtClean="0">
                  <a:solidFill>
                    <a:schemeClr val="tx2"/>
                  </a:solidFill>
                  <a:latin typeface="+mn-lt"/>
                  <a:cs typeface="Calibri" pitchFamily="34" charset="0"/>
                </a:rPr>
                <a:t>: 29 %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GB" sz="2400" dirty="0" smtClean="0">
                  <a:solidFill>
                    <a:srgbClr val="002060"/>
                  </a:solidFill>
                  <a:latin typeface="+mn-lt"/>
                </a:rPr>
                <a:t>   Sweden </a:t>
              </a:r>
              <a:r>
                <a:rPr lang="en-GB" sz="2400" dirty="0" smtClean="0">
                  <a:solidFill>
                    <a:schemeClr val="tx2"/>
                  </a:solidFill>
                  <a:latin typeface="+mn-lt"/>
                  <a:cs typeface="Calibri" pitchFamily="34" charset="0"/>
                </a:rPr>
                <a:t>: 15 %</a:t>
              </a: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197476" y="1606688"/>
              <a:ext cx="81644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/>
              <a:r>
                <a:rPr lang="en-GB" sz="2800" dirty="0" smtClean="0">
                  <a:cs typeface="Arial" pitchFamily="34" charset="0"/>
                </a:rPr>
                <a:t>Coping attitudes are important for life satisfaction:</a:t>
              </a:r>
              <a:endParaRPr lang="en-GB" sz="2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5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628650" y="2466975"/>
            <a:ext cx="75628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Low standard of living and 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politically unstable conditions 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seems to be a more serious obstacle than poor health for achieving life satisfaction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C:\Documents and Settings\stat-vho\Local Settings\Temporary Internet Files\Content.IE5\6QFVVLHA\MP9004277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600075"/>
            <a:ext cx="2194708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850" y="752475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If </a:t>
            </a:r>
            <a:r>
              <a:rPr lang="en-US" sz="3600" dirty="0">
                <a:latin typeface="+mj-lt"/>
              </a:rPr>
              <a:t>one </a:t>
            </a:r>
            <a:r>
              <a:rPr lang="en-US" sz="3600" dirty="0" smtClean="0">
                <a:latin typeface="+mj-lt"/>
              </a:rPr>
              <a:t>only is healthy …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125" y="4924425"/>
            <a:ext cx="7981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600" b="0" dirty="0" smtClean="0">
                <a:solidFill>
                  <a:srgbClr val="002060"/>
                </a:solidFill>
              </a:rPr>
              <a:t>Co-authors: </a:t>
            </a:r>
            <a:r>
              <a:rPr lang="en-GB" sz="1600" b="0" dirty="0">
                <a:solidFill>
                  <a:srgbClr val="002060"/>
                </a:solidFill>
              </a:rPr>
              <a:t>Signe </a:t>
            </a:r>
            <a:r>
              <a:rPr lang="en-GB" sz="1600" b="0" dirty="0" err="1">
                <a:solidFill>
                  <a:srgbClr val="002060"/>
                </a:solidFill>
              </a:rPr>
              <a:t>Tomsone</a:t>
            </a:r>
            <a:r>
              <a:rPr lang="en-GB" sz="1600" b="0" dirty="0">
                <a:solidFill>
                  <a:srgbClr val="002060"/>
                </a:solidFill>
              </a:rPr>
              <a:t>, Maria </a:t>
            </a:r>
            <a:r>
              <a:rPr lang="en-GB" sz="1600" b="0" dirty="0" err="1">
                <a:solidFill>
                  <a:srgbClr val="002060"/>
                </a:solidFill>
              </a:rPr>
              <a:t>Haak</a:t>
            </a:r>
            <a:r>
              <a:rPr lang="en-GB" sz="1600" b="0" dirty="0">
                <a:solidFill>
                  <a:srgbClr val="002060"/>
                </a:solidFill>
              </a:rPr>
              <a:t>, Susanne </a:t>
            </a:r>
            <a:r>
              <a:rPr lang="en-GB" sz="1600" b="0" dirty="0" err="1">
                <a:solidFill>
                  <a:srgbClr val="002060"/>
                </a:solidFill>
              </a:rPr>
              <a:t>Iwarsson</a:t>
            </a:r>
            <a:r>
              <a:rPr lang="en-GB" sz="1600" b="0" dirty="0">
                <a:solidFill>
                  <a:srgbClr val="002060"/>
                </a:solidFill>
              </a:rPr>
              <a:t>, Anne </a:t>
            </a:r>
            <a:r>
              <a:rPr lang="en-GB" sz="1600" b="0" dirty="0" err="1">
                <a:solidFill>
                  <a:srgbClr val="002060"/>
                </a:solidFill>
              </a:rPr>
              <a:t>Gräsbeck</a:t>
            </a:r>
            <a:r>
              <a:rPr lang="en-GB" sz="1600" b="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endParaRPr lang="en-GB" sz="1600" b="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1600" b="0" dirty="0">
                <a:solidFill>
                  <a:srgbClr val="002060"/>
                </a:solidFill>
              </a:rPr>
              <a:t>Life Satisfaction in Older Women in Latvia and Sweden – Relations to Standard of Living, Aspects of Health and Coping Behaviour</a:t>
            </a:r>
          </a:p>
          <a:p>
            <a:pPr eaLnBrk="1" hangingPunct="1"/>
            <a:r>
              <a:rPr lang="en-GB" sz="1600" b="0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n-GB" sz="1600" b="0" dirty="0">
                <a:solidFill>
                  <a:srgbClr val="002060"/>
                </a:solidFill>
              </a:rPr>
              <a:t>Journal of Cross Cultural Gerontology</a:t>
            </a:r>
          </a:p>
          <a:p>
            <a:endParaRPr lang="en-GB" sz="1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Nine years later…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71525" y="2371725"/>
            <a:ext cx="7037504" cy="1463248"/>
            <a:chOff x="771525" y="4467225"/>
            <a:chExt cx="7037504" cy="1463248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843727" y="5099476"/>
              <a:ext cx="34139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2060"/>
                  </a:solidFill>
                </a:rPr>
                <a:t>Latvia: 49 women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002060"/>
                  </a:solidFill>
                </a:rPr>
                <a:t>Sweden: 51 Women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1525" y="4467225"/>
              <a:ext cx="7037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Remaining for studying life satisfaction</a:t>
              </a:r>
              <a:r>
                <a:rPr lang="en-GB" sz="2800" dirty="0" smtClean="0">
                  <a:solidFill>
                    <a:schemeClr val="tx2"/>
                  </a:solidFill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6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83771"/>
            <a:ext cx="8382000" cy="1139825"/>
          </a:xfrm>
        </p:spPr>
        <p:txBody>
          <a:bodyPr/>
          <a:lstStyle/>
          <a:p>
            <a:r>
              <a:rPr lang="en-GB" b="1" dirty="0"/>
              <a:t>Are </a:t>
            </a:r>
            <a:r>
              <a:rPr lang="en-GB" b="1" dirty="0" smtClean="0"/>
              <a:t>changes </a:t>
            </a:r>
            <a:r>
              <a:rPr lang="en-GB" b="1" dirty="0"/>
              <a:t>in health and economy </a:t>
            </a:r>
            <a:r>
              <a:rPr lang="en-GB" b="1" dirty="0" smtClean="0"/>
              <a:t>related </a:t>
            </a:r>
            <a:r>
              <a:rPr lang="en-GB" b="1" dirty="0"/>
              <a:t>to </a:t>
            </a:r>
            <a:r>
              <a:rPr lang="en-GB" b="1" dirty="0" smtClean="0"/>
              <a:t>change </a:t>
            </a:r>
            <a:r>
              <a:rPr lang="en-GB" b="1" dirty="0"/>
              <a:t>in life satisfaction</a:t>
            </a:r>
            <a:r>
              <a:rPr lang="en-GB" b="1" dirty="0" smtClean="0"/>
              <a:t>?</a:t>
            </a:r>
            <a:endParaRPr lang="sv-SE" b="1" dirty="0"/>
          </a:p>
        </p:txBody>
      </p:sp>
      <p:sp>
        <p:nvSpPr>
          <p:cNvPr id="5" name="Rectangle 4"/>
          <p:cNvSpPr/>
          <p:nvPr/>
        </p:nvSpPr>
        <p:spPr>
          <a:xfrm>
            <a:off x="746125" y="1912114"/>
            <a:ext cx="75501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0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2400" b="0" dirty="0" smtClean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2800" b="0" dirty="0" smtClean="0">
                <a:solidFill>
                  <a:schemeClr val="bg2"/>
                </a:solidFill>
              </a:rPr>
              <a:t>Is there a change in life satisfaction</a:t>
            </a:r>
            <a:r>
              <a:rPr lang="en-GB" sz="2800" b="0" dirty="0">
                <a:solidFill>
                  <a:schemeClr val="bg2"/>
                </a:solidFill>
              </a:rPr>
              <a:t>? </a:t>
            </a:r>
            <a:endParaRPr lang="en-GB" sz="2800" b="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sv-SE" sz="2800" b="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2800" b="0" dirty="0">
                <a:solidFill>
                  <a:schemeClr val="bg2"/>
                </a:solidFill>
              </a:rPr>
              <a:t>Are there changes in health and economy?</a:t>
            </a:r>
          </a:p>
          <a:p>
            <a:endParaRPr lang="sv-SE" sz="2800" b="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sv-SE" sz="2800" b="0" dirty="0" err="1" smtClean="0">
                <a:solidFill>
                  <a:schemeClr val="bg2"/>
                </a:solidFill>
              </a:rPr>
              <a:t>Conclusions</a:t>
            </a:r>
            <a:endParaRPr lang="en-GB" sz="2800" b="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2800" b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Change in life satisfaction?</a:t>
            </a:r>
            <a:endParaRPr lang="en-GB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788700" y="1771650"/>
            <a:ext cx="7736175" cy="4221807"/>
            <a:chOff x="702975" y="1628775"/>
            <a:chExt cx="7736175" cy="42218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744" y="1838326"/>
              <a:ext cx="4495800" cy="4012256"/>
            </a:xfrm>
            <a:prstGeom prst="rect">
              <a:avLst/>
            </a:prstGeom>
            <a:noFill/>
            <a:ln>
              <a:noFill/>
            </a:ln>
            <a:effectLst>
              <a:outerShdw blurRad="101600" dist="63500" dir="2700000" algn="ctr" rotWithShape="0">
                <a:schemeClr val="bg2">
                  <a:alpha val="1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1010119" y="3428846"/>
              <a:ext cx="1721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Life</a:t>
              </a:r>
              <a:r>
                <a:rPr lang="en-GB" sz="1100" dirty="0" smtClean="0">
                  <a:solidFill>
                    <a:schemeClr val="tx2"/>
                  </a:solidFill>
                </a:rPr>
                <a:t> </a:t>
              </a:r>
              <a:r>
                <a:rPr lang="en-GB" sz="1200" dirty="0" smtClean="0">
                  <a:solidFill>
                    <a:schemeClr val="tx2"/>
                  </a:solidFill>
                </a:rPr>
                <a:t>satisfaction</a:t>
              </a:r>
              <a:r>
                <a:rPr lang="en-GB" sz="1100" dirty="0" smtClean="0">
                  <a:solidFill>
                    <a:schemeClr val="tx2"/>
                  </a:solidFill>
                </a:rPr>
                <a:t> </a:t>
              </a:r>
              <a:r>
                <a:rPr lang="en-GB" sz="1200" dirty="0" smtClean="0">
                  <a:solidFill>
                    <a:schemeClr val="tx2"/>
                  </a:solidFill>
                </a:rPr>
                <a:t>2011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38925" y="3076391"/>
              <a:ext cx="1800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dirty="0" smtClean="0">
                  <a:solidFill>
                    <a:schemeClr val="bg2"/>
                  </a:solidFill>
                </a:rPr>
                <a:t>Decreased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2975" y="1628775"/>
              <a:ext cx="1716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0" dirty="0" smtClean="0">
                  <a:solidFill>
                    <a:schemeClr val="bg2"/>
                  </a:solidFill>
                </a:rPr>
                <a:t>Increased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1399238" y="2042815"/>
              <a:ext cx="1363012" cy="53846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5600702" y="3538056"/>
              <a:ext cx="1738311" cy="66246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63" y="283771"/>
            <a:ext cx="6100437" cy="1139825"/>
          </a:xfrm>
        </p:spPr>
        <p:txBody>
          <a:bodyPr/>
          <a:lstStyle/>
          <a:p>
            <a:r>
              <a:rPr lang="en-GB" b="1" dirty="0" smtClean="0"/>
              <a:t>Changes in factors related to life satisfaction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01215"/>
              </p:ext>
            </p:extLst>
          </p:nvPr>
        </p:nvGraphicFramePr>
        <p:xfrm>
          <a:off x="762000" y="1915319"/>
          <a:ext cx="7610475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630"/>
                <a:gridCol w="2232606"/>
                <a:gridCol w="2411239"/>
              </a:tblGrid>
              <a:tr h="370840">
                <a:tc>
                  <a:txBody>
                    <a:bodyPr/>
                    <a:lstStyle/>
                    <a:p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/>
                        <a:t>Latvia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/>
                        <a:t>Sweden</a:t>
                      </a:r>
                      <a:endParaRPr lang="en-GB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Number of symptoms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50 % had more symptoms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60 % had more symptoms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Perceived health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8 % perceived worse health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43 % perceived worse health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Functional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59 % decreased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56 % decreased independence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Depression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50 % were more depressive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80 % were more depressive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Income satisfaction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97 % were more satisfied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 _______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3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63" y="283771"/>
            <a:ext cx="7814937" cy="1139825"/>
          </a:xfrm>
        </p:spPr>
        <p:txBody>
          <a:bodyPr/>
          <a:lstStyle/>
          <a:p>
            <a:r>
              <a:rPr lang="en-GB" b="1" dirty="0" smtClean="0"/>
              <a:t>Changes in factors related to </a:t>
            </a:r>
            <a:br>
              <a:rPr lang="en-GB" b="1" dirty="0" smtClean="0"/>
            </a:br>
            <a:r>
              <a:rPr lang="en-GB" b="1" dirty="0" smtClean="0"/>
              <a:t>life satisfaction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11540"/>
              </p:ext>
            </p:extLst>
          </p:nvPr>
        </p:nvGraphicFramePr>
        <p:xfrm>
          <a:off x="762000" y="1943894"/>
          <a:ext cx="7610475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630"/>
                <a:gridCol w="2232606"/>
                <a:gridCol w="2411239"/>
              </a:tblGrid>
              <a:tr h="370840">
                <a:tc>
                  <a:txBody>
                    <a:bodyPr/>
                    <a:lstStyle/>
                    <a:p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/>
                        <a:t>Latvia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/>
                        <a:t>Sweden</a:t>
                      </a:r>
                      <a:endParaRPr lang="en-GB" sz="2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Number of symptoms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60 % had more symptoms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Perceived health</a:t>
                      </a:r>
                    </a:p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Functional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59 % decreased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Depression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50 % were more depressive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80 % were more depressive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Income satisfaction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97 % were more satisfied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 _______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53175" y="2286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changes in</a:t>
            </a:r>
            <a:endParaRPr lang="en-GB" sz="3600" b="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7713" y="2465606"/>
            <a:ext cx="213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/>
              <a:t>50 % </a:t>
            </a:r>
            <a:r>
              <a:rPr lang="en-GB" b="0" dirty="0">
                <a:latin typeface="+mn-lt"/>
              </a:rPr>
              <a:t>had</a:t>
            </a:r>
            <a:r>
              <a:rPr lang="en-GB" b="0" dirty="0"/>
              <a:t> more symptoms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7713" y="3094256"/>
            <a:ext cx="213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>
                <a:latin typeface="+mn-lt"/>
              </a:rPr>
              <a:t>8 % perceived worse health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125" y="3101043"/>
            <a:ext cx="213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dirty="0">
                <a:latin typeface="+mn-lt"/>
              </a:rPr>
              <a:t>43 % perceived worse health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53125" y="3746005"/>
            <a:ext cx="213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dirty="0">
                <a:latin typeface="+mn-lt"/>
              </a:rPr>
              <a:t>56 % decreased independence</a:t>
            </a:r>
          </a:p>
        </p:txBody>
      </p:sp>
    </p:spTree>
    <p:extLst>
      <p:ext uri="{BB962C8B-B14F-4D97-AF65-F5344CB8AC3E}">
        <p14:creationId xmlns:p14="http://schemas.microsoft.com/office/powerpoint/2010/main" val="9468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914525"/>
            <a:ext cx="8048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Despite the decrease in functional independence life satisfaction increased in the Latvian sample thanks to the increase in satisfaction with the income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1" y="4333875"/>
            <a:ext cx="7734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As there was an increase in especially number of symptoms there was a decrease in life satisfaction in the Swedish sample</a:t>
            </a:r>
          </a:p>
        </p:txBody>
      </p:sp>
    </p:spTree>
    <p:extLst>
      <p:ext uri="{BB962C8B-B14F-4D97-AF65-F5344CB8AC3E}">
        <p14:creationId xmlns:p14="http://schemas.microsoft.com/office/powerpoint/2010/main" val="37366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2263" y="2105845"/>
            <a:ext cx="7587440" cy="3304355"/>
          </a:xfrm>
        </p:spPr>
        <p:txBody>
          <a:bodyPr/>
          <a:lstStyle/>
          <a:p>
            <a:pPr marL="0" indent="0">
              <a:buNone/>
            </a:pPr>
            <a:endParaRPr lang="sv-SE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Are health and economy equally important in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groups that are living under different life conditions?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Is the way of handling problems in life important for life satisfaction?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Are the relations to life satisfaction stable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over time?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C6114"/>
                </a:solidFill>
              </a:rPr>
              <a:t>Health and economy are related to life satisfaction</a:t>
            </a:r>
            <a:endParaRPr lang="en-US" b="1" dirty="0">
              <a:solidFill>
                <a:srgbClr val="9C6114"/>
              </a:solidFill>
            </a:endParaRPr>
          </a:p>
        </p:txBody>
      </p:sp>
      <p:pic>
        <p:nvPicPr>
          <p:cNvPr id="1039" name="Picture 15" descr="C:\Users\stat-vho\AppData\Local\Microsoft\Windows\Temporary Internet Files\Content.IE5\0WVAMDED\MP9004221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03" y="1619060"/>
            <a:ext cx="2035057" cy="13902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stat-vho\AppData\Local\Microsoft\Windows\Temporary Internet Files\Content.IE5\0WVAMDED\MP900384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36" y="4267010"/>
            <a:ext cx="1499140" cy="18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2219325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0" dirty="0" smtClean="0">
                <a:solidFill>
                  <a:schemeClr val="tx2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8013" y="4544246"/>
            <a:ext cx="7587440" cy="1085030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The women are participating in the </a:t>
            </a:r>
            <a:r>
              <a:rPr lang="en-GB" sz="2000" b="1" dirty="0" smtClean="0">
                <a:solidFill>
                  <a:srgbClr val="002060"/>
                </a:solidFill>
              </a:rPr>
              <a:t>ENABLE-AGE </a:t>
            </a:r>
            <a:r>
              <a:rPr lang="en-GB" sz="2000" b="1" dirty="0" smtClean="0">
                <a:solidFill>
                  <a:srgbClr val="002060"/>
                </a:solidFill>
              </a:rPr>
              <a:t>Survey Study starting 2002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/>
              </a:rPr>
              <a:t>Elderly single living women</a:t>
            </a:r>
            <a:endParaRPr lang="en-US" b="1" dirty="0">
              <a:solidFill>
                <a:srgbClr val="9C6114"/>
              </a:solidFill>
            </a:endParaRPr>
          </a:p>
        </p:txBody>
      </p:sp>
      <p:pic>
        <p:nvPicPr>
          <p:cNvPr id="5" name="Picture 2" descr="C:\Documents and Settings\stat-vho\Local Settings\Temporary Internet Files\Content.IE5\8X0XKXGL\MP9004437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646317"/>
            <a:ext cx="1828800" cy="273996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4131" y="2495550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Latvia: 260 women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Sweden: 288 women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642938" y="36513"/>
            <a:ext cx="7589837" cy="1139825"/>
          </a:xfrm>
        </p:spPr>
        <p:txBody>
          <a:bodyPr/>
          <a:lstStyle/>
          <a:p>
            <a:r>
              <a:rPr lang="en-US" b="1" dirty="0" smtClean="0">
                <a:ea typeface="ＭＳ Ｐゴシック"/>
              </a:rPr>
              <a:t>Life satisfaction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44538" y="3151188"/>
            <a:ext cx="6121220" cy="4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16" tIns="45258" rIns="90516" bIns="4525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All in all – how satisfied are you with your life?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42191"/>
              </p:ext>
            </p:extLst>
          </p:nvPr>
        </p:nvGraphicFramePr>
        <p:xfrm>
          <a:off x="606425" y="4142420"/>
          <a:ext cx="7594602" cy="107043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0971"/>
                <a:gridCol w="689452"/>
                <a:gridCol w="690970"/>
                <a:gridCol w="690971"/>
                <a:gridCol w="689452"/>
                <a:gridCol w="690970"/>
                <a:gridCol w="689452"/>
                <a:gridCol w="690971"/>
                <a:gridCol w="690970"/>
                <a:gridCol w="689452"/>
                <a:gridCol w="690971"/>
              </a:tblGrid>
              <a:tr h="534355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Very unsatisfied                                    Very satisfied </a:t>
                      </a: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61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60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5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6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7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8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10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90007" marR="90007" marT="45618" marB="456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:\Documents and Settings\stat-vho\Local Settings\Temporary Internet Files\Content.IE5\FZ8LSIR0\MP9004442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51" y="552275"/>
            <a:ext cx="2874915" cy="19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7334" y="520184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a typeface="ＭＳ Ｐゴシック"/>
              </a:rPr>
              <a:t>Life satisfaction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57350"/>
            <a:ext cx="6648450" cy="43180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262626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272"/>
          <p:cNvGrpSpPr>
            <a:grpSpLocks/>
          </p:cNvGrpSpPr>
          <p:nvPr/>
        </p:nvGrpSpPr>
        <p:grpSpPr bwMode="auto">
          <a:xfrm>
            <a:off x="901700" y="379413"/>
            <a:ext cx="6627694" cy="4487862"/>
            <a:chOff x="576" y="1541"/>
            <a:chExt cx="4344" cy="2970"/>
          </a:xfrm>
        </p:grpSpPr>
        <p:sp>
          <p:nvSpPr>
            <p:cNvPr id="24580" name="Text Box 1124"/>
            <p:cNvSpPr txBox="1">
              <a:spLocks noChangeArrowheads="1"/>
            </p:cNvSpPr>
            <p:nvPr/>
          </p:nvSpPr>
          <p:spPr bwMode="auto">
            <a:xfrm>
              <a:off x="1815" y="1541"/>
              <a:ext cx="208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          </a:t>
              </a:r>
            </a:p>
          </p:txBody>
        </p:sp>
        <p:pic>
          <p:nvPicPr>
            <p:cNvPr id="24581" name="Picture 6259" descr="Baltic_Sea_Are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6" y="1542"/>
              <a:ext cx="3180" cy="2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 Box 6260"/>
            <p:cNvSpPr txBox="1">
              <a:spLocks noChangeArrowheads="1"/>
            </p:cNvSpPr>
            <p:nvPr/>
          </p:nvSpPr>
          <p:spPr bwMode="auto">
            <a:xfrm>
              <a:off x="576" y="2963"/>
              <a:ext cx="1016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sz="3200" dirty="0" smtClean="0">
                  <a:solidFill>
                    <a:srgbClr val="002060"/>
                  </a:solidFill>
                  <a:latin typeface="Calibri" pitchFamily="34" charset="0"/>
                </a:rPr>
                <a:t>Sweden</a:t>
              </a:r>
              <a:endParaRPr lang="sv-SE" sz="32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4583" name="Text Box 6261"/>
            <p:cNvSpPr txBox="1">
              <a:spLocks noChangeArrowheads="1"/>
            </p:cNvSpPr>
            <p:nvPr/>
          </p:nvSpPr>
          <p:spPr bwMode="auto">
            <a:xfrm>
              <a:off x="4136" y="3085"/>
              <a:ext cx="78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/>
              <a:r>
                <a:rPr lang="en-US" sz="3200" dirty="0" smtClean="0">
                  <a:solidFill>
                    <a:srgbClr val="002060"/>
                  </a:solidFill>
                  <a:latin typeface="Calibri" pitchFamily="34" charset="0"/>
                </a:rPr>
                <a:t>Latvia</a:t>
              </a:r>
              <a:endParaRPr lang="en-US" sz="32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4584" name="Line 6262"/>
            <p:cNvSpPr>
              <a:spLocks noChangeShapeType="1"/>
            </p:cNvSpPr>
            <p:nvPr/>
          </p:nvSpPr>
          <p:spPr bwMode="auto">
            <a:xfrm flipH="1">
              <a:off x="3576" y="3311"/>
              <a:ext cx="619" cy="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5" name="Text Box 6268"/>
            <p:cNvSpPr txBox="1">
              <a:spLocks noChangeArrowheads="1"/>
            </p:cNvSpPr>
            <p:nvPr/>
          </p:nvSpPr>
          <p:spPr bwMode="auto">
            <a:xfrm>
              <a:off x="3745" y="4156"/>
              <a:ext cx="111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/>
              <a:r>
                <a:rPr lang="sv-SE" sz="800">
                  <a:solidFill>
                    <a:schemeClr val="bg1"/>
                  </a:solidFill>
                  <a:latin typeface="Calibri" pitchFamily="34" charset="0"/>
                </a:rPr>
                <a:t>Barrybar</a:t>
              </a:r>
            </a:p>
            <a:p>
              <a:pPr eaLnBrk="1" hangingPunct="1"/>
              <a:r>
                <a:rPr lang="sv-SE" sz="800">
                  <a:solidFill>
                    <a:schemeClr val="bg1"/>
                  </a:solidFill>
                  <a:latin typeface="Calibri" pitchFamily="34" charset="0"/>
                </a:rPr>
                <a:t>http://www.flickr.com/photos/barrybar/2482410</a:t>
              </a:r>
            </a:p>
          </p:txBody>
        </p:sp>
        <p:sp>
          <p:nvSpPr>
            <p:cNvPr id="24586" name="Text Box 6269"/>
            <p:cNvSpPr txBox="1">
              <a:spLocks noChangeArrowheads="1"/>
            </p:cNvSpPr>
            <p:nvPr/>
          </p:nvSpPr>
          <p:spPr bwMode="auto">
            <a:xfrm>
              <a:off x="594" y="3897"/>
              <a:ext cx="5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/>
              <a:r>
                <a:rPr lang="sv-SE" sz="800">
                  <a:solidFill>
                    <a:schemeClr val="bg1"/>
                  </a:solidFill>
                  <a:latin typeface="Calibri" pitchFamily="34" charset="0"/>
                </a:rPr>
                <a:t>Morten Almkvist</a:t>
              </a:r>
            </a:p>
          </p:txBody>
        </p:sp>
        <p:sp>
          <p:nvSpPr>
            <p:cNvPr id="24587" name="Text Box 6270"/>
            <p:cNvSpPr txBox="1">
              <a:spLocks noChangeArrowheads="1"/>
            </p:cNvSpPr>
            <p:nvPr/>
          </p:nvSpPr>
          <p:spPr bwMode="auto">
            <a:xfrm>
              <a:off x="594" y="2503"/>
              <a:ext cx="57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/>
              <a:r>
                <a:rPr lang="sv-SE" sz="800">
                  <a:solidFill>
                    <a:schemeClr val="bg1"/>
                  </a:solidFill>
                  <a:latin typeface="Calibri" pitchFamily="34" charset="0"/>
                </a:rPr>
                <a:t>Morten Almkvist</a:t>
              </a:r>
            </a:p>
          </p:txBody>
        </p:sp>
        <p:sp>
          <p:nvSpPr>
            <p:cNvPr id="24588" name="Line 6271"/>
            <p:cNvSpPr>
              <a:spLocks noChangeShapeType="1"/>
            </p:cNvSpPr>
            <p:nvPr/>
          </p:nvSpPr>
          <p:spPr bwMode="auto">
            <a:xfrm>
              <a:off x="1544" y="3207"/>
              <a:ext cx="720" cy="19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730250" y="5284788"/>
            <a:ext cx="7088188" cy="89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6" tIns="45258" rIns="90516" bIns="4525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Historical differences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Turbulence in Latvia  -  Political stability in Sweden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6274290"/>
            <a:ext cx="1586519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6267187"/>
            <a:ext cx="671513" cy="4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482"/>
            <a:ext cx="822817" cy="590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7886700" y="6229350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829426" y="6248643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61975" y="6467716"/>
            <a:ext cx="398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0" dirty="0" smtClean="0">
                <a:solidFill>
                  <a:schemeClr val="tx2"/>
                </a:solidFill>
              </a:rPr>
              <a:t>21 May 2013 </a:t>
            </a:r>
            <a:r>
              <a:rPr lang="sv-SE" sz="800" b="0" dirty="0" err="1" smtClean="0">
                <a:solidFill>
                  <a:schemeClr val="tx2"/>
                </a:solidFill>
              </a:rPr>
              <a:t>Home</a:t>
            </a:r>
            <a:r>
              <a:rPr lang="sv-SE" sz="800" b="0" dirty="0" smtClean="0">
                <a:solidFill>
                  <a:schemeClr val="tx2"/>
                </a:solidFill>
              </a:rPr>
              <a:t> and Health Workshop / Vibeke </a:t>
            </a:r>
            <a:r>
              <a:rPr lang="sv-SE" sz="800" b="0" dirty="0" err="1" smtClean="0">
                <a:solidFill>
                  <a:schemeClr val="tx2"/>
                </a:solidFill>
              </a:rPr>
              <a:t>Horstmann</a:t>
            </a:r>
            <a:endParaRPr lang="sv-SE" sz="8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984250" y="536575"/>
            <a:ext cx="6914451" cy="64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16" tIns="45258" rIns="90516" bIns="4525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600" dirty="0" smtClean="0">
                <a:latin typeface="Calibri" pitchFamily="34" charset="0"/>
              </a:rPr>
              <a:t>Differences between the countries: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" name="Rectangle 6275"/>
          <p:cNvSpPr>
            <a:spLocks noChangeArrowheads="1"/>
          </p:cNvSpPr>
          <p:nvPr/>
        </p:nvSpPr>
        <p:spPr bwMode="auto">
          <a:xfrm>
            <a:off x="984250" y="1295400"/>
            <a:ext cx="668337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58" rIns="90516" bIns="45258"/>
          <a:lstStyle/>
          <a:p>
            <a:pPr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 smtClean="0">
              <a:latin typeface="+mn-lt"/>
            </a:endParaRPr>
          </a:p>
          <a:p>
            <a:pPr marL="579872" indent="-579872"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Infant mortality</a:t>
            </a:r>
            <a:endParaRPr lang="en-GB" sz="2800" dirty="0">
              <a:solidFill>
                <a:srgbClr val="002060"/>
              </a:solidFill>
              <a:latin typeface="+mn-lt"/>
            </a:endParaRPr>
          </a:p>
          <a:p>
            <a:pPr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           Latvia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:  9 per 1000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new-borns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           Sweden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:  3 per 1000 </a:t>
            </a:r>
            <a:r>
              <a:rPr lang="en-GB" sz="2000" dirty="0" smtClean="0">
                <a:solidFill>
                  <a:srgbClr val="002060"/>
                </a:solidFill>
              </a:rPr>
              <a:t>new-borns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275"/>
          <p:cNvSpPr>
            <a:spLocks noChangeArrowheads="1"/>
          </p:cNvSpPr>
          <p:nvPr/>
        </p:nvSpPr>
        <p:spPr bwMode="auto">
          <a:xfrm>
            <a:off x="965200" y="3086100"/>
            <a:ext cx="66833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58" rIns="90516" bIns="45258"/>
          <a:lstStyle/>
          <a:p>
            <a:pPr marL="579872" indent="-579872"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Life </a:t>
            </a:r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expectancy at birth</a:t>
            </a:r>
            <a:endParaRPr lang="en-GB" sz="2800" dirty="0">
              <a:solidFill>
                <a:srgbClr val="002060"/>
              </a:solidFill>
              <a:latin typeface="+mn-lt"/>
            </a:endParaRPr>
          </a:p>
          <a:p>
            <a:pPr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           Latvia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: 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72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years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           Sweden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: 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81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years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  <a:p>
            <a:pPr marL="579872" indent="-579872"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GB" sz="1600" dirty="0">
              <a:latin typeface="+mn-lt"/>
            </a:endParaRPr>
          </a:p>
        </p:txBody>
      </p:sp>
      <p:sp>
        <p:nvSpPr>
          <p:cNvPr id="8" name="Rectangle 6275"/>
          <p:cNvSpPr>
            <a:spLocks noChangeArrowheads="1"/>
          </p:cNvSpPr>
          <p:nvPr/>
        </p:nvSpPr>
        <p:spPr bwMode="auto">
          <a:xfrm>
            <a:off x="974725" y="4605338"/>
            <a:ext cx="6684963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58" rIns="90516" bIns="45258"/>
          <a:lstStyle/>
          <a:p>
            <a:pPr marL="579872" indent="-579872"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800" dirty="0" smtClean="0">
                <a:solidFill>
                  <a:srgbClr val="002060"/>
                </a:solidFill>
                <a:latin typeface="+mn-lt"/>
              </a:rPr>
              <a:t>GDP</a:t>
            </a:r>
            <a:endParaRPr lang="en-GB" sz="2800" dirty="0">
              <a:solidFill>
                <a:srgbClr val="002060"/>
              </a:solidFill>
              <a:latin typeface="+mn-lt"/>
            </a:endParaRPr>
          </a:p>
          <a:p>
            <a:pPr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            Latvia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:  GDP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per capita: 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4,000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US dollar</a:t>
            </a:r>
          </a:p>
          <a:p>
            <a:pPr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            Sweden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:  GDP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per capita:  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27,000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US dollar</a:t>
            </a:r>
          </a:p>
          <a:p>
            <a:pPr defTabSz="154475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63503" y="552450"/>
            <a:ext cx="8482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3600" dirty="0" smtClean="0">
                <a:latin typeface="Calibri" pitchFamily="34" charset="0"/>
                <a:cs typeface="Calibri" pitchFamily="34" charset="0"/>
              </a:rPr>
              <a:t>Differences between the groups of women</a:t>
            </a:r>
            <a:r>
              <a:rPr lang="sv-SE" sz="3600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sz="3600" b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2450" y="1722438"/>
            <a:ext cx="58007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6" tIns="45258" rIns="90516" bIns="4525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Age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        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Latvia: 75-84 years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       Sweden:  80-89 years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52450" y="3201988"/>
            <a:ext cx="7067550" cy="113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6" tIns="45258" rIns="90516" bIns="4525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University education</a:t>
            </a:r>
            <a:endParaRPr lang="en-US" sz="28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        </a:t>
            </a:r>
            <a:r>
              <a:rPr lang="en-US" sz="2000" dirty="0" smtClean="0">
                <a:solidFill>
                  <a:srgbClr val="002060"/>
                </a:solidFill>
              </a:rPr>
              <a:t>Latvia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:    26 %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        </a:t>
            </a:r>
            <a:r>
              <a:rPr lang="en-US" sz="2000" dirty="0" smtClean="0">
                <a:solidFill>
                  <a:srgbClr val="002060"/>
                </a:solidFill>
              </a:rPr>
              <a:t>Sweden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:  6 %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3875" y="4646613"/>
            <a:ext cx="8362950" cy="113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16" tIns="45258" rIns="90516" bIns="4525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Standard of living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        </a:t>
            </a:r>
            <a:r>
              <a:rPr lang="en-US" sz="2000" dirty="0" smtClean="0">
                <a:solidFill>
                  <a:srgbClr val="002060"/>
                </a:solidFill>
              </a:rPr>
              <a:t>Latvia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: 20 % do not have bath and toilet within the dwelling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       </a:t>
            </a:r>
            <a:r>
              <a:rPr lang="en-US" sz="2000" dirty="0" smtClean="0">
                <a:solidFill>
                  <a:srgbClr val="002060"/>
                </a:solidFill>
              </a:rPr>
              <a:t>Sweden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: Income per month 8 times higher</a:t>
            </a:r>
          </a:p>
        </p:txBody>
      </p:sp>
    </p:spTree>
    <p:extLst>
      <p:ext uri="{BB962C8B-B14F-4D97-AF65-F5344CB8AC3E}">
        <p14:creationId xmlns:p14="http://schemas.microsoft.com/office/powerpoint/2010/main" val="31592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5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684909"/>
              </p:ext>
            </p:extLst>
          </p:nvPr>
        </p:nvGraphicFramePr>
        <p:xfrm>
          <a:off x="831850" y="1668463"/>
          <a:ext cx="6827837" cy="28030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21100"/>
                <a:gridCol w="1626503"/>
                <a:gridCol w="1480234"/>
              </a:tblGrid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Health</a:t>
                      </a:r>
                      <a:endParaRPr kumimoji="0" lang="en-GB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Latvia</a:t>
                      </a:r>
                      <a:endParaRPr kumimoji="0" lang="en-GB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Sweden</a:t>
                      </a:r>
                      <a:endParaRPr kumimoji="0" lang="en-GB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6114"/>
                    </a:solidFill>
                  </a:tcPr>
                </a:tc>
              </a:tr>
              <a:tr h="384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Number of diseases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GB" sz="24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</a:tr>
              <a:tr h="40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Number of symptoms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GB" sz="24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</a:tr>
              <a:tr h="35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Perceived health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GB" sz="24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24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</a:tr>
              <a:tr h="35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Functional independence</a:t>
                      </a: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</a:tr>
              <a:tr h="35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Dependence in ADL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</a:tr>
            </a:tbl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60400" y="536574"/>
            <a:ext cx="7626350" cy="64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16" tIns="45258" rIns="90516" bIns="4525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600" dirty="0" smtClean="0">
                <a:latin typeface="Calibri" pitchFamily="34" charset="0"/>
              </a:rPr>
              <a:t>Significant differences</a:t>
            </a:r>
            <a:r>
              <a:rPr lang="en-US" sz="3200" dirty="0" smtClean="0">
                <a:latin typeface="Calibri" pitchFamily="34" charset="0"/>
              </a:rPr>
              <a:t>:</a:t>
            </a:r>
            <a:endParaRPr lang="en-US" sz="3200" dirty="0">
              <a:latin typeface="Calibri" pitchFamily="34" charset="0"/>
            </a:endParaRPr>
          </a:p>
        </p:txBody>
      </p:sp>
      <p:graphicFrame>
        <p:nvGraphicFramePr>
          <p:cNvPr id="8" name="Group 65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47555"/>
              </p:ext>
            </p:extLst>
          </p:nvPr>
        </p:nvGraphicFramePr>
        <p:xfrm>
          <a:off x="774700" y="4640263"/>
          <a:ext cx="6864350" cy="143208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68725"/>
                <a:gridCol w="1607475"/>
                <a:gridCol w="1488150"/>
              </a:tblGrid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Economical standard</a:t>
                      </a: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Latvia</a:t>
                      </a:r>
                      <a:endParaRPr kumimoji="0" lang="en-GB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Sweden</a:t>
                      </a:r>
                      <a:endParaRPr kumimoji="0" lang="en-GB" sz="2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6114"/>
                    </a:solidFill>
                  </a:tcPr>
                </a:tc>
              </a:tr>
              <a:tr h="384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Income per month (euro) 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</a:tr>
              <a:tr h="40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Income satisfaction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2" marR="90002" marT="45611" marB="456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0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template for Riga conference May 2013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for Riga conference May 2013</Template>
  <TotalTime>1710</TotalTime>
  <Words>722</Words>
  <Application>Microsoft Office PowerPoint</Application>
  <PresentationFormat>Custom</PresentationFormat>
  <Paragraphs>186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 template for Riga conference May 2013</vt:lpstr>
      <vt:lpstr>Life satisfaction in elderly women</vt:lpstr>
      <vt:lpstr>Health and economy are related to life satisfaction</vt:lpstr>
      <vt:lpstr>Elderly single living women</vt:lpstr>
      <vt:lpstr>Life satisfaction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Nine years later…</vt:lpstr>
      <vt:lpstr>Are changes in health and economy related to change in life satisfaction?</vt:lpstr>
      <vt:lpstr>Change in life satisfaction?</vt:lpstr>
      <vt:lpstr>Changes in factors related to life satisfaction</vt:lpstr>
      <vt:lpstr>Changes in factors related to  life satisfaction</vt:lpstr>
      <vt:lpstr>Conclusions</vt:lpstr>
      <vt:lpstr>PowerPoint Presentation</vt:lpstr>
    </vt:vector>
  </TitlesOfParts>
  <Company>Medicinska fakulteten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Vibeke Horstmann</dc:creator>
  <cp:lastModifiedBy>Vibeke Horstmann</cp:lastModifiedBy>
  <cp:revision>136</cp:revision>
  <cp:lastPrinted>2013-05-17T11:24:42Z</cp:lastPrinted>
  <dcterms:created xsi:type="dcterms:W3CDTF">2013-05-08T17:38:07Z</dcterms:created>
  <dcterms:modified xsi:type="dcterms:W3CDTF">2013-05-27T13:03:00Z</dcterms:modified>
</cp:coreProperties>
</file>