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47" r:id="rId3"/>
    <p:sldId id="312" r:id="rId4"/>
    <p:sldId id="313" r:id="rId5"/>
    <p:sldId id="314" r:id="rId6"/>
    <p:sldId id="316" r:id="rId7"/>
    <p:sldId id="345" r:id="rId8"/>
    <p:sldId id="346" r:id="rId9"/>
    <p:sldId id="351" r:id="rId10"/>
    <p:sldId id="318" r:id="rId11"/>
    <p:sldId id="317" r:id="rId12"/>
    <p:sldId id="320" r:id="rId13"/>
    <p:sldId id="321" r:id="rId14"/>
    <p:sldId id="319" r:id="rId15"/>
    <p:sldId id="344" r:id="rId16"/>
    <p:sldId id="334" r:id="rId17"/>
    <p:sldId id="322" r:id="rId18"/>
    <p:sldId id="325" r:id="rId19"/>
    <p:sldId id="333" r:id="rId20"/>
    <p:sldId id="315" r:id="rId21"/>
    <p:sldId id="309" r:id="rId22"/>
    <p:sldId id="330" r:id="rId23"/>
    <p:sldId id="335" r:id="rId24"/>
    <p:sldId id="352" r:id="rId25"/>
    <p:sldId id="323" r:id="rId26"/>
    <p:sldId id="324" r:id="rId27"/>
    <p:sldId id="348" r:id="rId28"/>
    <p:sldId id="337" r:id="rId29"/>
    <p:sldId id="338" r:id="rId30"/>
    <p:sldId id="350" r:id="rId31"/>
    <p:sldId id="342" r:id="rId32"/>
    <p:sldId id="353" r:id="rId33"/>
    <p:sldId id="331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8E16"/>
    <a:srgbClr val="7E409A"/>
    <a:srgbClr val="00A990"/>
    <a:srgbClr val="F2685D"/>
    <a:srgbClr val="00B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3" autoAdjust="0"/>
  </p:normalViewPr>
  <p:slideViewPr>
    <p:cSldViewPr>
      <p:cViewPr varScale="1">
        <p:scale>
          <a:sx n="87" d="100"/>
          <a:sy n="87" d="100"/>
        </p:scale>
        <p:origin x="-1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682B71-49F2-44F5-B6A5-B1C44784077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34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27E95B-EE6E-41D4-B1CC-DAD1CE469EA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407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61F03F-C379-4299-880B-48C5214AA67E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1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304800"/>
            <a:ext cx="20764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0769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32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4800" y="1600200"/>
            <a:ext cx="8305800" cy="4038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90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1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205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76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600200"/>
            <a:ext cx="40767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0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3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1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9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176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6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305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r.umich.edu/mhealthy/understandingu/index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5313"/>
            <a:ext cx="9145588" cy="118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33400" y="10668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r>
              <a:rPr lang="en-US" sz="4800" dirty="0">
                <a:solidFill>
                  <a:srgbClr val="00BDE6"/>
                </a:solidFill>
              </a:rPr>
              <a:t>Workplace Mental Health, Stress, and Productivity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914400" y="3581400"/>
            <a:ext cx="6858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4000" dirty="0"/>
              <a:t>Kathleen Robertson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3600" dirty="0"/>
              <a:t>Employee Assistance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r>
              <a:rPr lang="en-US" sz="4800" b="1" dirty="0">
                <a:solidFill>
                  <a:srgbClr val="00BDE6"/>
                </a:solidFill>
              </a:rPr>
              <a:t>Our </a:t>
            </a:r>
            <a:r>
              <a:rPr lang="en-US" sz="4800" b="1" dirty="0" smtClean="0">
                <a:solidFill>
                  <a:srgbClr val="00BDE6"/>
                </a:solidFill>
              </a:rPr>
              <a:t>Challenge</a:t>
            </a:r>
            <a:endParaRPr lang="en-US" sz="4800" b="1" dirty="0">
              <a:solidFill>
                <a:srgbClr val="00BDE6"/>
              </a:solidFill>
            </a:endParaRPr>
          </a:p>
        </p:txBody>
      </p:sp>
      <p:pic>
        <p:nvPicPr>
          <p:cNvPr id="156674" name="Picture 2" descr="Blu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6900"/>
            <a:ext cx="91440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DE6"/>
                </a:solidFill>
              </a:rPr>
              <a:t>What if I told you…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600" dirty="0"/>
              <a:t>I </a:t>
            </a:r>
            <a:r>
              <a:rPr lang="en-US" sz="2600" dirty="0" smtClean="0"/>
              <a:t>am sad</a:t>
            </a:r>
          </a:p>
          <a:p>
            <a:pPr>
              <a:lnSpc>
                <a:spcPct val="80000"/>
              </a:lnSpc>
            </a:pPr>
            <a:r>
              <a:rPr lang="en-US" sz="2600" dirty="0" smtClean="0"/>
              <a:t>I am anxious</a:t>
            </a:r>
            <a:endParaRPr lang="en-US" sz="2600" dirty="0"/>
          </a:p>
          <a:p>
            <a:pPr>
              <a:lnSpc>
                <a:spcPct val="80000"/>
              </a:lnSpc>
            </a:pPr>
            <a:r>
              <a:rPr lang="en-US" sz="2600" dirty="0"/>
              <a:t>I can’t breathe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My husband lost his job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I’m going through a divorce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I’m worried about my daughter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My mother is dying</a:t>
            </a:r>
          </a:p>
          <a:p>
            <a:pPr>
              <a:lnSpc>
                <a:spcPct val="80000"/>
              </a:lnSpc>
            </a:pPr>
            <a:r>
              <a:rPr lang="en-US" sz="2600" dirty="0"/>
              <a:t>I was just diagnosed with diabetes / cancer / hypertension</a:t>
            </a:r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600" kern="1200" dirty="0"/>
              <a:t>I’m not sleeping well</a:t>
            </a:r>
          </a:p>
          <a:p>
            <a:pPr>
              <a:lnSpc>
                <a:spcPct val="80000"/>
              </a:lnSpc>
            </a:pPr>
            <a:r>
              <a:rPr lang="en-US" sz="2600" kern="1200" dirty="0"/>
              <a:t>I can’t keep up with my assignment</a:t>
            </a:r>
          </a:p>
          <a:p>
            <a:pPr>
              <a:lnSpc>
                <a:spcPct val="80000"/>
              </a:lnSpc>
            </a:pPr>
            <a:r>
              <a:rPr lang="en-US" sz="2600" kern="1200" dirty="0"/>
              <a:t>My daughter is addicted to drugs</a:t>
            </a:r>
          </a:p>
          <a:p>
            <a:pPr>
              <a:lnSpc>
                <a:spcPct val="80000"/>
              </a:lnSpc>
            </a:pPr>
            <a:r>
              <a:rPr lang="en-US" sz="2600" kern="1200" dirty="0"/>
              <a:t>I feel stressed at work</a:t>
            </a:r>
          </a:p>
          <a:p>
            <a:pPr>
              <a:lnSpc>
                <a:spcPct val="80000"/>
              </a:lnSpc>
            </a:pPr>
            <a:r>
              <a:rPr lang="en-US" sz="2600" kern="1200" dirty="0"/>
              <a:t>I can’t work mandatory overtime</a:t>
            </a:r>
          </a:p>
          <a:p>
            <a:pPr>
              <a:lnSpc>
                <a:spcPct val="80000"/>
              </a:lnSpc>
            </a:pPr>
            <a:r>
              <a:rPr lang="en-US" sz="2600" kern="1200" dirty="0"/>
              <a:t>I don’t have time to stop and eat</a:t>
            </a:r>
          </a:p>
          <a:p>
            <a:pPr>
              <a:lnSpc>
                <a:spcPct val="80000"/>
              </a:lnSpc>
            </a:pPr>
            <a:r>
              <a:rPr lang="en-US" sz="2600" kern="1200" dirty="0"/>
              <a:t>I don’t make a difference</a:t>
            </a:r>
          </a:p>
        </p:txBody>
      </p:sp>
      <p:pic>
        <p:nvPicPr>
          <p:cNvPr id="155650" name="Picture 2" descr="Blu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76900"/>
            <a:ext cx="9144000" cy="1181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DE6"/>
                </a:solidFill>
              </a:rPr>
              <a:t>What if I told you…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3000" dirty="0"/>
              <a:t>I can’t focus / concentrate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I feel frustrated with my co-worker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I am burned out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I am working more hours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I feel disengaged from my friends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I have depression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I don’t have resources to do my job</a:t>
            </a: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3000" dirty="0"/>
              <a:t>I am in an abusive relationship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I made an error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I was disrespected by a co-worker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My co-worker isn’t communicating with me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I can’t work with my co-workers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I am angry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I </a:t>
            </a:r>
            <a:r>
              <a:rPr lang="en-US" sz="3000" dirty="0"/>
              <a:t>feel under pressure</a:t>
            </a:r>
          </a:p>
        </p:txBody>
      </p:sp>
      <p:pic>
        <p:nvPicPr>
          <p:cNvPr id="160773" name="Picture 5" descr="Blu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76900"/>
            <a:ext cx="9144000" cy="1181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/>
          <a:p>
            <a:r>
              <a:rPr lang="en-US" sz="4800" b="1" dirty="0">
                <a:solidFill>
                  <a:srgbClr val="00BDE6"/>
                </a:solidFill>
              </a:rPr>
              <a:t>Would you help me?</a:t>
            </a:r>
          </a:p>
        </p:txBody>
      </p:sp>
      <p:pic>
        <p:nvPicPr>
          <p:cNvPr id="161795" name="Picture 3" descr="Blu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6900"/>
            <a:ext cx="914400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8" name="Picture 2" descr="Blu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76900"/>
            <a:ext cx="9144000" cy="1181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DE6"/>
                </a:solidFill>
              </a:rPr>
              <a:t>You </a:t>
            </a:r>
            <a:r>
              <a:rPr lang="en-US" b="1" dirty="0" smtClean="0">
                <a:solidFill>
                  <a:srgbClr val="00BDE6"/>
                </a:solidFill>
              </a:rPr>
              <a:t>Did</a:t>
            </a:r>
            <a:endParaRPr lang="en-US" b="1" dirty="0">
              <a:solidFill>
                <a:srgbClr val="00BDE6"/>
              </a:solidFill>
            </a:endParaRPr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495800"/>
          </a:xfrm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US" sz="3000" dirty="0"/>
              <a:t>Together, we have demonstrated effective strategies at both the individual and institutional level, to find solutions (not quick fixes) and bring together resources</a:t>
            </a:r>
            <a:r>
              <a:rPr lang="en-US" sz="3000" dirty="0" smtClean="0"/>
              <a:t>.</a:t>
            </a:r>
          </a:p>
          <a:p>
            <a:pPr eaLnBrk="0" hangingPunct="0">
              <a:spcBef>
                <a:spcPct val="0"/>
              </a:spcBef>
            </a:pPr>
            <a:endParaRPr lang="en-US" sz="3000" dirty="0"/>
          </a:p>
          <a:p>
            <a:pPr eaLnBrk="0" hangingPunct="0">
              <a:spcBef>
                <a:spcPct val="0"/>
              </a:spcBef>
            </a:pPr>
            <a:r>
              <a:rPr lang="en-US" sz="3000" dirty="0"/>
              <a:t>The good news is you are people who pause, listen, and connect your employees to the UMHS Employee Assistance Program (EAP)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DE6"/>
                </a:solidFill>
              </a:rPr>
              <a:t>This </a:t>
            </a:r>
            <a:r>
              <a:rPr lang="en-US" b="1" dirty="0" smtClean="0">
                <a:solidFill>
                  <a:srgbClr val="00BDE6"/>
                </a:solidFill>
              </a:rPr>
              <a:t>past fiscal </a:t>
            </a:r>
            <a:r>
              <a:rPr lang="en-US" b="1" dirty="0">
                <a:solidFill>
                  <a:srgbClr val="00BDE6"/>
                </a:solidFill>
              </a:rPr>
              <a:t>year </a:t>
            </a:r>
            <a:r>
              <a:rPr lang="en-US" b="1" dirty="0" smtClean="0">
                <a:solidFill>
                  <a:srgbClr val="00BDE6"/>
                </a:solidFill>
              </a:rPr>
              <a:t>we…</a:t>
            </a:r>
            <a:endParaRPr lang="en-US" b="1" dirty="0">
              <a:solidFill>
                <a:srgbClr val="00BDE6"/>
              </a:solidFill>
            </a:endParaRPr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 smtClean="0"/>
              <a:t>Saw 2,040 employees</a:t>
            </a: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/>
              <a:t>Consulted with </a:t>
            </a:r>
            <a:r>
              <a:rPr lang="en-US" sz="3000" dirty="0" smtClean="0"/>
              <a:t>1,200 </a:t>
            </a:r>
            <a:r>
              <a:rPr lang="en-US" sz="3000" dirty="0"/>
              <a:t>supervisors and leaders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Provided over 100 </a:t>
            </a:r>
            <a:r>
              <a:rPr lang="en-US" sz="3000" dirty="0"/>
              <a:t>group interventions and mediations  (</a:t>
            </a:r>
            <a:r>
              <a:rPr lang="en-US" sz="3000" dirty="0" smtClean="0"/>
              <a:t>3,040 </a:t>
            </a:r>
            <a:r>
              <a:rPr lang="en-US" sz="3000" dirty="0"/>
              <a:t>individuals)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Facilitated </a:t>
            </a:r>
            <a:r>
              <a:rPr lang="en-US" sz="3000" dirty="0" smtClean="0"/>
              <a:t>140 </a:t>
            </a:r>
            <a:r>
              <a:rPr lang="en-US" sz="3000" dirty="0"/>
              <a:t>critical incident debriefs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Presented </a:t>
            </a:r>
            <a:r>
              <a:rPr lang="en-US" sz="3000" dirty="0" smtClean="0"/>
              <a:t>90 </a:t>
            </a:r>
            <a:r>
              <a:rPr lang="en-US" sz="3000" dirty="0"/>
              <a:t>educational </a:t>
            </a:r>
            <a:r>
              <a:rPr lang="en-US" sz="3000" dirty="0" smtClean="0"/>
              <a:t>offerings (2,750 </a:t>
            </a:r>
            <a:r>
              <a:rPr lang="en-US" sz="3000" dirty="0"/>
              <a:t>individuals)</a:t>
            </a:r>
          </a:p>
        </p:txBody>
      </p:sp>
      <p:pic>
        <p:nvPicPr>
          <p:cNvPr id="194564" name="Picture 4" descr="Blu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75313"/>
            <a:ext cx="9144000" cy="1182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DE6"/>
                </a:solidFill>
              </a:rPr>
              <a:t>UnderstandingU</a:t>
            </a:r>
            <a:endParaRPr lang="en-US" b="1" dirty="0">
              <a:solidFill>
                <a:srgbClr val="00BDE6"/>
              </a:solidFill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 smtClean="0"/>
              <a:t>Michigan </a:t>
            </a:r>
            <a:r>
              <a:rPr lang="en-US" sz="3000" dirty="0"/>
              <a:t>Healthy Community </a:t>
            </a:r>
            <a:r>
              <a:rPr lang="en-US" sz="3000" dirty="0" smtClean="0"/>
              <a:t>– UnderstandingU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2000" dirty="0" smtClean="0">
                <a:hlinkClick r:id="rId2"/>
              </a:rPr>
              <a:t>http://www.hr.umich.edu/mhealthy/understandingu/index.html</a:t>
            </a: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3000" dirty="0" smtClean="0"/>
          </a:p>
          <a:p>
            <a:pPr>
              <a:lnSpc>
                <a:spcPct val="90000"/>
              </a:lnSpc>
            </a:pPr>
            <a:r>
              <a:rPr lang="en-US" sz="3000" dirty="0" smtClean="0"/>
              <a:t>Web portal with tools and strategies, supervisor tutorial, online screenings, and workplace information</a:t>
            </a:r>
            <a:endParaRPr lang="en-US" sz="3000" dirty="0"/>
          </a:p>
        </p:txBody>
      </p:sp>
      <p:pic>
        <p:nvPicPr>
          <p:cNvPr id="179204" name="Picture 4" descr="Blu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38800"/>
            <a:ext cx="9144000" cy="121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BDE6"/>
                </a:solidFill>
              </a:rPr>
              <a:t>Key </a:t>
            </a:r>
            <a:r>
              <a:rPr lang="en-US" sz="4000" b="1" dirty="0" smtClean="0">
                <a:solidFill>
                  <a:srgbClr val="00BDE6"/>
                </a:solidFill>
              </a:rPr>
              <a:t>Points</a:t>
            </a:r>
            <a:endParaRPr lang="en-US" sz="4000" b="1" dirty="0">
              <a:solidFill>
                <a:srgbClr val="00BDE6"/>
              </a:solidFill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038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000" dirty="0"/>
              <a:t>1 in 5 people will experience depression in the course of their lifetime, but only half seek </a:t>
            </a:r>
            <a:r>
              <a:rPr lang="en-US" sz="3000" dirty="0" smtClean="0"/>
              <a:t>treatment</a:t>
            </a:r>
          </a:p>
          <a:p>
            <a:pPr>
              <a:lnSpc>
                <a:spcPct val="90000"/>
              </a:lnSpc>
            </a:pP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/>
              <a:t>25 million people suffer from some form of </a:t>
            </a:r>
            <a:r>
              <a:rPr lang="en-US" sz="3000" dirty="0" smtClean="0"/>
              <a:t>anxiety</a:t>
            </a:r>
          </a:p>
          <a:p>
            <a:pPr>
              <a:lnSpc>
                <a:spcPct val="90000"/>
              </a:lnSpc>
            </a:pP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/>
              <a:t>8-12% of people misuse alcohol and </a:t>
            </a:r>
            <a:r>
              <a:rPr lang="en-US" sz="3000" dirty="0" smtClean="0"/>
              <a:t>drugs</a:t>
            </a:r>
          </a:p>
          <a:p>
            <a:pPr>
              <a:lnSpc>
                <a:spcPct val="90000"/>
              </a:lnSpc>
            </a:pP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/>
              <a:t>The vast majority of drug and alcohol abusers are employed</a:t>
            </a:r>
          </a:p>
        </p:txBody>
      </p:sp>
      <p:pic>
        <p:nvPicPr>
          <p:cNvPr id="165892" name="Picture 4" descr="Blu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38800"/>
            <a:ext cx="9144000" cy="121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BDE6"/>
                </a:solidFill>
              </a:rPr>
              <a:t>Key Points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038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000" dirty="0"/>
              <a:t>Mental illness is the 2</a:t>
            </a:r>
            <a:r>
              <a:rPr lang="en-US" sz="3000" baseline="30000" dirty="0"/>
              <a:t>nd</a:t>
            </a:r>
            <a:r>
              <a:rPr lang="en-US" sz="3000" dirty="0"/>
              <a:t> leading cause of workplace absenteeism, lost productivity, and direct treatment </a:t>
            </a:r>
            <a:r>
              <a:rPr lang="en-US" sz="3000" dirty="0" smtClean="0"/>
              <a:t>costs</a:t>
            </a:r>
          </a:p>
          <a:p>
            <a:pPr>
              <a:lnSpc>
                <a:spcPct val="90000"/>
              </a:lnSpc>
            </a:pP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/>
              <a:t>24% of all suicide deaths are from ages </a:t>
            </a:r>
            <a:r>
              <a:rPr lang="en-US" sz="3000" dirty="0" smtClean="0"/>
              <a:t>18-24</a:t>
            </a:r>
          </a:p>
          <a:p>
            <a:pPr>
              <a:lnSpc>
                <a:spcPct val="90000"/>
              </a:lnSpc>
            </a:pP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/>
              <a:t>Up to ½ of all patients seen every day by primary care providers, suffer from a mental illness – most often depression</a:t>
            </a:r>
          </a:p>
        </p:txBody>
      </p:sp>
      <p:pic>
        <p:nvPicPr>
          <p:cNvPr id="168964" name="Picture 4" descr="Blu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38800"/>
            <a:ext cx="9144000" cy="121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BDE6"/>
                </a:solidFill>
              </a:rPr>
              <a:t>Key Points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038600"/>
          </a:xfrm>
        </p:spPr>
        <p:txBody>
          <a:bodyPr/>
          <a:lstStyle/>
          <a:p>
            <a:r>
              <a:rPr lang="en-US" sz="3000" dirty="0"/>
              <a:t>5 of the 10 leading causes of disability are mental problems – major depression, schizophrenia, bipolar disorders, alcohol use, and obsessive-compulsive disorders</a:t>
            </a:r>
          </a:p>
          <a:p>
            <a:endParaRPr lang="en-US" sz="3000" dirty="0"/>
          </a:p>
        </p:txBody>
      </p:sp>
      <p:pic>
        <p:nvPicPr>
          <p:cNvPr id="177156" name="Picture 4" descr="Blu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38800"/>
            <a:ext cx="9144000" cy="121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26" name="Picture 2" descr="Blu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76900"/>
            <a:ext cx="9144000" cy="1181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495800"/>
          </a:xfrm>
        </p:spPr>
        <p:txBody>
          <a:bodyPr/>
          <a:lstStyle/>
          <a:p>
            <a:pPr marL="0" indent="0" eaLnBrk="0" hangingPunct="0">
              <a:spcBef>
                <a:spcPct val="0"/>
              </a:spcBef>
              <a:buNone/>
            </a:pPr>
            <a:r>
              <a:rPr lang="en-US" sz="3000" dirty="0" smtClean="0"/>
              <a:t>“There is no scientific reason to differentiate between mental health and other kinds of health. Mental illnesses are physical illnesses.”</a:t>
            </a: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en-US" sz="3000" dirty="0" smtClean="0"/>
              <a:t>				</a:t>
            </a: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en-US" sz="3000" dirty="0"/>
              <a:t>	</a:t>
            </a:r>
            <a:r>
              <a:rPr lang="en-US" sz="3000" dirty="0" smtClean="0"/>
              <a:t>			~ David Satcher</a:t>
            </a:r>
            <a:endParaRPr lang="en-US" sz="3000" dirty="0"/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en-US" sz="3000" dirty="0" smtClean="0"/>
              <a:t>					Surgeon General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119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DE6"/>
                </a:solidFill>
              </a:rPr>
              <a:t>Mental Health Continuum</a:t>
            </a:r>
          </a:p>
        </p:txBody>
      </p:sp>
      <p:pic>
        <p:nvPicPr>
          <p:cNvPr id="153602" name="Picture 2" descr="Blu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76900"/>
            <a:ext cx="9144000" cy="1181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0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676400"/>
            <a:ext cx="8153400" cy="352425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DE6"/>
                </a:solidFill>
              </a:rPr>
              <a:t>Occasional to Mild Stress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038600"/>
          </a:xfrm>
        </p:spPr>
        <p:txBody>
          <a:bodyPr/>
          <a:lstStyle/>
          <a:p>
            <a:r>
              <a:rPr lang="en-US" sz="3000" dirty="0"/>
              <a:t>All of us face stress and situational / psychological stress at times in our </a:t>
            </a:r>
            <a:r>
              <a:rPr lang="en-US" sz="3000" dirty="0" smtClean="0"/>
              <a:t>life</a:t>
            </a:r>
            <a:endParaRPr lang="en-US" sz="3000" dirty="0"/>
          </a:p>
          <a:p>
            <a:endParaRPr lang="en-US" sz="3000" dirty="0"/>
          </a:p>
          <a:p>
            <a:r>
              <a:rPr lang="en-US" sz="3000" dirty="0"/>
              <a:t>Where do you find yourself when you look at this continuum?  </a:t>
            </a:r>
            <a:endParaRPr lang="en-US" sz="3000" dirty="0" smtClean="0"/>
          </a:p>
          <a:p>
            <a:endParaRPr lang="en-US" sz="3000" dirty="0"/>
          </a:p>
          <a:p>
            <a:r>
              <a:rPr lang="en-US" sz="3000" dirty="0"/>
              <a:t>What do you call upon?</a:t>
            </a:r>
          </a:p>
        </p:txBody>
      </p:sp>
      <p:pic>
        <p:nvPicPr>
          <p:cNvPr id="121860" name="Picture 4" descr="Blu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38800"/>
            <a:ext cx="9144000" cy="121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DE6"/>
                </a:solidFill>
              </a:rPr>
              <a:t>Work-related Stress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 smtClean="0"/>
              <a:t>Six </a:t>
            </a:r>
            <a:r>
              <a:rPr lang="en-US" sz="3000" dirty="0"/>
              <a:t>key areas / risk factors that can be causes of work-related stress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Demand of job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Control over work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Support receive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Relationships at work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Role in organization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/>
              <a:t>Change and how it’s managed</a:t>
            </a:r>
          </a:p>
        </p:txBody>
      </p:sp>
      <p:pic>
        <p:nvPicPr>
          <p:cNvPr id="174084" name="Picture 4" descr="Blu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38800"/>
            <a:ext cx="9144000" cy="121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DE6"/>
                </a:solidFill>
              </a:rPr>
              <a:t>Emotional </a:t>
            </a:r>
            <a:r>
              <a:rPr lang="en-US" b="1" dirty="0" smtClean="0">
                <a:solidFill>
                  <a:srgbClr val="00BDE6"/>
                </a:solidFill>
              </a:rPr>
              <a:t>Awareness</a:t>
            </a:r>
            <a:endParaRPr lang="en-US" b="1" dirty="0">
              <a:solidFill>
                <a:srgbClr val="00BDE6"/>
              </a:solidFill>
            </a:endParaRP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038600"/>
          </a:xfrm>
        </p:spPr>
        <p:txBody>
          <a:bodyPr/>
          <a:lstStyle/>
          <a:p>
            <a:r>
              <a:rPr lang="en-US" sz="3000" dirty="0"/>
              <a:t>Education to increase awareness of both negative and positive emotions to </a:t>
            </a:r>
            <a:r>
              <a:rPr lang="en-US" sz="3000" dirty="0" smtClean="0"/>
              <a:t>increase</a:t>
            </a:r>
          </a:p>
          <a:p>
            <a:pPr lvl="1"/>
            <a:r>
              <a:rPr lang="en-US" sz="2400" dirty="0" smtClean="0"/>
              <a:t>Empathy</a:t>
            </a:r>
          </a:p>
          <a:p>
            <a:pPr lvl="1"/>
            <a:r>
              <a:rPr lang="en-US" sz="2400" dirty="0" smtClean="0"/>
              <a:t>Compassion</a:t>
            </a:r>
          </a:p>
          <a:p>
            <a:pPr lvl="1"/>
            <a:r>
              <a:rPr lang="en-US" sz="2400" dirty="0" smtClean="0"/>
              <a:t>Self-compassion</a:t>
            </a:r>
            <a:endParaRPr lang="en-US" sz="2400" dirty="0"/>
          </a:p>
        </p:txBody>
      </p:sp>
      <p:pic>
        <p:nvPicPr>
          <p:cNvPr id="180228" name="Picture 4" descr="Blu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38800"/>
            <a:ext cx="9144000" cy="121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DE6"/>
                </a:solidFill>
              </a:rPr>
              <a:t>Emotional Intelligence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038600"/>
          </a:xfrm>
        </p:spPr>
        <p:txBody>
          <a:bodyPr/>
          <a:lstStyle/>
          <a:p>
            <a:r>
              <a:rPr lang="en-US" sz="3000" dirty="0"/>
              <a:t>Coping skills</a:t>
            </a:r>
          </a:p>
          <a:p>
            <a:r>
              <a:rPr lang="en-US" sz="3000" dirty="0"/>
              <a:t>Resilience</a:t>
            </a:r>
          </a:p>
          <a:p>
            <a:r>
              <a:rPr lang="en-US" sz="3000" dirty="0"/>
              <a:t>Effective use of social supports</a:t>
            </a:r>
          </a:p>
          <a:p>
            <a:r>
              <a:rPr lang="en-US" sz="3000" dirty="0"/>
              <a:t>Openness</a:t>
            </a:r>
          </a:p>
          <a:p>
            <a:r>
              <a:rPr lang="en-US" sz="3000" dirty="0"/>
              <a:t>Access to mental health and wellness counseling / coaching</a:t>
            </a:r>
          </a:p>
        </p:txBody>
      </p:sp>
      <p:pic>
        <p:nvPicPr>
          <p:cNvPr id="180228" name="Picture 4" descr="Blu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38800"/>
            <a:ext cx="9144000" cy="121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98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BDE6"/>
                </a:solidFill>
              </a:rPr>
              <a:t>Most Frequently Encountered Mental Health Illnesses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038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000" u="sng" dirty="0"/>
              <a:t>Depression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Clinical Depression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Bipolar or Manic Depressive Disorder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Postpartum Depression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00" u="sng" dirty="0"/>
              <a:t>Anxiety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Generalized Anxiety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Panic-Disorder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Post-Traumatic Stress Disorder (PTSD)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Obsessive Compulsive Disorder (OCD)</a:t>
            </a:r>
          </a:p>
          <a:p>
            <a:pPr lvl="1">
              <a:lnSpc>
                <a:spcPct val="80000"/>
              </a:lnSpc>
            </a:pPr>
            <a:r>
              <a:rPr lang="en-US" sz="2600" dirty="0"/>
              <a:t>Phobias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00" u="sng" dirty="0"/>
              <a:t>Attention Deficit Disorder</a:t>
            </a:r>
            <a:r>
              <a:rPr lang="en-US" sz="3000" dirty="0"/>
              <a:t> (ADD or ADHD)</a:t>
            </a:r>
          </a:p>
        </p:txBody>
      </p:sp>
      <p:pic>
        <p:nvPicPr>
          <p:cNvPr id="166916" name="Picture 4" descr="Blu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38800"/>
            <a:ext cx="9144000" cy="121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DE6"/>
                </a:solidFill>
              </a:rPr>
              <a:t>Mental Health Illnesses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038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u="sng" dirty="0">
                <a:solidFill>
                  <a:schemeClr val="tx2"/>
                </a:solidFill>
              </a:rPr>
              <a:t>Diagnostic Issues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Diagnosis can take time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000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u="sng" dirty="0"/>
              <a:t>Treatment Issues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Can take time to find the “right” medication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Have to be taken as prescribed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Takes 4 to 5 weeks for most antidepressants to work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Medications may need to be changed over time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Medications have side-effects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Side-effects may require accommodations</a:t>
            </a:r>
          </a:p>
        </p:txBody>
      </p:sp>
      <p:pic>
        <p:nvPicPr>
          <p:cNvPr id="167940" name="Picture 4" descr="Blu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38800"/>
            <a:ext cx="9144000" cy="121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DE6"/>
                </a:solidFill>
              </a:rPr>
              <a:t>Mental Health Illnesses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038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u="sng" dirty="0" smtClean="0">
                <a:solidFill>
                  <a:schemeClr val="tx2"/>
                </a:solidFill>
              </a:rPr>
              <a:t>Disclosure</a:t>
            </a:r>
            <a:endParaRPr lang="en-US" sz="3000" u="sng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000" dirty="0" smtClean="0"/>
              <a:t>Complex personal decision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Frequently delayed or not done due to stigma and fear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Often delayed until problems arise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Required if accommodations are requested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Confidentiality required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Appropriate sharing with work group</a:t>
            </a:r>
            <a:endParaRPr lang="en-US" sz="3000" dirty="0"/>
          </a:p>
        </p:txBody>
      </p:sp>
      <p:pic>
        <p:nvPicPr>
          <p:cNvPr id="167940" name="Picture 4" descr="Blu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38800"/>
            <a:ext cx="9144000" cy="121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6519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BDE6"/>
                </a:solidFill>
              </a:rPr>
              <a:t>Impact on Employee Performance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038600"/>
          </a:xfrm>
        </p:spPr>
        <p:txBody>
          <a:bodyPr>
            <a:normAutofit lnSpcReduction="10000"/>
          </a:bodyPr>
          <a:lstStyle/>
          <a:p>
            <a:pPr marL="228600" indent="-228600">
              <a:lnSpc>
                <a:spcPct val="80000"/>
              </a:lnSpc>
            </a:pPr>
            <a:r>
              <a:rPr lang="en-US" sz="3000" dirty="0"/>
              <a:t>Depression has prevented half of those surveyed from going to work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1/3 miss at least one day/month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1 in 10 miss 3 days or more/month</a:t>
            </a:r>
          </a:p>
          <a:p>
            <a:pPr marL="228600" indent="-228600" algn="ctr">
              <a:lnSpc>
                <a:spcPct val="80000"/>
              </a:lnSpc>
              <a:buFontTx/>
              <a:buNone/>
            </a:pPr>
            <a:endParaRPr lang="en-US" sz="2800" b="1" dirty="0"/>
          </a:p>
          <a:p>
            <a:pPr marL="228600" indent="-228600">
              <a:lnSpc>
                <a:spcPct val="80000"/>
              </a:lnSpc>
            </a:pPr>
            <a:r>
              <a:rPr lang="en-US" sz="3000" dirty="0"/>
              <a:t>When suffering a depressive episode, it has a significant effect on their ability to function at work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1 in 5 say their depression “completely” or “occasionally” interferes with their ability to carry out their responsibilities while at work</a:t>
            </a:r>
          </a:p>
          <a:p>
            <a:pPr marL="228600" indent="-228600">
              <a:lnSpc>
                <a:spcPct val="80000"/>
              </a:lnSpc>
            </a:pPr>
            <a:endParaRPr lang="en-US" sz="2800" dirty="0"/>
          </a:p>
        </p:txBody>
      </p:sp>
      <p:pic>
        <p:nvPicPr>
          <p:cNvPr id="182276" name="Picture 4" descr="Blu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38800"/>
            <a:ext cx="9144000" cy="121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BDE6"/>
                </a:solidFill>
              </a:rPr>
              <a:t>Depression Impact on Employee Functioning</a:t>
            </a:r>
          </a:p>
        </p:txBody>
      </p:sp>
      <p:pic>
        <p:nvPicPr>
          <p:cNvPr id="183300" name="Picture 4" descr="Blu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38800"/>
            <a:ext cx="9144000" cy="121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3301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685800" y="1447800"/>
          <a:ext cx="7826375" cy="430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12" name="Chart" r:id="rId4" imgW="8229600" imgH="4524223" progId="MSGraph.Chart.8">
                  <p:embed followColorScheme="full"/>
                </p:oleObj>
              </mc:Choice>
              <mc:Fallback>
                <p:oleObj name="Chart" r:id="rId4" imgW="8229600" imgH="4524223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7800"/>
                        <a:ext cx="7826375" cy="430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60" name="Picture 4" descr="Blu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76900"/>
            <a:ext cx="9144000" cy="1181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DE6"/>
                </a:solidFill>
              </a:rPr>
              <a:t>Hopes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495800"/>
          </a:xfrm>
        </p:spPr>
        <p:txBody>
          <a:bodyPr/>
          <a:lstStyle/>
          <a:p>
            <a:r>
              <a:rPr lang="en-US" sz="3000" dirty="0" smtClean="0"/>
              <a:t>Recognize good </a:t>
            </a:r>
            <a:r>
              <a:rPr lang="en-US" sz="3000" dirty="0"/>
              <a:t>mental health is fundamental to the health and well-being of every individual, our organization, and our community as a </a:t>
            </a:r>
            <a:r>
              <a:rPr lang="en-US" sz="3000" dirty="0" smtClean="0"/>
              <a:t>whole</a:t>
            </a:r>
          </a:p>
          <a:p>
            <a:endParaRPr lang="en-US" sz="3000" dirty="0"/>
          </a:p>
          <a:p>
            <a:r>
              <a:rPr lang="en-US" sz="3000" dirty="0" smtClean="0"/>
              <a:t>Understand </a:t>
            </a:r>
            <a:r>
              <a:rPr lang="en-US" sz="3000" dirty="0"/>
              <a:t>how to protect and </a:t>
            </a:r>
            <a:r>
              <a:rPr lang="en-US" sz="3000" dirty="0" smtClean="0"/>
              <a:t>intentionally improve </a:t>
            </a:r>
            <a:r>
              <a:rPr lang="en-US" sz="3000" dirty="0"/>
              <a:t>our mental health, and know when to seek help for ourselves or someone close to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DE6"/>
                </a:solidFill>
              </a:rPr>
              <a:t>Life</a:t>
            </a:r>
            <a:endParaRPr lang="en-US" b="1" dirty="0">
              <a:solidFill>
                <a:srgbClr val="00BDE6"/>
              </a:solidFill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038600"/>
          </a:xfrm>
        </p:spPr>
        <p:txBody>
          <a:bodyPr numCol="2"/>
          <a:lstStyle/>
          <a:p>
            <a:pPr marL="581025">
              <a:lnSpc>
                <a:spcPct val="90000"/>
              </a:lnSpc>
            </a:pPr>
            <a:r>
              <a:rPr lang="en-US" sz="3000" dirty="0" smtClean="0"/>
              <a:t>Gratitude</a:t>
            </a:r>
          </a:p>
          <a:p>
            <a:pPr marL="581025">
              <a:lnSpc>
                <a:spcPct val="90000"/>
              </a:lnSpc>
            </a:pPr>
            <a:r>
              <a:rPr lang="en-US" sz="3000" dirty="0" smtClean="0"/>
              <a:t>Ability to love &amp; be loved</a:t>
            </a:r>
          </a:p>
          <a:p>
            <a:pPr marL="581025">
              <a:lnSpc>
                <a:spcPct val="90000"/>
              </a:lnSpc>
            </a:pPr>
            <a:r>
              <a:rPr lang="en-US" sz="3000" dirty="0" smtClean="0"/>
              <a:t>Joy</a:t>
            </a:r>
          </a:p>
          <a:p>
            <a:pPr marL="581025">
              <a:lnSpc>
                <a:spcPct val="90000"/>
              </a:lnSpc>
            </a:pPr>
            <a:r>
              <a:rPr lang="en-US" sz="3000" dirty="0" smtClean="0"/>
              <a:t>Meaning</a:t>
            </a:r>
          </a:p>
          <a:p>
            <a:pPr marL="581025">
              <a:lnSpc>
                <a:spcPct val="90000"/>
              </a:lnSpc>
            </a:pPr>
            <a:r>
              <a:rPr lang="en-US" sz="3000" dirty="0" smtClean="0"/>
              <a:t>Curiosity</a:t>
            </a:r>
          </a:p>
          <a:p>
            <a:pPr marL="581025">
              <a:lnSpc>
                <a:spcPct val="90000"/>
              </a:lnSpc>
            </a:pPr>
            <a:r>
              <a:rPr lang="en-US" sz="3000" dirty="0" smtClean="0"/>
              <a:t>Zest</a:t>
            </a:r>
          </a:p>
          <a:p>
            <a:pPr marL="581025">
              <a:lnSpc>
                <a:spcPct val="90000"/>
              </a:lnSpc>
            </a:pPr>
            <a:r>
              <a:rPr lang="en-US" sz="3000" dirty="0" smtClean="0"/>
              <a:t>Perseverance</a:t>
            </a:r>
          </a:p>
          <a:p>
            <a:pPr marL="693738">
              <a:lnSpc>
                <a:spcPct val="90000"/>
              </a:lnSpc>
            </a:pPr>
            <a:r>
              <a:rPr lang="en-US" sz="3000" dirty="0" smtClean="0"/>
              <a:t>Awe</a:t>
            </a:r>
          </a:p>
          <a:p>
            <a:pPr marL="693738">
              <a:lnSpc>
                <a:spcPct val="90000"/>
              </a:lnSpc>
            </a:pPr>
            <a:r>
              <a:rPr lang="en-US" sz="3000" dirty="0" smtClean="0"/>
              <a:t>Stress</a:t>
            </a:r>
          </a:p>
          <a:p>
            <a:pPr marL="693738">
              <a:lnSpc>
                <a:spcPct val="90000"/>
              </a:lnSpc>
            </a:pPr>
            <a:r>
              <a:rPr lang="en-US" sz="3000" dirty="0" smtClean="0"/>
              <a:t>Depression</a:t>
            </a:r>
          </a:p>
          <a:p>
            <a:pPr marL="693738">
              <a:lnSpc>
                <a:spcPct val="90000"/>
              </a:lnSpc>
            </a:pPr>
            <a:r>
              <a:rPr lang="en-US" sz="3000" dirty="0" smtClean="0"/>
              <a:t>Substance Misuse</a:t>
            </a:r>
          </a:p>
          <a:p>
            <a:pPr marL="693738">
              <a:lnSpc>
                <a:spcPct val="90000"/>
              </a:lnSpc>
            </a:pPr>
            <a:r>
              <a:rPr lang="en-US" sz="3000" dirty="0" smtClean="0"/>
              <a:t>Conflict</a:t>
            </a:r>
          </a:p>
          <a:p>
            <a:pPr marL="693738">
              <a:lnSpc>
                <a:spcPct val="90000"/>
              </a:lnSpc>
            </a:pPr>
            <a:r>
              <a:rPr lang="en-US" sz="3000" dirty="0" smtClean="0"/>
              <a:t>Change</a:t>
            </a:r>
          </a:p>
          <a:p>
            <a:pPr marL="693738">
              <a:lnSpc>
                <a:spcPct val="90000"/>
              </a:lnSpc>
            </a:pPr>
            <a:r>
              <a:rPr lang="en-US" sz="3000" dirty="0" smtClean="0"/>
              <a:t>Loss</a:t>
            </a:r>
          </a:p>
        </p:txBody>
      </p:sp>
      <p:pic>
        <p:nvPicPr>
          <p:cNvPr id="186372" name="Picture 4" descr="Blu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38800"/>
            <a:ext cx="9144000" cy="121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0944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BDE6"/>
                </a:solidFill>
              </a:rPr>
              <a:t>The Protective-Prevention Model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3000" dirty="0"/>
              <a:t>5:1 positive/negative language</a:t>
            </a:r>
          </a:p>
          <a:p>
            <a:r>
              <a:rPr lang="en-US" sz="3000" dirty="0"/>
              <a:t>Energy</a:t>
            </a:r>
          </a:p>
          <a:p>
            <a:r>
              <a:rPr lang="en-US" sz="3000" dirty="0"/>
              <a:t>Positive emotion</a:t>
            </a:r>
          </a:p>
          <a:p>
            <a:r>
              <a:rPr lang="en-US" sz="3000" dirty="0"/>
              <a:t>Resilience</a:t>
            </a:r>
          </a:p>
          <a:p>
            <a:r>
              <a:rPr lang="en-US" sz="3000" dirty="0"/>
              <a:t>Celebrating</a:t>
            </a:r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3000" dirty="0"/>
              <a:t>Virtues</a:t>
            </a:r>
          </a:p>
          <a:p>
            <a:r>
              <a:rPr lang="en-US" sz="3000" dirty="0"/>
              <a:t>Leadership</a:t>
            </a:r>
          </a:p>
          <a:p>
            <a:r>
              <a:rPr lang="en-US" sz="3000" dirty="0"/>
              <a:t>Thriving</a:t>
            </a:r>
          </a:p>
          <a:p>
            <a:r>
              <a:rPr lang="en-US" sz="3000" dirty="0"/>
              <a:t>Abundance</a:t>
            </a:r>
          </a:p>
          <a:p>
            <a:r>
              <a:rPr lang="en-US" sz="3000" dirty="0"/>
              <a:t>Engaging in crucial conversations</a:t>
            </a:r>
          </a:p>
        </p:txBody>
      </p:sp>
      <p:pic>
        <p:nvPicPr>
          <p:cNvPr id="188420" name="Picture 4" descr="Blu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38800"/>
            <a:ext cx="9144000" cy="121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BDE6"/>
                </a:solidFill>
              </a:rPr>
              <a:t>What Gives Us Energy</a:t>
            </a:r>
            <a:r>
              <a:rPr lang="en-US" sz="4000" b="1" dirty="0" smtClean="0">
                <a:solidFill>
                  <a:srgbClr val="00BDE6"/>
                </a:solidFill>
              </a:rPr>
              <a:t>?</a:t>
            </a:r>
            <a:endParaRPr lang="en-US" sz="4000" b="1" dirty="0">
              <a:solidFill>
                <a:srgbClr val="00BDE6"/>
              </a:solidFill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3000" dirty="0" smtClean="0"/>
              <a:t>Celebrating Gratitude</a:t>
            </a:r>
          </a:p>
          <a:p>
            <a:r>
              <a:rPr lang="en-US" sz="3000" dirty="0" smtClean="0"/>
              <a:t>Joy</a:t>
            </a:r>
          </a:p>
          <a:p>
            <a:r>
              <a:rPr lang="en-US" sz="3000" dirty="0" smtClean="0"/>
              <a:t>Meaning</a:t>
            </a:r>
          </a:p>
          <a:p>
            <a:r>
              <a:rPr lang="en-US" sz="3000" dirty="0" smtClean="0"/>
              <a:t>Curiosity</a:t>
            </a:r>
            <a:endParaRPr lang="en-US" sz="3000" dirty="0"/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3000" dirty="0" smtClean="0"/>
              <a:t>Zest</a:t>
            </a:r>
          </a:p>
          <a:p>
            <a:r>
              <a:rPr lang="en-US" sz="3000" dirty="0" smtClean="0"/>
              <a:t>Perseverance</a:t>
            </a:r>
          </a:p>
          <a:p>
            <a:r>
              <a:rPr lang="en-US" sz="3000" dirty="0" smtClean="0"/>
              <a:t>Awe</a:t>
            </a:r>
            <a:endParaRPr lang="en-US" sz="3000" dirty="0"/>
          </a:p>
        </p:txBody>
      </p:sp>
      <p:pic>
        <p:nvPicPr>
          <p:cNvPr id="188420" name="Picture 4" descr="Blu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38800"/>
            <a:ext cx="9144000" cy="121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29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05800" cy="914400"/>
          </a:xfrm>
        </p:spPr>
        <p:txBody>
          <a:bodyPr/>
          <a:lstStyle/>
          <a:p>
            <a:r>
              <a:rPr lang="en-US" sz="3600" b="1" dirty="0">
                <a:solidFill>
                  <a:srgbClr val="00BDE6"/>
                </a:solidFill>
              </a:rPr>
              <a:t>The </a:t>
            </a:r>
            <a:r>
              <a:rPr lang="en-US" sz="3600" b="1" dirty="0" smtClean="0">
                <a:solidFill>
                  <a:srgbClr val="00BDE6"/>
                </a:solidFill>
              </a:rPr>
              <a:t>Contract - A </a:t>
            </a:r>
            <a:r>
              <a:rPr lang="en-US" sz="3600" b="1" dirty="0">
                <a:solidFill>
                  <a:srgbClr val="00BDE6"/>
                </a:solidFill>
              </a:rPr>
              <a:t>word from the led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41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6400800" algn="l"/>
              </a:tabLst>
            </a:pPr>
            <a:r>
              <a:rPr lang="en-US" sz="2000" dirty="0"/>
              <a:t>And in the end we follow them –</a:t>
            </a:r>
          </a:p>
          <a:p>
            <a:pPr>
              <a:lnSpc>
                <a:spcPct val="80000"/>
              </a:lnSpc>
              <a:buFontTx/>
              <a:buNone/>
              <a:tabLst>
                <a:tab pos="6400800" algn="l"/>
              </a:tabLst>
            </a:pPr>
            <a:r>
              <a:rPr lang="en-US" sz="2000" dirty="0"/>
              <a:t>not because we are paid,</a:t>
            </a:r>
          </a:p>
          <a:p>
            <a:pPr>
              <a:lnSpc>
                <a:spcPct val="80000"/>
              </a:lnSpc>
              <a:buFontTx/>
              <a:buNone/>
              <a:tabLst>
                <a:tab pos="6400800" algn="l"/>
              </a:tabLst>
            </a:pPr>
            <a:r>
              <a:rPr lang="en-US" sz="2000" dirty="0"/>
              <a:t>not because we might see some advantage,</a:t>
            </a:r>
          </a:p>
          <a:p>
            <a:pPr>
              <a:lnSpc>
                <a:spcPct val="80000"/>
              </a:lnSpc>
              <a:buFontTx/>
              <a:buNone/>
              <a:tabLst>
                <a:tab pos="6400800" algn="l"/>
              </a:tabLst>
            </a:pPr>
            <a:r>
              <a:rPr lang="en-US" sz="2000" dirty="0"/>
              <a:t>not because of the things they have accomplished,</a:t>
            </a:r>
          </a:p>
          <a:p>
            <a:pPr>
              <a:lnSpc>
                <a:spcPct val="80000"/>
              </a:lnSpc>
              <a:buFontTx/>
              <a:buNone/>
              <a:tabLst>
                <a:tab pos="6400800" algn="l"/>
              </a:tabLst>
            </a:pPr>
            <a:r>
              <a:rPr lang="en-US" sz="2000" dirty="0"/>
              <a:t>not even because of the dreams they dream</a:t>
            </a:r>
          </a:p>
          <a:p>
            <a:pPr>
              <a:lnSpc>
                <a:spcPct val="80000"/>
              </a:lnSpc>
              <a:buFontTx/>
              <a:buNone/>
              <a:tabLst>
                <a:tab pos="6400800" algn="l"/>
              </a:tabLst>
            </a:pPr>
            <a:r>
              <a:rPr lang="en-US" sz="2000" dirty="0"/>
              <a:t>but simply because of who they are:</a:t>
            </a:r>
          </a:p>
          <a:p>
            <a:pPr>
              <a:lnSpc>
                <a:spcPct val="80000"/>
              </a:lnSpc>
              <a:buFontTx/>
              <a:buNone/>
              <a:tabLst>
                <a:tab pos="6400800" algn="l"/>
              </a:tabLst>
            </a:pPr>
            <a:r>
              <a:rPr lang="en-US" sz="2000" dirty="0"/>
              <a:t>the man, the woman, the leader, the boss</a:t>
            </a:r>
          </a:p>
          <a:p>
            <a:pPr>
              <a:lnSpc>
                <a:spcPct val="80000"/>
              </a:lnSpc>
              <a:buFontTx/>
              <a:buNone/>
              <a:tabLst>
                <a:tab pos="6400800" algn="l"/>
              </a:tabLst>
            </a:pPr>
            <a:r>
              <a:rPr lang="en-US" sz="2000" dirty="0"/>
              <a:t>standing up there when the wave hits the rock,</a:t>
            </a:r>
          </a:p>
          <a:p>
            <a:pPr>
              <a:lnSpc>
                <a:spcPct val="80000"/>
              </a:lnSpc>
              <a:buFontTx/>
              <a:buNone/>
              <a:tabLst>
                <a:tab pos="6400800" algn="l"/>
              </a:tabLst>
            </a:pPr>
            <a:r>
              <a:rPr lang="en-US" sz="2000" dirty="0"/>
              <a:t>passing out faith and confidence like life jackets,</a:t>
            </a:r>
          </a:p>
          <a:p>
            <a:pPr>
              <a:lnSpc>
                <a:spcPct val="80000"/>
              </a:lnSpc>
              <a:buFontTx/>
              <a:buNone/>
              <a:tabLst>
                <a:tab pos="6400800" algn="l"/>
              </a:tabLst>
            </a:pPr>
            <a:r>
              <a:rPr lang="en-US" sz="2000" dirty="0"/>
              <a:t>knowing the currents, holding the doubts,</a:t>
            </a:r>
          </a:p>
          <a:p>
            <a:pPr>
              <a:lnSpc>
                <a:spcPct val="80000"/>
              </a:lnSpc>
              <a:buFontTx/>
              <a:buNone/>
              <a:tabLst>
                <a:tab pos="6400800" algn="l"/>
              </a:tabLst>
            </a:pPr>
            <a:r>
              <a:rPr lang="en-US" sz="2000" dirty="0"/>
              <a:t>imagining the delights and terrors of every landfall:</a:t>
            </a:r>
          </a:p>
          <a:p>
            <a:pPr>
              <a:lnSpc>
                <a:spcPct val="80000"/>
              </a:lnSpc>
              <a:buFontTx/>
              <a:buNone/>
              <a:tabLst>
                <a:tab pos="6400800" algn="l"/>
              </a:tabLst>
            </a:pPr>
            <a:r>
              <a:rPr lang="en-US" sz="2000" dirty="0"/>
              <a:t>captain, pirate, and parent by turns,</a:t>
            </a:r>
          </a:p>
          <a:p>
            <a:pPr>
              <a:lnSpc>
                <a:spcPct val="80000"/>
              </a:lnSpc>
              <a:buFontTx/>
              <a:buNone/>
              <a:tabLst>
                <a:tab pos="6400800" algn="l"/>
              </a:tabLst>
            </a:pPr>
            <a:r>
              <a:rPr lang="en-US" sz="2000" dirty="0"/>
              <a:t>the bearer of our countless hopes and expectations.</a:t>
            </a:r>
          </a:p>
          <a:p>
            <a:pPr>
              <a:lnSpc>
                <a:spcPct val="80000"/>
              </a:lnSpc>
              <a:buFontTx/>
              <a:buNone/>
              <a:tabLst>
                <a:tab pos="6400800" algn="l"/>
              </a:tabLst>
            </a:pPr>
            <a:r>
              <a:rPr lang="en-US" sz="2000" dirty="0"/>
              <a:t>We give them our trust.  We give them our effort.</a:t>
            </a:r>
          </a:p>
          <a:p>
            <a:pPr>
              <a:lnSpc>
                <a:spcPct val="80000"/>
              </a:lnSpc>
              <a:buFontTx/>
              <a:buNone/>
              <a:tabLst>
                <a:tab pos="6400800" algn="l"/>
              </a:tabLst>
            </a:pPr>
            <a:r>
              <a:rPr lang="en-US" sz="2000" dirty="0"/>
              <a:t>What we ask in return is that they stay true.</a:t>
            </a:r>
          </a:p>
          <a:p>
            <a:pPr>
              <a:lnSpc>
                <a:spcPct val="80000"/>
              </a:lnSpc>
              <a:buFontTx/>
              <a:buNone/>
              <a:tabLst>
                <a:tab pos="6400800" algn="l"/>
              </a:tabLst>
            </a:pPr>
            <a:r>
              <a:rPr lang="en-US" sz="2000" dirty="0"/>
              <a:t>		~ William Ayot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2" descr="Blu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76900"/>
            <a:ext cx="9144000" cy="1181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DE6"/>
                </a:solidFill>
              </a:rPr>
              <a:t>Hopes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495800"/>
          </a:xfrm>
        </p:spPr>
        <p:txBody>
          <a:bodyPr/>
          <a:lstStyle/>
          <a:p>
            <a:r>
              <a:rPr lang="en-US" sz="3000" dirty="0" smtClean="0"/>
              <a:t>Access to </a:t>
            </a:r>
            <a:r>
              <a:rPr lang="en-US" sz="3000" dirty="0"/>
              <a:t>affordable, personalized, preventive, early identification and treatment services when and if the need </a:t>
            </a:r>
            <a:r>
              <a:rPr lang="en-US" sz="3000" dirty="0" smtClean="0"/>
              <a:t>arises</a:t>
            </a:r>
          </a:p>
          <a:p>
            <a:endParaRPr lang="en-US" sz="3000" dirty="0"/>
          </a:p>
          <a:p>
            <a:r>
              <a:rPr lang="en-US" sz="3000" dirty="0" smtClean="0"/>
              <a:t>Knowledge </a:t>
            </a:r>
            <a:r>
              <a:rPr lang="en-US" sz="3000" dirty="0"/>
              <a:t>and resources to help you respond to the mental health of your employees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8" name="Picture 2" descr="Blu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76900"/>
            <a:ext cx="9144000" cy="1181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DE6"/>
                </a:solidFill>
              </a:rPr>
              <a:t>Hopes</a:t>
            </a:r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495800"/>
          </a:xfrm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US" sz="3000" dirty="0" smtClean="0"/>
              <a:t>Recognize where </a:t>
            </a:r>
            <a:r>
              <a:rPr lang="en-US" sz="3000" dirty="0"/>
              <a:t>you and your staff sit on the mental health </a:t>
            </a:r>
            <a:r>
              <a:rPr lang="en-US" sz="3000" dirty="0" smtClean="0"/>
              <a:t>continuum</a:t>
            </a:r>
          </a:p>
          <a:p>
            <a:pPr eaLnBrk="0" hangingPunct="0">
              <a:spcBef>
                <a:spcPct val="0"/>
              </a:spcBef>
            </a:pPr>
            <a:endParaRPr lang="en-US" sz="3000" dirty="0"/>
          </a:p>
          <a:p>
            <a:pPr eaLnBrk="0" hangingPunct="0">
              <a:spcBef>
                <a:spcPct val="0"/>
              </a:spcBef>
            </a:pPr>
            <a:r>
              <a:rPr lang="en-US" sz="3000" dirty="0" smtClean="0"/>
              <a:t>Believe </a:t>
            </a:r>
            <a:r>
              <a:rPr lang="en-US" sz="3000" dirty="0"/>
              <a:t>you have the time to pause and understand the concerns that come to </a:t>
            </a:r>
            <a:r>
              <a:rPr lang="en-US" sz="3000" dirty="0" smtClean="0"/>
              <a:t>you</a:t>
            </a:r>
          </a:p>
          <a:p>
            <a:pPr eaLnBrk="0" hangingPunct="0">
              <a:spcBef>
                <a:spcPct val="0"/>
              </a:spcBef>
            </a:pPr>
            <a:endParaRPr lang="en-US" sz="3000" dirty="0" smtClean="0"/>
          </a:p>
          <a:p>
            <a:pPr eaLnBrk="0" hangingPunct="0">
              <a:spcBef>
                <a:spcPct val="0"/>
              </a:spcBef>
            </a:pPr>
            <a:r>
              <a:rPr lang="en-US" sz="3000" dirty="0" smtClean="0"/>
              <a:t>Create conditions in the workplace that invite employee engagement and flourishing</a:t>
            </a:r>
            <a:endParaRPr lang="en-US" sz="3000" dirty="0"/>
          </a:p>
          <a:p>
            <a:pPr eaLnBrk="0" hangingPunct="0">
              <a:spcBef>
                <a:spcPct val="0"/>
              </a:spcBef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26" name="Picture 2" descr="Blu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76900"/>
            <a:ext cx="9144000" cy="1181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DE6"/>
                </a:solidFill>
              </a:rPr>
              <a:t>Hopes</a:t>
            </a: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495800"/>
          </a:xfrm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US" sz="3000" dirty="0" smtClean="0"/>
              <a:t>Partner with </a:t>
            </a:r>
            <a:r>
              <a:rPr lang="en-US" sz="3000" dirty="0"/>
              <a:t>one another to create a culture where we can talk about mental health and substance misuse issues in a way that results in growth of the individual, our team, and our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26" name="Picture 2" descr="Blu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76900"/>
            <a:ext cx="9144000" cy="1181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495800"/>
          </a:xfrm>
        </p:spPr>
        <p:txBody>
          <a:bodyPr/>
          <a:lstStyle/>
          <a:p>
            <a:pPr marL="0" indent="0" eaLnBrk="0" hangingPunct="0">
              <a:spcBef>
                <a:spcPct val="0"/>
              </a:spcBef>
              <a:buNone/>
            </a:pPr>
            <a:endParaRPr lang="en-US" sz="3000" dirty="0" smtClean="0"/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en-US" sz="3000" dirty="0" smtClean="0"/>
              <a:t>“When health is absent, wisdom cannot reveal itself, art cannot manifest, strength cannot fight, wealth becomes useless, and intelligence cannot be applied.”</a:t>
            </a: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en-US" sz="3000" dirty="0" smtClean="0"/>
              <a:t>						~ Herophilus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4503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26" name="Picture 2" descr="Blu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76900"/>
            <a:ext cx="9144000" cy="1181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Mental health matters</a:t>
            </a:r>
            <a:r>
              <a:rPr lang="en-US" sz="3000" dirty="0"/>
              <a:t> – without it, happiness declines, relationships suffer, productivity slips, and personal and organizational resiliency declines. Our minds dictate our level of happiness, success, productivity, and quality of our relationships.</a:t>
            </a:r>
          </a:p>
          <a:p>
            <a:pPr marL="0" indent="0">
              <a:buNone/>
            </a:pPr>
            <a:r>
              <a:rPr lang="en-US" sz="3000" dirty="0"/>
              <a:t> </a:t>
            </a:r>
          </a:p>
          <a:p>
            <a:pPr marL="0" indent="0">
              <a:buNone/>
            </a:pPr>
            <a:r>
              <a:rPr lang="en-US" sz="3000" dirty="0"/>
              <a:t>Mental health is the capacity for each of us to feel, think, and act in ways that enhance our ability to enjoy life and face challenges.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04083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26" name="Picture 2" descr="Blue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676900"/>
            <a:ext cx="9144000" cy="1181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495800"/>
          </a:xfrm>
        </p:spPr>
        <p:txBody>
          <a:bodyPr/>
          <a:lstStyle/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“</a:t>
            </a:r>
            <a:r>
              <a:rPr lang="en-US" sz="3000" dirty="0"/>
              <a:t>Everything we shut our eyes to, </a:t>
            </a:r>
            <a:r>
              <a:rPr lang="en-US" sz="3000" dirty="0" smtClean="0"/>
              <a:t>everything </a:t>
            </a:r>
            <a:r>
              <a:rPr lang="en-US" sz="3000" dirty="0"/>
              <a:t>we run away </a:t>
            </a:r>
            <a:r>
              <a:rPr lang="en-US" sz="3000" dirty="0" smtClean="0"/>
              <a:t>from…can </a:t>
            </a:r>
            <a:r>
              <a:rPr lang="en-US" sz="3000" dirty="0"/>
              <a:t>become a source of beauty, joy, </a:t>
            </a:r>
            <a:r>
              <a:rPr lang="en-US" sz="3000" dirty="0" smtClean="0"/>
              <a:t>and </a:t>
            </a:r>
            <a:r>
              <a:rPr lang="en-US" sz="3000" dirty="0"/>
              <a:t>strength if faced with an open mind.”</a:t>
            </a:r>
          </a:p>
          <a:p>
            <a:pPr marL="0" indent="0">
              <a:buNone/>
            </a:pPr>
            <a:r>
              <a:rPr lang="en-US" sz="3000" dirty="0" smtClean="0"/>
              <a:t>						~ </a:t>
            </a:r>
            <a:r>
              <a:rPr lang="en-US" sz="3000" dirty="0"/>
              <a:t>Henry Miller</a:t>
            </a:r>
          </a:p>
        </p:txBody>
      </p:sp>
    </p:spTree>
    <p:extLst>
      <p:ext uri="{BB962C8B-B14F-4D97-AF65-F5344CB8AC3E}">
        <p14:creationId xmlns:p14="http://schemas.microsoft.com/office/powerpoint/2010/main" val="74516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1224</Words>
  <Application>Microsoft Office PowerPoint</Application>
  <PresentationFormat>On-screen Show (4:3)</PresentationFormat>
  <Paragraphs>213</Paragraphs>
  <Slides>33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Blank Presentation</vt:lpstr>
      <vt:lpstr>Chart</vt:lpstr>
      <vt:lpstr>PowerPoint Presentation</vt:lpstr>
      <vt:lpstr>PowerPoint Presentation</vt:lpstr>
      <vt:lpstr>Hopes</vt:lpstr>
      <vt:lpstr>Hopes</vt:lpstr>
      <vt:lpstr>Hopes</vt:lpstr>
      <vt:lpstr>Hopes</vt:lpstr>
      <vt:lpstr>PowerPoint Presentation</vt:lpstr>
      <vt:lpstr>PowerPoint Presentation</vt:lpstr>
      <vt:lpstr>PowerPoint Presentation</vt:lpstr>
      <vt:lpstr>Our Challenge</vt:lpstr>
      <vt:lpstr>What if I told you…</vt:lpstr>
      <vt:lpstr>What if I told you…</vt:lpstr>
      <vt:lpstr>Would you help me?</vt:lpstr>
      <vt:lpstr>You Did</vt:lpstr>
      <vt:lpstr>This past fiscal year we…</vt:lpstr>
      <vt:lpstr>UnderstandingU</vt:lpstr>
      <vt:lpstr>Key Points</vt:lpstr>
      <vt:lpstr>Key Points</vt:lpstr>
      <vt:lpstr>Key Points</vt:lpstr>
      <vt:lpstr>Mental Health Continuum</vt:lpstr>
      <vt:lpstr>Occasional to Mild Stress</vt:lpstr>
      <vt:lpstr>Work-related Stress</vt:lpstr>
      <vt:lpstr>Emotional Awareness</vt:lpstr>
      <vt:lpstr>Emotional Intelligence</vt:lpstr>
      <vt:lpstr>Most Frequently Encountered Mental Health Illnesses</vt:lpstr>
      <vt:lpstr>Mental Health Illnesses</vt:lpstr>
      <vt:lpstr>Mental Health Illnesses</vt:lpstr>
      <vt:lpstr>Impact on Employee Performance</vt:lpstr>
      <vt:lpstr>Depression Impact on Employee Functioning</vt:lpstr>
      <vt:lpstr>Life</vt:lpstr>
      <vt:lpstr>The Protective-Prevention Model</vt:lpstr>
      <vt:lpstr>What Gives Us Energy?</vt:lpstr>
      <vt:lpstr>The Contract - A word from the led</vt:lpstr>
    </vt:vector>
  </TitlesOfParts>
  <Company>John Pariseau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Pariseau</dc:creator>
  <cp:lastModifiedBy>Ward, Charmaine</cp:lastModifiedBy>
  <cp:revision>44</cp:revision>
  <dcterms:created xsi:type="dcterms:W3CDTF">2007-10-22T21:07:29Z</dcterms:created>
  <dcterms:modified xsi:type="dcterms:W3CDTF">2015-10-29T12:15:52Z</dcterms:modified>
</cp:coreProperties>
</file>