
<file path=[Content_Types].xml><?xml version="1.0" encoding="utf-8"?>
<Types xmlns="http://schemas.openxmlformats.org/package/2006/content-types">
  <Default Extension="pict" ContentType="image/pict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notesSlides/notesSlide9.xml" ContentType="application/vnd.openxmlformats-officedocument.presentationml.notesSlide+xml"/>
  <Override PartName="/ppt/notesSlides/notesSlide16.xml" ContentType="application/vnd.openxmlformats-officedocument.presentationml.notes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.xml" ContentType="application/vnd.openxmlformats-officedocument.presentationml.slideLayout+xml"/>
  <Override PartName="/ppt/notesSlides/notesSlide12.xml" ContentType="application/vnd.openxmlformats-officedocument.presentationml.notesSlide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Default Extension="xml" ContentType="application/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17.xml" ContentType="application/vnd.openxmlformats-officedocument.presentationml.notesSlide+xml"/>
  <Override PartName="/ppt/slides/slide6.xml" ContentType="application/vnd.openxmlformats-officedocument.presentationml.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theme/theme3.xml" ContentType="application/vnd.openxmlformats-officedocument.theme+xml"/>
  <Override PartName="/ppt/notesSlides/notesSlide6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charts/chart2.xml" ContentType="application/vnd.openxmlformats-officedocument.drawingml.chart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Default Extension="vml" ContentType="application/vnd.openxmlformats-officedocument.vmlDrawing"/>
  <Override PartName="/ppt/slides/slide3.xml" ContentType="application/vnd.openxmlformats-officedocument.presentationml.slide+xml"/>
  <Override PartName="/ppt/notesSlides/notesSlide14.xml" ContentType="application/vnd.openxmlformats-officedocument.presentationml.notesSlide+xml"/>
  <Override PartName="/ppt/slideLayouts/slideLayout3.xml" ContentType="application/vnd.openxmlformats-officedocument.presentationml.slideLayout+xml"/>
  <Override PartName="/ppt/notesSlides/notesSlide7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3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8.xml" ContentType="application/vnd.openxmlformats-officedocument.presentationml.slide+xml"/>
  <Override PartName="/ppt/charts/chart3.xml" ContentType="application/vnd.openxmlformats-officedocument.drawingml.chart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8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notesSlides/notesSlide15.xml" ContentType="application/vnd.openxmlformats-officedocument.presentationml.notesSlide+xml"/>
  <Override PartName="/ppt/notesSlides/notesSlide11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Default Extension="bin" ContentType="application/vnd.openxmlformats-officedocument.presentationml.printerSettings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60" r:id="rId1"/>
  </p:sldMasterIdLst>
  <p:notesMasterIdLst>
    <p:notesMasterId r:id="rId19"/>
  </p:notesMasterIdLst>
  <p:handoutMasterIdLst>
    <p:handoutMasterId r:id="rId20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54134" autoAdjust="0"/>
  </p:normalViewPr>
  <p:slideViewPr>
    <p:cSldViewPr snapToGrid="0" snapToObjects="1">
      <p:cViewPr varScale="1">
        <p:scale>
          <a:sx n="54" d="100"/>
          <a:sy n="54" d="100"/>
        </p:scale>
        <p:origin x="-191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handoutMaster" Target="handoutMasters/handout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maihinton:Library:Mail%20Downloads:ITEF%20data%20sheet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maihinton:Library:Mail%20Downloads:ITEF%20data%20sheet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maihinton:Library:Mail%20Downloads:ITEF%20data%20sheet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8"/>
  <c:chart>
    <c:title>
      <c:tx>
        <c:rich>
          <a:bodyPr/>
          <a:lstStyle/>
          <a:p>
            <a:pPr>
              <a:defRPr/>
            </a:pPr>
            <a:r>
              <a:rPr lang="en-US"/>
              <a:t>Looking Time Trials</a:t>
            </a:r>
          </a:p>
        </c:rich>
      </c:tx>
      <c:layout>
        <c:manualLayout>
          <c:xMode val="edge"/>
          <c:yMode val="edge"/>
          <c:x val="0.255049431321085"/>
          <c:y val="0.0694444444444444"/>
        </c:manualLayout>
      </c:layout>
    </c:title>
    <c:plotArea>
      <c:layout/>
      <c:barChart>
        <c:barDir val="col"/>
        <c:grouping val="clustered"/>
        <c:ser>
          <c:idx val="0"/>
          <c:order val="0"/>
          <c:tx>
            <c:strRef>
              <c:f>'selected cases'!$S$24</c:f>
              <c:strCache>
                <c:ptCount val="1"/>
                <c:pt idx="0">
                  <c:v>Unexpected</c:v>
                </c:pt>
              </c:strCache>
            </c:strRef>
          </c:tx>
          <c:val>
            <c:numRef>
              <c:f>'selected cases'!$T$24</c:f>
              <c:numCache>
                <c:formatCode>General</c:formatCode>
                <c:ptCount val="1"/>
                <c:pt idx="0">
                  <c:v>20.047</c:v>
                </c:pt>
              </c:numCache>
            </c:numRef>
          </c:val>
        </c:ser>
        <c:ser>
          <c:idx val="1"/>
          <c:order val="1"/>
          <c:tx>
            <c:strRef>
              <c:f>'selected cases'!$S$25</c:f>
              <c:strCache>
                <c:ptCount val="1"/>
                <c:pt idx="0">
                  <c:v>Expected</c:v>
                </c:pt>
              </c:strCache>
            </c:strRef>
          </c:tx>
          <c:val>
            <c:numRef>
              <c:f>'selected cases'!$T$25</c:f>
              <c:numCache>
                <c:formatCode>General</c:formatCode>
                <c:ptCount val="1"/>
                <c:pt idx="0">
                  <c:v>20.441</c:v>
                </c:pt>
              </c:numCache>
            </c:numRef>
          </c:val>
        </c:ser>
        <c:axId val="473758392"/>
        <c:axId val="472990280"/>
      </c:barChart>
      <c:catAx>
        <c:axId val="473758392"/>
        <c:scaling>
          <c:orientation val="minMax"/>
        </c:scaling>
        <c:delete val="1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Belief Condition</a:t>
                </a:r>
              </a:p>
            </c:rich>
          </c:tx>
          <c:layout/>
        </c:title>
        <c:tickLblPos val="nextTo"/>
        <c:crossAx val="472990280"/>
        <c:crosses val="autoZero"/>
        <c:auto val="1"/>
        <c:lblAlgn val="ctr"/>
        <c:lblOffset val="100"/>
      </c:catAx>
      <c:valAx>
        <c:axId val="472990280"/>
        <c:scaling>
          <c:orientation val="minMax"/>
          <c:min val="0.0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Mean Looking Time (seconds)</a:t>
                </a:r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>
                <a:latin typeface="Times New Roman"/>
                <a:cs typeface="Times New Roman"/>
              </a:defRPr>
            </a:pPr>
            <a:endParaRPr lang="en-US"/>
          </a:p>
        </c:txPr>
        <c:crossAx val="473758392"/>
        <c:crosses val="autoZero"/>
        <c:crossBetween val="between"/>
      </c:valAx>
    </c:plotArea>
    <c:legend>
      <c:legendPos val="r"/>
      <c:layout/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8"/>
  <c:chart>
    <c:title>
      <c:tx>
        <c:rich>
          <a:bodyPr/>
          <a:lstStyle/>
          <a:p>
            <a:pPr>
              <a:defRPr/>
            </a:pPr>
            <a:r>
              <a:rPr lang="en-US"/>
              <a:t>Helping Task</a:t>
            </a: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Sheet1!$S$51</c:f>
              <c:strCache>
                <c:ptCount val="1"/>
                <c:pt idx="0">
                  <c:v>Passes</c:v>
                </c:pt>
              </c:strCache>
            </c:strRef>
          </c:tx>
          <c:val>
            <c:numRef>
              <c:f>Sheet1!$T$51</c:f>
              <c:numCache>
                <c:formatCode>General</c:formatCode>
                <c:ptCount val="1"/>
                <c:pt idx="0">
                  <c:v>20.0</c:v>
                </c:pt>
              </c:numCache>
            </c:numRef>
          </c:val>
        </c:ser>
        <c:ser>
          <c:idx val="1"/>
          <c:order val="1"/>
          <c:tx>
            <c:strRef>
              <c:f>Sheet1!$S$52</c:f>
              <c:strCache>
                <c:ptCount val="1"/>
                <c:pt idx="0">
                  <c:v>Fails</c:v>
                </c:pt>
              </c:strCache>
            </c:strRef>
          </c:tx>
          <c:val>
            <c:numRef>
              <c:f>Sheet1!$T$52</c:f>
              <c:numCache>
                <c:formatCode>General</c:formatCode>
                <c:ptCount val="1"/>
                <c:pt idx="0">
                  <c:v>13.0</c:v>
                </c:pt>
              </c:numCache>
            </c:numRef>
          </c:val>
        </c:ser>
        <c:axId val="472132568"/>
        <c:axId val="473326168"/>
      </c:barChart>
      <c:catAx>
        <c:axId val="472132568"/>
        <c:scaling>
          <c:orientation val="minMax"/>
        </c:scaling>
        <c:delete val="1"/>
        <c:axPos val="b"/>
        <c:tickLblPos val="nextTo"/>
        <c:crossAx val="473326168"/>
        <c:crosses val="autoZero"/>
        <c:auto val="1"/>
        <c:lblAlgn val="ctr"/>
        <c:lblOffset val="100"/>
      </c:catAx>
      <c:valAx>
        <c:axId val="473326168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No. of Children</a:t>
                </a:r>
              </a:p>
            </c:rich>
          </c:tx>
          <c:layout/>
        </c:title>
        <c:numFmt formatCode="General" sourceLinked="1"/>
        <c:tickLblPos val="nextTo"/>
        <c:crossAx val="472132568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>
          <a:latin typeface="Times New Roman"/>
          <a:cs typeface="Times New Roman"/>
        </a:defRPr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8"/>
  <c:chart>
    <c:title>
      <c:tx>
        <c:rich>
          <a:bodyPr/>
          <a:lstStyle/>
          <a:p>
            <a:pPr>
              <a:defRPr/>
            </a:pPr>
            <a:r>
              <a:rPr lang="en-US"/>
              <a:t>Helping Task &amp; Looking Time</a:t>
            </a: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'selected cases'!$O$30</c:f>
              <c:strCache>
                <c:ptCount val="1"/>
                <c:pt idx="0">
                  <c:v>Unexpected (Reality-based)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cat>
            <c:strRef>
              <c:f>'selected cases'!$N$31:$N$33</c:f>
              <c:strCache>
                <c:ptCount val="3"/>
                <c:pt idx="0">
                  <c:v>Buttelmann-Pass</c:v>
                </c:pt>
                <c:pt idx="1">
                  <c:v>Buttelmann-Fail</c:v>
                </c:pt>
                <c:pt idx="2">
                  <c:v>Buttelmann-No Help</c:v>
                </c:pt>
              </c:strCache>
            </c:strRef>
          </c:cat>
          <c:val>
            <c:numRef>
              <c:f>'selected cases'!$O$31:$O$33</c:f>
              <c:numCache>
                <c:formatCode>General</c:formatCode>
                <c:ptCount val="3"/>
                <c:pt idx="0">
                  <c:v>20.5125</c:v>
                </c:pt>
                <c:pt idx="1">
                  <c:v>16.575</c:v>
                </c:pt>
                <c:pt idx="2">
                  <c:v>25.975</c:v>
                </c:pt>
              </c:numCache>
            </c:numRef>
          </c:val>
        </c:ser>
        <c:ser>
          <c:idx val="1"/>
          <c:order val="1"/>
          <c:tx>
            <c:strRef>
              <c:f>'selected cases'!$P$30</c:f>
              <c:strCache>
                <c:ptCount val="1"/>
                <c:pt idx="0">
                  <c:v>Expected (False belief-based)</c:v>
                </c:pt>
              </c:strCache>
            </c:strRef>
          </c:tx>
          <c:spPr>
            <a:gradFill rotWithShape="0">
              <a:gsLst>
                <a:gs pos="0">
                  <a:srgbClr val="FF9A99"/>
                </a:gs>
                <a:gs pos="100000">
                  <a:srgbClr val="D1403C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cat>
            <c:strRef>
              <c:f>'selected cases'!$N$31:$N$33</c:f>
              <c:strCache>
                <c:ptCount val="3"/>
                <c:pt idx="0">
                  <c:v>Buttelmann-Pass</c:v>
                </c:pt>
                <c:pt idx="1">
                  <c:v>Buttelmann-Fail</c:v>
                </c:pt>
                <c:pt idx="2">
                  <c:v>Buttelmann-No Help</c:v>
                </c:pt>
              </c:strCache>
            </c:strRef>
          </c:cat>
          <c:val>
            <c:numRef>
              <c:f>'selected cases'!$P$31:$P$33</c:f>
              <c:numCache>
                <c:formatCode>General</c:formatCode>
                <c:ptCount val="3"/>
                <c:pt idx="0">
                  <c:v>17.2</c:v>
                </c:pt>
                <c:pt idx="1">
                  <c:v>23.85</c:v>
                </c:pt>
                <c:pt idx="2">
                  <c:v>25.65</c:v>
                </c:pt>
              </c:numCache>
            </c:numRef>
          </c:val>
        </c:ser>
        <c:axId val="531106360"/>
        <c:axId val="531057864"/>
      </c:barChart>
      <c:catAx>
        <c:axId val="531106360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crossAx val="531057864"/>
        <c:crosses val="autoZero"/>
        <c:auto val="1"/>
        <c:lblAlgn val="ctr"/>
        <c:lblOffset val="100"/>
      </c:catAx>
      <c:valAx>
        <c:axId val="531057864"/>
        <c:scaling>
          <c:orientation val="minMax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Mean Looking Time (seconds)</a:t>
                </a:r>
              </a:p>
            </c:rich>
          </c:tx>
          <c:layout/>
        </c:title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crossAx val="531106360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legend>
      <c:legendPos val="r"/>
      <c:layout/>
      <c:spPr>
        <a:noFill/>
        <a:ln w="25400">
          <a:noFill/>
        </a:ln>
      </c:spPr>
    </c:legend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ict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D91D6F-64A3-9A44-88C6-CFD2227659EB}" type="datetimeFigureOut">
              <a:rPr lang="en-US" smtClean="0"/>
              <a:pPr/>
              <a:t>3/7/11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7F5E85-1E2A-DD45-BE2D-F1B805241D6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6FEA35-5BD4-0A47-9653-5E73B7FB7937}" type="datetimeFigureOut">
              <a:rPr lang="en-US" smtClean="0"/>
              <a:pPr/>
              <a:t>3/7/11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91B965-0BE9-AE4A-8526-57A4D4FC8BF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B84D1A-8817-964A-A405-BCE3B3819699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B84D1A-8817-964A-A405-BCE3B3819699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B84D1A-8817-964A-A405-BCE3B3819699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B84D1A-8817-964A-A405-BCE3B3819699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B84D1A-8817-964A-A405-BCE3B3819699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B84D1A-8817-964A-A405-BCE3B3819699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B84D1A-8817-964A-A405-BCE3B3819699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B84D1A-8817-964A-A405-BCE3B3819699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B84D1A-8817-964A-A405-BCE3B3819699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B84D1A-8817-964A-A405-BCE3B3819699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B84D1A-8817-964A-A405-BCE3B3819699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B84D1A-8817-964A-A405-BCE3B3819699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B84D1A-8817-964A-A405-BCE3B3819699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B84D1A-8817-964A-A405-BCE3B3819699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>
              <a:buClr>
                <a:srgbClr val="0BD0D9"/>
              </a:buClr>
            </a:pPr>
            <a:endParaRPr lang="en-US" sz="1200" dirty="0" smtClean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B84D1A-8817-964A-A405-BCE3B3819699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B84D1A-8817-964A-A405-BCE3B3819699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B84D1A-8817-964A-A405-BCE3B3819699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F2CD5-A386-2048-A3FD-BA6120426F4E}" type="datetimeFigureOut">
              <a:rPr lang="en-US" smtClean="0"/>
              <a:pPr/>
              <a:t>3/7/11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19470-C815-0943-8AD0-AF43971CFC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F2CD5-A386-2048-A3FD-BA6120426F4E}" type="datetimeFigureOut">
              <a:rPr lang="en-US" smtClean="0"/>
              <a:pPr/>
              <a:t>3/7/11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19470-C815-0943-8AD0-AF43971CFC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F2CD5-A386-2048-A3FD-BA6120426F4E}" type="datetimeFigureOut">
              <a:rPr lang="en-US" smtClean="0"/>
              <a:pPr/>
              <a:t>3/7/11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19470-C815-0943-8AD0-AF43971CFC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F2CD5-A386-2048-A3FD-BA6120426F4E}" type="datetimeFigureOut">
              <a:rPr lang="en-US" smtClean="0"/>
              <a:pPr/>
              <a:t>3/7/11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19470-C815-0943-8AD0-AF43971CFC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F2CD5-A386-2048-A3FD-BA6120426F4E}" type="datetimeFigureOut">
              <a:rPr lang="en-US" smtClean="0"/>
              <a:pPr/>
              <a:t>3/7/11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19470-C815-0943-8AD0-AF43971CFC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F2CD5-A386-2048-A3FD-BA6120426F4E}" type="datetimeFigureOut">
              <a:rPr lang="en-US" smtClean="0"/>
              <a:pPr/>
              <a:t>3/7/11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19470-C815-0943-8AD0-AF43971CFC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F2CD5-A386-2048-A3FD-BA6120426F4E}" type="datetimeFigureOut">
              <a:rPr lang="en-US" smtClean="0"/>
              <a:pPr/>
              <a:t>3/7/11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19470-C815-0943-8AD0-AF43971CFC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F2CD5-A386-2048-A3FD-BA6120426F4E}" type="datetimeFigureOut">
              <a:rPr lang="en-US" smtClean="0"/>
              <a:pPr/>
              <a:t>3/7/11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19470-C815-0943-8AD0-AF43971CFC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F2CD5-A386-2048-A3FD-BA6120426F4E}" type="datetimeFigureOut">
              <a:rPr lang="en-US" smtClean="0"/>
              <a:pPr/>
              <a:t>3/7/11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19470-C815-0943-8AD0-AF43971CFC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F2CD5-A386-2048-A3FD-BA6120426F4E}" type="datetimeFigureOut">
              <a:rPr lang="en-US" smtClean="0"/>
              <a:pPr/>
              <a:t>3/7/11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19470-C815-0943-8AD0-AF43971CFC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F2CD5-A386-2048-A3FD-BA6120426F4E}" type="datetimeFigureOut">
              <a:rPr lang="en-US" smtClean="0"/>
              <a:pPr/>
              <a:t>3/7/11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5719470-C815-0943-8AD0-AF43971CFCD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38F2CD5-A386-2048-A3FD-BA6120426F4E}" type="datetimeFigureOut">
              <a:rPr lang="en-US" smtClean="0"/>
              <a:pPr/>
              <a:t>3/7/11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5719470-C815-0943-8AD0-AF43971CFCD5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4" Type="http://schemas.openxmlformats.org/officeDocument/2006/relationships/image" Target="../media/image8.png"/><Relationship Id="rId1" Type="http://schemas.openxmlformats.org/officeDocument/2006/relationships/video" Target="file://localhost/private/var/folders/aI/aI3NubiGGJ8fvCJLHGSth++++TI/-Tmp-/com.apple.mail.drag-T0x10051ffd0.tmp.KXHmu7/ITEF%20example.mov" TargetMode="Externa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4" Type="http://schemas.openxmlformats.org/officeDocument/2006/relationships/image" Target="../media/image9.png"/><Relationship Id="rId1" Type="http://schemas.openxmlformats.org/officeDocument/2006/relationships/video" Target="file://localhost/private/var/folders/aI/aI3NubiGGJ8fvCJLHGSth++++TI/-Tmp-/com.apple.mail.drag-T0x10051ffd0.tmp.cvyyWK/LT_1_demo.mov" TargetMode="External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chart" Target="../charts/char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oleObject" Target="!OLE_LINK1" TargetMode="External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Theory of Mind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199" y="3899938"/>
            <a:ext cx="5811111" cy="1752600"/>
          </a:xfrm>
        </p:spPr>
        <p:txBody>
          <a:bodyPr>
            <a:normAutofit/>
          </a:bodyPr>
          <a:lstStyle/>
          <a:p>
            <a:r>
              <a:rPr lang="en-US" dirty="0" smtClean="0"/>
              <a:t>Presenter: Mai Hinton</a:t>
            </a:r>
          </a:p>
          <a:p>
            <a:r>
              <a:rPr lang="en-US" dirty="0" smtClean="0"/>
              <a:t>Mentors: Lindsey Powell &amp; Kate Hobbs</a:t>
            </a:r>
          </a:p>
          <a:p>
            <a:r>
              <a:rPr lang="en-US" dirty="0" smtClean="0"/>
              <a:t>February 2011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False Belief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53062" y="2240953"/>
            <a:ext cx="3548005" cy="1673135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dirty="0" smtClean="0"/>
              <a:t>Same as TB-yellow </a:t>
            </a:r>
            <a:r>
              <a:rPr lang="en-US" i="1" dirty="0" smtClean="0"/>
              <a:t>but</a:t>
            </a:r>
            <a:r>
              <a:rPr lang="en-US" dirty="0" smtClean="0"/>
              <a:t> then toy shifts to the green box when the agent is not watching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b="1" dirty="0" smtClean="0"/>
              <a:t>FB-yellow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240955"/>
            <a:ext cx="3140973" cy="167313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3901939"/>
            <a:ext cx="3140973" cy="130711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153063" y="4456545"/>
            <a:ext cx="1830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Wingdings"/>
                <a:ea typeface="Wingdings"/>
                <a:cs typeface="Wingdings"/>
              </a:rPr>
              <a:t></a:t>
            </a:r>
            <a:r>
              <a:rPr lang="en-US" dirty="0" smtClean="0"/>
              <a:t> Unexpected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ToM</a:t>
            </a:r>
            <a:r>
              <a:rPr lang="en-US" dirty="0" smtClean="0"/>
              <a:t> in 18-month-olds?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Current Research</a:t>
            </a:r>
          </a:p>
          <a:p>
            <a:pPr lvl="1"/>
            <a:r>
              <a:rPr lang="en-US" dirty="0" err="1" smtClean="0"/>
              <a:t>Baillargeon</a:t>
            </a:r>
            <a:r>
              <a:rPr lang="en-US" dirty="0" smtClean="0"/>
              <a:t> reading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In This Lab</a:t>
            </a:r>
          </a:p>
          <a:p>
            <a:pPr lvl="1"/>
            <a:r>
              <a:rPr lang="en-US" dirty="0" smtClean="0"/>
              <a:t>Helping Task</a:t>
            </a:r>
          </a:p>
          <a:p>
            <a:pPr lvl="1"/>
            <a:r>
              <a:rPr lang="en-US" dirty="0" smtClean="0"/>
              <a:t>Looking Time Task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Helping Task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3227477" cy="438912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(</a:t>
            </a:r>
            <a:r>
              <a:rPr lang="en-US" dirty="0" err="1" smtClean="0"/>
              <a:t>Buttelmann</a:t>
            </a:r>
            <a:r>
              <a:rPr lang="en-US" dirty="0" smtClean="0"/>
              <a:t>, 2009)</a:t>
            </a:r>
          </a:p>
          <a:p>
            <a:endParaRPr lang="en-US" dirty="0" smtClean="0"/>
          </a:p>
          <a:p>
            <a:r>
              <a:rPr lang="en-US" dirty="0" smtClean="0"/>
              <a:t>Active behavioral measure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ITEF example.mov">
            <a:hlinkClick r:id="" action="ppaction://media"/>
          </p:cNvPr>
          <p:cNvPicPr/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4328557" y="1935480"/>
            <a:ext cx="4064000" cy="304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Looking Time Task in Our Lab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5588124" cy="3017520"/>
          </a:xfrm>
        </p:spPr>
        <p:txBody>
          <a:bodyPr/>
          <a:lstStyle/>
          <a:p>
            <a:r>
              <a:rPr lang="en-US" dirty="0" err="1" smtClean="0"/>
              <a:t>Onishi</a:t>
            </a:r>
            <a:r>
              <a:rPr lang="en-US" dirty="0" smtClean="0"/>
              <a:t> &amp; </a:t>
            </a:r>
            <a:r>
              <a:rPr lang="en-US" dirty="0" err="1" smtClean="0"/>
              <a:t>Baillargeon</a:t>
            </a:r>
            <a:r>
              <a:rPr lang="en-US" dirty="0" smtClean="0"/>
              <a:t> design</a:t>
            </a:r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7" name="LT_1_demo.mov">
            <a:hlinkClick r:id="" action="ppaction://media"/>
          </p:cNvPr>
          <p:cNvPicPr/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540000" y="2779493"/>
            <a:ext cx="4064000" cy="304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Looking Time Results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5564" y="2304086"/>
            <a:ext cx="1695451" cy="312667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286001" y="5611091"/>
            <a:ext cx="127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Our Data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056909" y="5611092"/>
            <a:ext cx="2863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Onishi</a:t>
            </a:r>
            <a:r>
              <a:rPr lang="en-US" dirty="0" smtClean="0"/>
              <a:t> &amp; </a:t>
            </a:r>
            <a:r>
              <a:rPr lang="en-US" dirty="0" err="1" smtClean="0"/>
              <a:t>Baillargeon</a:t>
            </a:r>
            <a:r>
              <a:rPr lang="en-US" dirty="0" smtClean="0"/>
              <a:t>, 2005</a:t>
            </a:r>
            <a:endParaRPr lang="en-US" dirty="0"/>
          </a:p>
        </p:txBody>
      </p:sp>
      <p:graphicFrame>
        <p:nvGraphicFramePr>
          <p:cNvPr id="14" name="Chart 13"/>
          <p:cNvGraphicFramePr/>
          <p:nvPr/>
        </p:nvGraphicFramePr>
        <p:xfrm>
          <a:off x="600363" y="2519219"/>
          <a:ext cx="4802909" cy="29533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7366000" y="3994727"/>
            <a:ext cx="15009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ＭＳ ゴシック"/>
                <a:ea typeface="ＭＳ ゴシック"/>
                <a:cs typeface="ＭＳ ゴシック"/>
              </a:rPr>
              <a:t>☐</a:t>
            </a:r>
            <a:r>
              <a:rPr lang="en-US" sz="1200" dirty="0" smtClean="0"/>
              <a:t> Yellow Box</a:t>
            </a:r>
          </a:p>
          <a:p>
            <a:r>
              <a:rPr lang="en-US" sz="1600" dirty="0" err="1" smtClean="0">
                <a:latin typeface="Wingdings"/>
                <a:ea typeface="Wingdings"/>
                <a:cs typeface="Wingdings"/>
              </a:rPr>
              <a:t></a:t>
            </a:r>
            <a:r>
              <a:rPr lang="en-US" sz="1200" dirty="0" err="1" smtClean="0"/>
              <a:t>Green</a:t>
            </a:r>
            <a:r>
              <a:rPr lang="en-US" sz="1200" dirty="0" smtClean="0"/>
              <a:t> Box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Helping Task Results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61999" y="5144655"/>
            <a:ext cx="28170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Note: There were also 9 children who did not help.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6927" y="2561937"/>
            <a:ext cx="2940312" cy="2310245"/>
          </a:xfrm>
          <a:prstGeom prst="rect">
            <a:avLst/>
          </a:prstGeom>
        </p:spPr>
      </p:pic>
      <p:graphicFrame>
        <p:nvGraphicFramePr>
          <p:cNvPr id="8" name="Chart 7"/>
          <p:cNvGraphicFramePr/>
          <p:nvPr/>
        </p:nvGraphicFramePr>
        <p:xfrm>
          <a:off x="369455" y="2242128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Looking at Both Looking Time and Helping Tasks</a:t>
            </a:r>
            <a:endParaRPr lang="en-US" dirty="0"/>
          </a:p>
        </p:txBody>
      </p:sp>
      <p:graphicFrame>
        <p:nvGraphicFramePr>
          <p:cNvPr id="6" name="Chart 5"/>
          <p:cNvGraphicFramePr>
            <a:graphicFrameLocks/>
          </p:cNvGraphicFramePr>
          <p:nvPr/>
        </p:nvGraphicFramePr>
        <p:xfrm>
          <a:off x="1605039" y="2170543"/>
          <a:ext cx="6689216" cy="41794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Recap</a:t>
            </a:r>
          </a:p>
          <a:p>
            <a:pPr lvl="1"/>
            <a:r>
              <a:rPr lang="en-US" dirty="0" smtClean="0"/>
              <a:t>Theory of mind</a:t>
            </a:r>
          </a:p>
          <a:p>
            <a:pPr lvl="1"/>
            <a:r>
              <a:rPr lang="en-US" dirty="0" smtClean="0"/>
              <a:t>Studies</a:t>
            </a:r>
          </a:p>
          <a:p>
            <a:pPr lvl="1"/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Thoughts?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Presentation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What is theory of mind?</a:t>
            </a:r>
          </a:p>
          <a:p>
            <a:endParaRPr lang="en-US" dirty="0" smtClean="0"/>
          </a:p>
          <a:p>
            <a:r>
              <a:rPr lang="en-US" dirty="0" smtClean="0"/>
              <a:t>Theory of mind studies with preschool-age children</a:t>
            </a:r>
          </a:p>
          <a:p>
            <a:pPr lvl="1"/>
            <a:r>
              <a:rPr lang="en-US" dirty="0" smtClean="0"/>
              <a:t>False Belief Task</a:t>
            </a:r>
          </a:p>
          <a:p>
            <a:pPr lvl="1">
              <a:buNone/>
            </a:pPr>
            <a:endParaRPr lang="en-US" dirty="0" smtClean="0"/>
          </a:p>
          <a:p>
            <a:r>
              <a:rPr lang="en-US" dirty="0" smtClean="0"/>
              <a:t>Theory of mind studies with younger children</a:t>
            </a:r>
          </a:p>
          <a:p>
            <a:pPr lvl="1"/>
            <a:r>
              <a:rPr lang="en-US" dirty="0" smtClean="0"/>
              <a:t>Looking Time</a:t>
            </a:r>
          </a:p>
          <a:p>
            <a:pPr lvl="1"/>
            <a:r>
              <a:rPr lang="en-US" dirty="0" smtClean="0"/>
              <a:t>Helping</a:t>
            </a:r>
          </a:p>
          <a:p>
            <a:pPr lvl="1">
              <a:buNone/>
            </a:pPr>
            <a:endParaRPr lang="en-US" dirty="0" smtClean="0"/>
          </a:p>
          <a:p>
            <a:pPr lvl="0">
              <a:buClr>
                <a:srgbClr val="0BD0D9"/>
              </a:buClr>
            </a:pPr>
            <a:r>
              <a:rPr lang="en-US" dirty="0" smtClean="0">
                <a:solidFill>
                  <a:prstClr val="black"/>
                </a:solidFill>
              </a:rPr>
              <a:t>Discussion</a:t>
            </a:r>
          </a:p>
          <a:p>
            <a:pPr lvl="1"/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theory of mind?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Understanding others’ mental states, such as thoughts, feelings and beliefs, and using them to predict and explain their behavior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 children possess a </a:t>
            </a:r>
            <a:r>
              <a:rPr lang="en-US" dirty="0" err="1" smtClean="0"/>
              <a:t>ToM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Preschool studies (3- and 4-year-olds)</a:t>
            </a:r>
          </a:p>
          <a:p>
            <a:endParaRPr lang="en-US" dirty="0" smtClean="0"/>
          </a:p>
          <a:p>
            <a:r>
              <a:rPr lang="en-US" dirty="0" smtClean="0"/>
              <a:t>Elicited response</a:t>
            </a:r>
          </a:p>
          <a:p>
            <a:pPr lvl="1"/>
            <a:r>
              <a:rPr lang="en-US" dirty="0" smtClean="0"/>
              <a:t>False Belief Task (</a:t>
            </a:r>
            <a:r>
              <a:rPr lang="en-US" dirty="0" err="1" smtClean="0"/>
              <a:t>Wimmer</a:t>
            </a:r>
            <a:r>
              <a:rPr lang="en-US" dirty="0" smtClean="0"/>
              <a:t> &amp; </a:t>
            </a:r>
            <a:r>
              <a:rPr lang="en-US" dirty="0" err="1" smtClean="0"/>
              <a:t>Perner</a:t>
            </a:r>
            <a:r>
              <a:rPr lang="en-US" dirty="0" smtClean="0"/>
              <a:t>, 1983)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Sally-Anne Task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3978422" cy="351836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Sally plays with her </a:t>
            </a:r>
            <a:r>
              <a:rPr lang="en-US" dirty="0" err="1" smtClean="0"/>
              <a:t>dollie</a:t>
            </a:r>
            <a:r>
              <a:rPr lang="en-US" dirty="0" smtClean="0"/>
              <a:t> and then places her into the crib, under the covers.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Sally then leaves the room.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While Sally is gone, naughty Anne hides the </a:t>
            </a:r>
            <a:r>
              <a:rPr lang="en-US" dirty="0" err="1" smtClean="0"/>
              <a:t>dollie</a:t>
            </a:r>
            <a:r>
              <a:rPr lang="en-US" dirty="0" smtClean="0"/>
              <a:t> in the toy box.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Sally returns.</a:t>
            </a:r>
          </a:p>
          <a:p>
            <a:pPr>
              <a:buNone/>
            </a:pPr>
            <a:endParaRPr lang="en-US" dirty="0" smtClean="0"/>
          </a:p>
        </p:txBody>
      </p:sp>
      <p:graphicFrame>
        <p:nvGraphicFramePr>
          <p:cNvPr id="252930" name="Object 2"/>
          <p:cNvGraphicFramePr>
            <a:graphicFrameLocks noChangeAspect="1"/>
          </p:cNvGraphicFramePr>
          <p:nvPr/>
        </p:nvGraphicFramePr>
        <p:xfrm>
          <a:off x="4684429" y="1847088"/>
          <a:ext cx="3209371" cy="4477512"/>
        </p:xfrm>
        <a:graphic>
          <a:graphicData uri="http://schemas.openxmlformats.org/presentationml/2006/ole">
            <p:oleObj spid="_x0000_s14338" name="Document" r:id="rId4" imgW="4178300" imgH="5829300" progId="Word.Document.12">
              <p:link updateAutomatic="1"/>
            </p:oleObj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57200" y="5453840"/>
            <a:ext cx="39784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“Where will she look for her </a:t>
            </a:r>
            <a:r>
              <a:rPr lang="en-US" dirty="0" err="1" smtClean="0"/>
              <a:t>dollie</a:t>
            </a:r>
            <a:r>
              <a:rPr lang="en-US" dirty="0" smtClean="0"/>
              <a:t>?”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 of Sally-Anne Task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9613"/>
            <a:ext cx="8229600" cy="1174023"/>
          </a:xfrm>
        </p:spPr>
        <p:txBody>
          <a:bodyPr>
            <a:normAutofit/>
          </a:bodyPr>
          <a:lstStyle/>
          <a:p>
            <a:r>
              <a:rPr lang="en-US" dirty="0" smtClean="0"/>
              <a:t>Consistent and significant results over many studies</a:t>
            </a:r>
          </a:p>
          <a:p>
            <a:pPr lvl="1"/>
            <a:r>
              <a:rPr lang="en-US" dirty="0" smtClean="0"/>
              <a:t>4-year-olds answer correctly; 3-year-olds do not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3463636"/>
            <a:ext cx="7699745" cy="17843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lvl="0" indent="-274320" defTabSz="914400">
              <a:spcBef>
                <a:spcPct val="20000"/>
              </a:spcBef>
              <a:buClr>
                <a:srgbClr val="0BD0D9"/>
              </a:buClr>
              <a:buSzPct val="95000"/>
              <a:buFont typeface="Wingdings 2"/>
              <a:buChar char=""/>
            </a:pPr>
            <a:r>
              <a:rPr lang="en-US" sz="2595" dirty="0">
                <a:solidFill>
                  <a:prstClr val="black"/>
                </a:solidFill>
              </a:rPr>
              <a:t>Do you think this is good evidence of </a:t>
            </a:r>
            <a:r>
              <a:rPr lang="en-US" sz="2595" dirty="0" err="1">
                <a:solidFill>
                  <a:prstClr val="black"/>
                </a:solidFill>
              </a:rPr>
              <a:t>ToM</a:t>
            </a:r>
            <a:r>
              <a:rPr lang="en-US" sz="2595" dirty="0">
                <a:solidFill>
                  <a:prstClr val="black"/>
                </a:solidFill>
              </a:rPr>
              <a:t>?</a:t>
            </a:r>
            <a:endParaRPr lang="en-US" sz="2595" dirty="0" smtClean="0">
              <a:solidFill>
                <a:prstClr val="black"/>
              </a:solidFill>
            </a:endParaRPr>
          </a:p>
          <a:p>
            <a:pPr marL="274320" lvl="0" indent="-274320" defTabSz="914400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en-US" sz="2600" dirty="0">
                <a:solidFill>
                  <a:prstClr val="black"/>
                </a:solidFill>
              </a:rPr>
              <a:t>	</a:t>
            </a:r>
            <a:r>
              <a:rPr lang="en-US" sz="2600" dirty="0" smtClean="0">
                <a:solidFill>
                  <a:prstClr val="black"/>
                </a:solidFill>
              </a:rPr>
              <a:t>Why </a:t>
            </a:r>
            <a:r>
              <a:rPr lang="en-US" sz="2600" dirty="0">
                <a:solidFill>
                  <a:prstClr val="black"/>
                </a:solidFill>
              </a:rPr>
              <a:t>do 3-year-olds fail this task</a:t>
            </a:r>
            <a:r>
              <a:rPr lang="en-US" sz="2600" dirty="0" smtClean="0">
                <a:solidFill>
                  <a:prstClr val="black"/>
                </a:solidFill>
              </a:rPr>
              <a:t>?</a:t>
            </a:r>
          </a:p>
          <a:p>
            <a:pPr marL="274320" lvl="0" indent="-274320" defTabSz="914400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en-US" sz="2600" dirty="0">
                <a:solidFill>
                  <a:prstClr val="black"/>
                </a:solidFill>
              </a:rPr>
              <a:t>	</a:t>
            </a:r>
            <a:r>
              <a:rPr lang="en-US" sz="2600" dirty="0" smtClean="0">
                <a:solidFill>
                  <a:prstClr val="black"/>
                </a:solidFill>
              </a:rPr>
              <a:t>Are </a:t>
            </a:r>
            <a:r>
              <a:rPr lang="en-US" sz="2600" dirty="0">
                <a:solidFill>
                  <a:prstClr val="black"/>
                </a:solidFill>
              </a:rPr>
              <a:t>3-year-olds capable of a </a:t>
            </a:r>
            <a:r>
              <a:rPr lang="en-US" sz="2600" dirty="0" err="1">
                <a:solidFill>
                  <a:prstClr val="black"/>
                </a:solidFill>
              </a:rPr>
              <a:t>ToM</a:t>
            </a:r>
            <a:r>
              <a:rPr lang="en-US" sz="2600" dirty="0">
                <a:solidFill>
                  <a:prstClr val="black"/>
                </a:solidFill>
              </a:rPr>
              <a:t>?</a:t>
            </a:r>
            <a:r>
              <a:rPr lang="en-US" sz="2600" dirty="0" smtClean="0">
                <a:solidFill>
                  <a:prstClr val="black"/>
                </a:solidFill>
              </a:rPr>
              <a:t> 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5726545"/>
            <a:ext cx="64008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prstClr val="black"/>
                </a:solidFill>
              </a:rPr>
              <a:t>What could be done differently?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Spontaneous-response tasks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lr>
                <a:srgbClr val="0BD0D9"/>
              </a:buClr>
            </a:pPr>
            <a:endParaRPr lang="en-US" sz="2595" dirty="0" smtClean="0">
              <a:solidFill>
                <a:prstClr val="black"/>
              </a:solidFill>
            </a:endParaRPr>
          </a:p>
          <a:p>
            <a:pPr lvl="0">
              <a:buClr>
                <a:srgbClr val="0BD0D9"/>
              </a:buClr>
            </a:pPr>
            <a:r>
              <a:rPr lang="en-US" sz="2595" dirty="0" smtClean="0">
                <a:solidFill>
                  <a:prstClr val="black"/>
                </a:solidFill>
              </a:rPr>
              <a:t>Violation of Expectations</a:t>
            </a:r>
          </a:p>
          <a:p>
            <a:pPr lvl="1">
              <a:buClr>
                <a:srgbClr val="0000FF"/>
              </a:buClr>
            </a:pPr>
            <a:r>
              <a:rPr lang="en-US" sz="2195" dirty="0" smtClean="0">
                <a:solidFill>
                  <a:prstClr val="black"/>
                </a:solidFill>
              </a:rPr>
              <a:t>Measure looking time</a:t>
            </a:r>
          </a:p>
          <a:p>
            <a:pPr lvl="0">
              <a:buClr>
                <a:srgbClr val="0BD0D9"/>
              </a:buClr>
              <a:buNone/>
            </a:pPr>
            <a:endParaRPr lang="en-US" sz="2595" dirty="0" smtClean="0">
              <a:solidFill>
                <a:prstClr val="black"/>
              </a:solidFill>
            </a:endParaRPr>
          </a:p>
          <a:p>
            <a:pPr lvl="0">
              <a:buClr>
                <a:srgbClr val="0BD0D9"/>
              </a:buClr>
            </a:pPr>
            <a:r>
              <a:rPr lang="en-US" sz="2595" dirty="0" err="1" smtClean="0">
                <a:solidFill>
                  <a:prstClr val="black"/>
                </a:solidFill>
              </a:rPr>
              <a:t>Onishi</a:t>
            </a:r>
            <a:r>
              <a:rPr lang="en-US" sz="2595" dirty="0" smtClean="0">
                <a:solidFill>
                  <a:prstClr val="black"/>
                </a:solidFill>
              </a:rPr>
              <a:t> &amp; </a:t>
            </a:r>
            <a:r>
              <a:rPr lang="en-US" sz="2595" dirty="0" err="1" smtClean="0">
                <a:solidFill>
                  <a:prstClr val="black"/>
                </a:solidFill>
              </a:rPr>
              <a:t>Baillargeon</a:t>
            </a:r>
            <a:r>
              <a:rPr lang="en-US" sz="2595" dirty="0" smtClean="0">
                <a:solidFill>
                  <a:prstClr val="black"/>
                </a:solidFill>
              </a:rPr>
              <a:t>, 2005</a:t>
            </a:r>
          </a:p>
          <a:p>
            <a:pPr lvl="0">
              <a:buClr>
                <a:srgbClr val="0BD0D9"/>
              </a:buClr>
            </a:pPr>
            <a:endParaRPr lang="en-US" sz="2595" dirty="0" smtClean="0">
              <a:solidFill>
                <a:prstClr val="black"/>
              </a:solidFill>
            </a:endParaRPr>
          </a:p>
          <a:p>
            <a:pPr lvl="0">
              <a:buClr>
                <a:srgbClr val="0BD0D9"/>
              </a:buClr>
            </a:pPr>
            <a:endParaRPr lang="en-US" sz="2595" dirty="0" smtClean="0">
              <a:solidFill>
                <a:prstClr val="black"/>
              </a:solidFill>
            </a:endParaRP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Understanding False Beliefs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752" y="2358766"/>
            <a:ext cx="3943932" cy="255291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27684" y="2358766"/>
            <a:ext cx="391648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Familiarization trials</a:t>
            </a:r>
          </a:p>
          <a:p>
            <a:endParaRPr lang="en-US" dirty="0" smtClean="0"/>
          </a:p>
          <a:p>
            <a:r>
              <a:rPr lang="en-US" dirty="0" smtClean="0"/>
              <a:t>Trial 1: Agent plays with toy, hides it in the green box and then leaves hand in green box for several seconds and curtain drops</a:t>
            </a:r>
          </a:p>
          <a:p>
            <a:endParaRPr lang="en-US" dirty="0" smtClean="0"/>
          </a:p>
          <a:p>
            <a:r>
              <a:rPr lang="en-US" dirty="0" smtClean="0"/>
              <a:t>Trial 2 &amp; 3: Curtain opens, agent reaches hand into green box (where the toy is) and stays there until curtain drops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83752" y="4911685"/>
            <a:ext cx="33226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</a:t>
            </a:r>
            <a:r>
              <a:rPr lang="en-US" dirty="0" err="1" smtClean="0"/>
              <a:t>Onishi</a:t>
            </a:r>
            <a:r>
              <a:rPr lang="en-US" dirty="0" smtClean="0"/>
              <a:t> &amp; </a:t>
            </a:r>
            <a:r>
              <a:rPr lang="en-US" dirty="0" err="1" smtClean="0"/>
              <a:t>Baillargeon</a:t>
            </a:r>
            <a:r>
              <a:rPr lang="en-US" dirty="0" smtClean="0"/>
              <a:t>, 2005)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True Belief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4363072"/>
            <a:ext cx="7201585" cy="1467620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en-US" dirty="0" smtClean="0"/>
              <a:t>Agent watches while the toy moves from the green to yellow box</a:t>
            </a:r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r>
              <a:rPr lang="en-US" b="1" dirty="0" smtClean="0"/>
              <a:t>TB-yellow</a:t>
            </a:r>
            <a:endParaRPr lang="en-US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078824"/>
            <a:ext cx="4830618" cy="138700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7818" y="2078824"/>
            <a:ext cx="3155946" cy="138700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534727" y="3833091"/>
            <a:ext cx="19090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Expected  </a:t>
            </a:r>
            <a:r>
              <a:rPr lang="en-US" dirty="0" err="1" smtClean="0">
                <a:latin typeface="Wingdings"/>
                <a:ea typeface="Wingdings"/>
                <a:cs typeface="Wingdings"/>
              </a:rPr>
              <a:t>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ＭＳ Ｐ明朝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Flow.thmx</Template>
  <TotalTime>3</TotalTime>
  <Words>488</Words>
  <Application>Microsoft Macintosh PowerPoint</Application>
  <PresentationFormat>On-screen Show (4:3)</PresentationFormat>
  <Paragraphs>130</Paragraphs>
  <Slides>17</Slides>
  <Notes>17</Notes>
  <HiddenSlides>0</HiddenSlides>
  <MMClips>2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Links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Flow</vt:lpstr>
      <vt:lpstr>!OLE_LINK1</vt:lpstr>
      <vt:lpstr>Theory of Mind</vt:lpstr>
      <vt:lpstr>Today’s Presentation</vt:lpstr>
      <vt:lpstr>What is theory of mind?</vt:lpstr>
      <vt:lpstr>Do children possess a ToM?</vt:lpstr>
      <vt:lpstr>Sally-Anne Task</vt:lpstr>
      <vt:lpstr>Discussion of Sally-Anne Task</vt:lpstr>
      <vt:lpstr>Spontaneous-response tasks</vt:lpstr>
      <vt:lpstr>Understanding False Beliefs</vt:lpstr>
      <vt:lpstr>True Belief</vt:lpstr>
      <vt:lpstr>False Belief</vt:lpstr>
      <vt:lpstr>ToM in 18-month-olds?</vt:lpstr>
      <vt:lpstr>Helping Task</vt:lpstr>
      <vt:lpstr>Looking Time Task in Our Lab</vt:lpstr>
      <vt:lpstr>Looking Time Results</vt:lpstr>
      <vt:lpstr>Helping Task Results</vt:lpstr>
      <vt:lpstr>Looking at Both Looking Time and Helping Tasks</vt:lpstr>
      <vt:lpstr>Discussion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Theory of Mind</dc:title>
  <dc:creator>Mai Hinton</dc:creator>
  <cp:lastModifiedBy>Mai Hinton</cp:lastModifiedBy>
  <cp:revision>1</cp:revision>
  <dcterms:created xsi:type="dcterms:W3CDTF">2011-03-08T01:51:51Z</dcterms:created>
  <dcterms:modified xsi:type="dcterms:W3CDTF">2011-03-08T01:52:50Z</dcterms:modified>
</cp:coreProperties>
</file>