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diagrams/quickStyle7.xml" ContentType="application/vnd.openxmlformats-officedocument.drawingml.diagramStyl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ppt/diagrams/colors1.xml" ContentType="application/vnd.openxmlformats-officedocument.drawingml.diagramColors+xml"/>
  <Override PartName="/ppt/slides/slide30.xml" ContentType="application/vnd.openxmlformats-officedocument.presentationml.slide+xml"/>
  <Override PartName="/ppt/notesSlides/notesSlide9.xml" ContentType="application/vnd.openxmlformats-officedocument.presentationml.notesSlide+xml"/>
  <Override PartName="/docProps/app.xml" ContentType="application/vnd.openxmlformats-officedocument.extended-properties+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diagrams/layout1.xml" ContentType="application/vnd.openxmlformats-officedocument.drawingml.diagramLayout+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32.xml" ContentType="application/vnd.openxmlformats-officedocument.presentationml.notesSlide+xml"/>
  <Override PartName="/ppt/diagrams/layout8.xml" ContentType="application/vnd.openxmlformats-officedocument.drawingml.diagramLayout+xml"/>
  <Override PartName="/ppt/slideLayouts/slideLayout3.xml" ContentType="application/vnd.openxmlformats-officedocument.presentationml.slideLayout+xml"/>
  <Override PartName="/ppt/slides/slide21.xml" ContentType="application/vnd.openxmlformats-officedocument.presentationml.slide+xml"/>
  <Override PartName="/ppt/diagrams/colors7.xml" ContentType="application/vnd.openxmlformats-officedocument.drawingml.diagramColors+xml"/>
  <Override PartName="/ppt/slides/slide23.xml" ContentType="application/vnd.openxmlformats-officedocument.presentationml.slide+xml"/>
  <Override PartName="/ppt/slideLayouts/slideLayout9.xml" ContentType="application/vnd.openxmlformats-officedocument.presentationml.slideLayout+xml"/>
  <Override PartName="/ppt/charts/chart3.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diagrams/quickStyle3.xml" ContentType="application/vnd.openxmlformats-officedocument.drawingml.diagramStyle+xml"/>
  <Override PartName="/ppt/diagrams/layout4.xml" ContentType="application/vnd.openxmlformats-officedocument.drawingml.diagramLayout+xml"/>
  <Override PartName="/ppt/notesSlides/notesSlide15.xml" ContentType="application/vnd.openxmlformats-officedocument.presentationml.notesSlide+xml"/>
  <Override PartName="/ppt/diagrams/quickStyle8.xml" ContentType="application/vnd.openxmlformats-officedocument.drawingml.diagramStyl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diagrams/data6.xml" ContentType="application/vnd.openxmlformats-officedocument.drawingml.diagramData+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diagrams/data3.xml" ContentType="application/vnd.openxmlformats-officedocument.drawingml.diagramData+xml"/>
  <Override PartName="/ppt/notesSlides/notesSlide1.xml" ContentType="application/vnd.openxmlformats-officedocument.presentationml.notesSlide+xml"/>
  <Override PartName="/ppt/diagrams/quickStyle1.xml" ContentType="application/vnd.openxmlformats-officedocument.drawingml.diagramStyl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37.xml" ContentType="application/vnd.openxmlformats-officedocument.presentationml.slide+xml"/>
  <Override PartName="/ppt/slides/slide10.xml" ContentType="application/vnd.openxmlformats-officedocument.presentationml.slide+xml"/>
  <Override PartName="/ppt/charts/chart4.xml" ContentType="application/vnd.openxmlformats-officedocument.drawingml.chart+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Override PartName="/ppt/diagrams/quickStyle5.xml" ContentType="application/vnd.openxmlformats-officedocument.drawingml.diagramStyle+xml"/>
  <Default Extension="png" ContentType="image/png"/>
  <Override PartName="/ppt/theme/themeOverride2.xml" ContentType="application/vnd.openxmlformats-officedocument.themeOverride+xml"/>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24.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notesSlides/notesSlide2.xml" ContentType="application/vnd.openxmlformats-officedocument.presentationml.notesSlide+xml"/>
  <Override PartName="/ppt/diagrams/data7.xml" ContentType="application/vnd.openxmlformats-officedocument.drawingml.diagramData+xml"/>
  <Override PartName="/ppt/notesSlides/notesSlide14.xml" ContentType="application/vnd.openxmlformats-officedocument.presentationml.notesSlide+xml"/>
  <Override PartName="/ppt/diagrams/colors8.xml" ContentType="application/vnd.openxmlformats-officedocument.drawingml.diagramColors+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diagrams/colors4.xml" ContentType="application/vnd.openxmlformats-officedocument.drawingml.diagramColors+xml"/>
  <Override PartName="/ppt/notesSlides/notesSlide34.xml" ContentType="application/vnd.openxmlformats-officedocument.presentationml.notesSlide+xml"/>
  <Override PartName="/ppt/drawings/drawing1.xml" ContentType="application/vnd.openxmlformats-officedocument.drawingml.chartshapes+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diagrams/quickStyle4.xml" ContentType="application/vnd.openxmlformats-officedocument.drawingml.diagramStyle+xml"/>
  <Override PartName="/ppt/slides/slide34.xml" ContentType="application/vnd.openxmlformats-officedocument.presentationml.slide+xml"/>
  <Override PartName="/ppt/diagrams/data5.xml" ContentType="application/vnd.openxmlformats-officedocument.drawingml.diagramData+xml"/>
  <Override PartName="/ppt/drawings/drawing2.xml" ContentType="application/vnd.openxmlformats-officedocument.drawingml.chartshapes+xml"/>
  <Override PartName="/ppt/notesSlides/notesSlide12.xml" ContentType="application/vnd.openxmlformats-officedocument.presentationml.notesSlide+xml"/>
  <Override PartName="/ppt/notesSlides/notesSlide26.xml" ContentType="application/vnd.openxmlformats-officedocument.presentationml.notesSlide+xml"/>
  <Override PartName="/ppt/diagrams/data8.xml" ContentType="application/vnd.openxmlformats-officedocument.drawingml.diagramData+xml"/>
  <Override PartName="/ppt/diagrams/colors3.xml" ContentType="application/vnd.openxmlformats-officedocument.drawingml.diagramColors+xml"/>
  <Override PartName="/ppt/notesSlides/notesSlide37.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slideLayouts/slideLayout1.xml" ContentType="application/vnd.openxmlformats-officedocument.presentationml.slideLayout+xml"/>
  <Override PartName="/ppt/diagrams/layout5.xml" ContentType="application/vnd.openxmlformats-officedocument.drawingml.diagramLayout+xml"/>
  <Override PartName="/ppt/theme/theme1.xml" ContentType="application/vnd.openxmlformats-officedocument.theme+xml"/>
  <Override PartName="/ppt/diagrams/quickStyle6.xml" ContentType="application/vnd.openxmlformats-officedocument.drawingml.diagramStyle+xml"/>
  <Override PartName="/ppt/diagrams/layout7.xml" ContentType="application/vnd.openxmlformats-officedocument.drawingml.diagramLayout+xml"/>
  <Override PartName="/ppt/presentation.xml" ContentType="application/vnd.openxmlformats-officedocument.presentationml.presentation.main+xml"/>
  <Override PartName="/ppt/slides/slide5.xml" ContentType="application/vnd.openxmlformats-officedocument.presentationml.slide+xml"/>
  <Override PartName="/ppt/diagrams/layout6.xml" ContentType="application/vnd.openxmlformats-officedocument.drawingml.diagramLayout+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theme/themeOverride1.xml" ContentType="application/vnd.openxmlformats-officedocument.themeOverr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diagrams/colors5.xml" ContentType="application/vnd.openxmlformats-officedocument.drawingml.diagramColors+xml"/>
  <Override PartName="/ppt/slides/slide24.xml" ContentType="application/vnd.openxmlformats-officedocument.presentationml.slide+xml"/>
  <Override PartName="/ppt/drawings/drawing3.xml" ContentType="application/vnd.openxmlformats-officedocument.drawingml.chartshapes+xml"/>
  <Override PartName="/ppt/diagrams/layout3.xml" ContentType="application/vnd.openxmlformats-officedocument.drawingml.diagramLayout+xml"/>
  <Override PartName="/ppt/slides/slide32.xml" ContentType="application/vnd.openxmlformats-officedocument.presentationml.slide+xml"/>
  <Override PartName="/ppt/diagrams/colors2.xml" ContentType="application/vnd.openxmlformats-officedocument.drawingml.diagramColors+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diagrams/colors6.xml" ContentType="application/vnd.openxmlformats-officedocument.drawingml.diagramColors+xml"/>
  <Override PartName="/ppt/diagrams/data2.xml" ContentType="application/vnd.openxmlformats-officedocument.drawingml.diagramData+xml"/>
  <Override PartName="/ppt/notesSlides/notesSlide3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39"/>
  </p:notesMasterIdLst>
  <p:handoutMasterIdLst>
    <p:handoutMasterId r:id="rId40"/>
  </p:handoutMasterIdLst>
  <p:sldIdLst>
    <p:sldId id="256" r:id="rId2"/>
    <p:sldId id="271" r:id="rId3"/>
    <p:sldId id="257" r:id="rId4"/>
    <p:sldId id="275" r:id="rId5"/>
    <p:sldId id="295" r:id="rId6"/>
    <p:sldId id="297" r:id="rId7"/>
    <p:sldId id="258" r:id="rId8"/>
    <p:sldId id="276" r:id="rId9"/>
    <p:sldId id="300" r:id="rId10"/>
    <p:sldId id="277" r:id="rId11"/>
    <p:sldId id="278" r:id="rId12"/>
    <p:sldId id="279" r:id="rId13"/>
    <p:sldId id="280" r:id="rId14"/>
    <p:sldId id="260" r:id="rId15"/>
    <p:sldId id="267" r:id="rId16"/>
    <p:sldId id="268" r:id="rId17"/>
    <p:sldId id="301" r:id="rId18"/>
    <p:sldId id="274" r:id="rId19"/>
    <p:sldId id="285" r:id="rId20"/>
    <p:sldId id="269" r:id="rId21"/>
    <p:sldId id="270" r:id="rId22"/>
    <p:sldId id="272" r:id="rId23"/>
    <p:sldId id="289" r:id="rId24"/>
    <p:sldId id="265" r:id="rId25"/>
    <p:sldId id="264" r:id="rId26"/>
    <p:sldId id="263" r:id="rId27"/>
    <p:sldId id="281" r:id="rId28"/>
    <p:sldId id="302" r:id="rId29"/>
    <p:sldId id="282" r:id="rId30"/>
    <p:sldId id="292" r:id="rId31"/>
    <p:sldId id="286" r:id="rId32"/>
    <p:sldId id="293" r:id="rId33"/>
    <p:sldId id="294" r:id="rId34"/>
    <p:sldId id="290" r:id="rId35"/>
    <p:sldId id="291" r:id="rId36"/>
    <p:sldId id="266" r:id="rId37"/>
    <p:sldId id="262" r:id="rId38"/>
  </p:sldIdLst>
  <p:sldSz cx="9144000" cy="6858000" type="letter"/>
  <p:notesSz cx="6858000" cy="9144000"/>
  <p:defaultTextStyle>
    <a:defPPr>
      <a:defRPr lang="en-US"/>
    </a:defPPr>
    <a:lvl1pPr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004" autoAdjust="0"/>
    <p:restoredTop sz="53968" autoAdjust="0"/>
  </p:normalViewPr>
  <p:slideViewPr>
    <p:cSldViewPr>
      <p:cViewPr varScale="1">
        <p:scale>
          <a:sx n="79" d="100"/>
          <a:sy n="79" d="100"/>
        </p:scale>
        <p:origin x="-24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3" d="100"/>
          <a:sy n="113" d="100"/>
        </p:scale>
        <p:origin x="-3152"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tableStyles" Target="tableStyle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presProps" Target="presProp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theme" Target="theme/theme1.xml"/><Relationship Id="rId41" Type="http://schemas.openxmlformats.org/officeDocument/2006/relationships/printerSettings" Target="printerSettings/printerSettings1.bin"/><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est\Desktop\ToM%20Timeline.xls"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West\Desktop\ToM%20Timeline.xls" TargetMode="External"/><Relationship Id="rId3" Type="http://schemas.openxmlformats.org/officeDocument/2006/relationships/chartUserShapes" Target="../drawings/drawing1.xm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Users\West\Desktop\ToM%20Timeline.xls" TargetMode="External"/><Relationship Id="rId3" Type="http://schemas.openxmlformats.org/officeDocument/2006/relationships/chartUserShapes" Target="../drawings/drawing2.xm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West\Desktop\ToM%20Timelin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strRef>
          <c:f>Timeline!$C$3</c:f>
          <c:strCache>
            <c:ptCount val="1"/>
            <c:pt idx="0">
              <c:v>ToM Timeline in Normally Devloping Children</c:v>
            </c:pt>
          </c:strCache>
        </c:strRef>
      </c:tx>
      <c:layout>
        <c:manualLayout>
          <c:xMode val="edge"/>
          <c:yMode val="edge"/>
          <c:x val="0.00743187927841097"/>
          <c:y val="0.0167473505168128"/>
        </c:manualLayout>
      </c:layout>
      <c:spPr>
        <a:noFill/>
        <a:ln w="25400">
          <a:noFill/>
        </a:ln>
      </c:spPr>
      <c:txPr>
        <a:bodyPr/>
        <a:lstStyle/>
        <a:p>
          <a:pPr>
            <a:defRPr sz="1200" b="1" i="0" u="none" strike="noStrike" baseline="0">
              <a:solidFill>
                <a:srgbClr val="6B0C00"/>
              </a:solidFill>
              <a:latin typeface="Century Gothic"/>
              <a:ea typeface="Century Gothic"/>
              <a:cs typeface="Century Gothic"/>
            </a:defRPr>
          </a:pPr>
          <a:endParaRPr lang="en-US"/>
        </a:p>
      </c:txPr>
    </c:title>
    <c:plotArea>
      <c:layout>
        <c:manualLayout>
          <c:layoutTarget val="inner"/>
          <c:xMode val="edge"/>
          <c:yMode val="edge"/>
          <c:x val="0.0193228861238685"/>
          <c:y val="0.0770378123773388"/>
          <c:w val="0.87993450656386"/>
          <c:h val="0.911055868114615"/>
        </c:manualLayout>
      </c:layout>
      <c:scatterChart>
        <c:scatterStyle val="lineMarker"/>
        <c:ser>
          <c:idx val="0"/>
          <c:order val="0"/>
          <c:spPr>
            <a:ln w="28575">
              <a:noFill/>
            </a:ln>
          </c:spPr>
          <c:marker>
            <c:symbol val="dash"/>
            <c:size val="5"/>
            <c:spPr>
              <a:noFill/>
              <a:ln>
                <a:solidFill>
                  <a:srgbClr val="0000FF"/>
                </a:solidFill>
                <a:prstDash val="solid"/>
              </a:ln>
            </c:spPr>
          </c:marker>
          <c:dLbls>
            <c:dLbl>
              <c:idx val="0"/>
              <c:tx>
                <c:strRef>
                  <c:f>Timeline!$G$5</c:f>
                  <c:strCache>
                    <c:ptCount val="1"/>
                    <c:pt idx="0">
                      <c:v>Look primarily at outlines of faces</c:v>
                    </c:pt>
                  </c:strCache>
                </c:strRef>
              </c:tx>
              <c:dLblPos val="r"/>
            </c:dLbl>
            <c:dLbl>
              <c:idx val="1"/>
              <c:tx>
                <c:strRef>
                  <c:f>Timeline!$G$6</c:f>
                  <c:strCache>
                    <c:ptCount val="1"/>
                    <c:pt idx="0">
                      <c:v>Show more interest when their caretakers behave in response to their actions, rather than not</c:v>
                    </c:pt>
                  </c:strCache>
                </c:strRef>
              </c:tx>
              <c:dLblPos val="r"/>
            </c:dLbl>
            <c:dLbl>
              <c:idx val="2"/>
              <c:tx>
                <c:strRef>
                  <c:f>Timeline!$G$7</c:f>
                  <c:strCache>
                    <c:ptCount val="1"/>
                    <c:pt idx="0">
                      <c:v>Prefer female faces more, if caretaker is female</c:v>
                    </c:pt>
                  </c:strCache>
                </c:strRef>
              </c:tx>
              <c:dLblPos val="r"/>
            </c:dLbl>
            <c:dLbl>
              <c:idx val="3"/>
              <c:tx>
                <c:strRef>
                  <c:f>Timeline!$G$8</c:f>
                  <c:strCache>
                    <c:ptCount val="1"/>
                    <c:pt idx="0">
                      <c:v>Follow the direction of another's eye gaze, given object is visible</c:v>
                    </c:pt>
                  </c:strCache>
                </c:strRef>
              </c:tx>
              <c:dLblPos val="r"/>
            </c:dLbl>
            <c:dLbl>
              <c:idx val="4"/>
              <c:tx>
                <c:strRef>
                  <c:f>Timeline!$G$9</c:f>
                  <c:strCache>
                    <c:ptCount val="1"/>
                    <c:pt idx="0">
                      <c:v>Understand goal direction: surprised when E reaches for object different than previously reached</c:v>
                    </c:pt>
                  </c:strCache>
                </c:strRef>
              </c:tx>
              <c:dLblPos val="r"/>
            </c:dLbl>
            <c:dLbl>
              <c:idx val="5"/>
              <c:tx>
                <c:strRef>
                  <c:f>Timeline!$G$10</c:f>
                  <c:strCache>
                    <c:ptCount val="1"/>
                    <c:pt idx="0">
                      <c:v>Follow direction of another's finger to look at target</c:v>
                    </c:pt>
                  </c:strCache>
                </c:strRef>
              </c:tx>
              <c:dLblPos val="r"/>
            </c:dLbl>
            <c:dLbl>
              <c:idx val="6"/>
              <c:tx>
                <c:strRef>
                  <c:f>Timeline!$G$11</c:f>
                  <c:strCache>
                    <c:ptCount val="1"/>
                    <c:pt idx="0">
                      <c:v>Joint Attention develops (9-15m)</c:v>
                    </c:pt>
                  </c:strCache>
                </c:strRef>
              </c:tx>
              <c:dLblPos val="r"/>
            </c:dLbl>
            <c:dLbl>
              <c:idx val="7"/>
              <c:tx>
                <c:strRef>
                  <c:f>Timeline!$G$12</c:f>
                  <c:strCache>
                    <c:ptCount val="1"/>
                    <c:pt idx="0">
                      <c:v>Understanding of Helping/Hindering</c:v>
                    </c:pt>
                  </c:strCache>
                </c:strRef>
              </c:tx>
              <c:dLblPos val="r"/>
            </c:dLbl>
            <c:dLbl>
              <c:idx val="8"/>
              <c:layout>
                <c:manualLayout>
                  <c:x val="0.0"/>
                  <c:y val="-0.00449438202247191"/>
                </c:manualLayout>
              </c:layout>
              <c:tx>
                <c:strRef>
                  <c:f>Timeline!$G$13</c:f>
                  <c:strCache>
                    <c:ptCount val="1"/>
                    <c:pt idx="0">
                      <c:v>Expect others to reach for obj. in the place they last saw it, even when that belief is false</c:v>
                    </c:pt>
                  </c:strCache>
                </c:strRef>
              </c:tx>
              <c:dLblPos val="r"/>
            </c:dLbl>
            <c:dLbl>
              <c:idx val="9"/>
              <c:tx>
                <c:strRef>
                  <c:f>Timeline!$G$14</c:f>
                  <c:strCache>
                    <c:ptCount val="1"/>
                    <c:pt idx="0">
                      <c:v>Able to locate an unseen object using another's eye gaze</c:v>
                    </c:pt>
                  </c:strCache>
                </c:strRef>
              </c:tx>
              <c:dLblPos val="r"/>
            </c:dLbl>
            <c:dLbl>
              <c:idx val="10"/>
              <c:tx>
                <c:strRef>
                  <c:f>Timeline!$G$15</c:f>
                  <c:strCache>
                    <c:ptCount val="1"/>
                    <c:pt idx="0">
                      <c:v>Can use knowledge states to interpret someone's goal or intention</c:v>
                    </c:pt>
                  </c:strCache>
                </c:strRef>
              </c:tx>
              <c:dLblPos val="r"/>
            </c:dLbl>
            <c:dLbl>
              <c:idx val="11"/>
              <c:tx>
                <c:strRef>
                  <c:f>Timeline!$G$16</c:f>
                  <c:strCache>
                    <c:ptCount val="1"/>
                    <c:pt idx="0">
                      <c:v>Understand that people's actions are motivated by their desires</c:v>
                    </c:pt>
                  </c:strCache>
                </c:strRef>
              </c:tx>
              <c:dLblPos val="r"/>
            </c:dLbl>
            <c:dLbl>
              <c:idx val="12"/>
              <c:layout>
                <c:manualLayout>
                  <c:x val="-0.00304761904761905"/>
                  <c:y val="0.0"/>
                </c:manualLayout>
              </c:layout>
              <c:tx>
                <c:strRef>
                  <c:f>Timeline!$G$17</c:f>
                  <c:strCache>
                    <c:ptCount val="1"/>
                    <c:pt idx="0">
                      <c:v>Begin to understand how belief propels actions, but not false-belief</c:v>
                    </c:pt>
                  </c:strCache>
                </c:strRef>
              </c:tx>
              <c:dLblPos val="r"/>
            </c:dLbl>
            <c:dLbl>
              <c:idx val="13"/>
              <c:layout>
                <c:manualLayout>
                  <c:x val="0.0"/>
                  <c:y val="-0.0314606741573034"/>
                </c:manualLayout>
              </c:layout>
              <c:tx>
                <c:strRef>
                  <c:f>Timeline!$G$18</c:f>
                  <c:strCache>
                    <c:ptCount val="1"/>
                    <c:pt idx="0">
                      <c:v>Perspective-taking develops</c:v>
                    </c:pt>
                  </c:strCache>
                </c:strRef>
              </c:tx>
              <c:dLblPos val="r"/>
            </c:dLbl>
            <c:dLbl>
              <c:idx val="14"/>
              <c:layout>
                <c:manualLayout>
                  <c:x val="0.0"/>
                  <c:y val="0.0359550561797754"/>
                </c:manualLayout>
              </c:layout>
              <c:tx>
                <c:strRef>
                  <c:f>Timeline!$G$19</c:f>
                  <c:strCache>
                    <c:ptCount val="1"/>
                    <c:pt idx="0">
                      <c:v>Pass the classical false-belief tasks</c:v>
                    </c:pt>
                  </c:strCache>
                </c:strRef>
              </c:tx>
              <c:dLblPos val="r"/>
            </c:dLbl>
            <c:dLbl>
              <c:idx val="15"/>
              <c:tx>
                <c:strRef>
                  <c:f>Timeline!$G$20</c:f>
                  <c:strCache>
                    <c:ptCount val="1"/>
                  </c:strCache>
                </c:strRef>
              </c:tx>
              <c:dLblPos val="r"/>
            </c:dLbl>
            <c:dLbl>
              <c:idx val="16"/>
              <c:tx>
                <c:strRef>
                  <c:f>Timeline!$G$21</c:f>
                  <c:strCache>
                    <c:ptCount val="1"/>
                  </c:strCache>
                </c:strRef>
              </c:tx>
              <c:dLblPos val="r"/>
            </c:dLbl>
            <c:dLbl>
              <c:idx val="17"/>
              <c:tx>
                <c:strRef>
                  <c:f>Timeline!$G$22</c:f>
                  <c:strCache>
                    <c:ptCount val="1"/>
                  </c:strCache>
                </c:strRef>
              </c:tx>
              <c:dLblPos val="r"/>
            </c:dLbl>
            <c:dLbl>
              <c:idx val="18"/>
              <c:tx>
                <c:strRef>
                  <c:f>Timeline!$G$23</c:f>
                  <c:strCache>
                    <c:ptCount val="1"/>
                  </c:strCache>
                </c:strRef>
              </c:tx>
              <c:dLblPos val="r"/>
            </c:dLbl>
            <c:dLbl>
              <c:idx val="19"/>
              <c:tx>
                <c:strRef>
                  <c:f>Timeline!$G$24</c:f>
                  <c:strCache>
                    <c:ptCount val="1"/>
                  </c:strCache>
                </c:strRef>
              </c:tx>
              <c:dLblPos val="r"/>
            </c:dLbl>
            <c:dLbl>
              <c:idx val="20"/>
              <c:tx>
                <c:strRef>
                  <c:f>Timeline!$G$25</c:f>
                  <c:strCache>
                    <c:ptCount val="1"/>
                  </c:strCache>
                </c:strRef>
              </c:tx>
              <c:dLblPos val="r"/>
            </c:dLbl>
            <c:dLbl>
              <c:idx val="21"/>
              <c:tx>
                <c:strRef>
                  <c:f>Timeline!$G$26</c:f>
                  <c:strCache>
                    <c:ptCount val="1"/>
                  </c:strCache>
                </c:strRef>
              </c:tx>
              <c:dLblPos val="r"/>
            </c:dLbl>
            <c:dLbl>
              <c:idx val="22"/>
              <c:tx>
                <c:strRef>
                  <c:f>Timeline!$G$27</c:f>
                  <c:strCache>
                    <c:ptCount val="1"/>
                  </c:strCache>
                </c:strRef>
              </c:tx>
              <c:dLblPos val="r"/>
            </c:dLbl>
            <c:dLbl>
              <c:idx val="23"/>
              <c:tx>
                <c:strRef>
                  <c:f>Timeline!$G$28</c:f>
                  <c:strCache>
                    <c:ptCount val="1"/>
                  </c:strCache>
                </c:strRef>
              </c:tx>
              <c:dLblPos val="r"/>
            </c:dLbl>
            <c:dLbl>
              <c:idx val="24"/>
              <c:tx>
                <c:strRef>
                  <c:f>Timeline!$G$29</c:f>
                  <c:strCache>
                    <c:ptCount val="1"/>
                  </c:strCache>
                </c:strRef>
              </c:tx>
              <c:dLblPos val="r"/>
            </c:dLbl>
            <c:dLbl>
              <c:idx val="25"/>
              <c:tx>
                <c:strRef>
                  <c:f>Timeline!$G$30</c:f>
                  <c:strCache>
                    <c:ptCount val="1"/>
                  </c:strCache>
                </c:strRef>
              </c:tx>
              <c:dLblPos val="r"/>
            </c:dLbl>
            <c:dLbl>
              <c:idx val="26"/>
              <c:tx>
                <c:strRef>
                  <c:f>Timeline!$G$31</c:f>
                  <c:strCache>
                    <c:ptCount val="1"/>
                  </c:strCache>
                </c:strRef>
              </c:tx>
              <c:dLblPos val="r"/>
            </c:dLbl>
            <c:dLbl>
              <c:idx val="27"/>
              <c:tx>
                <c:strRef>
                  <c:f>Timeline!$G$32</c:f>
                  <c:strCache>
                    <c:ptCount val="1"/>
                  </c:strCache>
                </c:strRef>
              </c:tx>
              <c:dLblPos val="r"/>
            </c:dLbl>
            <c:dLbl>
              <c:idx val="28"/>
              <c:tx>
                <c:strRef>
                  <c:f>Timeline!$G$33</c:f>
                  <c:strCache>
                    <c:ptCount val="1"/>
                  </c:strCache>
                </c:strRef>
              </c:tx>
              <c:dLblPos val="r"/>
            </c:dLbl>
            <c:dLbl>
              <c:idx val="29"/>
              <c:tx>
                <c:strRef>
                  <c:f>Timeline!$G$34</c:f>
                  <c:strCache>
                    <c:ptCount val="1"/>
                  </c:strCache>
                </c:strRef>
              </c:tx>
              <c:dLblPos val="r"/>
            </c:dLbl>
            <c:spPr>
              <a:noFill/>
              <a:ln w="25400">
                <a:noFill/>
              </a:ln>
            </c:spPr>
            <c:txPr>
              <a:bodyPr/>
              <a:lstStyle/>
              <a:p>
                <a:pPr>
                  <a:defRPr sz="725" b="0" i="0" u="none" strike="noStrike" baseline="0">
                    <a:solidFill>
                      <a:srgbClr val="000000"/>
                    </a:solidFill>
                    <a:latin typeface="Tahoma"/>
                    <a:ea typeface="Tahoma"/>
                    <a:cs typeface="Tahoma"/>
                  </a:defRPr>
                </a:pPr>
                <a:endParaRPr lang="en-US"/>
              </a:p>
            </c:txPr>
            <c:dLblPos val="r"/>
            <c:showVal val="1"/>
          </c:dLbls>
          <c:errBars>
            <c:errDir val="y"/>
            <c:errBarType val="minus"/>
            <c:errValType val="percentage"/>
            <c:noEndCap val="1"/>
            <c:val val="100.0"/>
            <c:spPr>
              <a:ln w="12700">
                <a:solidFill>
                  <a:srgbClr val="B2B2B2"/>
                </a:solidFill>
                <a:prstDash val="solid"/>
              </a:ln>
            </c:spPr>
          </c:errBars>
          <c:xVal>
            <c:numRef>
              <c:f>Timeline!$F$5:$F$34</c:f>
              <c:numCache>
                <c:formatCode>General</c:formatCode>
                <c:ptCount val="30"/>
                <c:pt idx="0">
                  <c:v>1.0</c:v>
                </c:pt>
                <c:pt idx="1">
                  <c:v>2.5</c:v>
                </c:pt>
                <c:pt idx="2">
                  <c:v>3.0</c:v>
                </c:pt>
                <c:pt idx="3">
                  <c:v>6.0</c:v>
                </c:pt>
                <c:pt idx="4">
                  <c:v>6.0</c:v>
                </c:pt>
                <c:pt idx="5">
                  <c:v>9.0</c:v>
                </c:pt>
                <c:pt idx="6">
                  <c:v>12.0</c:v>
                </c:pt>
                <c:pt idx="7">
                  <c:v>12.0</c:v>
                </c:pt>
                <c:pt idx="8">
                  <c:v>15.0</c:v>
                </c:pt>
                <c:pt idx="9">
                  <c:v>18.0</c:v>
                </c:pt>
                <c:pt idx="10">
                  <c:v>18.0</c:v>
                </c:pt>
                <c:pt idx="11">
                  <c:v>24.0</c:v>
                </c:pt>
                <c:pt idx="12">
                  <c:v>36.0</c:v>
                </c:pt>
                <c:pt idx="13">
                  <c:v>48.0</c:v>
                </c:pt>
                <c:pt idx="14">
                  <c:v>48.0</c:v>
                </c:pt>
              </c:numCache>
            </c:numRef>
          </c:xVal>
          <c:yVal>
            <c:numRef>
              <c:f>Timeline!$E$5:$E$34</c:f>
              <c:numCache>
                <c:formatCode>General</c:formatCode>
                <c:ptCount val="30"/>
                <c:pt idx="0">
                  <c:v>5.0</c:v>
                </c:pt>
                <c:pt idx="1">
                  <c:v>-12.0</c:v>
                </c:pt>
                <c:pt idx="2">
                  <c:v>-31.0</c:v>
                </c:pt>
                <c:pt idx="3">
                  <c:v>33.0</c:v>
                </c:pt>
                <c:pt idx="4">
                  <c:v>19.0</c:v>
                </c:pt>
                <c:pt idx="5">
                  <c:v>7.0</c:v>
                </c:pt>
                <c:pt idx="6">
                  <c:v>-20.0</c:v>
                </c:pt>
                <c:pt idx="7">
                  <c:v>-25.0</c:v>
                </c:pt>
                <c:pt idx="8">
                  <c:v>26.0</c:v>
                </c:pt>
                <c:pt idx="9">
                  <c:v>12.0</c:v>
                </c:pt>
                <c:pt idx="10">
                  <c:v>-31.0</c:v>
                </c:pt>
                <c:pt idx="11">
                  <c:v>-15.0</c:v>
                </c:pt>
                <c:pt idx="12">
                  <c:v>18.0</c:v>
                </c:pt>
                <c:pt idx="13">
                  <c:v>10.0</c:v>
                </c:pt>
                <c:pt idx="14">
                  <c:v>-15.0</c:v>
                </c:pt>
              </c:numCache>
            </c:numRef>
          </c:yVal>
        </c:ser>
        <c:dLbls>
          <c:showVal val="1"/>
        </c:dLbls>
        <c:axId val="472981144"/>
        <c:axId val="472990568"/>
      </c:scatterChart>
      <c:valAx>
        <c:axId val="472981144"/>
        <c:scaling>
          <c:orientation val="minMax"/>
          <c:max val="50.0"/>
          <c:min val="0.0"/>
        </c:scaling>
        <c:axPos val="b"/>
        <c:numFmt formatCode="General" sourceLinked="1"/>
        <c:minorTickMark val="in"/>
        <c:tickLblPos val="nextTo"/>
        <c:spPr>
          <a:ln w="38100">
            <a:solidFill>
              <a:srgbClr val="1849B5"/>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472990568"/>
        <c:crosses val="autoZero"/>
        <c:crossBetween val="midCat"/>
      </c:valAx>
      <c:valAx>
        <c:axId val="472990568"/>
        <c:scaling>
          <c:orientation val="minMax"/>
        </c:scaling>
        <c:delete val="1"/>
        <c:axPos val="l"/>
        <c:numFmt formatCode="General" sourceLinked="1"/>
        <c:tickLblPos val="none"/>
        <c:crossAx val="472981144"/>
        <c:crossesAt val="0.0"/>
        <c:crossBetween val="midCat"/>
      </c:valAx>
      <c:spPr>
        <a:noFill/>
        <a:ln w="25400">
          <a:noFill/>
        </a:ln>
      </c:spPr>
    </c:plotArea>
    <c:plotVisOnly val="1"/>
    <c:dispBlanksAs val="gap"/>
  </c:chart>
  <c:spPr>
    <a:gradFill rotWithShape="0">
      <a:gsLst>
        <a:gs pos="0">
          <a:srgbClr val="FFFFFF"/>
        </a:gs>
        <a:gs pos="50000">
          <a:srgbClr val="EAEAEA"/>
        </a:gs>
        <a:gs pos="100000">
          <a:srgbClr val="FFFFFF"/>
        </a:gs>
      </a:gsLst>
      <a:lin ang="5400000" scaled="1"/>
    </a:gra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strRef>
          <c:f>Timeline!$C$3</c:f>
          <c:strCache>
            <c:ptCount val="1"/>
            <c:pt idx="0">
              <c:v>ToM Timeline in Normally Devloping Children</c:v>
            </c:pt>
          </c:strCache>
        </c:strRef>
      </c:tx>
      <c:layout>
        <c:manualLayout>
          <c:xMode val="edge"/>
          <c:yMode val="edge"/>
          <c:x val="0.00743187927841097"/>
          <c:y val="0.0167473505168128"/>
        </c:manualLayout>
      </c:layout>
      <c:spPr>
        <a:noFill/>
        <a:ln w="25400">
          <a:noFill/>
        </a:ln>
      </c:spPr>
      <c:txPr>
        <a:bodyPr/>
        <a:lstStyle/>
        <a:p>
          <a:pPr>
            <a:defRPr sz="1200" b="1" i="0" u="none" strike="noStrike" baseline="0">
              <a:solidFill>
                <a:srgbClr val="6B0C00"/>
              </a:solidFill>
              <a:latin typeface="Century Gothic"/>
              <a:ea typeface="Century Gothic"/>
              <a:cs typeface="Century Gothic"/>
            </a:defRPr>
          </a:pPr>
          <a:endParaRPr lang="en-US"/>
        </a:p>
      </c:txPr>
    </c:title>
    <c:plotArea>
      <c:layout>
        <c:manualLayout>
          <c:layoutTarget val="inner"/>
          <c:xMode val="edge"/>
          <c:yMode val="edge"/>
          <c:x val="0.0193228861238685"/>
          <c:y val="0.0770378123773388"/>
          <c:w val="0.87993450656386"/>
          <c:h val="0.911055868114615"/>
        </c:manualLayout>
      </c:layout>
      <c:scatterChart>
        <c:scatterStyle val="lineMarker"/>
        <c:ser>
          <c:idx val="0"/>
          <c:order val="0"/>
          <c:spPr>
            <a:ln w="28575">
              <a:noFill/>
            </a:ln>
          </c:spPr>
          <c:marker>
            <c:symbol val="dash"/>
            <c:size val="5"/>
            <c:spPr>
              <a:noFill/>
              <a:ln>
                <a:solidFill>
                  <a:srgbClr val="0000FF"/>
                </a:solidFill>
                <a:prstDash val="solid"/>
              </a:ln>
            </c:spPr>
          </c:marker>
          <c:dLbls>
            <c:dLbl>
              <c:idx val="0"/>
              <c:tx>
                <c:strRef>
                  <c:f>Timeline!$G$5</c:f>
                  <c:strCache>
                    <c:ptCount val="1"/>
                    <c:pt idx="0">
                      <c:v>Look primarily at outlines of faces</c:v>
                    </c:pt>
                  </c:strCache>
                </c:strRef>
              </c:tx>
              <c:dLblPos val="r"/>
            </c:dLbl>
            <c:dLbl>
              <c:idx val="1"/>
              <c:tx>
                <c:strRef>
                  <c:f>Timeline!$G$6</c:f>
                  <c:strCache>
                    <c:ptCount val="1"/>
                    <c:pt idx="0">
                      <c:v>Show more interest when their caretakers behave in response to their actions, rather than not</c:v>
                    </c:pt>
                  </c:strCache>
                </c:strRef>
              </c:tx>
              <c:dLblPos val="r"/>
            </c:dLbl>
            <c:dLbl>
              <c:idx val="2"/>
              <c:tx>
                <c:strRef>
                  <c:f>Timeline!$G$7</c:f>
                  <c:strCache>
                    <c:ptCount val="1"/>
                    <c:pt idx="0">
                      <c:v>Prefer female faces more, if caretaker is female</c:v>
                    </c:pt>
                  </c:strCache>
                </c:strRef>
              </c:tx>
              <c:dLblPos val="r"/>
            </c:dLbl>
            <c:dLbl>
              <c:idx val="3"/>
              <c:tx>
                <c:strRef>
                  <c:f>Timeline!$G$8</c:f>
                  <c:strCache>
                    <c:ptCount val="1"/>
                    <c:pt idx="0">
                      <c:v>Follow the direction of another's eye gaze, given object is visible</c:v>
                    </c:pt>
                  </c:strCache>
                </c:strRef>
              </c:tx>
              <c:dLblPos val="r"/>
            </c:dLbl>
            <c:dLbl>
              <c:idx val="4"/>
              <c:tx>
                <c:strRef>
                  <c:f>Timeline!$G$9</c:f>
                  <c:strCache>
                    <c:ptCount val="1"/>
                    <c:pt idx="0">
                      <c:v>Understand goal direction: surprised when E reaches for object different than previously reached</c:v>
                    </c:pt>
                  </c:strCache>
                </c:strRef>
              </c:tx>
              <c:dLblPos val="r"/>
            </c:dLbl>
            <c:dLbl>
              <c:idx val="5"/>
              <c:tx>
                <c:strRef>
                  <c:f>Timeline!$G$10</c:f>
                  <c:strCache>
                    <c:ptCount val="1"/>
                    <c:pt idx="0">
                      <c:v>Follow direction of another's finger to look at target</c:v>
                    </c:pt>
                  </c:strCache>
                </c:strRef>
              </c:tx>
              <c:dLblPos val="r"/>
            </c:dLbl>
            <c:dLbl>
              <c:idx val="6"/>
              <c:tx>
                <c:strRef>
                  <c:f>Timeline!$G$11</c:f>
                  <c:strCache>
                    <c:ptCount val="1"/>
                    <c:pt idx="0">
                      <c:v>Joint Attention develops (9-15m)</c:v>
                    </c:pt>
                  </c:strCache>
                </c:strRef>
              </c:tx>
              <c:dLblPos val="r"/>
            </c:dLbl>
            <c:dLbl>
              <c:idx val="7"/>
              <c:tx>
                <c:strRef>
                  <c:f>Timeline!$G$12</c:f>
                  <c:strCache>
                    <c:ptCount val="1"/>
                    <c:pt idx="0">
                      <c:v>Understanding of Helping/Hindering</c:v>
                    </c:pt>
                  </c:strCache>
                </c:strRef>
              </c:tx>
              <c:dLblPos val="r"/>
            </c:dLbl>
            <c:dLbl>
              <c:idx val="8"/>
              <c:layout>
                <c:manualLayout>
                  <c:x val="0.0"/>
                  <c:y val="-0.00449438202247191"/>
                </c:manualLayout>
              </c:layout>
              <c:tx>
                <c:strRef>
                  <c:f>Timeline!$G$13</c:f>
                  <c:strCache>
                    <c:ptCount val="1"/>
                    <c:pt idx="0">
                      <c:v>Expect others to reach for obj. in the place they last saw it, even when that belief is false</c:v>
                    </c:pt>
                  </c:strCache>
                </c:strRef>
              </c:tx>
              <c:dLblPos val="r"/>
            </c:dLbl>
            <c:dLbl>
              <c:idx val="9"/>
              <c:tx>
                <c:strRef>
                  <c:f>Timeline!$G$14</c:f>
                  <c:strCache>
                    <c:ptCount val="1"/>
                    <c:pt idx="0">
                      <c:v>Able to locate an unseen object using another's eye gaze</c:v>
                    </c:pt>
                  </c:strCache>
                </c:strRef>
              </c:tx>
              <c:dLblPos val="r"/>
            </c:dLbl>
            <c:dLbl>
              <c:idx val="10"/>
              <c:tx>
                <c:strRef>
                  <c:f>Timeline!$G$15</c:f>
                  <c:strCache>
                    <c:ptCount val="1"/>
                    <c:pt idx="0">
                      <c:v>Can use knowledge states to interpret someone's goal or intention</c:v>
                    </c:pt>
                  </c:strCache>
                </c:strRef>
              </c:tx>
              <c:dLblPos val="r"/>
            </c:dLbl>
            <c:dLbl>
              <c:idx val="11"/>
              <c:tx>
                <c:strRef>
                  <c:f>Timeline!$G$16</c:f>
                  <c:strCache>
                    <c:ptCount val="1"/>
                    <c:pt idx="0">
                      <c:v>Understand that people's actions are motivated by their desires</c:v>
                    </c:pt>
                  </c:strCache>
                </c:strRef>
              </c:tx>
              <c:dLblPos val="r"/>
            </c:dLbl>
            <c:dLbl>
              <c:idx val="12"/>
              <c:layout>
                <c:manualLayout>
                  <c:x val="-0.00304761904761905"/>
                  <c:y val="0.0"/>
                </c:manualLayout>
              </c:layout>
              <c:tx>
                <c:strRef>
                  <c:f>Timeline!$G$17</c:f>
                  <c:strCache>
                    <c:ptCount val="1"/>
                    <c:pt idx="0">
                      <c:v>Begin to understand how belief propels actions, but not false-belief</c:v>
                    </c:pt>
                  </c:strCache>
                </c:strRef>
              </c:tx>
              <c:dLblPos val="r"/>
            </c:dLbl>
            <c:dLbl>
              <c:idx val="13"/>
              <c:layout>
                <c:manualLayout>
                  <c:x val="0.0"/>
                  <c:y val="-0.0314606741573034"/>
                </c:manualLayout>
              </c:layout>
              <c:tx>
                <c:strRef>
                  <c:f>Timeline!$G$18</c:f>
                  <c:strCache>
                    <c:ptCount val="1"/>
                    <c:pt idx="0">
                      <c:v>Perspective-taking develops</c:v>
                    </c:pt>
                  </c:strCache>
                </c:strRef>
              </c:tx>
              <c:dLblPos val="r"/>
            </c:dLbl>
            <c:dLbl>
              <c:idx val="14"/>
              <c:layout>
                <c:manualLayout>
                  <c:x val="0.0"/>
                  <c:y val="0.0359550561797754"/>
                </c:manualLayout>
              </c:layout>
              <c:tx>
                <c:strRef>
                  <c:f>Timeline!$G$19</c:f>
                  <c:strCache>
                    <c:ptCount val="1"/>
                    <c:pt idx="0">
                      <c:v>Pass the classical false-belief tasks</c:v>
                    </c:pt>
                  </c:strCache>
                </c:strRef>
              </c:tx>
              <c:dLblPos val="r"/>
            </c:dLbl>
            <c:dLbl>
              <c:idx val="15"/>
              <c:tx>
                <c:strRef>
                  <c:f>Timeline!$G$20</c:f>
                  <c:strCache>
                    <c:ptCount val="1"/>
                  </c:strCache>
                </c:strRef>
              </c:tx>
              <c:dLblPos val="r"/>
            </c:dLbl>
            <c:dLbl>
              <c:idx val="16"/>
              <c:tx>
                <c:strRef>
                  <c:f>Timeline!$G$21</c:f>
                  <c:strCache>
                    <c:ptCount val="1"/>
                  </c:strCache>
                </c:strRef>
              </c:tx>
              <c:dLblPos val="r"/>
            </c:dLbl>
            <c:dLbl>
              <c:idx val="17"/>
              <c:tx>
                <c:strRef>
                  <c:f>Timeline!$G$22</c:f>
                  <c:strCache>
                    <c:ptCount val="1"/>
                  </c:strCache>
                </c:strRef>
              </c:tx>
              <c:dLblPos val="r"/>
            </c:dLbl>
            <c:dLbl>
              <c:idx val="18"/>
              <c:tx>
                <c:strRef>
                  <c:f>Timeline!$G$23</c:f>
                  <c:strCache>
                    <c:ptCount val="1"/>
                  </c:strCache>
                </c:strRef>
              </c:tx>
              <c:dLblPos val="r"/>
            </c:dLbl>
            <c:dLbl>
              <c:idx val="19"/>
              <c:tx>
                <c:strRef>
                  <c:f>Timeline!$G$24</c:f>
                  <c:strCache>
                    <c:ptCount val="1"/>
                  </c:strCache>
                </c:strRef>
              </c:tx>
              <c:dLblPos val="r"/>
            </c:dLbl>
            <c:dLbl>
              <c:idx val="20"/>
              <c:tx>
                <c:strRef>
                  <c:f>Timeline!$G$25</c:f>
                  <c:strCache>
                    <c:ptCount val="1"/>
                  </c:strCache>
                </c:strRef>
              </c:tx>
              <c:dLblPos val="r"/>
            </c:dLbl>
            <c:dLbl>
              <c:idx val="21"/>
              <c:tx>
                <c:strRef>
                  <c:f>Timeline!$G$26</c:f>
                  <c:strCache>
                    <c:ptCount val="1"/>
                  </c:strCache>
                </c:strRef>
              </c:tx>
              <c:dLblPos val="r"/>
            </c:dLbl>
            <c:dLbl>
              <c:idx val="22"/>
              <c:tx>
                <c:strRef>
                  <c:f>Timeline!$G$27</c:f>
                  <c:strCache>
                    <c:ptCount val="1"/>
                  </c:strCache>
                </c:strRef>
              </c:tx>
              <c:dLblPos val="r"/>
            </c:dLbl>
            <c:dLbl>
              <c:idx val="23"/>
              <c:tx>
                <c:strRef>
                  <c:f>Timeline!$G$28</c:f>
                  <c:strCache>
                    <c:ptCount val="1"/>
                  </c:strCache>
                </c:strRef>
              </c:tx>
              <c:dLblPos val="r"/>
            </c:dLbl>
            <c:dLbl>
              <c:idx val="24"/>
              <c:tx>
                <c:strRef>
                  <c:f>Timeline!$G$29</c:f>
                  <c:strCache>
                    <c:ptCount val="1"/>
                  </c:strCache>
                </c:strRef>
              </c:tx>
              <c:dLblPos val="r"/>
            </c:dLbl>
            <c:dLbl>
              <c:idx val="25"/>
              <c:tx>
                <c:strRef>
                  <c:f>Timeline!$G$30</c:f>
                  <c:strCache>
                    <c:ptCount val="1"/>
                  </c:strCache>
                </c:strRef>
              </c:tx>
              <c:dLblPos val="r"/>
            </c:dLbl>
            <c:dLbl>
              <c:idx val="26"/>
              <c:tx>
                <c:strRef>
                  <c:f>Timeline!$G$31</c:f>
                  <c:strCache>
                    <c:ptCount val="1"/>
                  </c:strCache>
                </c:strRef>
              </c:tx>
              <c:dLblPos val="r"/>
            </c:dLbl>
            <c:dLbl>
              <c:idx val="27"/>
              <c:tx>
                <c:strRef>
                  <c:f>Timeline!$G$32</c:f>
                  <c:strCache>
                    <c:ptCount val="1"/>
                  </c:strCache>
                </c:strRef>
              </c:tx>
              <c:dLblPos val="r"/>
            </c:dLbl>
            <c:dLbl>
              <c:idx val="28"/>
              <c:tx>
                <c:strRef>
                  <c:f>Timeline!$G$33</c:f>
                  <c:strCache>
                    <c:ptCount val="1"/>
                  </c:strCache>
                </c:strRef>
              </c:tx>
              <c:dLblPos val="r"/>
            </c:dLbl>
            <c:dLbl>
              <c:idx val="29"/>
              <c:tx>
                <c:strRef>
                  <c:f>Timeline!$G$34</c:f>
                  <c:strCache>
                    <c:ptCount val="1"/>
                  </c:strCache>
                </c:strRef>
              </c:tx>
              <c:dLblPos val="r"/>
            </c:dLbl>
            <c:spPr>
              <a:noFill/>
              <a:ln w="25400">
                <a:noFill/>
              </a:ln>
            </c:spPr>
            <c:txPr>
              <a:bodyPr/>
              <a:lstStyle/>
              <a:p>
                <a:pPr>
                  <a:defRPr sz="725" b="0" i="0" u="none" strike="noStrike" baseline="0">
                    <a:solidFill>
                      <a:schemeClr val="tx1"/>
                    </a:solidFill>
                    <a:latin typeface="Tahoma"/>
                    <a:ea typeface="Tahoma"/>
                    <a:cs typeface="Tahoma"/>
                  </a:defRPr>
                </a:pPr>
                <a:endParaRPr lang="en-US"/>
              </a:p>
            </c:txPr>
            <c:dLblPos val="r"/>
            <c:showVal val="1"/>
          </c:dLbls>
          <c:errBars>
            <c:errDir val="y"/>
            <c:errBarType val="minus"/>
            <c:errValType val="percentage"/>
            <c:noEndCap val="1"/>
            <c:val val="100.0"/>
            <c:spPr>
              <a:ln w="12700">
                <a:solidFill>
                  <a:srgbClr val="B2B2B2"/>
                </a:solidFill>
                <a:prstDash val="solid"/>
              </a:ln>
            </c:spPr>
          </c:errBars>
          <c:xVal>
            <c:numRef>
              <c:f>Timeline!$F$5:$F$34</c:f>
              <c:numCache>
                <c:formatCode>General</c:formatCode>
                <c:ptCount val="30"/>
                <c:pt idx="0">
                  <c:v>1.0</c:v>
                </c:pt>
                <c:pt idx="1">
                  <c:v>2.5</c:v>
                </c:pt>
                <c:pt idx="2">
                  <c:v>3.0</c:v>
                </c:pt>
                <c:pt idx="3">
                  <c:v>6.0</c:v>
                </c:pt>
                <c:pt idx="4">
                  <c:v>6.0</c:v>
                </c:pt>
                <c:pt idx="5">
                  <c:v>9.0</c:v>
                </c:pt>
                <c:pt idx="6">
                  <c:v>12.0</c:v>
                </c:pt>
                <c:pt idx="7">
                  <c:v>12.0</c:v>
                </c:pt>
                <c:pt idx="8">
                  <c:v>15.0</c:v>
                </c:pt>
                <c:pt idx="9">
                  <c:v>18.0</c:v>
                </c:pt>
                <c:pt idx="10">
                  <c:v>18.0</c:v>
                </c:pt>
                <c:pt idx="11">
                  <c:v>24.0</c:v>
                </c:pt>
                <c:pt idx="12">
                  <c:v>36.0</c:v>
                </c:pt>
                <c:pt idx="13">
                  <c:v>48.0</c:v>
                </c:pt>
                <c:pt idx="14">
                  <c:v>48.0</c:v>
                </c:pt>
              </c:numCache>
            </c:numRef>
          </c:xVal>
          <c:yVal>
            <c:numRef>
              <c:f>Timeline!$E$5:$E$34</c:f>
              <c:numCache>
                <c:formatCode>General</c:formatCode>
                <c:ptCount val="30"/>
                <c:pt idx="0">
                  <c:v>5.0</c:v>
                </c:pt>
                <c:pt idx="1">
                  <c:v>-12.0</c:v>
                </c:pt>
                <c:pt idx="2">
                  <c:v>-31.0</c:v>
                </c:pt>
                <c:pt idx="3">
                  <c:v>33.0</c:v>
                </c:pt>
                <c:pt idx="4">
                  <c:v>19.0</c:v>
                </c:pt>
                <c:pt idx="5">
                  <c:v>7.0</c:v>
                </c:pt>
                <c:pt idx="6">
                  <c:v>-20.0</c:v>
                </c:pt>
                <c:pt idx="7">
                  <c:v>-25.0</c:v>
                </c:pt>
                <c:pt idx="8">
                  <c:v>26.0</c:v>
                </c:pt>
                <c:pt idx="9">
                  <c:v>12.0</c:v>
                </c:pt>
                <c:pt idx="10">
                  <c:v>-31.0</c:v>
                </c:pt>
                <c:pt idx="11">
                  <c:v>-15.0</c:v>
                </c:pt>
                <c:pt idx="12">
                  <c:v>18.0</c:v>
                </c:pt>
                <c:pt idx="13">
                  <c:v>10.0</c:v>
                </c:pt>
                <c:pt idx="14">
                  <c:v>-15.0</c:v>
                </c:pt>
              </c:numCache>
            </c:numRef>
          </c:yVal>
        </c:ser>
        <c:dLbls>
          <c:showVal val="1"/>
        </c:dLbls>
        <c:axId val="473125480"/>
        <c:axId val="473061272"/>
      </c:scatterChart>
      <c:valAx>
        <c:axId val="473125480"/>
        <c:scaling>
          <c:orientation val="minMax"/>
          <c:max val="50.0"/>
          <c:min val="0.0"/>
        </c:scaling>
        <c:axPos val="b"/>
        <c:numFmt formatCode="General" sourceLinked="1"/>
        <c:minorTickMark val="in"/>
        <c:tickLblPos val="nextTo"/>
        <c:spPr>
          <a:ln w="38100">
            <a:solidFill>
              <a:srgbClr val="1849B5"/>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473061272"/>
        <c:crosses val="autoZero"/>
        <c:crossBetween val="midCat"/>
      </c:valAx>
      <c:valAx>
        <c:axId val="473061272"/>
        <c:scaling>
          <c:orientation val="minMax"/>
        </c:scaling>
        <c:delete val="1"/>
        <c:axPos val="l"/>
        <c:numFmt formatCode="General" sourceLinked="1"/>
        <c:tickLblPos val="none"/>
        <c:crossAx val="473125480"/>
        <c:crossesAt val="0.0"/>
        <c:crossBetween val="midCat"/>
      </c:valAx>
      <c:spPr>
        <a:noFill/>
        <a:ln w="25400">
          <a:noFill/>
        </a:ln>
      </c:spPr>
    </c:plotArea>
    <c:plotVisOnly val="1"/>
    <c:dispBlanksAs val="gap"/>
  </c:chart>
  <c:spPr>
    <a:gradFill rotWithShape="0">
      <a:gsLst>
        <a:gs pos="0">
          <a:srgbClr val="FFFFFF"/>
        </a:gs>
        <a:gs pos="50000">
          <a:srgbClr val="EAEAEA"/>
        </a:gs>
        <a:gs pos="100000">
          <a:srgbClr val="FFFFFF"/>
        </a:gs>
      </a:gsLst>
      <a:lin ang="5400000" scaled="1"/>
    </a:gra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title>
      <c:tx>
        <c:strRef>
          <c:f>Timeline!$C$3</c:f>
          <c:strCache>
            <c:ptCount val="1"/>
            <c:pt idx="0">
              <c:v>ToM Timeline in Normally Devloping Children</c:v>
            </c:pt>
          </c:strCache>
        </c:strRef>
      </c:tx>
      <c:layout>
        <c:manualLayout>
          <c:xMode val="edge"/>
          <c:yMode val="edge"/>
          <c:x val="0.00743187927841097"/>
          <c:y val="0.0167473505168128"/>
        </c:manualLayout>
      </c:layout>
      <c:spPr>
        <a:noFill/>
        <a:ln w="25400">
          <a:noFill/>
        </a:ln>
      </c:spPr>
      <c:txPr>
        <a:bodyPr/>
        <a:lstStyle/>
        <a:p>
          <a:pPr>
            <a:defRPr sz="1200" b="1" i="0" u="none" strike="noStrike" baseline="0">
              <a:solidFill>
                <a:srgbClr val="6B0C00"/>
              </a:solidFill>
              <a:latin typeface="Century Gothic"/>
              <a:ea typeface="Century Gothic"/>
              <a:cs typeface="Century Gothic"/>
            </a:defRPr>
          </a:pPr>
          <a:endParaRPr lang="en-US"/>
        </a:p>
      </c:txPr>
    </c:title>
    <c:plotArea>
      <c:layout>
        <c:manualLayout>
          <c:layoutTarget val="inner"/>
          <c:xMode val="edge"/>
          <c:yMode val="edge"/>
          <c:x val="0.0193228861238685"/>
          <c:y val="0.0770378123773388"/>
          <c:w val="0.87993450656386"/>
          <c:h val="0.911055868114615"/>
        </c:manualLayout>
      </c:layout>
      <c:scatterChart>
        <c:scatterStyle val="lineMarker"/>
        <c:ser>
          <c:idx val="0"/>
          <c:order val="0"/>
          <c:spPr>
            <a:ln w="28575">
              <a:noFill/>
            </a:ln>
          </c:spPr>
          <c:marker>
            <c:symbol val="dash"/>
            <c:size val="5"/>
            <c:spPr>
              <a:noFill/>
              <a:ln>
                <a:solidFill>
                  <a:srgbClr val="0000FF"/>
                </a:solidFill>
                <a:prstDash val="solid"/>
              </a:ln>
            </c:spPr>
          </c:marker>
          <c:dLbls>
            <c:dLbl>
              <c:idx val="0"/>
              <c:tx>
                <c:strRef>
                  <c:f>Timeline!$G$5</c:f>
                  <c:strCache>
                    <c:ptCount val="1"/>
                    <c:pt idx="0">
                      <c:v>Look primarily at outlines of faces</c:v>
                    </c:pt>
                  </c:strCache>
                </c:strRef>
              </c:tx>
              <c:dLblPos val="r"/>
            </c:dLbl>
            <c:dLbl>
              <c:idx val="1"/>
              <c:tx>
                <c:strRef>
                  <c:f>Timeline!$G$6</c:f>
                  <c:strCache>
                    <c:ptCount val="1"/>
                    <c:pt idx="0">
                      <c:v>Show more interest when their caretakers behave in response to their actions, rather than not</c:v>
                    </c:pt>
                  </c:strCache>
                </c:strRef>
              </c:tx>
              <c:dLblPos val="r"/>
            </c:dLbl>
            <c:dLbl>
              <c:idx val="2"/>
              <c:tx>
                <c:strRef>
                  <c:f>Timeline!$G$7</c:f>
                  <c:strCache>
                    <c:ptCount val="1"/>
                    <c:pt idx="0">
                      <c:v>Prefer female faces more, if caretaker is female</c:v>
                    </c:pt>
                  </c:strCache>
                </c:strRef>
              </c:tx>
              <c:dLblPos val="r"/>
            </c:dLbl>
            <c:dLbl>
              <c:idx val="3"/>
              <c:tx>
                <c:strRef>
                  <c:f>Timeline!$G$8</c:f>
                  <c:strCache>
                    <c:ptCount val="1"/>
                    <c:pt idx="0">
                      <c:v>Follow the direction of another's eye gaze, given object is visible</c:v>
                    </c:pt>
                  </c:strCache>
                </c:strRef>
              </c:tx>
              <c:dLblPos val="r"/>
            </c:dLbl>
            <c:dLbl>
              <c:idx val="4"/>
              <c:tx>
                <c:strRef>
                  <c:f>Timeline!$G$9</c:f>
                  <c:strCache>
                    <c:ptCount val="1"/>
                    <c:pt idx="0">
                      <c:v>Understand goal direction: surprised when E reaches for object different than previously reached</c:v>
                    </c:pt>
                  </c:strCache>
                </c:strRef>
              </c:tx>
              <c:dLblPos val="r"/>
            </c:dLbl>
            <c:dLbl>
              <c:idx val="5"/>
              <c:layout>
                <c:manualLayout>
                  <c:x val="0.00151946809523787"/>
                  <c:y val="-0.0136612051248237"/>
                </c:manualLayout>
              </c:layout>
              <c:tx>
                <c:strRef>
                  <c:f>Timeline!$G$10</c:f>
                  <c:strCache>
                    <c:ptCount val="1"/>
                    <c:pt idx="0">
                      <c:v>Follow direction of another's finger to look at target</c:v>
                    </c:pt>
                  </c:strCache>
                </c:strRef>
              </c:tx>
              <c:spPr>
                <a:noFill/>
                <a:ln w="25400">
                  <a:noFill/>
                </a:ln>
              </c:spPr>
              <c:txPr>
                <a:bodyPr/>
                <a:lstStyle/>
                <a:p>
                  <a:pPr>
                    <a:defRPr sz="725" b="0" i="0" u="none" strike="noStrike" baseline="0">
                      <a:solidFill>
                        <a:schemeClr val="tx1"/>
                      </a:solidFill>
                      <a:latin typeface="Tahoma"/>
                      <a:ea typeface="Tahoma"/>
                      <a:cs typeface="Tahoma"/>
                    </a:defRPr>
                  </a:pPr>
                  <a:endParaRPr lang="en-US"/>
                </a:p>
              </c:txPr>
              <c:dLblPos val="r"/>
            </c:dLbl>
            <c:dLbl>
              <c:idx val="6"/>
              <c:tx>
                <c:strRef>
                  <c:f>Timeline!$G$11</c:f>
                  <c:strCache>
                    <c:ptCount val="1"/>
                    <c:pt idx="0">
                      <c:v>Joint Attention develops (9-15m)</c:v>
                    </c:pt>
                  </c:strCache>
                </c:strRef>
              </c:tx>
              <c:dLblPos val="r"/>
            </c:dLbl>
            <c:dLbl>
              <c:idx val="7"/>
              <c:tx>
                <c:strRef>
                  <c:f>Timeline!$G$12</c:f>
                  <c:strCache>
                    <c:ptCount val="1"/>
                    <c:pt idx="0">
                      <c:v>Understanding of Helping/Hindering</c:v>
                    </c:pt>
                  </c:strCache>
                </c:strRef>
              </c:tx>
              <c:dLblPos val="r"/>
            </c:dLbl>
            <c:dLbl>
              <c:idx val="8"/>
              <c:layout>
                <c:manualLayout>
                  <c:x val="0.0"/>
                  <c:y val="-0.00449438202247191"/>
                </c:manualLayout>
              </c:layout>
              <c:tx>
                <c:strRef>
                  <c:f>Timeline!$G$13</c:f>
                  <c:strCache>
                    <c:ptCount val="1"/>
                    <c:pt idx="0">
                      <c:v>Expect others to reach for obj. in the place they last saw it, even when that belief is false</c:v>
                    </c:pt>
                  </c:strCache>
                </c:strRef>
              </c:tx>
              <c:dLblPos val="r"/>
            </c:dLbl>
            <c:dLbl>
              <c:idx val="9"/>
              <c:tx>
                <c:strRef>
                  <c:f>Timeline!$G$14</c:f>
                  <c:strCache>
                    <c:ptCount val="1"/>
                    <c:pt idx="0">
                      <c:v>Able to locate an unseen object using another's eye gaze</c:v>
                    </c:pt>
                  </c:strCache>
                </c:strRef>
              </c:tx>
              <c:dLblPos val="r"/>
            </c:dLbl>
            <c:dLbl>
              <c:idx val="10"/>
              <c:tx>
                <c:strRef>
                  <c:f>Timeline!$G$15</c:f>
                  <c:strCache>
                    <c:ptCount val="1"/>
                    <c:pt idx="0">
                      <c:v>Can use knowledge states to interpret someone's goal or intention</c:v>
                    </c:pt>
                  </c:strCache>
                </c:strRef>
              </c:tx>
              <c:dLblPos val="r"/>
            </c:dLbl>
            <c:dLbl>
              <c:idx val="11"/>
              <c:tx>
                <c:strRef>
                  <c:f>Timeline!$G$16</c:f>
                  <c:strCache>
                    <c:ptCount val="1"/>
                    <c:pt idx="0">
                      <c:v>Understand that people's actions are motivated by their desires</c:v>
                    </c:pt>
                  </c:strCache>
                </c:strRef>
              </c:tx>
              <c:dLblPos val="r"/>
            </c:dLbl>
            <c:dLbl>
              <c:idx val="12"/>
              <c:layout>
                <c:manualLayout>
                  <c:x val="-0.00304761904761905"/>
                  <c:y val="0.0"/>
                </c:manualLayout>
              </c:layout>
              <c:tx>
                <c:strRef>
                  <c:f>Timeline!$G$17</c:f>
                  <c:strCache>
                    <c:ptCount val="1"/>
                    <c:pt idx="0">
                      <c:v>Begin to understand how belief propels actions, but not false-belief</c:v>
                    </c:pt>
                  </c:strCache>
                </c:strRef>
              </c:tx>
              <c:dLblPos val="r"/>
            </c:dLbl>
            <c:dLbl>
              <c:idx val="13"/>
              <c:layout>
                <c:manualLayout>
                  <c:x val="0.0"/>
                  <c:y val="-0.0314606741573034"/>
                </c:manualLayout>
              </c:layout>
              <c:tx>
                <c:strRef>
                  <c:f>Timeline!$G$18</c:f>
                  <c:strCache>
                    <c:ptCount val="1"/>
                    <c:pt idx="0">
                      <c:v>Perspective-taking develops</c:v>
                    </c:pt>
                  </c:strCache>
                </c:strRef>
              </c:tx>
              <c:dLblPos val="r"/>
            </c:dLbl>
            <c:dLbl>
              <c:idx val="14"/>
              <c:layout>
                <c:manualLayout>
                  <c:x val="0.0"/>
                  <c:y val="0.0359550561797754"/>
                </c:manualLayout>
              </c:layout>
              <c:tx>
                <c:strRef>
                  <c:f>Timeline!$G$19</c:f>
                  <c:strCache>
                    <c:ptCount val="1"/>
                    <c:pt idx="0">
                      <c:v>Pass the classical false-belief tasks</c:v>
                    </c:pt>
                  </c:strCache>
                </c:strRef>
              </c:tx>
              <c:dLblPos val="r"/>
            </c:dLbl>
            <c:dLbl>
              <c:idx val="15"/>
              <c:tx>
                <c:strRef>
                  <c:f>Timeline!$G$20</c:f>
                  <c:strCache>
                    <c:ptCount val="1"/>
                  </c:strCache>
                </c:strRef>
              </c:tx>
              <c:dLblPos val="r"/>
            </c:dLbl>
            <c:dLbl>
              <c:idx val="16"/>
              <c:tx>
                <c:strRef>
                  <c:f>Timeline!$G$21</c:f>
                  <c:strCache>
                    <c:ptCount val="1"/>
                  </c:strCache>
                </c:strRef>
              </c:tx>
              <c:dLblPos val="r"/>
            </c:dLbl>
            <c:dLbl>
              <c:idx val="17"/>
              <c:tx>
                <c:strRef>
                  <c:f>Timeline!$G$22</c:f>
                  <c:strCache>
                    <c:ptCount val="1"/>
                  </c:strCache>
                </c:strRef>
              </c:tx>
              <c:dLblPos val="r"/>
            </c:dLbl>
            <c:dLbl>
              <c:idx val="18"/>
              <c:tx>
                <c:strRef>
                  <c:f>Timeline!$G$23</c:f>
                  <c:strCache>
                    <c:ptCount val="1"/>
                  </c:strCache>
                </c:strRef>
              </c:tx>
              <c:dLblPos val="r"/>
            </c:dLbl>
            <c:dLbl>
              <c:idx val="19"/>
              <c:tx>
                <c:strRef>
                  <c:f>Timeline!$G$24</c:f>
                  <c:strCache>
                    <c:ptCount val="1"/>
                  </c:strCache>
                </c:strRef>
              </c:tx>
              <c:dLblPos val="r"/>
            </c:dLbl>
            <c:dLbl>
              <c:idx val="20"/>
              <c:tx>
                <c:strRef>
                  <c:f>Timeline!$G$25</c:f>
                  <c:strCache>
                    <c:ptCount val="1"/>
                  </c:strCache>
                </c:strRef>
              </c:tx>
              <c:dLblPos val="r"/>
            </c:dLbl>
            <c:dLbl>
              <c:idx val="21"/>
              <c:tx>
                <c:strRef>
                  <c:f>Timeline!$G$26</c:f>
                  <c:strCache>
                    <c:ptCount val="1"/>
                  </c:strCache>
                </c:strRef>
              </c:tx>
              <c:dLblPos val="r"/>
            </c:dLbl>
            <c:dLbl>
              <c:idx val="22"/>
              <c:tx>
                <c:strRef>
                  <c:f>Timeline!$G$27</c:f>
                  <c:strCache>
                    <c:ptCount val="1"/>
                  </c:strCache>
                </c:strRef>
              </c:tx>
              <c:dLblPos val="r"/>
            </c:dLbl>
            <c:dLbl>
              <c:idx val="23"/>
              <c:tx>
                <c:strRef>
                  <c:f>Timeline!$G$28</c:f>
                  <c:strCache>
                    <c:ptCount val="1"/>
                  </c:strCache>
                </c:strRef>
              </c:tx>
              <c:dLblPos val="r"/>
            </c:dLbl>
            <c:dLbl>
              <c:idx val="24"/>
              <c:tx>
                <c:strRef>
                  <c:f>Timeline!$G$29</c:f>
                  <c:strCache>
                    <c:ptCount val="1"/>
                  </c:strCache>
                </c:strRef>
              </c:tx>
              <c:dLblPos val="r"/>
            </c:dLbl>
            <c:dLbl>
              <c:idx val="25"/>
              <c:tx>
                <c:strRef>
                  <c:f>Timeline!$G$30</c:f>
                  <c:strCache>
                    <c:ptCount val="1"/>
                  </c:strCache>
                </c:strRef>
              </c:tx>
              <c:dLblPos val="r"/>
            </c:dLbl>
            <c:dLbl>
              <c:idx val="26"/>
              <c:tx>
                <c:strRef>
                  <c:f>Timeline!$G$31</c:f>
                  <c:strCache>
                    <c:ptCount val="1"/>
                  </c:strCache>
                </c:strRef>
              </c:tx>
              <c:dLblPos val="r"/>
            </c:dLbl>
            <c:dLbl>
              <c:idx val="27"/>
              <c:tx>
                <c:strRef>
                  <c:f>Timeline!$G$32</c:f>
                  <c:strCache>
                    <c:ptCount val="1"/>
                  </c:strCache>
                </c:strRef>
              </c:tx>
              <c:dLblPos val="r"/>
            </c:dLbl>
            <c:dLbl>
              <c:idx val="28"/>
              <c:tx>
                <c:strRef>
                  <c:f>Timeline!$G$33</c:f>
                  <c:strCache>
                    <c:ptCount val="1"/>
                  </c:strCache>
                </c:strRef>
              </c:tx>
              <c:dLblPos val="r"/>
            </c:dLbl>
            <c:dLbl>
              <c:idx val="29"/>
              <c:tx>
                <c:strRef>
                  <c:f>Timeline!$G$34</c:f>
                  <c:strCache>
                    <c:ptCount val="1"/>
                  </c:strCache>
                </c:strRef>
              </c:tx>
              <c:dLblPos val="r"/>
            </c:dLbl>
            <c:spPr>
              <a:noFill/>
              <a:ln w="25400">
                <a:noFill/>
              </a:ln>
            </c:spPr>
            <c:txPr>
              <a:bodyPr/>
              <a:lstStyle/>
              <a:p>
                <a:pPr>
                  <a:defRPr sz="725" b="0" i="0" u="none" strike="noStrike" baseline="0">
                    <a:solidFill>
                      <a:srgbClr val="000000"/>
                    </a:solidFill>
                    <a:latin typeface="Tahoma"/>
                    <a:ea typeface="Tahoma"/>
                    <a:cs typeface="Tahoma"/>
                  </a:defRPr>
                </a:pPr>
                <a:endParaRPr lang="en-US"/>
              </a:p>
            </c:txPr>
            <c:dLblPos val="r"/>
            <c:showVal val="1"/>
          </c:dLbls>
          <c:errBars>
            <c:errDir val="y"/>
            <c:errBarType val="minus"/>
            <c:errValType val="percentage"/>
            <c:noEndCap val="1"/>
            <c:val val="100.0"/>
            <c:spPr>
              <a:ln w="12700">
                <a:solidFill>
                  <a:srgbClr val="B2B2B2"/>
                </a:solidFill>
                <a:prstDash val="solid"/>
              </a:ln>
            </c:spPr>
          </c:errBars>
          <c:xVal>
            <c:numRef>
              <c:f>Timeline!$F$5:$F$34</c:f>
              <c:numCache>
                <c:formatCode>General</c:formatCode>
                <c:ptCount val="30"/>
                <c:pt idx="0">
                  <c:v>1.0</c:v>
                </c:pt>
                <c:pt idx="1">
                  <c:v>2.5</c:v>
                </c:pt>
                <c:pt idx="2">
                  <c:v>3.0</c:v>
                </c:pt>
                <c:pt idx="3">
                  <c:v>6.0</c:v>
                </c:pt>
                <c:pt idx="4">
                  <c:v>6.0</c:v>
                </c:pt>
                <c:pt idx="5">
                  <c:v>9.0</c:v>
                </c:pt>
                <c:pt idx="6">
                  <c:v>12.0</c:v>
                </c:pt>
                <c:pt idx="7">
                  <c:v>12.0</c:v>
                </c:pt>
                <c:pt idx="8">
                  <c:v>15.0</c:v>
                </c:pt>
                <c:pt idx="9">
                  <c:v>18.0</c:v>
                </c:pt>
                <c:pt idx="10">
                  <c:v>18.0</c:v>
                </c:pt>
                <c:pt idx="11">
                  <c:v>24.0</c:v>
                </c:pt>
                <c:pt idx="12">
                  <c:v>36.0</c:v>
                </c:pt>
                <c:pt idx="13">
                  <c:v>48.0</c:v>
                </c:pt>
                <c:pt idx="14">
                  <c:v>48.0</c:v>
                </c:pt>
              </c:numCache>
            </c:numRef>
          </c:xVal>
          <c:yVal>
            <c:numRef>
              <c:f>Timeline!$E$5:$E$34</c:f>
              <c:numCache>
                <c:formatCode>General</c:formatCode>
                <c:ptCount val="30"/>
                <c:pt idx="0">
                  <c:v>5.0</c:v>
                </c:pt>
                <c:pt idx="1">
                  <c:v>-12.0</c:v>
                </c:pt>
                <c:pt idx="2">
                  <c:v>-31.0</c:v>
                </c:pt>
                <c:pt idx="3">
                  <c:v>33.0</c:v>
                </c:pt>
                <c:pt idx="4">
                  <c:v>19.0</c:v>
                </c:pt>
                <c:pt idx="5">
                  <c:v>7.0</c:v>
                </c:pt>
                <c:pt idx="6">
                  <c:v>-20.0</c:v>
                </c:pt>
                <c:pt idx="7">
                  <c:v>-25.0</c:v>
                </c:pt>
                <c:pt idx="8">
                  <c:v>26.0</c:v>
                </c:pt>
                <c:pt idx="9">
                  <c:v>12.0</c:v>
                </c:pt>
                <c:pt idx="10">
                  <c:v>-31.0</c:v>
                </c:pt>
                <c:pt idx="11">
                  <c:v>-15.0</c:v>
                </c:pt>
                <c:pt idx="12">
                  <c:v>18.0</c:v>
                </c:pt>
                <c:pt idx="13">
                  <c:v>10.0</c:v>
                </c:pt>
                <c:pt idx="14">
                  <c:v>-15.0</c:v>
                </c:pt>
              </c:numCache>
            </c:numRef>
          </c:yVal>
        </c:ser>
        <c:dLbls>
          <c:showVal val="1"/>
        </c:dLbls>
        <c:axId val="473715288"/>
        <c:axId val="473711448"/>
      </c:scatterChart>
      <c:valAx>
        <c:axId val="473715288"/>
        <c:scaling>
          <c:orientation val="minMax"/>
          <c:max val="50.0"/>
          <c:min val="0.0"/>
        </c:scaling>
        <c:axPos val="b"/>
        <c:numFmt formatCode="General" sourceLinked="1"/>
        <c:minorTickMark val="in"/>
        <c:tickLblPos val="nextTo"/>
        <c:spPr>
          <a:ln w="38100">
            <a:solidFill>
              <a:srgbClr val="1849B5"/>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473711448"/>
        <c:crosses val="autoZero"/>
        <c:crossBetween val="midCat"/>
      </c:valAx>
      <c:valAx>
        <c:axId val="473711448"/>
        <c:scaling>
          <c:orientation val="minMax"/>
        </c:scaling>
        <c:delete val="1"/>
        <c:axPos val="l"/>
        <c:numFmt formatCode="General" sourceLinked="1"/>
        <c:tickLblPos val="none"/>
        <c:crossAx val="473715288"/>
        <c:crossesAt val="0.0"/>
        <c:crossBetween val="midCat"/>
      </c:valAx>
      <c:spPr>
        <a:noFill/>
        <a:ln w="25400">
          <a:noFill/>
        </a:ln>
      </c:spPr>
    </c:plotArea>
    <c:plotVisOnly val="1"/>
    <c:dispBlanksAs val="gap"/>
  </c:chart>
  <c:spPr>
    <a:gradFill rotWithShape="0">
      <a:gsLst>
        <a:gs pos="0">
          <a:srgbClr val="FFFFFF"/>
        </a:gs>
        <a:gs pos="50000">
          <a:srgbClr val="EAEAEA"/>
        </a:gs>
        <a:gs pos="100000">
          <a:srgbClr val="FFFFFF"/>
        </a:gs>
      </a:gsLst>
      <a:lin ang="5400000" scaled="1"/>
    </a:gra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title>
      <c:tx>
        <c:strRef>
          <c:f>Timeline!$C$3</c:f>
          <c:strCache>
            <c:ptCount val="1"/>
            <c:pt idx="0">
              <c:v>ToM Timeline in Normally Devloping Children</c:v>
            </c:pt>
          </c:strCache>
        </c:strRef>
      </c:tx>
      <c:layout>
        <c:manualLayout>
          <c:xMode val="edge"/>
          <c:yMode val="edge"/>
          <c:x val="0.00743187927841098"/>
          <c:y val="0.0167473505168128"/>
        </c:manualLayout>
      </c:layout>
      <c:spPr>
        <a:noFill/>
        <a:ln w="25400">
          <a:noFill/>
        </a:ln>
      </c:spPr>
      <c:txPr>
        <a:bodyPr/>
        <a:lstStyle/>
        <a:p>
          <a:pPr>
            <a:defRPr sz="1200" b="1" i="0" u="none" strike="noStrike" baseline="0">
              <a:solidFill>
                <a:srgbClr val="6B0C00"/>
              </a:solidFill>
              <a:latin typeface="Century Gothic"/>
              <a:ea typeface="Century Gothic"/>
              <a:cs typeface="Century Gothic"/>
            </a:defRPr>
          </a:pPr>
          <a:endParaRPr lang="en-US"/>
        </a:p>
      </c:txPr>
    </c:title>
    <c:plotArea>
      <c:layout>
        <c:manualLayout>
          <c:layoutTarget val="inner"/>
          <c:xMode val="edge"/>
          <c:yMode val="edge"/>
          <c:x val="0.0193228861238685"/>
          <c:y val="0.0770378123773388"/>
          <c:w val="0.87993450656386"/>
          <c:h val="0.911055868114615"/>
        </c:manualLayout>
      </c:layout>
      <c:scatterChart>
        <c:scatterStyle val="lineMarker"/>
        <c:ser>
          <c:idx val="0"/>
          <c:order val="0"/>
          <c:spPr>
            <a:ln w="28575">
              <a:noFill/>
            </a:ln>
          </c:spPr>
          <c:marker>
            <c:symbol val="dash"/>
            <c:size val="5"/>
            <c:spPr>
              <a:noFill/>
              <a:ln>
                <a:solidFill>
                  <a:srgbClr val="0000FF"/>
                </a:solidFill>
                <a:prstDash val="solid"/>
              </a:ln>
            </c:spPr>
          </c:marker>
          <c:dLbls>
            <c:dLbl>
              <c:idx val="0"/>
              <c:tx>
                <c:strRef>
                  <c:f>Timeline!$G$5</c:f>
                  <c:strCache>
                    <c:ptCount val="1"/>
                    <c:pt idx="0">
                      <c:v>Look primarily at outlines of faces</c:v>
                    </c:pt>
                  </c:strCache>
                </c:strRef>
              </c:tx>
              <c:dLblPos val="r"/>
            </c:dLbl>
            <c:dLbl>
              <c:idx val="1"/>
              <c:tx>
                <c:strRef>
                  <c:f>Timeline!$G$6</c:f>
                  <c:strCache>
                    <c:ptCount val="1"/>
                    <c:pt idx="0">
                      <c:v>Show more interest when their caretakers behave in response to their actions, rather than not</c:v>
                    </c:pt>
                  </c:strCache>
                </c:strRef>
              </c:tx>
              <c:dLblPos val="r"/>
            </c:dLbl>
            <c:dLbl>
              <c:idx val="2"/>
              <c:tx>
                <c:strRef>
                  <c:f>Timeline!$G$7</c:f>
                  <c:strCache>
                    <c:ptCount val="1"/>
                    <c:pt idx="0">
                      <c:v>Prefer female faces more, if caretaker is female</c:v>
                    </c:pt>
                  </c:strCache>
                </c:strRef>
              </c:tx>
              <c:dLblPos val="r"/>
            </c:dLbl>
            <c:dLbl>
              <c:idx val="3"/>
              <c:tx>
                <c:strRef>
                  <c:f>Timeline!$G$8</c:f>
                  <c:strCache>
                    <c:ptCount val="1"/>
                    <c:pt idx="0">
                      <c:v>Follow the direction of another's eye gaze, given object is visible</c:v>
                    </c:pt>
                  </c:strCache>
                </c:strRef>
              </c:tx>
              <c:dLblPos val="r"/>
            </c:dLbl>
            <c:dLbl>
              <c:idx val="4"/>
              <c:tx>
                <c:strRef>
                  <c:f>Timeline!$G$9</c:f>
                  <c:strCache>
                    <c:ptCount val="1"/>
                    <c:pt idx="0">
                      <c:v>Understand goal direction: surprised when E reaches for object different than previously reached</c:v>
                    </c:pt>
                  </c:strCache>
                </c:strRef>
              </c:tx>
              <c:dLblPos val="r"/>
            </c:dLbl>
            <c:dLbl>
              <c:idx val="5"/>
              <c:tx>
                <c:strRef>
                  <c:f>Timeline!$G$10</c:f>
                  <c:strCache>
                    <c:ptCount val="1"/>
                    <c:pt idx="0">
                      <c:v>Follow direction of another's finger to look at target</c:v>
                    </c:pt>
                  </c:strCache>
                </c:strRef>
              </c:tx>
              <c:dLblPos val="r"/>
            </c:dLbl>
            <c:dLbl>
              <c:idx val="6"/>
              <c:tx>
                <c:strRef>
                  <c:f>Timeline!$G$11</c:f>
                  <c:strCache>
                    <c:ptCount val="1"/>
                    <c:pt idx="0">
                      <c:v>Joint Attention develops (9-15m)</c:v>
                    </c:pt>
                  </c:strCache>
                </c:strRef>
              </c:tx>
              <c:dLblPos val="r"/>
            </c:dLbl>
            <c:dLbl>
              <c:idx val="7"/>
              <c:tx>
                <c:strRef>
                  <c:f>Timeline!$G$12</c:f>
                  <c:strCache>
                    <c:ptCount val="1"/>
                    <c:pt idx="0">
                      <c:v>Understanding of Helping/Hindering</c:v>
                    </c:pt>
                  </c:strCache>
                </c:strRef>
              </c:tx>
              <c:dLblPos val="r"/>
            </c:dLbl>
            <c:dLbl>
              <c:idx val="8"/>
              <c:layout>
                <c:manualLayout>
                  <c:x val="0.0"/>
                  <c:y val="-0.00449438202247191"/>
                </c:manualLayout>
              </c:layout>
              <c:tx>
                <c:rich>
                  <a:bodyPr/>
                  <a:lstStyle/>
                  <a:p>
                    <a:pPr>
                      <a:defRPr sz="725" b="0" i="0" u="none" strike="noStrike" baseline="0">
                        <a:solidFill>
                          <a:srgbClr val="FF0000"/>
                        </a:solidFill>
                        <a:latin typeface="Tahoma"/>
                        <a:ea typeface="Tahoma"/>
                        <a:cs typeface="Tahoma"/>
                      </a:defRPr>
                    </a:pPr>
                    <a:r>
                      <a:rPr lang="en-US" b="0" dirty="0">
                        <a:solidFill>
                          <a:schemeClr val="tx1"/>
                        </a:solidFill>
                      </a:rPr>
                      <a:t>Expect others to reach for obj. in the place they last saw it, even when that belief is false</a:t>
                    </a:r>
                  </a:p>
                </c:rich>
              </c:tx>
              <c:spPr>
                <a:noFill/>
                <a:ln w="25400">
                  <a:noFill/>
                </a:ln>
              </c:spPr>
              <c:dLblPos val="r"/>
            </c:dLbl>
            <c:dLbl>
              <c:idx val="9"/>
              <c:tx>
                <c:strRef>
                  <c:f>Timeline!$G$14</c:f>
                  <c:strCache>
                    <c:ptCount val="1"/>
                    <c:pt idx="0">
                      <c:v>Able to locate an unseen object using another's eye gaze</c:v>
                    </c:pt>
                  </c:strCache>
                </c:strRef>
              </c:tx>
              <c:dLblPos val="r"/>
            </c:dLbl>
            <c:dLbl>
              <c:idx val="10"/>
              <c:tx>
                <c:strRef>
                  <c:f>Timeline!$G$15</c:f>
                  <c:strCache>
                    <c:ptCount val="1"/>
                    <c:pt idx="0">
                      <c:v>Can use knowledge states to interpret someone's goal or intention</c:v>
                    </c:pt>
                  </c:strCache>
                </c:strRef>
              </c:tx>
              <c:dLblPos val="r"/>
            </c:dLbl>
            <c:dLbl>
              <c:idx val="11"/>
              <c:tx>
                <c:strRef>
                  <c:f>Timeline!$G$16</c:f>
                  <c:strCache>
                    <c:ptCount val="1"/>
                    <c:pt idx="0">
                      <c:v>Understand that people's actions are motivated by their desires</c:v>
                    </c:pt>
                  </c:strCache>
                </c:strRef>
              </c:tx>
              <c:dLblPos val="r"/>
            </c:dLbl>
            <c:dLbl>
              <c:idx val="12"/>
              <c:layout>
                <c:manualLayout>
                  <c:x val="-0.00304761904761905"/>
                  <c:y val="0.0"/>
                </c:manualLayout>
              </c:layout>
              <c:tx>
                <c:strRef>
                  <c:f>Timeline!$G$17</c:f>
                  <c:strCache>
                    <c:ptCount val="1"/>
                    <c:pt idx="0">
                      <c:v>Begin to understand how belief propels actions, but not false-belief</c:v>
                    </c:pt>
                  </c:strCache>
                </c:strRef>
              </c:tx>
              <c:dLblPos val="r"/>
            </c:dLbl>
            <c:dLbl>
              <c:idx val="13"/>
              <c:layout>
                <c:manualLayout>
                  <c:x val="0.0"/>
                  <c:y val="-0.0314606741573034"/>
                </c:manualLayout>
              </c:layout>
              <c:tx>
                <c:strRef>
                  <c:f>Timeline!$G$18</c:f>
                  <c:strCache>
                    <c:ptCount val="1"/>
                    <c:pt idx="0">
                      <c:v>Perspective-taking develops</c:v>
                    </c:pt>
                  </c:strCache>
                </c:strRef>
              </c:tx>
              <c:dLblPos val="r"/>
            </c:dLbl>
            <c:dLbl>
              <c:idx val="14"/>
              <c:layout>
                <c:manualLayout>
                  <c:x val="0.0"/>
                  <c:y val="0.0359550561797754"/>
                </c:manualLayout>
              </c:layout>
              <c:tx>
                <c:strRef>
                  <c:f>Timeline!$G$19</c:f>
                  <c:strCache>
                    <c:ptCount val="1"/>
                    <c:pt idx="0">
                      <c:v>Pass the classical false-belief tasks</c:v>
                    </c:pt>
                  </c:strCache>
                </c:strRef>
              </c:tx>
              <c:dLblPos val="r"/>
            </c:dLbl>
            <c:dLbl>
              <c:idx val="15"/>
              <c:tx>
                <c:strRef>
                  <c:f>Timeline!$G$20</c:f>
                  <c:strCache>
                    <c:ptCount val="1"/>
                  </c:strCache>
                </c:strRef>
              </c:tx>
              <c:dLblPos val="r"/>
            </c:dLbl>
            <c:dLbl>
              <c:idx val="16"/>
              <c:tx>
                <c:strRef>
                  <c:f>Timeline!$G$21</c:f>
                  <c:strCache>
                    <c:ptCount val="1"/>
                  </c:strCache>
                </c:strRef>
              </c:tx>
              <c:dLblPos val="r"/>
            </c:dLbl>
            <c:dLbl>
              <c:idx val="17"/>
              <c:tx>
                <c:strRef>
                  <c:f>Timeline!$G$22</c:f>
                  <c:strCache>
                    <c:ptCount val="1"/>
                  </c:strCache>
                </c:strRef>
              </c:tx>
              <c:dLblPos val="r"/>
            </c:dLbl>
            <c:dLbl>
              <c:idx val="18"/>
              <c:tx>
                <c:strRef>
                  <c:f>Timeline!$G$23</c:f>
                  <c:strCache>
                    <c:ptCount val="1"/>
                  </c:strCache>
                </c:strRef>
              </c:tx>
              <c:dLblPos val="r"/>
            </c:dLbl>
            <c:dLbl>
              <c:idx val="19"/>
              <c:tx>
                <c:strRef>
                  <c:f>Timeline!$G$24</c:f>
                  <c:strCache>
                    <c:ptCount val="1"/>
                  </c:strCache>
                </c:strRef>
              </c:tx>
              <c:dLblPos val="r"/>
            </c:dLbl>
            <c:dLbl>
              <c:idx val="20"/>
              <c:tx>
                <c:strRef>
                  <c:f>Timeline!$G$25</c:f>
                  <c:strCache>
                    <c:ptCount val="1"/>
                  </c:strCache>
                </c:strRef>
              </c:tx>
              <c:dLblPos val="r"/>
            </c:dLbl>
            <c:dLbl>
              <c:idx val="21"/>
              <c:tx>
                <c:strRef>
                  <c:f>Timeline!$G$26</c:f>
                  <c:strCache>
                    <c:ptCount val="1"/>
                  </c:strCache>
                </c:strRef>
              </c:tx>
              <c:dLblPos val="r"/>
            </c:dLbl>
            <c:dLbl>
              <c:idx val="22"/>
              <c:tx>
                <c:strRef>
                  <c:f>Timeline!$G$27</c:f>
                  <c:strCache>
                    <c:ptCount val="1"/>
                  </c:strCache>
                </c:strRef>
              </c:tx>
              <c:dLblPos val="r"/>
            </c:dLbl>
            <c:dLbl>
              <c:idx val="23"/>
              <c:tx>
                <c:strRef>
                  <c:f>Timeline!$G$28</c:f>
                  <c:strCache>
                    <c:ptCount val="1"/>
                  </c:strCache>
                </c:strRef>
              </c:tx>
              <c:dLblPos val="r"/>
            </c:dLbl>
            <c:dLbl>
              <c:idx val="24"/>
              <c:tx>
                <c:strRef>
                  <c:f>Timeline!$G$29</c:f>
                  <c:strCache>
                    <c:ptCount val="1"/>
                  </c:strCache>
                </c:strRef>
              </c:tx>
              <c:dLblPos val="r"/>
            </c:dLbl>
            <c:dLbl>
              <c:idx val="25"/>
              <c:tx>
                <c:strRef>
                  <c:f>Timeline!$G$30</c:f>
                  <c:strCache>
                    <c:ptCount val="1"/>
                  </c:strCache>
                </c:strRef>
              </c:tx>
              <c:dLblPos val="r"/>
            </c:dLbl>
            <c:dLbl>
              <c:idx val="26"/>
              <c:tx>
                <c:strRef>
                  <c:f>Timeline!$G$31</c:f>
                  <c:strCache>
                    <c:ptCount val="1"/>
                  </c:strCache>
                </c:strRef>
              </c:tx>
              <c:dLblPos val="r"/>
            </c:dLbl>
            <c:dLbl>
              <c:idx val="27"/>
              <c:tx>
                <c:strRef>
                  <c:f>Timeline!$G$32</c:f>
                  <c:strCache>
                    <c:ptCount val="1"/>
                  </c:strCache>
                </c:strRef>
              </c:tx>
              <c:dLblPos val="r"/>
            </c:dLbl>
            <c:dLbl>
              <c:idx val="28"/>
              <c:tx>
                <c:strRef>
                  <c:f>Timeline!$G$33</c:f>
                  <c:strCache>
                    <c:ptCount val="1"/>
                  </c:strCache>
                </c:strRef>
              </c:tx>
              <c:dLblPos val="r"/>
            </c:dLbl>
            <c:dLbl>
              <c:idx val="29"/>
              <c:tx>
                <c:strRef>
                  <c:f>Timeline!$G$34</c:f>
                  <c:strCache>
                    <c:ptCount val="1"/>
                  </c:strCache>
                </c:strRef>
              </c:tx>
              <c:dLblPos val="r"/>
            </c:dLbl>
            <c:spPr>
              <a:noFill/>
              <a:ln w="25400">
                <a:noFill/>
              </a:ln>
            </c:spPr>
            <c:txPr>
              <a:bodyPr/>
              <a:lstStyle/>
              <a:p>
                <a:pPr>
                  <a:defRPr sz="725" b="0" i="0" u="none" strike="noStrike" baseline="0">
                    <a:solidFill>
                      <a:srgbClr val="000000"/>
                    </a:solidFill>
                    <a:latin typeface="Tahoma"/>
                    <a:ea typeface="Tahoma"/>
                    <a:cs typeface="Tahoma"/>
                  </a:defRPr>
                </a:pPr>
                <a:endParaRPr lang="en-US"/>
              </a:p>
            </c:txPr>
            <c:dLblPos val="r"/>
            <c:showVal val="1"/>
          </c:dLbls>
          <c:errBars>
            <c:errDir val="y"/>
            <c:errBarType val="minus"/>
            <c:errValType val="percentage"/>
            <c:noEndCap val="1"/>
            <c:val val="100.0"/>
            <c:spPr>
              <a:ln w="12700">
                <a:solidFill>
                  <a:srgbClr val="B2B2B2"/>
                </a:solidFill>
                <a:prstDash val="solid"/>
              </a:ln>
            </c:spPr>
          </c:errBars>
          <c:xVal>
            <c:numRef>
              <c:f>Timeline!$F$5:$F$34</c:f>
              <c:numCache>
                <c:formatCode>General</c:formatCode>
                <c:ptCount val="30"/>
                <c:pt idx="0">
                  <c:v>1.0</c:v>
                </c:pt>
                <c:pt idx="1">
                  <c:v>2.5</c:v>
                </c:pt>
                <c:pt idx="2">
                  <c:v>3.0</c:v>
                </c:pt>
                <c:pt idx="3">
                  <c:v>6.0</c:v>
                </c:pt>
                <c:pt idx="4">
                  <c:v>6.0</c:v>
                </c:pt>
                <c:pt idx="5">
                  <c:v>9.0</c:v>
                </c:pt>
                <c:pt idx="6">
                  <c:v>12.0</c:v>
                </c:pt>
                <c:pt idx="7">
                  <c:v>12.0</c:v>
                </c:pt>
                <c:pt idx="8">
                  <c:v>15.0</c:v>
                </c:pt>
                <c:pt idx="9">
                  <c:v>18.0</c:v>
                </c:pt>
                <c:pt idx="10">
                  <c:v>18.0</c:v>
                </c:pt>
                <c:pt idx="11">
                  <c:v>24.0</c:v>
                </c:pt>
                <c:pt idx="12">
                  <c:v>36.0</c:v>
                </c:pt>
                <c:pt idx="13">
                  <c:v>48.0</c:v>
                </c:pt>
                <c:pt idx="14">
                  <c:v>48.0</c:v>
                </c:pt>
              </c:numCache>
            </c:numRef>
          </c:xVal>
          <c:yVal>
            <c:numRef>
              <c:f>Timeline!$E$5:$E$34</c:f>
              <c:numCache>
                <c:formatCode>General</c:formatCode>
                <c:ptCount val="30"/>
                <c:pt idx="0">
                  <c:v>5.0</c:v>
                </c:pt>
                <c:pt idx="1">
                  <c:v>-12.0</c:v>
                </c:pt>
                <c:pt idx="2">
                  <c:v>-31.0</c:v>
                </c:pt>
                <c:pt idx="3">
                  <c:v>33.0</c:v>
                </c:pt>
                <c:pt idx="4">
                  <c:v>19.0</c:v>
                </c:pt>
                <c:pt idx="5">
                  <c:v>7.0</c:v>
                </c:pt>
                <c:pt idx="6">
                  <c:v>-20.0</c:v>
                </c:pt>
                <c:pt idx="7">
                  <c:v>-25.0</c:v>
                </c:pt>
                <c:pt idx="8">
                  <c:v>26.0</c:v>
                </c:pt>
                <c:pt idx="9">
                  <c:v>12.0</c:v>
                </c:pt>
                <c:pt idx="10">
                  <c:v>-31.0</c:v>
                </c:pt>
                <c:pt idx="11">
                  <c:v>-15.0</c:v>
                </c:pt>
                <c:pt idx="12">
                  <c:v>18.0</c:v>
                </c:pt>
                <c:pt idx="13">
                  <c:v>10.0</c:v>
                </c:pt>
                <c:pt idx="14">
                  <c:v>-15.0</c:v>
                </c:pt>
              </c:numCache>
            </c:numRef>
          </c:yVal>
        </c:ser>
        <c:dLbls>
          <c:showVal val="1"/>
        </c:dLbls>
        <c:axId val="553046568"/>
        <c:axId val="475008040"/>
      </c:scatterChart>
      <c:valAx>
        <c:axId val="553046568"/>
        <c:scaling>
          <c:orientation val="minMax"/>
          <c:max val="50.0"/>
          <c:min val="0.0"/>
        </c:scaling>
        <c:axPos val="b"/>
        <c:numFmt formatCode="General" sourceLinked="1"/>
        <c:minorTickMark val="in"/>
        <c:tickLblPos val="nextTo"/>
        <c:spPr>
          <a:ln w="38100">
            <a:solidFill>
              <a:srgbClr val="1849B5"/>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475008040"/>
        <c:crosses val="autoZero"/>
        <c:crossBetween val="midCat"/>
      </c:valAx>
      <c:valAx>
        <c:axId val="475008040"/>
        <c:scaling>
          <c:orientation val="minMax"/>
        </c:scaling>
        <c:delete val="1"/>
        <c:axPos val="l"/>
        <c:numFmt formatCode="General" sourceLinked="1"/>
        <c:tickLblPos val="none"/>
        <c:crossAx val="553046568"/>
        <c:crossesAt val="0.0"/>
        <c:crossBetween val="midCat"/>
      </c:valAx>
      <c:spPr>
        <a:noFill/>
        <a:ln w="25400">
          <a:noFill/>
        </a:ln>
      </c:spPr>
    </c:plotArea>
    <c:plotVisOnly val="1"/>
    <c:dispBlanksAs val="gap"/>
  </c:chart>
  <c:spPr>
    <a:gradFill rotWithShape="0">
      <a:gsLst>
        <a:gs pos="0">
          <a:srgbClr val="FFFFFF"/>
        </a:gs>
        <a:gs pos="50000">
          <a:srgbClr val="EAEAEA"/>
        </a:gs>
        <a:gs pos="100000">
          <a:srgbClr val="FFFFFF"/>
        </a:gs>
      </a:gsLst>
      <a:lin ang="5400000" scaled="1"/>
    </a:gra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5F7B9F-AB30-4EA6-A63D-BA3E0B01310A}" type="doc">
      <dgm:prSet loTypeId="urn:microsoft.com/office/officeart/2005/8/layout/radial4" loCatId="relationship" qsTypeId="urn:microsoft.com/office/officeart/2005/8/quickstyle/simple1" qsCatId="simple" csTypeId="urn:microsoft.com/office/officeart/2005/8/colors/accent1_2#1" csCatId="accent1" phldr="1"/>
      <dgm:spPr/>
      <dgm:t>
        <a:bodyPr/>
        <a:lstStyle/>
        <a:p>
          <a:endParaRPr lang="en-US"/>
        </a:p>
      </dgm:t>
    </dgm:pt>
    <dgm:pt modelId="{9500D73F-EA2F-4A61-BB4B-B4A89F57439F}">
      <dgm:prSet phldrT="[Text]"/>
      <dgm:spPr/>
      <dgm:t>
        <a:bodyPr/>
        <a:lstStyle/>
        <a:p>
          <a:r>
            <a:rPr lang="en-US" dirty="0" smtClean="0"/>
            <a:t>Theory of Mind</a:t>
          </a:r>
          <a:endParaRPr lang="en-US" dirty="0"/>
        </a:p>
      </dgm:t>
    </dgm:pt>
    <dgm:pt modelId="{8F50F6C9-8F0C-478A-B426-C9058AE6FD16}" type="parTrans" cxnId="{13B3C261-272C-4A11-9A6E-3EB6D780B174}">
      <dgm:prSet/>
      <dgm:spPr/>
      <dgm:t>
        <a:bodyPr/>
        <a:lstStyle/>
        <a:p>
          <a:endParaRPr lang="en-US"/>
        </a:p>
      </dgm:t>
    </dgm:pt>
    <dgm:pt modelId="{6364C5ED-A5AF-483E-A932-E5C852850DC6}" type="sibTrans" cxnId="{13B3C261-272C-4A11-9A6E-3EB6D780B174}">
      <dgm:prSet/>
      <dgm:spPr/>
      <dgm:t>
        <a:bodyPr/>
        <a:lstStyle/>
        <a:p>
          <a:endParaRPr lang="en-US"/>
        </a:p>
      </dgm:t>
    </dgm:pt>
    <dgm:pt modelId="{C117F7BD-B5DA-458F-8AA9-7AA7AE27D19C}">
      <dgm:prSet phldrT="[Text]"/>
      <dgm:spPr/>
      <dgm:t>
        <a:bodyPr/>
        <a:lstStyle/>
        <a:p>
          <a:r>
            <a:rPr lang="en-US" dirty="0" smtClean="0"/>
            <a:t>Executive Function</a:t>
          </a:r>
          <a:endParaRPr lang="en-US" dirty="0"/>
        </a:p>
      </dgm:t>
    </dgm:pt>
    <dgm:pt modelId="{21DF044F-4415-40A7-BB36-41620EA3CC70}" type="parTrans" cxnId="{DB8C862E-E9FA-4854-900F-2CBA1A6369B8}">
      <dgm:prSet/>
      <dgm:spPr/>
      <dgm:t>
        <a:bodyPr/>
        <a:lstStyle/>
        <a:p>
          <a:endParaRPr lang="en-US"/>
        </a:p>
      </dgm:t>
    </dgm:pt>
    <dgm:pt modelId="{4C8A7871-7584-4284-B2A5-A6AF4DB174A4}" type="sibTrans" cxnId="{DB8C862E-E9FA-4854-900F-2CBA1A6369B8}">
      <dgm:prSet/>
      <dgm:spPr/>
      <dgm:t>
        <a:bodyPr/>
        <a:lstStyle/>
        <a:p>
          <a:endParaRPr lang="en-US"/>
        </a:p>
      </dgm:t>
    </dgm:pt>
    <dgm:pt modelId="{020474AF-F2E9-4040-B1C1-52530179EE35}">
      <dgm:prSet phldrT="[Text]"/>
      <dgm:spPr/>
      <dgm:t>
        <a:bodyPr/>
        <a:lstStyle/>
        <a:p>
          <a:r>
            <a:rPr lang="en-US" dirty="0" smtClean="0"/>
            <a:t>Language</a:t>
          </a:r>
          <a:endParaRPr lang="en-US" dirty="0"/>
        </a:p>
      </dgm:t>
    </dgm:pt>
    <dgm:pt modelId="{239DC509-1186-49FA-A357-7D2A113FDB57}" type="parTrans" cxnId="{EEC3108E-0CEE-44AD-AD22-38E78A63C213}">
      <dgm:prSet/>
      <dgm:spPr/>
      <dgm:t>
        <a:bodyPr/>
        <a:lstStyle/>
        <a:p>
          <a:endParaRPr lang="en-US"/>
        </a:p>
      </dgm:t>
    </dgm:pt>
    <dgm:pt modelId="{3AC932CA-A3D2-4253-8705-9456F1FCE49D}" type="sibTrans" cxnId="{EEC3108E-0CEE-44AD-AD22-38E78A63C213}">
      <dgm:prSet/>
      <dgm:spPr/>
      <dgm:t>
        <a:bodyPr/>
        <a:lstStyle/>
        <a:p>
          <a:endParaRPr lang="en-US"/>
        </a:p>
      </dgm:t>
    </dgm:pt>
    <dgm:pt modelId="{E7799F47-6122-4B6F-891D-C2CB4983C4AC}" type="pres">
      <dgm:prSet presAssocID="{BF5F7B9F-AB30-4EA6-A63D-BA3E0B01310A}" presName="cycle" presStyleCnt="0">
        <dgm:presLayoutVars>
          <dgm:chMax val="1"/>
          <dgm:dir/>
          <dgm:animLvl val="ctr"/>
          <dgm:resizeHandles val="exact"/>
        </dgm:presLayoutVars>
      </dgm:prSet>
      <dgm:spPr/>
      <dgm:t>
        <a:bodyPr/>
        <a:lstStyle/>
        <a:p>
          <a:endParaRPr lang="en-US"/>
        </a:p>
      </dgm:t>
    </dgm:pt>
    <dgm:pt modelId="{E30A68F8-BD4D-4D65-8327-52896E488529}" type="pres">
      <dgm:prSet presAssocID="{9500D73F-EA2F-4A61-BB4B-B4A89F57439F}" presName="centerShape" presStyleLbl="node0" presStyleIdx="0" presStyleCnt="1"/>
      <dgm:spPr/>
      <dgm:t>
        <a:bodyPr/>
        <a:lstStyle/>
        <a:p>
          <a:endParaRPr lang="en-US"/>
        </a:p>
      </dgm:t>
    </dgm:pt>
    <dgm:pt modelId="{2571237B-2DE5-4E33-B1D2-E16E8701517F}" type="pres">
      <dgm:prSet presAssocID="{21DF044F-4415-40A7-BB36-41620EA3CC70}" presName="parTrans" presStyleLbl="bgSibTrans2D1" presStyleIdx="0" presStyleCnt="2"/>
      <dgm:spPr/>
      <dgm:t>
        <a:bodyPr/>
        <a:lstStyle/>
        <a:p>
          <a:endParaRPr lang="en-US"/>
        </a:p>
      </dgm:t>
    </dgm:pt>
    <dgm:pt modelId="{9DE70B1B-25DC-4CA9-BCC8-302A36E0FD44}" type="pres">
      <dgm:prSet presAssocID="{C117F7BD-B5DA-458F-8AA9-7AA7AE27D19C}" presName="node" presStyleLbl="node1" presStyleIdx="0" presStyleCnt="2">
        <dgm:presLayoutVars>
          <dgm:bulletEnabled val="1"/>
        </dgm:presLayoutVars>
      </dgm:prSet>
      <dgm:spPr/>
      <dgm:t>
        <a:bodyPr/>
        <a:lstStyle/>
        <a:p>
          <a:endParaRPr lang="en-US"/>
        </a:p>
      </dgm:t>
    </dgm:pt>
    <dgm:pt modelId="{445D9A0F-122F-4DD7-8345-4528CB4415A9}" type="pres">
      <dgm:prSet presAssocID="{239DC509-1186-49FA-A357-7D2A113FDB57}" presName="parTrans" presStyleLbl="bgSibTrans2D1" presStyleIdx="1" presStyleCnt="2"/>
      <dgm:spPr/>
      <dgm:t>
        <a:bodyPr/>
        <a:lstStyle/>
        <a:p>
          <a:endParaRPr lang="en-US"/>
        </a:p>
      </dgm:t>
    </dgm:pt>
    <dgm:pt modelId="{CDEAF309-9D71-4A87-97C5-FF277B625B3B}" type="pres">
      <dgm:prSet presAssocID="{020474AF-F2E9-4040-B1C1-52530179EE35}" presName="node" presStyleLbl="node1" presStyleIdx="1" presStyleCnt="2">
        <dgm:presLayoutVars>
          <dgm:bulletEnabled val="1"/>
        </dgm:presLayoutVars>
      </dgm:prSet>
      <dgm:spPr/>
      <dgm:t>
        <a:bodyPr/>
        <a:lstStyle/>
        <a:p>
          <a:endParaRPr lang="en-US"/>
        </a:p>
      </dgm:t>
    </dgm:pt>
  </dgm:ptLst>
  <dgm:cxnLst>
    <dgm:cxn modelId="{DB8C862E-E9FA-4854-900F-2CBA1A6369B8}" srcId="{9500D73F-EA2F-4A61-BB4B-B4A89F57439F}" destId="{C117F7BD-B5DA-458F-8AA9-7AA7AE27D19C}" srcOrd="0" destOrd="0" parTransId="{21DF044F-4415-40A7-BB36-41620EA3CC70}" sibTransId="{4C8A7871-7584-4284-B2A5-A6AF4DB174A4}"/>
    <dgm:cxn modelId="{45FBB668-5973-49ED-8BDD-ECF9A95C3679}" type="presOf" srcId="{020474AF-F2E9-4040-B1C1-52530179EE35}" destId="{CDEAF309-9D71-4A87-97C5-FF277B625B3B}" srcOrd="0" destOrd="0" presId="urn:microsoft.com/office/officeart/2005/8/layout/radial4"/>
    <dgm:cxn modelId="{E6FEA079-56C6-4A7E-857D-9E2C7EDFFE42}" type="presOf" srcId="{9500D73F-EA2F-4A61-BB4B-B4A89F57439F}" destId="{E30A68F8-BD4D-4D65-8327-52896E488529}" srcOrd="0" destOrd="0" presId="urn:microsoft.com/office/officeart/2005/8/layout/radial4"/>
    <dgm:cxn modelId="{FF181E44-EFBF-4587-A239-C2A10FBB0BA6}" type="presOf" srcId="{C117F7BD-B5DA-458F-8AA9-7AA7AE27D19C}" destId="{9DE70B1B-25DC-4CA9-BCC8-302A36E0FD44}" srcOrd="0" destOrd="0" presId="urn:microsoft.com/office/officeart/2005/8/layout/radial4"/>
    <dgm:cxn modelId="{5386D010-44B4-44BA-881C-6202489E374C}" type="presOf" srcId="{BF5F7B9F-AB30-4EA6-A63D-BA3E0B01310A}" destId="{E7799F47-6122-4B6F-891D-C2CB4983C4AC}" srcOrd="0" destOrd="0" presId="urn:microsoft.com/office/officeart/2005/8/layout/radial4"/>
    <dgm:cxn modelId="{EB9C957B-6210-4920-AA4E-EDDE7C10527D}" type="presOf" srcId="{239DC509-1186-49FA-A357-7D2A113FDB57}" destId="{445D9A0F-122F-4DD7-8345-4528CB4415A9}" srcOrd="0" destOrd="0" presId="urn:microsoft.com/office/officeart/2005/8/layout/radial4"/>
    <dgm:cxn modelId="{13B3C261-272C-4A11-9A6E-3EB6D780B174}" srcId="{BF5F7B9F-AB30-4EA6-A63D-BA3E0B01310A}" destId="{9500D73F-EA2F-4A61-BB4B-B4A89F57439F}" srcOrd="0" destOrd="0" parTransId="{8F50F6C9-8F0C-478A-B426-C9058AE6FD16}" sibTransId="{6364C5ED-A5AF-483E-A932-E5C852850DC6}"/>
    <dgm:cxn modelId="{EEC3108E-0CEE-44AD-AD22-38E78A63C213}" srcId="{9500D73F-EA2F-4A61-BB4B-B4A89F57439F}" destId="{020474AF-F2E9-4040-B1C1-52530179EE35}" srcOrd="1" destOrd="0" parTransId="{239DC509-1186-49FA-A357-7D2A113FDB57}" sibTransId="{3AC932CA-A3D2-4253-8705-9456F1FCE49D}"/>
    <dgm:cxn modelId="{FF272BE0-AEE5-4A76-8A17-ACF2CBB495DE}" type="presOf" srcId="{21DF044F-4415-40A7-BB36-41620EA3CC70}" destId="{2571237B-2DE5-4E33-B1D2-E16E8701517F}" srcOrd="0" destOrd="0" presId="urn:microsoft.com/office/officeart/2005/8/layout/radial4"/>
    <dgm:cxn modelId="{C84A0E7C-BF15-452F-A5C3-447BE4067B37}" type="presParOf" srcId="{E7799F47-6122-4B6F-891D-C2CB4983C4AC}" destId="{E30A68F8-BD4D-4D65-8327-52896E488529}" srcOrd="0" destOrd="0" presId="urn:microsoft.com/office/officeart/2005/8/layout/radial4"/>
    <dgm:cxn modelId="{84827B9E-256A-46D8-A759-DF8511325C33}" type="presParOf" srcId="{E7799F47-6122-4B6F-891D-C2CB4983C4AC}" destId="{2571237B-2DE5-4E33-B1D2-E16E8701517F}" srcOrd="1" destOrd="0" presId="urn:microsoft.com/office/officeart/2005/8/layout/radial4"/>
    <dgm:cxn modelId="{46060269-74EE-4F00-9849-B790837CBB2A}" type="presParOf" srcId="{E7799F47-6122-4B6F-891D-C2CB4983C4AC}" destId="{9DE70B1B-25DC-4CA9-BCC8-302A36E0FD44}" srcOrd="2" destOrd="0" presId="urn:microsoft.com/office/officeart/2005/8/layout/radial4"/>
    <dgm:cxn modelId="{07127CCD-3F8D-4355-8147-DD0ED9EA05AA}" type="presParOf" srcId="{E7799F47-6122-4B6F-891D-C2CB4983C4AC}" destId="{445D9A0F-122F-4DD7-8345-4528CB4415A9}" srcOrd="3" destOrd="0" presId="urn:microsoft.com/office/officeart/2005/8/layout/radial4"/>
    <dgm:cxn modelId="{C609FD39-E355-47E2-ABA0-C3CD1C633D24}" type="presParOf" srcId="{E7799F47-6122-4B6F-891D-C2CB4983C4AC}" destId="{CDEAF309-9D71-4A87-97C5-FF277B625B3B}" srcOrd="4" destOrd="0" presId="urn:microsoft.com/office/officeart/2005/8/layout/radial4"/>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2EF71587-8C08-4B61-A3B4-B34D1E19D763}" type="doc">
      <dgm:prSet loTypeId="urn:microsoft.com/office/officeart/2005/8/layout/chevron1" loCatId="process" qsTypeId="urn:microsoft.com/office/officeart/2005/8/quickstyle/simple1" qsCatId="simple" csTypeId="urn:microsoft.com/office/officeart/2005/8/colors/accent1_2#2" csCatId="accent1" phldr="1"/>
      <dgm:spPr/>
    </dgm:pt>
    <dgm:pt modelId="{03F514FD-1D21-4253-8631-C23FB5763E06}">
      <dgm:prSet phldrT="[Text]"/>
      <dgm:spPr/>
      <dgm:t>
        <a:bodyPr/>
        <a:lstStyle/>
        <a:p>
          <a:r>
            <a:rPr lang="en-US" dirty="0" smtClean="0"/>
            <a:t>Implicit</a:t>
          </a:r>
        </a:p>
        <a:p>
          <a:r>
            <a:rPr lang="en-US" dirty="0" smtClean="0"/>
            <a:t>FB</a:t>
          </a:r>
          <a:endParaRPr lang="en-US" dirty="0"/>
        </a:p>
      </dgm:t>
    </dgm:pt>
    <dgm:pt modelId="{98D554C8-94C4-4876-960D-84E42D380F1C}" type="parTrans" cxnId="{DA7F7D2C-3C9C-47F1-8AF7-0D9375998A1C}">
      <dgm:prSet/>
      <dgm:spPr/>
      <dgm:t>
        <a:bodyPr/>
        <a:lstStyle/>
        <a:p>
          <a:endParaRPr lang="en-US"/>
        </a:p>
      </dgm:t>
    </dgm:pt>
    <dgm:pt modelId="{FC861E3C-D6DA-42EE-B36C-DF86FA542F90}" type="sibTrans" cxnId="{DA7F7D2C-3C9C-47F1-8AF7-0D9375998A1C}">
      <dgm:prSet/>
      <dgm:spPr/>
      <dgm:t>
        <a:bodyPr/>
        <a:lstStyle/>
        <a:p>
          <a:endParaRPr lang="en-US"/>
        </a:p>
      </dgm:t>
    </dgm:pt>
    <dgm:pt modelId="{BE0A31BA-DD1B-4749-878E-FB24064F8602}">
      <dgm:prSet phldrT="[Text]"/>
      <dgm:spPr/>
      <dgm:t>
        <a:bodyPr/>
        <a:lstStyle/>
        <a:p>
          <a:r>
            <a:rPr lang="en-US" dirty="0" smtClean="0"/>
            <a:t>Explicit</a:t>
          </a:r>
        </a:p>
        <a:p>
          <a:r>
            <a:rPr lang="en-US" dirty="0" smtClean="0"/>
            <a:t>FB</a:t>
          </a:r>
          <a:endParaRPr lang="en-US" dirty="0"/>
        </a:p>
      </dgm:t>
    </dgm:pt>
    <dgm:pt modelId="{FD8C45BD-B81A-406E-992D-8831018DCA6B}" type="parTrans" cxnId="{46E1A705-12BE-424B-8ADB-9DA34FE86A56}">
      <dgm:prSet/>
      <dgm:spPr/>
      <dgm:t>
        <a:bodyPr/>
        <a:lstStyle/>
        <a:p>
          <a:endParaRPr lang="en-US"/>
        </a:p>
      </dgm:t>
    </dgm:pt>
    <dgm:pt modelId="{905CDD5B-3B0A-4B51-91B3-BA29D0848AD8}" type="sibTrans" cxnId="{46E1A705-12BE-424B-8ADB-9DA34FE86A56}">
      <dgm:prSet/>
      <dgm:spPr/>
      <dgm:t>
        <a:bodyPr/>
        <a:lstStyle/>
        <a:p>
          <a:endParaRPr lang="en-US"/>
        </a:p>
      </dgm:t>
    </dgm:pt>
    <dgm:pt modelId="{ED9FC900-ED01-4414-A179-1F4E6CB23BEE}" type="pres">
      <dgm:prSet presAssocID="{2EF71587-8C08-4B61-A3B4-B34D1E19D763}" presName="Name0" presStyleCnt="0">
        <dgm:presLayoutVars>
          <dgm:dir/>
          <dgm:animLvl val="lvl"/>
          <dgm:resizeHandles val="exact"/>
        </dgm:presLayoutVars>
      </dgm:prSet>
      <dgm:spPr/>
    </dgm:pt>
    <dgm:pt modelId="{0699FF13-649D-4BCF-B316-9532D433130B}" type="pres">
      <dgm:prSet presAssocID="{03F514FD-1D21-4253-8631-C23FB5763E06}" presName="parTxOnly" presStyleLbl="node1" presStyleIdx="0" presStyleCnt="2">
        <dgm:presLayoutVars>
          <dgm:chMax val="0"/>
          <dgm:chPref val="0"/>
          <dgm:bulletEnabled val="1"/>
        </dgm:presLayoutVars>
      </dgm:prSet>
      <dgm:spPr/>
      <dgm:t>
        <a:bodyPr/>
        <a:lstStyle/>
        <a:p>
          <a:endParaRPr lang="en-US"/>
        </a:p>
      </dgm:t>
    </dgm:pt>
    <dgm:pt modelId="{330C15CF-0754-4565-95F9-1D70CFE7556D}" type="pres">
      <dgm:prSet presAssocID="{FC861E3C-D6DA-42EE-B36C-DF86FA542F90}" presName="parTxOnlySpace" presStyleCnt="0"/>
      <dgm:spPr/>
    </dgm:pt>
    <dgm:pt modelId="{19F68452-652E-4BE1-A9D1-863CCC36FE73}" type="pres">
      <dgm:prSet presAssocID="{BE0A31BA-DD1B-4749-878E-FB24064F8602}" presName="parTxOnly" presStyleLbl="node1" presStyleIdx="1" presStyleCnt="2">
        <dgm:presLayoutVars>
          <dgm:chMax val="0"/>
          <dgm:chPref val="0"/>
          <dgm:bulletEnabled val="1"/>
        </dgm:presLayoutVars>
      </dgm:prSet>
      <dgm:spPr/>
      <dgm:t>
        <a:bodyPr/>
        <a:lstStyle/>
        <a:p>
          <a:endParaRPr lang="en-US"/>
        </a:p>
      </dgm:t>
    </dgm:pt>
  </dgm:ptLst>
  <dgm:cxnLst>
    <dgm:cxn modelId="{DA7F7D2C-3C9C-47F1-8AF7-0D9375998A1C}" srcId="{2EF71587-8C08-4B61-A3B4-B34D1E19D763}" destId="{03F514FD-1D21-4253-8631-C23FB5763E06}" srcOrd="0" destOrd="0" parTransId="{98D554C8-94C4-4876-960D-84E42D380F1C}" sibTransId="{FC861E3C-D6DA-42EE-B36C-DF86FA542F90}"/>
    <dgm:cxn modelId="{0EDF9EE2-71F7-4CF3-8A58-D45F6D792A30}" type="presOf" srcId="{BE0A31BA-DD1B-4749-878E-FB24064F8602}" destId="{19F68452-652E-4BE1-A9D1-863CCC36FE73}" srcOrd="0" destOrd="0" presId="urn:microsoft.com/office/officeart/2005/8/layout/chevron1"/>
    <dgm:cxn modelId="{46E1A705-12BE-424B-8ADB-9DA34FE86A56}" srcId="{2EF71587-8C08-4B61-A3B4-B34D1E19D763}" destId="{BE0A31BA-DD1B-4749-878E-FB24064F8602}" srcOrd="1" destOrd="0" parTransId="{FD8C45BD-B81A-406E-992D-8831018DCA6B}" sibTransId="{905CDD5B-3B0A-4B51-91B3-BA29D0848AD8}"/>
    <dgm:cxn modelId="{3D3FC8B4-87F8-4859-B715-39C589AF0719}" type="presOf" srcId="{2EF71587-8C08-4B61-A3B4-B34D1E19D763}" destId="{ED9FC900-ED01-4414-A179-1F4E6CB23BEE}" srcOrd="0" destOrd="0" presId="urn:microsoft.com/office/officeart/2005/8/layout/chevron1"/>
    <dgm:cxn modelId="{2F4805AD-91B9-469F-B4B2-A0D2B9B95D46}" type="presOf" srcId="{03F514FD-1D21-4253-8631-C23FB5763E06}" destId="{0699FF13-649D-4BCF-B316-9532D433130B}" srcOrd="0" destOrd="0" presId="urn:microsoft.com/office/officeart/2005/8/layout/chevron1"/>
    <dgm:cxn modelId="{AF1CBF8D-9FC8-470E-8297-57BF2435BD0A}" type="presParOf" srcId="{ED9FC900-ED01-4414-A179-1F4E6CB23BEE}" destId="{0699FF13-649D-4BCF-B316-9532D433130B}" srcOrd="0" destOrd="0" presId="urn:microsoft.com/office/officeart/2005/8/layout/chevron1"/>
    <dgm:cxn modelId="{2F9C0176-7394-4FCF-9F36-7D62E46ADED5}" type="presParOf" srcId="{ED9FC900-ED01-4414-A179-1F4E6CB23BEE}" destId="{330C15CF-0754-4565-95F9-1D70CFE7556D}" srcOrd="1" destOrd="0" presId="urn:microsoft.com/office/officeart/2005/8/layout/chevron1"/>
    <dgm:cxn modelId="{ABCD496A-509E-4661-92F0-028E22883F4F}" type="presParOf" srcId="{ED9FC900-ED01-4414-A179-1F4E6CB23BEE}" destId="{19F68452-652E-4BE1-A9D1-863CCC36FE73}" srcOrd="2" destOrd="0" presId="urn:microsoft.com/office/officeart/2005/8/layout/chevron1"/>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BF5F7B9F-AB30-4EA6-A63D-BA3E0B01310A}" type="doc">
      <dgm:prSet loTypeId="urn:microsoft.com/office/officeart/2005/8/layout/radial4" loCatId="relationship" qsTypeId="urn:microsoft.com/office/officeart/2005/8/quickstyle/simple1" qsCatId="simple" csTypeId="urn:microsoft.com/office/officeart/2005/8/colors/accent1_2#2" csCatId="accent1" phldr="1"/>
      <dgm:spPr/>
      <dgm:t>
        <a:bodyPr/>
        <a:lstStyle/>
        <a:p>
          <a:endParaRPr lang="en-US"/>
        </a:p>
      </dgm:t>
    </dgm:pt>
    <dgm:pt modelId="{9500D73F-EA2F-4A61-BB4B-B4A89F57439F}">
      <dgm:prSet phldrT="[Text]"/>
      <dgm:spPr/>
      <dgm:t>
        <a:bodyPr/>
        <a:lstStyle/>
        <a:p>
          <a:r>
            <a:rPr lang="en-US" dirty="0" smtClean="0"/>
            <a:t>Theory of Mind</a:t>
          </a:r>
          <a:endParaRPr lang="en-US" dirty="0"/>
        </a:p>
      </dgm:t>
    </dgm:pt>
    <dgm:pt modelId="{8F50F6C9-8F0C-478A-B426-C9058AE6FD16}" type="parTrans" cxnId="{13B3C261-272C-4A11-9A6E-3EB6D780B174}">
      <dgm:prSet/>
      <dgm:spPr/>
      <dgm:t>
        <a:bodyPr/>
        <a:lstStyle/>
        <a:p>
          <a:endParaRPr lang="en-US"/>
        </a:p>
      </dgm:t>
    </dgm:pt>
    <dgm:pt modelId="{6364C5ED-A5AF-483E-A932-E5C852850DC6}" type="sibTrans" cxnId="{13B3C261-272C-4A11-9A6E-3EB6D780B174}">
      <dgm:prSet/>
      <dgm:spPr/>
      <dgm:t>
        <a:bodyPr/>
        <a:lstStyle/>
        <a:p>
          <a:endParaRPr lang="en-US"/>
        </a:p>
      </dgm:t>
    </dgm:pt>
    <dgm:pt modelId="{C117F7BD-B5DA-458F-8AA9-7AA7AE27D19C}">
      <dgm:prSet phldrT="[Text]"/>
      <dgm:spPr/>
      <dgm:t>
        <a:bodyPr/>
        <a:lstStyle/>
        <a:p>
          <a:r>
            <a:rPr lang="en-US" dirty="0" smtClean="0"/>
            <a:t>Executive Function</a:t>
          </a:r>
          <a:endParaRPr lang="en-US" dirty="0"/>
        </a:p>
      </dgm:t>
    </dgm:pt>
    <dgm:pt modelId="{21DF044F-4415-40A7-BB36-41620EA3CC70}" type="parTrans" cxnId="{DB8C862E-E9FA-4854-900F-2CBA1A6369B8}">
      <dgm:prSet/>
      <dgm:spPr/>
      <dgm:t>
        <a:bodyPr/>
        <a:lstStyle/>
        <a:p>
          <a:endParaRPr lang="en-US"/>
        </a:p>
      </dgm:t>
    </dgm:pt>
    <dgm:pt modelId="{4C8A7871-7584-4284-B2A5-A6AF4DB174A4}" type="sibTrans" cxnId="{DB8C862E-E9FA-4854-900F-2CBA1A6369B8}">
      <dgm:prSet/>
      <dgm:spPr/>
      <dgm:t>
        <a:bodyPr/>
        <a:lstStyle/>
        <a:p>
          <a:endParaRPr lang="en-US"/>
        </a:p>
      </dgm:t>
    </dgm:pt>
    <dgm:pt modelId="{020474AF-F2E9-4040-B1C1-52530179EE35}">
      <dgm:prSet phldrT="[Text]"/>
      <dgm:spPr/>
      <dgm:t>
        <a:bodyPr/>
        <a:lstStyle/>
        <a:p>
          <a:r>
            <a:rPr lang="en-US" dirty="0" smtClean="0"/>
            <a:t>Language</a:t>
          </a:r>
          <a:endParaRPr lang="en-US" dirty="0"/>
        </a:p>
      </dgm:t>
    </dgm:pt>
    <dgm:pt modelId="{239DC509-1186-49FA-A357-7D2A113FDB57}" type="parTrans" cxnId="{EEC3108E-0CEE-44AD-AD22-38E78A63C213}">
      <dgm:prSet/>
      <dgm:spPr/>
      <dgm:t>
        <a:bodyPr/>
        <a:lstStyle/>
        <a:p>
          <a:endParaRPr lang="en-US"/>
        </a:p>
      </dgm:t>
    </dgm:pt>
    <dgm:pt modelId="{3AC932CA-A3D2-4253-8705-9456F1FCE49D}" type="sibTrans" cxnId="{EEC3108E-0CEE-44AD-AD22-38E78A63C213}">
      <dgm:prSet/>
      <dgm:spPr/>
      <dgm:t>
        <a:bodyPr/>
        <a:lstStyle/>
        <a:p>
          <a:endParaRPr lang="en-US"/>
        </a:p>
      </dgm:t>
    </dgm:pt>
    <dgm:pt modelId="{E7799F47-6122-4B6F-891D-C2CB4983C4AC}" type="pres">
      <dgm:prSet presAssocID="{BF5F7B9F-AB30-4EA6-A63D-BA3E0B01310A}" presName="cycle" presStyleCnt="0">
        <dgm:presLayoutVars>
          <dgm:chMax val="1"/>
          <dgm:dir/>
          <dgm:animLvl val="ctr"/>
          <dgm:resizeHandles val="exact"/>
        </dgm:presLayoutVars>
      </dgm:prSet>
      <dgm:spPr/>
      <dgm:t>
        <a:bodyPr/>
        <a:lstStyle/>
        <a:p>
          <a:endParaRPr lang="en-US"/>
        </a:p>
      </dgm:t>
    </dgm:pt>
    <dgm:pt modelId="{E30A68F8-BD4D-4D65-8327-52896E488529}" type="pres">
      <dgm:prSet presAssocID="{9500D73F-EA2F-4A61-BB4B-B4A89F57439F}" presName="centerShape" presStyleLbl="node0" presStyleIdx="0" presStyleCnt="1"/>
      <dgm:spPr/>
      <dgm:t>
        <a:bodyPr/>
        <a:lstStyle/>
        <a:p>
          <a:endParaRPr lang="en-US"/>
        </a:p>
      </dgm:t>
    </dgm:pt>
    <dgm:pt modelId="{2571237B-2DE5-4E33-B1D2-E16E8701517F}" type="pres">
      <dgm:prSet presAssocID="{21DF044F-4415-40A7-BB36-41620EA3CC70}" presName="parTrans" presStyleLbl="bgSibTrans2D1" presStyleIdx="0" presStyleCnt="2"/>
      <dgm:spPr/>
      <dgm:t>
        <a:bodyPr/>
        <a:lstStyle/>
        <a:p>
          <a:endParaRPr lang="en-US"/>
        </a:p>
      </dgm:t>
    </dgm:pt>
    <dgm:pt modelId="{9DE70B1B-25DC-4CA9-BCC8-302A36E0FD44}" type="pres">
      <dgm:prSet presAssocID="{C117F7BD-B5DA-458F-8AA9-7AA7AE27D19C}" presName="node" presStyleLbl="node1" presStyleIdx="0" presStyleCnt="2">
        <dgm:presLayoutVars>
          <dgm:bulletEnabled val="1"/>
        </dgm:presLayoutVars>
      </dgm:prSet>
      <dgm:spPr/>
      <dgm:t>
        <a:bodyPr/>
        <a:lstStyle/>
        <a:p>
          <a:endParaRPr lang="en-US"/>
        </a:p>
      </dgm:t>
    </dgm:pt>
    <dgm:pt modelId="{445D9A0F-122F-4DD7-8345-4528CB4415A9}" type="pres">
      <dgm:prSet presAssocID="{239DC509-1186-49FA-A357-7D2A113FDB57}" presName="parTrans" presStyleLbl="bgSibTrans2D1" presStyleIdx="1" presStyleCnt="2"/>
      <dgm:spPr/>
      <dgm:t>
        <a:bodyPr/>
        <a:lstStyle/>
        <a:p>
          <a:endParaRPr lang="en-US"/>
        </a:p>
      </dgm:t>
    </dgm:pt>
    <dgm:pt modelId="{CDEAF309-9D71-4A87-97C5-FF277B625B3B}" type="pres">
      <dgm:prSet presAssocID="{020474AF-F2E9-4040-B1C1-52530179EE35}" presName="node" presStyleLbl="node1" presStyleIdx="1" presStyleCnt="2">
        <dgm:presLayoutVars>
          <dgm:bulletEnabled val="1"/>
        </dgm:presLayoutVars>
      </dgm:prSet>
      <dgm:spPr/>
      <dgm:t>
        <a:bodyPr/>
        <a:lstStyle/>
        <a:p>
          <a:endParaRPr lang="en-US"/>
        </a:p>
      </dgm:t>
    </dgm:pt>
  </dgm:ptLst>
  <dgm:cxnLst>
    <dgm:cxn modelId="{496EE85D-A717-4443-811C-C75D2E31A2E8}" type="presOf" srcId="{9500D73F-EA2F-4A61-BB4B-B4A89F57439F}" destId="{E30A68F8-BD4D-4D65-8327-52896E488529}" srcOrd="0" destOrd="0" presId="urn:microsoft.com/office/officeart/2005/8/layout/radial4"/>
    <dgm:cxn modelId="{191AAF40-048E-4B85-985B-17CAF9956058}" type="presOf" srcId="{C117F7BD-B5DA-458F-8AA9-7AA7AE27D19C}" destId="{9DE70B1B-25DC-4CA9-BCC8-302A36E0FD44}" srcOrd="0" destOrd="0" presId="urn:microsoft.com/office/officeart/2005/8/layout/radial4"/>
    <dgm:cxn modelId="{3608AADB-4F4D-476D-9B23-18D1C0B9C8A3}" type="presOf" srcId="{020474AF-F2E9-4040-B1C1-52530179EE35}" destId="{CDEAF309-9D71-4A87-97C5-FF277B625B3B}" srcOrd="0" destOrd="0" presId="urn:microsoft.com/office/officeart/2005/8/layout/radial4"/>
    <dgm:cxn modelId="{DB8C862E-E9FA-4854-900F-2CBA1A6369B8}" srcId="{9500D73F-EA2F-4A61-BB4B-B4A89F57439F}" destId="{C117F7BD-B5DA-458F-8AA9-7AA7AE27D19C}" srcOrd="0" destOrd="0" parTransId="{21DF044F-4415-40A7-BB36-41620EA3CC70}" sibTransId="{4C8A7871-7584-4284-B2A5-A6AF4DB174A4}"/>
    <dgm:cxn modelId="{13747EEE-BE14-48FB-A02D-1966FCA49AB6}" type="presOf" srcId="{21DF044F-4415-40A7-BB36-41620EA3CC70}" destId="{2571237B-2DE5-4E33-B1D2-E16E8701517F}" srcOrd="0" destOrd="0" presId="urn:microsoft.com/office/officeart/2005/8/layout/radial4"/>
    <dgm:cxn modelId="{B3808123-5799-45C0-BEF6-4209288B2086}" type="presOf" srcId="{239DC509-1186-49FA-A357-7D2A113FDB57}" destId="{445D9A0F-122F-4DD7-8345-4528CB4415A9}" srcOrd="0" destOrd="0" presId="urn:microsoft.com/office/officeart/2005/8/layout/radial4"/>
    <dgm:cxn modelId="{A3D9A69A-BCFB-4DEA-929D-5FDAC8251F7D}" type="presOf" srcId="{BF5F7B9F-AB30-4EA6-A63D-BA3E0B01310A}" destId="{E7799F47-6122-4B6F-891D-C2CB4983C4AC}" srcOrd="0" destOrd="0" presId="urn:microsoft.com/office/officeart/2005/8/layout/radial4"/>
    <dgm:cxn modelId="{13B3C261-272C-4A11-9A6E-3EB6D780B174}" srcId="{BF5F7B9F-AB30-4EA6-A63D-BA3E0B01310A}" destId="{9500D73F-EA2F-4A61-BB4B-B4A89F57439F}" srcOrd="0" destOrd="0" parTransId="{8F50F6C9-8F0C-478A-B426-C9058AE6FD16}" sibTransId="{6364C5ED-A5AF-483E-A932-E5C852850DC6}"/>
    <dgm:cxn modelId="{EEC3108E-0CEE-44AD-AD22-38E78A63C213}" srcId="{9500D73F-EA2F-4A61-BB4B-B4A89F57439F}" destId="{020474AF-F2E9-4040-B1C1-52530179EE35}" srcOrd="1" destOrd="0" parTransId="{239DC509-1186-49FA-A357-7D2A113FDB57}" sibTransId="{3AC932CA-A3D2-4253-8705-9456F1FCE49D}"/>
    <dgm:cxn modelId="{2C9AC2A3-C9DB-4FE0-83EA-7D11E0C2E0B6}" type="presParOf" srcId="{E7799F47-6122-4B6F-891D-C2CB4983C4AC}" destId="{E30A68F8-BD4D-4D65-8327-52896E488529}" srcOrd="0" destOrd="0" presId="urn:microsoft.com/office/officeart/2005/8/layout/radial4"/>
    <dgm:cxn modelId="{221FA0D6-CFD7-45F0-BD72-BD84F77F914C}" type="presParOf" srcId="{E7799F47-6122-4B6F-891D-C2CB4983C4AC}" destId="{2571237B-2DE5-4E33-B1D2-E16E8701517F}" srcOrd="1" destOrd="0" presId="urn:microsoft.com/office/officeart/2005/8/layout/radial4"/>
    <dgm:cxn modelId="{0FECD966-24A2-48AD-A3A3-A668507E3829}" type="presParOf" srcId="{E7799F47-6122-4B6F-891D-C2CB4983C4AC}" destId="{9DE70B1B-25DC-4CA9-BCC8-302A36E0FD44}" srcOrd="2" destOrd="0" presId="urn:microsoft.com/office/officeart/2005/8/layout/radial4"/>
    <dgm:cxn modelId="{A3167495-40E7-4171-80B0-987EA5C0EC67}" type="presParOf" srcId="{E7799F47-6122-4B6F-891D-C2CB4983C4AC}" destId="{445D9A0F-122F-4DD7-8345-4528CB4415A9}" srcOrd="3" destOrd="0" presId="urn:microsoft.com/office/officeart/2005/8/layout/radial4"/>
    <dgm:cxn modelId="{39D225E4-0563-4307-A2E5-4D4EE0DB88E1}" type="presParOf" srcId="{E7799F47-6122-4B6F-891D-C2CB4983C4AC}" destId="{CDEAF309-9D71-4A87-97C5-FF277B625B3B}" srcOrd="4" destOrd="0" presId="urn:microsoft.com/office/officeart/2005/8/layout/radial4"/>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15EDCA5F-D07B-4A88-8A77-FCF8D9FE4376}" type="doc">
      <dgm:prSet loTypeId="urn:microsoft.com/office/officeart/2005/8/layout/arrow5" loCatId="relationship" qsTypeId="urn:microsoft.com/office/officeart/2005/8/quickstyle/simple1" qsCatId="simple" csTypeId="urn:microsoft.com/office/officeart/2005/8/colors/accent1_2#3" csCatId="accent1" phldr="1"/>
      <dgm:spPr/>
      <dgm:t>
        <a:bodyPr/>
        <a:lstStyle/>
        <a:p>
          <a:endParaRPr lang="en-US"/>
        </a:p>
      </dgm:t>
    </dgm:pt>
    <dgm:pt modelId="{E8EEB78F-E94A-4893-927C-A36812F36AF9}">
      <dgm:prSet phldrT="[Text]"/>
      <dgm:spPr/>
      <dgm:t>
        <a:bodyPr/>
        <a:lstStyle/>
        <a:p>
          <a:r>
            <a:rPr lang="en-US" dirty="0" smtClean="0"/>
            <a:t>Language</a:t>
          </a:r>
          <a:endParaRPr lang="en-US" dirty="0"/>
        </a:p>
      </dgm:t>
    </dgm:pt>
    <dgm:pt modelId="{87AF38F7-5D7D-4A9B-BFBF-4BD4CAE6560F}" type="parTrans" cxnId="{E97AC887-45C8-4E69-A734-F1AC755AE2E9}">
      <dgm:prSet/>
      <dgm:spPr/>
      <dgm:t>
        <a:bodyPr/>
        <a:lstStyle/>
        <a:p>
          <a:endParaRPr lang="en-US"/>
        </a:p>
      </dgm:t>
    </dgm:pt>
    <dgm:pt modelId="{A5B762A3-C140-4210-B64E-907FD1804C48}" type="sibTrans" cxnId="{E97AC887-45C8-4E69-A734-F1AC755AE2E9}">
      <dgm:prSet/>
      <dgm:spPr/>
      <dgm:t>
        <a:bodyPr/>
        <a:lstStyle/>
        <a:p>
          <a:endParaRPr lang="en-US"/>
        </a:p>
      </dgm:t>
    </dgm:pt>
    <dgm:pt modelId="{F6FAB0D9-3F93-45AF-A253-4D8D700CFAA3}">
      <dgm:prSet phldrT="[Text]"/>
      <dgm:spPr/>
      <dgm:t>
        <a:bodyPr/>
        <a:lstStyle/>
        <a:p>
          <a:r>
            <a:rPr lang="en-US" dirty="0" smtClean="0"/>
            <a:t>ToM</a:t>
          </a:r>
          <a:endParaRPr lang="en-US" dirty="0"/>
        </a:p>
      </dgm:t>
    </dgm:pt>
    <dgm:pt modelId="{A60778CE-12AB-4B69-A28D-08EE6CC68869}" type="parTrans" cxnId="{2945DCCE-29D6-4339-B8EC-427AE311A0C0}">
      <dgm:prSet/>
      <dgm:spPr/>
      <dgm:t>
        <a:bodyPr/>
        <a:lstStyle/>
        <a:p>
          <a:endParaRPr lang="en-US"/>
        </a:p>
      </dgm:t>
    </dgm:pt>
    <dgm:pt modelId="{2B13C951-CE2D-4B99-97CF-FD1F6BC83C3B}" type="sibTrans" cxnId="{2945DCCE-29D6-4339-B8EC-427AE311A0C0}">
      <dgm:prSet/>
      <dgm:spPr/>
      <dgm:t>
        <a:bodyPr/>
        <a:lstStyle/>
        <a:p>
          <a:endParaRPr lang="en-US"/>
        </a:p>
      </dgm:t>
    </dgm:pt>
    <dgm:pt modelId="{31C7A7DB-8A70-4C9A-BEBA-B9778AB19FDD}" type="pres">
      <dgm:prSet presAssocID="{15EDCA5F-D07B-4A88-8A77-FCF8D9FE4376}" presName="diagram" presStyleCnt="0">
        <dgm:presLayoutVars>
          <dgm:dir/>
          <dgm:resizeHandles val="exact"/>
        </dgm:presLayoutVars>
      </dgm:prSet>
      <dgm:spPr/>
      <dgm:t>
        <a:bodyPr/>
        <a:lstStyle/>
        <a:p>
          <a:endParaRPr lang="en-US"/>
        </a:p>
      </dgm:t>
    </dgm:pt>
    <dgm:pt modelId="{1071D13A-81D9-4F49-A085-637AE16BDC24}" type="pres">
      <dgm:prSet presAssocID="{E8EEB78F-E94A-4893-927C-A36812F36AF9}" presName="arrow" presStyleLbl="node1" presStyleIdx="0" presStyleCnt="2">
        <dgm:presLayoutVars>
          <dgm:bulletEnabled val="1"/>
        </dgm:presLayoutVars>
      </dgm:prSet>
      <dgm:spPr/>
      <dgm:t>
        <a:bodyPr/>
        <a:lstStyle/>
        <a:p>
          <a:endParaRPr lang="en-US"/>
        </a:p>
      </dgm:t>
    </dgm:pt>
    <dgm:pt modelId="{483DF660-B095-4935-8928-7F25DD16A84B}" type="pres">
      <dgm:prSet presAssocID="{F6FAB0D9-3F93-45AF-A253-4D8D700CFAA3}" presName="arrow" presStyleLbl="node1" presStyleIdx="1" presStyleCnt="2">
        <dgm:presLayoutVars>
          <dgm:bulletEnabled val="1"/>
        </dgm:presLayoutVars>
      </dgm:prSet>
      <dgm:spPr/>
      <dgm:t>
        <a:bodyPr/>
        <a:lstStyle/>
        <a:p>
          <a:endParaRPr lang="en-US"/>
        </a:p>
      </dgm:t>
    </dgm:pt>
  </dgm:ptLst>
  <dgm:cxnLst>
    <dgm:cxn modelId="{7E4A3C68-12A1-46D0-81C5-6EBD17BF060C}" type="presOf" srcId="{E8EEB78F-E94A-4893-927C-A36812F36AF9}" destId="{1071D13A-81D9-4F49-A085-637AE16BDC24}" srcOrd="0" destOrd="0" presId="urn:microsoft.com/office/officeart/2005/8/layout/arrow5"/>
    <dgm:cxn modelId="{56F3F209-465A-45F2-9133-9B8F2978F0DF}" type="presOf" srcId="{15EDCA5F-D07B-4A88-8A77-FCF8D9FE4376}" destId="{31C7A7DB-8A70-4C9A-BEBA-B9778AB19FDD}" srcOrd="0" destOrd="0" presId="urn:microsoft.com/office/officeart/2005/8/layout/arrow5"/>
    <dgm:cxn modelId="{1DF0EC0D-1ED5-4D5F-9028-C2DFC5EEDD41}" type="presOf" srcId="{F6FAB0D9-3F93-45AF-A253-4D8D700CFAA3}" destId="{483DF660-B095-4935-8928-7F25DD16A84B}" srcOrd="0" destOrd="0" presId="urn:microsoft.com/office/officeart/2005/8/layout/arrow5"/>
    <dgm:cxn modelId="{E97AC887-45C8-4E69-A734-F1AC755AE2E9}" srcId="{15EDCA5F-D07B-4A88-8A77-FCF8D9FE4376}" destId="{E8EEB78F-E94A-4893-927C-A36812F36AF9}" srcOrd="0" destOrd="0" parTransId="{87AF38F7-5D7D-4A9B-BFBF-4BD4CAE6560F}" sibTransId="{A5B762A3-C140-4210-B64E-907FD1804C48}"/>
    <dgm:cxn modelId="{2945DCCE-29D6-4339-B8EC-427AE311A0C0}" srcId="{15EDCA5F-D07B-4A88-8A77-FCF8D9FE4376}" destId="{F6FAB0D9-3F93-45AF-A253-4D8D700CFAA3}" srcOrd="1" destOrd="0" parTransId="{A60778CE-12AB-4B69-A28D-08EE6CC68869}" sibTransId="{2B13C951-CE2D-4B99-97CF-FD1F6BC83C3B}"/>
    <dgm:cxn modelId="{07EEE0C3-F739-4F49-B6F9-53672E869379}" type="presParOf" srcId="{31C7A7DB-8A70-4C9A-BEBA-B9778AB19FDD}" destId="{1071D13A-81D9-4F49-A085-637AE16BDC24}" srcOrd="0" destOrd="0" presId="urn:microsoft.com/office/officeart/2005/8/layout/arrow5"/>
    <dgm:cxn modelId="{6F3C006A-7F33-4F81-8919-0F7ACFB7EF46}" type="presParOf" srcId="{31C7A7DB-8A70-4C9A-BEBA-B9778AB19FDD}" destId="{483DF660-B095-4935-8928-7F25DD16A84B}" srcOrd="1" destOrd="0" presId="urn:microsoft.com/office/officeart/2005/8/layout/arrow5"/>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6B26B1E0-4786-49CD-A177-9EF53C2BBE2E}" type="doc">
      <dgm:prSet loTypeId="urn:microsoft.com/office/officeart/2005/8/layout/hierarchy2" loCatId="hierarchy" qsTypeId="urn:microsoft.com/office/officeart/2005/8/quickstyle/simple1" qsCatId="simple" csTypeId="urn:microsoft.com/office/officeart/2005/8/colors/accent1_2#4" csCatId="accent1" phldr="1"/>
      <dgm:spPr/>
      <dgm:t>
        <a:bodyPr/>
        <a:lstStyle/>
        <a:p>
          <a:endParaRPr lang="en-US"/>
        </a:p>
      </dgm:t>
    </dgm:pt>
    <dgm:pt modelId="{DE7C8FF4-DCAC-4977-BD0B-706417B661DE}">
      <dgm:prSet phldrT="[Text]"/>
      <dgm:spPr/>
      <dgm:t>
        <a:bodyPr/>
        <a:lstStyle/>
        <a:p>
          <a:r>
            <a:rPr lang="en-US" dirty="0" smtClean="0"/>
            <a:t>Deafness</a:t>
          </a:r>
          <a:endParaRPr lang="en-US" dirty="0"/>
        </a:p>
      </dgm:t>
    </dgm:pt>
    <dgm:pt modelId="{263EDD8C-376B-4BBE-A5DF-C52D8A252156}" type="parTrans" cxnId="{D11C4527-D826-4680-A0A2-B6552F645C74}">
      <dgm:prSet/>
      <dgm:spPr/>
      <dgm:t>
        <a:bodyPr/>
        <a:lstStyle/>
        <a:p>
          <a:endParaRPr lang="en-US"/>
        </a:p>
      </dgm:t>
    </dgm:pt>
    <dgm:pt modelId="{E2AE388B-8964-45B7-9D06-5390A8653741}" type="sibTrans" cxnId="{D11C4527-D826-4680-A0A2-B6552F645C74}">
      <dgm:prSet/>
      <dgm:spPr/>
      <dgm:t>
        <a:bodyPr/>
        <a:lstStyle/>
        <a:p>
          <a:endParaRPr lang="en-US"/>
        </a:p>
      </dgm:t>
    </dgm:pt>
    <dgm:pt modelId="{8F9EA314-20AD-421C-A214-C282545D4C91}">
      <dgm:prSet phldrT="[Text]"/>
      <dgm:spPr/>
      <dgm:t>
        <a:bodyPr/>
        <a:lstStyle/>
        <a:p>
          <a:r>
            <a:rPr lang="en-US" dirty="0" smtClean="0"/>
            <a:t>Language</a:t>
          </a:r>
          <a:endParaRPr lang="en-US" dirty="0"/>
        </a:p>
      </dgm:t>
    </dgm:pt>
    <dgm:pt modelId="{71119473-A6EB-4C15-9B46-3780924F0B49}" type="parTrans" cxnId="{88013B7D-5C28-48F4-8E2F-A43032A117B1}">
      <dgm:prSet/>
      <dgm:spPr/>
      <dgm:t>
        <a:bodyPr/>
        <a:lstStyle/>
        <a:p>
          <a:endParaRPr lang="en-US"/>
        </a:p>
      </dgm:t>
    </dgm:pt>
    <dgm:pt modelId="{C2CF104E-0F4E-4407-A718-4991B6B4F10A}" type="sibTrans" cxnId="{88013B7D-5C28-48F4-8E2F-A43032A117B1}">
      <dgm:prSet/>
      <dgm:spPr/>
      <dgm:t>
        <a:bodyPr/>
        <a:lstStyle/>
        <a:p>
          <a:endParaRPr lang="en-US"/>
        </a:p>
      </dgm:t>
    </dgm:pt>
    <dgm:pt modelId="{540A876C-2073-4179-92AD-2F3834104A58}">
      <dgm:prSet phldrT="[Text]"/>
      <dgm:spPr/>
      <dgm:t>
        <a:bodyPr/>
        <a:lstStyle/>
        <a:p>
          <a:r>
            <a:rPr lang="en-US" dirty="0" smtClean="0"/>
            <a:t>Early ToM</a:t>
          </a:r>
          <a:endParaRPr lang="en-US" dirty="0"/>
        </a:p>
      </dgm:t>
    </dgm:pt>
    <dgm:pt modelId="{9B50B32A-89E7-41EA-8C06-9379A6220368}" type="parTrans" cxnId="{3147326B-6012-4EAF-AF6A-07564D116D49}">
      <dgm:prSet/>
      <dgm:spPr/>
      <dgm:t>
        <a:bodyPr/>
        <a:lstStyle/>
        <a:p>
          <a:endParaRPr lang="en-US"/>
        </a:p>
      </dgm:t>
    </dgm:pt>
    <dgm:pt modelId="{B3405626-57F7-4354-8A4E-660AB9C502A0}" type="sibTrans" cxnId="{3147326B-6012-4EAF-AF6A-07564D116D49}">
      <dgm:prSet/>
      <dgm:spPr/>
      <dgm:t>
        <a:bodyPr/>
        <a:lstStyle/>
        <a:p>
          <a:endParaRPr lang="en-US"/>
        </a:p>
      </dgm:t>
    </dgm:pt>
    <dgm:pt modelId="{83588A85-78E2-43C2-8CA4-83AEF5753249}">
      <dgm:prSet/>
      <dgm:spPr/>
      <dgm:t>
        <a:bodyPr/>
        <a:lstStyle/>
        <a:p>
          <a:r>
            <a:rPr lang="en-US" dirty="0" smtClean="0"/>
            <a:t>Age 4 ToM</a:t>
          </a:r>
          <a:endParaRPr lang="en-US" dirty="0"/>
        </a:p>
      </dgm:t>
    </dgm:pt>
    <dgm:pt modelId="{209FF52B-3C19-45E6-86EC-9C147D1D0B7E}" type="parTrans" cxnId="{22F62881-57D4-4786-ADA0-0BCF84B58103}">
      <dgm:prSet/>
      <dgm:spPr/>
      <dgm:t>
        <a:bodyPr/>
        <a:lstStyle/>
        <a:p>
          <a:endParaRPr lang="en-US"/>
        </a:p>
      </dgm:t>
    </dgm:pt>
    <dgm:pt modelId="{62502AB0-9550-4D4A-B495-63DC3F4CCB69}" type="sibTrans" cxnId="{22F62881-57D4-4786-ADA0-0BCF84B58103}">
      <dgm:prSet/>
      <dgm:spPr/>
      <dgm:t>
        <a:bodyPr/>
        <a:lstStyle/>
        <a:p>
          <a:endParaRPr lang="en-US"/>
        </a:p>
      </dgm:t>
    </dgm:pt>
    <dgm:pt modelId="{C8888142-BE95-4743-BB38-3F3D16EE6C5E}" type="pres">
      <dgm:prSet presAssocID="{6B26B1E0-4786-49CD-A177-9EF53C2BBE2E}" presName="diagram" presStyleCnt="0">
        <dgm:presLayoutVars>
          <dgm:chPref val="1"/>
          <dgm:dir/>
          <dgm:animOne val="branch"/>
          <dgm:animLvl val="lvl"/>
          <dgm:resizeHandles val="exact"/>
        </dgm:presLayoutVars>
      </dgm:prSet>
      <dgm:spPr/>
      <dgm:t>
        <a:bodyPr/>
        <a:lstStyle/>
        <a:p>
          <a:endParaRPr lang="en-US"/>
        </a:p>
      </dgm:t>
    </dgm:pt>
    <dgm:pt modelId="{E6E123BF-D3D3-46E1-8D22-9E8782690090}" type="pres">
      <dgm:prSet presAssocID="{DE7C8FF4-DCAC-4977-BD0B-706417B661DE}" presName="root1" presStyleCnt="0"/>
      <dgm:spPr/>
    </dgm:pt>
    <dgm:pt modelId="{558BDDDA-AFD1-4B12-8DE2-5E01AE2A2050}" type="pres">
      <dgm:prSet presAssocID="{DE7C8FF4-DCAC-4977-BD0B-706417B661DE}" presName="LevelOneTextNode" presStyleLbl="node0" presStyleIdx="0" presStyleCnt="1">
        <dgm:presLayoutVars>
          <dgm:chPref val="3"/>
        </dgm:presLayoutVars>
      </dgm:prSet>
      <dgm:spPr/>
      <dgm:t>
        <a:bodyPr/>
        <a:lstStyle/>
        <a:p>
          <a:endParaRPr lang="en-US"/>
        </a:p>
      </dgm:t>
    </dgm:pt>
    <dgm:pt modelId="{7D5EBBF4-52EC-4AF2-98DB-A5C77D802322}" type="pres">
      <dgm:prSet presAssocID="{DE7C8FF4-DCAC-4977-BD0B-706417B661DE}" presName="level2hierChild" presStyleCnt="0"/>
      <dgm:spPr/>
    </dgm:pt>
    <dgm:pt modelId="{ACEB00C9-B108-43F8-BA7B-4984541D1B76}" type="pres">
      <dgm:prSet presAssocID="{71119473-A6EB-4C15-9B46-3780924F0B49}" presName="conn2-1" presStyleLbl="parChTrans1D2" presStyleIdx="0" presStyleCnt="2"/>
      <dgm:spPr/>
      <dgm:t>
        <a:bodyPr/>
        <a:lstStyle/>
        <a:p>
          <a:endParaRPr lang="en-US"/>
        </a:p>
      </dgm:t>
    </dgm:pt>
    <dgm:pt modelId="{766C9D24-2DDE-4B71-8036-D6B979FBE9C8}" type="pres">
      <dgm:prSet presAssocID="{71119473-A6EB-4C15-9B46-3780924F0B49}" presName="connTx" presStyleLbl="parChTrans1D2" presStyleIdx="0" presStyleCnt="2"/>
      <dgm:spPr/>
      <dgm:t>
        <a:bodyPr/>
        <a:lstStyle/>
        <a:p>
          <a:endParaRPr lang="en-US"/>
        </a:p>
      </dgm:t>
    </dgm:pt>
    <dgm:pt modelId="{8EF6F2B0-E962-4400-B7FD-9366366E03BE}" type="pres">
      <dgm:prSet presAssocID="{8F9EA314-20AD-421C-A214-C282545D4C91}" presName="root2" presStyleCnt="0"/>
      <dgm:spPr/>
    </dgm:pt>
    <dgm:pt modelId="{E5BB7035-ED2A-4A2D-81D0-327D6B9CE376}" type="pres">
      <dgm:prSet presAssocID="{8F9EA314-20AD-421C-A214-C282545D4C91}" presName="LevelTwoTextNode" presStyleLbl="node2" presStyleIdx="0" presStyleCnt="2">
        <dgm:presLayoutVars>
          <dgm:chPref val="3"/>
        </dgm:presLayoutVars>
      </dgm:prSet>
      <dgm:spPr/>
      <dgm:t>
        <a:bodyPr/>
        <a:lstStyle/>
        <a:p>
          <a:endParaRPr lang="en-US"/>
        </a:p>
      </dgm:t>
    </dgm:pt>
    <dgm:pt modelId="{77E62818-D8F4-40DA-B8DC-69DD8F5E22B2}" type="pres">
      <dgm:prSet presAssocID="{8F9EA314-20AD-421C-A214-C282545D4C91}" presName="level3hierChild" presStyleCnt="0"/>
      <dgm:spPr/>
    </dgm:pt>
    <dgm:pt modelId="{9966D63D-6FA3-456D-A77F-FAC85B1D64ED}" type="pres">
      <dgm:prSet presAssocID="{209FF52B-3C19-45E6-86EC-9C147D1D0B7E}" presName="conn2-1" presStyleLbl="parChTrans1D3" presStyleIdx="0" presStyleCnt="1"/>
      <dgm:spPr/>
      <dgm:t>
        <a:bodyPr/>
        <a:lstStyle/>
        <a:p>
          <a:endParaRPr lang="en-US"/>
        </a:p>
      </dgm:t>
    </dgm:pt>
    <dgm:pt modelId="{0382878A-04FD-49F4-8B75-9A5F1F71A9CA}" type="pres">
      <dgm:prSet presAssocID="{209FF52B-3C19-45E6-86EC-9C147D1D0B7E}" presName="connTx" presStyleLbl="parChTrans1D3" presStyleIdx="0" presStyleCnt="1"/>
      <dgm:spPr/>
      <dgm:t>
        <a:bodyPr/>
        <a:lstStyle/>
        <a:p>
          <a:endParaRPr lang="en-US"/>
        </a:p>
      </dgm:t>
    </dgm:pt>
    <dgm:pt modelId="{77BF6CD3-43C3-4149-AC29-DAB51B9E2D36}" type="pres">
      <dgm:prSet presAssocID="{83588A85-78E2-43C2-8CA4-83AEF5753249}" presName="root2" presStyleCnt="0"/>
      <dgm:spPr/>
    </dgm:pt>
    <dgm:pt modelId="{29777A07-AE66-417B-BE9B-D1CC50CCA0B6}" type="pres">
      <dgm:prSet presAssocID="{83588A85-78E2-43C2-8CA4-83AEF5753249}" presName="LevelTwoTextNode" presStyleLbl="node3" presStyleIdx="0" presStyleCnt="1" custLinFactNeighborX="-614" custLinFactNeighborY="52853">
        <dgm:presLayoutVars>
          <dgm:chPref val="3"/>
        </dgm:presLayoutVars>
      </dgm:prSet>
      <dgm:spPr/>
      <dgm:t>
        <a:bodyPr/>
        <a:lstStyle/>
        <a:p>
          <a:endParaRPr lang="en-US"/>
        </a:p>
      </dgm:t>
    </dgm:pt>
    <dgm:pt modelId="{48CDB2E3-8062-405A-94D9-E35D84038438}" type="pres">
      <dgm:prSet presAssocID="{83588A85-78E2-43C2-8CA4-83AEF5753249}" presName="level3hierChild" presStyleCnt="0"/>
      <dgm:spPr/>
    </dgm:pt>
    <dgm:pt modelId="{3ED25AA7-DA35-4508-864B-E9C9A65CD900}" type="pres">
      <dgm:prSet presAssocID="{9B50B32A-89E7-41EA-8C06-9379A6220368}" presName="conn2-1" presStyleLbl="parChTrans1D2" presStyleIdx="1" presStyleCnt="2"/>
      <dgm:spPr/>
      <dgm:t>
        <a:bodyPr/>
        <a:lstStyle/>
        <a:p>
          <a:endParaRPr lang="en-US"/>
        </a:p>
      </dgm:t>
    </dgm:pt>
    <dgm:pt modelId="{D5CE9DFF-DD80-4264-B295-F5BA4EF624D8}" type="pres">
      <dgm:prSet presAssocID="{9B50B32A-89E7-41EA-8C06-9379A6220368}" presName="connTx" presStyleLbl="parChTrans1D2" presStyleIdx="1" presStyleCnt="2"/>
      <dgm:spPr/>
      <dgm:t>
        <a:bodyPr/>
        <a:lstStyle/>
        <a:p>
          <a:endParaRPr lang="en-US"/>
        </a:p>
      </dgm:t>
    </dgm:pt>
    <dgm:pt modelId="{371B1D9B-06C6-453A-B3AA-F1CD3E0492C3}" type="pres">
      <dgm:prSet presAssocID="{540A876C-2073-4179-92AD-2F3834104A58}" presName="root2" presStyleCnt="0"/>
      <dgm:spPr/>
    </dgm:pt>
    <dgm:pt modelId="{5D441CBF-DDFD-47B6-9218-9670A6D3D9C6}" type="pres">
      <dgm:prSet presAssocID="{540A876C-2073-4179-92AD-2F3834104A58}" presName="LevelTwoTextNode" presStyleLbl="node2" presStyleIdx="1" presStyleCnt="2">
        <dgm:presLayoutVars>
          <dgm:chPref val="3"/>
        </dgm:presLayoutVars>
      </dgm:prSet>
      <dgm:spPr/>
      <dgm:t>
        <a:bodyPr/>
        <a:lstStyle/>
        <a:p>
          <a:endParaRPr lang="en-US"/>
        </a:p>
      </dgm:t>
    </dgm:pt>
    <dgm:pt modelId="{605C13CE-5FD3-4CDF-8920-330133E0DCFF}" type="pres">
      <dgm:prSet presAssocID="{540A876C-2073-4179-92AD-2F3834104A58}" presName="level3hierChild" presStyleCnt="0"/>
      <dgm:spPr/>
    </dgm:pt>
  </dgm:ptLst>
  <dgm:cxnLst>
    <dgm:cxn modelId="{922C9204-85EB-4CB4-8CE6-6B8D07E7C632}" type="presOf" srcId="{209FF52B-3C19-45E6-86EC-9C147D1D0B7E}" destId="{0382878A-04FD-49F4-8B75-9A5F1F71A9CA}" srcOrd="1" destOrd="0" presId="urn:microsoft.com/office/officeart/2005/8/layout/hierarchy2"/>
    <dgm:cxn modelId="{53FDCC76-BDBA-4BA7-AE00-46CF8556E277}" type="presOf" srcId="{8F9EA314-20AD-421C-A214-C282545D4C91}" destId="{E5BB7035-ED2A-4A2D-81D0-327D6B9CE376}" srcOrd="0" destOrd="0" presId="urn:microsoft.com/office/officeart/2005/8/layout/hierarchy2"/>
    <dgm:cxn modelId="{3147326B-6012-4EAF-AF6A-07564D116D49}" srcId="{DE7C8FF4-DCAC-4977-BD0B-706417B661DE}" destId="{540A876C-2073-4179-92AD-2F3834104A58}" srcOrd="1" destOrd="0" parTransId="{9B50B32A-89E7-41EA-8C06-9379A6220368}" sibTransId="{B3405626-57F7-4354-8A4E-660AB9C502A0}"/>
    <dgm:cxn modelId="{22F62881-57D4-4786-ADA0-0BCF84B58103}" srcId="{8F9EA314-20AD-421C-A214-C282545D4C91}" destId="{83588A85-78E2-43C2-8CA4-83AEF5753249}" srcOrd="0" destOrd="0" parTransId="{209FF52B-3C19-45E6-86EC-9C147D1D0B7E}" sibTransId="{62502AB0-9550-4D4A-B495-63DC3F4CCB69}"/>
    <dgm:cxn modelId="{7092AECB-66E4-4D18-A21B-43152D1F6478}" type="presOf" srcId="{9B50B32A-89E7-41EA-8C06-9379A6220368}" destId="{D5CE9DFF-DD80-4264-B295-F5BA4EF624D8}" srcOrd="1" destOrd="0" presId="urn:microsoft.com/office/officeart/2005/8/layout/hierarchy2"/>
    <dgm:cxn modelId="{F54016D8-38AF-4DE0-AF01-ED01C97E98D3}" type="presOf" srcId="{71119473-A6EB-4C15-9B46-3780924F0B49}" destId="{766C9D24-2DDE-4B71-8036-D6B979FBE9C8}" srcOrd="1" destOrd="0" presId="urn:microsoft.com/office/officeart/2005/8/layout/hierarchy2"/>
    <dgm:cxn modelId="{DB94B572-3A4A-4DE7-91C2-E87841852BAB}" type="presOf" srcId="{6B26B1E0-4786-49CD-A177-9EF53C2BBE2E}" destId="{C8888142-BE95-4743-BB38-3F3D16EE6C5E}" srcOrd="0" destOrd="0" presId="urn:microsoft.com/office/officeart/2005/8/layout/hierarchy2"/>
    <dgm:cxn modelId="{1D94269F-4B5A-4D25-B0A8-1791EBDF1694}" type="presOf" srcId="{DE7C8FF4-DCAC-4977-BD0B-706417B661DE}" destId="{558BDDDA-AFD1-4B12-8DE2-5E01AE2A2050}" srcOrd="0" destOrd="0" presId="urn:microsoft.com/office/officeart/2005/8/layout/hierarchy2"/>
    <dgm:cxn modelId="{D921D15F-20D8-49EB-AB68-DFA6A90465CE}" type="presOf" srcId="{9B50B32A-89E7-41EA-8C06-9379A6220368}" destId="{3ED25AA7-DA35-4508-864B-E9C9A65CD900}" srcOrd="0" destOrd="0" presId="urn:microsoft.com/office/officeart/2005/8/layout/hierarchy2"/>
    <dgm:cxn modelId="{29BAF3BB-0898-4422-9F1E-87DD5C94D796}" type="presOf" srcId="{71119473-A6EB-4C15-9B46-3780924F0B49}" destId="{ACEB00C9-B108-43F8-BA7B-4984541D1B76}" srcOrd="0" destOrd="0" presId="urn:microsoft.com/office/officeart/2005/8/layout/hierarchy2"/>
    <dgm:cxn modelId="{D11C4527-D826-4680-A0A2-B6552F645C74}" srcId="{6B26B1E0-4786-49CD-A177-9EF53C2BBE2E}" destId="{DE7C8FF4-DCAC-4977-BD0B-706417B661DE}" srcOrd="0" destOrd="0" parTransId="{263EDD8C-376B-4BBE-A5DF-C52D8A252156}" sibTransId="{E2AE388B-8964-45B7-9D06-5390A8653741}"/>
    <dgm:cxn modelId="{881824B2-BFF6-461C-B3C2-AF2976B3EA79}" type="presOf" srcId="{83588A85-78E2-43C2-8CA4-83AEF5753249}" destId="{29777A07-AE66-417B-BE9B-D1CC50CCA0B6}" srcOrd="0" destOrd="0" presId="urn:microsoft.com/office/officeart/2005/8/layout/hierarchy2"/>
    <dgm:cxn modelId="{9A5AB7E4-5BC3-4F79-9ECB-4227D8240B99}" type="presOf" srcId="{209FF52B-3C19-45E6-86EC-9C147D1D0B7E}" destId="{9966D63D-6FA3-456D-A77F-FAC85B1D64ED}" srcOrd="0" destOrd="0" presId="urn:microsoft.com/office/officeart/2005/8/layout/hierarchy2"/>
    <dgm:cxn modelId="{71E84B1C-05A5-4604-A663-7ED6CCEB5046}" type="presOf" srcId="{540A876C-2073-4179-92AD-2F3834104A58}" destId="{5D441CBF-DDFD-47B6-9218-9670A6D3D9C6}" srcOrd="0" destOrd="0" presId="urn:microsoft.com/office/officeart/2005/8/layout/hierarchy2"/>
    <dgm:cxn modelId="{88013B7D-5C28-48F4-8E2F-A43032A117B1}" srcId="{DE7C8FF4-DCAC-4977-BD0B-706417B661DE}" destId="{8F9EA314-20AD-421C-A214-C282545D4C91}" srcOrd="0" destOrd="0" parTransId="{71119473-A6EB-4C15-9B46-3780924F0B49}" sibTransId="{C2CF104E-0F4E-4407-A718-4991B6B4F10A}"/>
    <dgm:cxn modelId="{F23E4C8A-2BAA-4671-B53E-FED93FC01D99}" type="presParOf" srcId="{C8888142-BE95-4743-BB38-3F3D16EE6C5E}" destId="{E6E123BF-D3D3-46E1-8D22-9E8782690090}" srcOrd="0" destOrd="0" presId="urn:microsoft.com/office/officeart/2005/8/layout/hierarchy2"/>
    <dgm:cxn modelId="{EC4441F6-4CCC-412D-883F-9D7001C2C49B}" type="presParOf" srcId="{E6E123BF-D3D3-46E1-8D22-9E8782690090}" destId="{558BDDDA-AFD1-4B12-8DE2-5E01AE2A2050}" srcOrd="0" destOrd="0" presId="urn:microsoft.com/office/officeart/2005/8/layout/hierarchy2"/>
    <dgm:cxn modelId="{3C9C3CA3-88F7-43E4-8CBC-B117B6F80D6B}" type="presParOf" srcId="{E6E123BF-D3D3-46E1-8D22-9E8782690090}" destId="{7D5EBBF4-52EC-4AF2-98DB-A5C77D802322}" srcOrd="1" destOrd="0" presId="urn:microsoft.com/office/officeart/2005/8/layout/hierarchy2"/>
    <dgm:cxn modelId="{54E1BF6A-492F-4823-B3AB-AC73044D0521}" type="presParOf" srcId="{7D5EBBF4-52EC-4AF2-98DB-A5C77D802322}" destId="{ACEB00C9-B108-43F8-BA7B-4984541D1B76}" srcOrd="0" destOrd="0" presId="urn:microsoft.com/office/officeart/2005/8/layout/hierarchy2"/>
    <dgm:cxn modelId="{2C35E488-806B-403D-9A35-F964AB016D12}" type="presParOf" srcId="{ACEB00C9-B108-43F8-BA7B-4984541D1B76}" destId="{766C9D24-2DDE-4B71-8036-D6B979FBE9C8}" srcOrd="0" destOrd="0" presId="urn:microsoft.com/office/officeart/2005/8/layout/hierarchy2"/>
    <dgm:cxn modelId="{2B5E2447-F364-4169-A93F-943A1B6F8CF3}" type="presParOf" srcId="{7D5EBBF4-52EC-4AF2-98DB-A5C77D802322}" destId="{8EF6F2B0-E962-4400-B7FD-9366366E03BE}" srcOrd="1" destOrd="0" presId="urn:microsoft.com/office/officeart/2005/8/layout/hierarchy2"/>
    <dgm:cxn modelId="{E399165A-9169-42B9-9032-7D9557DFFA8D}" type="presParOf" srcId="{8EF6F2B0-E962-4400-B7FD-9366366E03BE}" destId="{E5BB7035-ED2A-4A2D-81D0-327D6B9CE376}" srcOrd="0" destOrd="0" presId="urn:microsoft.com/office/officeart/2005/8/layout/hierarchy2"/>
    <dgm:cxn modelId="{A341EC17-8B5C-45C4-9FD6-20ECCB445C7F}" type="presParOf" srcId="{8EF6F2B0-E962-4400-B7FD-9366366E03BE}" destId="{77E62818-D8F4-40DA-B8DC-69DD8F5E22B2}" srcOrd="1" destOrd="0" presId="urn:microsoft.com/office/officeart/2005/8/layout/hierarchy2"/>
    <dgm:cxn modelId="{B98073ED-804F-4537-965F-DB27802B73EA}" type="presParOf" srcId="{77E62818-D8F4-40DA-B8DC-69DD8F5E22B2}" destId="{9966D63D-6FA3-456D-A77F-FAC85B1D64ED}" srcOrd="0" destOrd="0" presId="urn:microsoft.com/office/officeart/2005/8/layout/hierarchy2"/>
    <dgm:cxn modelId="{6DE66F40-E151-4322-88BE-40B2C171F1CD}" type="presParOf" srcId="{9966D63D-6FA3-456D-A77F-FAC85B1D64ED}" destId="{0382878A-04FD-49F4-8B75-9A5F1F71A9CA}" srcOrd="0" destOrd="0" presId="urn:microsoft.com/office/officeart/2005/8/layout/hierarchy2"/>
    <dgm:cxn modelId="{AA4FDFFB-9D4D-4DB7-8D1C-9616AE53964E}" type="presParOf" srcId="{77E62818-D8F4-40DA-B8DC-69DD8F5E22B2}" destId="{77BF6CD3-43C3-4149-AC29-DAB51B9E2D36}" srcOrd="1" destOrd="0" presId="urn:microsoft.com/office/officeart/2005/8/layout/hierarchy2"/>
    <dgm:cxn modelId="{540D00C1-A103-4265-98C6-75D6A84F2FF6}" type="presParOf" srcId="{77BF6CD3-43C3-4149-AC29-DAB51B9E2D36}" destId="{29777A07-AE66-417B-BE9B-D1CC50CCA0B6}" srcOrd="0" destOrd="0" presId="urn:microsoft.com/office/officeart/2005/8/layout/hierarchy2"/>
    <dgm:cxn modelId="{A8F698ED-96FE-4798-AFCA-FCDE665C9411}" type="presParOf" srcId="{77BF6CD3-43C3-4149-AC29-DAB51B9E2D36}" destId="{48CDB2E3-8062-405A-94D9-E35D84038438}" srcOrd="1" destOrd="0" presId="urn:microsoft.com/office/officeart/2005/8/layout/hierarchy2"/>
    <dgm:cxn modelId="{D2496059-3631-44DD-BE7C-310DA8A89144}" type="presParOf" srcId="{7D5EBBF4-52EC-4AF2-98DB-A5C77D802322}" destId="{3ED25AA7-DA35-4508-864B-E9C9A65CD900}" srcOrd="2" destOrd="0" presId="urn:microsoft.com/office/officeart/2005/8/layout/hierarchy2"/>
    <dgm:cxn modelId="{5D84E6E5-CBBA-4F5F-991A-E535B83672F6}" type="presParOf" srcId="{3ED25AA7-DA35-4508-864B-E9C9A65CD900}" destId="{D5CE9DFF-DD80-4264-B295-F5BA4EF624D8}" srcOrd="0" destOrd="0" presId="urn:microsoft.com/office/officeart/2005/8/layout/hierarchy2"/>
    <dgm:cxn modelId="{5C8BF644-1813-4DD4-9FF5-11833682C892}" type="presParOf" srcId="{7D5EBBF4-52EC-4AF2-98DB-A5C77D802322}" destId="{371B1D9B-06C6-453A-B3AA-F1CD3E0492C3}" srcOrd="3" destOrd="0" presId="urn:microsoft.com/office/officeart/2005/8/layout/hierarchy2"/>
    <dgm:cxn modelId="{FCB59D19-8CCF-4292-90B7-9B6F51536699}" type="presParOf" srcId="{371B1D9B-06C6-453A-B3AA-F1CD3E0492C3}" destId="{5D441CBF-DDFD-47B6-9218-9670A6D3D9C6}" srcOrd="0" destOrd="0" presId="urn:microsoft.com/office/officeart/2005/8/layout/hierarchy2"/>
    <dgm:cxn modelId="{E7F08D12-1914-4ACB-B93E-3926ED6CCB13}" type="presParOf" srcId="{371B1D9B-06C6-453A-B3AA-F1CD3E0492C3}" destId="{605C13CE-5FD3-4CDF-8920-330133E0DCFF}" srcOrd="1" destOrd="0" presId="urn:microsoft.com/office/officeart/2005/8/layout/hierarchy2"/>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6086C302-91AB-4F22-B131-7DAA8B5BD60B}" type="doc">
      <dgm:prSet loTypeId="urn:microsoft.com/office/officeart/2005/8/layout/hierarchy2" loCatId="hierarchy" qsTypeId="urn:microsoft.com/office/officeart/2005/8/quickstyle/simple1" qsCatId="simple" csTypeId="urn:microsoft.com/office/officeart/2005/8/colors/accent1_2#5" csCatId="accent1" phldr="1"/>
      <dgm:spPr/>
      <dgm:t>
        <a:bodyPr/>
        <a:lstStyle/>
        <a:p>
          <a:endParaRPr lang="en-US"/>
        </a:p>
      </dgm:t>
    </dgm:pt>
    <dgm:pt modelId="{C7CC1E95-1C2E-4800-AA5B-2105F7BC81C0}">
      <dgm:prSet phldrT="[Text]"/>
      <dgm:spPr/>
      <dgm:t>
        <a:bodyPr/>
        <a:lstStyle/>
        <a:p>
          <a:r>
            <a:rPr lang="en-US" dirty="0" smtClean="0"/>
            <a:t>Deafness</a:t>
          </a:r>
          <a:endParaRPr lang="en-US" dirty="0"/>
        </a:p>
      </dgm:t>
    </dgm:pt>
    <dgm:pt modelId="{6830BE90-39C6-4E3A-9047-E66ACA1DA00F}" type="parTrans" cxnId="{DB96C555-066D-481B-9758-964DD02E41F7}">
      <dgm:prSet/>
      <dgm:spPr/>
      <dgm:t>
        <a:bodyPr/>
        <a:lstStyle/>
        <a:p>
          <a:endParaRPr lang="en-US"/>
        </a:p>
      </dgm:t>
    </dgm:pt>
    <dgm:pt modelId="{D5FB0B2F-7EC0-4475-83C7-707769B4CEBF}" type="sibTrans" cxnId="{DB96C555-066D-481B-9758-964DD02E41F7}">
      <dgm:prSet/>
      <dgm:spPr/>
      <dgm:t>
        <a:bodyPr/>
        <a:lstStyle/>
        <a:p>
          <a:endParaRPr lang="en-US"/>
        </a:p>
      </dgm:t>
    </dgm:pt>
    <dgm:pt modelId="{83F63591-6D90-47E5-B77A-F1994D303987}">
      <dgm:prSet phldrT="[Text]"/>
      <dgm:spPr/>
      <dgm:t>
        <a:bodyPr/>
        <a:lstStyle/>
        <a:p>
          <a:r>
            <a:rPr lang="en-US" dirty="0" smtClean="0"/>
            <a:t>Joint Attention</a:t>
          </a:r>
          <a:endParaRPr lang="en-US" dirty="0"/>
        </a:p>
      </dgm:t>
    </dgm:pt>
    <dgm:pt modelId="{13F2410D-16A7-4308-89C8-5FFA55797C1F}" type="parTrans" cxnId="{F34C6015-DA9F-473D-8C80-72B7444548C0}">
      <dgm:prSet/>
      <dgm:spPr/>
      <dgm:t>
        <a:bodyPr/>
        <a:lstStyle/>
        <a:p>
          <a:endParaRPr lang="en-US"/>
        </a:p>
      </dgm:t>
    </dgm:pt>
    <dgm:pt modelId="{74D5B3B1-1980-433B-898D-3C3564792D34}" type="sibTrans" cxnId="{F34C6015-DA9F-473D-8C80-72B7444548C0}">
      <dgm:prSet/>
      <dgm:spPr/>
      <dgm:t>
        <a:bodyPr/>
        <a:lstStyle/>
        <a:p>
          <a:endParaRPr lang="en-US"/>
        </a:p>
      </dgm:t>
    </dgm:pt>
    <dgm:pt modelId="{8A4653BA-4266-494C-8961-2E166E741846}">
      <dgm:prSet phldrT="[Text]"/>
      <dgm:spPr/>
      <dgm:t>
        <a:bodyPr/>
        <a:lstStyle/>
        <a:p>
          <a:r>
            <a:rPr lang="en-US" dirty="0" smtClean="0"/>
            <a:t>Early ToM</a:t>
          </a:r>
          <a:endParaRPr lang="en-US" dirty="0"/>
        </a:p>
      </dgm:t>
    </dgm:pt>
    <dgm:pt modelId="{64089020-61CF-4057-AB99-FA2C08CEEF75}" type="parTrans" cxnId="{2091D8DC-6283-4E6E-B793-DF38BFBCA18B}">
      <dgm:prSet/>
      <dgm:spPr/>
      <dgm:t>
        <a:bodyPr/>
        <a:lstStyle/>
        <a:p>
          <a:endParaRPr lang="en-US"/>
        </a:p>
      </dgm:t>
    </dgm:pt>
    <dgm:pt modelId="{A619BFA2-F9A2-422D-B08A-E1C0CC340473}" type="sibTrans" cxnId="{2091D8DC-6283-4E6E-B793-DF38BFBCA18B}">
      <dgm:prSet/>
      <dgm:spPr/>
      <dgm:t>
        <a:bodyPr/>
        <a:lstStyle/>
        <a:p>
          <a:endParaRPr lang="en-US"/>
        </a:p>
      </dgm:t>
    </dgm:pt>
    <dgm:pt modelId="{58BB44E0-B979-4C2C-B2ED-60FE4C85D62B}">
      <dgm:prSet phldrT="[Text]"/>
      <dgm:spPr/>
      <dgm:t>
        <a:bodyPr/>
        <a:lstStyle/>
        <a:p>
          <a:r>
            <a:rPr lang="en-US" dirty="0" smtClean="0"/>
            <a:t>Language</a:t>
          </a:r>
          <a:endParaRPr lang="en-US" dirty="0"/>
        </a:p>
      </dgm:t>
    </dgm:pt>
    <dgm:pt modelId="{D9E7F3B5-84BC-420E-8791-0B3C92D5B450}" type="parTrans" cxnId="{E15373E1-4DDA-4137-9F18-1D5D53826C2B}">
      <dgm:prSet/>
      <dgm:spPr/>
      <dgm:t>
        <a:bodyPr/>
        <a:lstStyle/>
        <a:p>
          <a:endParaRPr lang="en-US"/>
        </a:p>
      </dgm:t>
    </dgm:pt>
    <dgm:pt modelId="{9B319381-BD0A-4FBF-9836-D41AF77B31D7}" type="sibTrans" cxnId="{E15373E1-4DDA-4137-9F18-1D5D53826C2B}">
      <dgm:prSet/>
      <dgm:spPr/>
      <dgm:t>
        <a:bodyPr/>
        <a:lstStyle/>
        <a:p>
          <a:endParaRPr lang="en-US"/>
        </a:p>
      </dgm:t>
    </dgm:pt>
    <dgm:pt modelId="{7245044C-3952-408D-A3E6-90EDB498FB7C}">
      <dgm:prSet/>
      <dgm:spPr/>
      <dgm:t>
        <a:bodyPr/>
        <a:lstStyle/>
        <a:p>
          <a:r>
            <a:rPr lang="en-US" dirty="0" smtClean="0"/>
            <a:t>Age 4 ToM</a:t>
          </a:r>
          <a:endParaRPr lang="en-US" dirty="0"/>
        </a:p>
      </dgm:t>
    </dgm:pt>
    <dgm:pt modelId="{57B05D96-3654-436D-9230-A42525FCF0A6}" type="parTrans" cxnId="{007C11C3-15B5-4864-81CA-D8FB85B2DA6F}">
      <dgm:prSet/>
      <dgm:spPr/>
      <dgm:t>
        <a:bodyPr/>
        <a:lstStyle/>
        <a:p>
          <a:endParaRPr lang="en-US"/>
        </a:p>
      </dgm:t>
    </dgm:pt>
    <dgm:pt modelId="{88427F95-4EF0-4A6A-954E-696C9D54425C}" type="sibTrans" cxnId="{007C11C3-15B5-4864-81CA-D8FB85B2DA6F}">
      <dgm:prSet/>
      <dgm:spPr/>
      <dgm:t>
        <a:bodyPr/>
        <a:lstStyle/>
        <a:p>
          <a:endParaRPr lang="en-US"/>
        </a:p>
      </dgm:t>
    </dgm:pt>
    <dgm:pt modelId="{A65D5565-3515-47FB-A09F-91DA15063811}" type="pres">
      <dgm:prSet presAssocID="{6086C302-91AB-4F22-B131-7DAA8B5BD60B}" presName="diagram" presStyleCnt="0">
        <dgm:presLayoutVars>
          <dgm:chPref val="1"/>
          <dgm:dir/>
          <dgm:animOne val="branch"/>
          <dgm:animLvl val="lvl"/>
          <dgm:resizeHandles val="exact"/>
        </dgm:presLayoutVars>
      </dgm:prSet>
      <dgm:spPr/>
      <dgm:t>
        <a:bodyPr/>
        <a:lstStyle/>
        <a:p>
          <a:endParaRPr lang="en-US"/>
        </a:p>
      </dgm:t>
    </dgm:pt>
    <dgm:pt modelId="{85C90BF5-9415-4FB5-A61C-DA3969F76DCD}" type="pres">
      <dgm:prSet presAssocID="{C7CC1E95-1C2E-4800-AA5B-2105F7BC81C0}" presName="root1" presStyleCnt="0"/>
      <dgm:spPr/>
    </dgm:pt>
    <dgm:pt modelId="{BE6383EC-457C-439B-8438-651D6FBFB93E}" type="pres">
      <dgm:prSet presAssocID="{C7CC1E95-1C2E-4800-AA5B-2105F7BC81C0}" presName="LevelOneTextNode" presStyleLbl="node0" presStyleIdx="0" presStyleCnt="1">
        <dgm:presLayoutVars>
          <dgm:chPref val="3"/>
        </dgm:presLayoutVars>
      </dgm:prSet>
      <dgm:spPr/>
      <dgm:t>
        <a:bodyPr/>
        <a:lstStyle/>
        <a:p>
          <a:endParaRPr lang="en-US"/>
        </a:p>
      </dgm:t>
    </dgm:pt>
    <dgm:pt modelId="{8B279F9D-56F1-4122-9682-C7FA1343BA0F}" type="pres">
      <dgm:prSet presAssocID="{C7CC1E95-1C2E-4800-AA5B-2105F7BC81C0}" presName="level2hierChild" presStyleCnt="0"/>
      <dgm:spPr/>
    </dgm:pt>
    <dgm:pt modelId="{8A61D11F-2D1D-4398-8D81-82CA99DF93FB}" type="pres">
      <dgm:prSet presAssocID="{13F2410D-16A7-4308-89C8-5FFA55797C1F}" presName="conn2-1" presStyleLbl="parChTrans1D2" presStyleIdx="0" presStyleCnt="2"/>
      <dgm:spPr/>
      <dgm:t>
        <a:bodyPr/>
        <a:lstStyle/>
        <a:p>
          <a:endParaRPr lang="en-US"/>
        </a:p>
      </dgm:t>
    </dgm:pt>
    <dgm:pt modelId="{9801D30A-F25D-4183-9767-1DD6AC42C642}" type="pres">
      <dgm:prSet presAssocID="{13F2410D-16A7-4308-89C8-5FFA55797C1F}" presName="connTx" presStyleLbl="parChTrans1D2" presStyleIdx="0" presStyleCnt="2"/>
      <dgm:spPr/>
      <dgm:t>
        <a:bodyPr/>
        <a:lstStyle/>
        <a:p>
          <a:endParaRPr lang="en-US"/>
        </a:p>
      </dgm:t>
    </dgm:pt>
    <dgm:pt modelId="{3734A07B-C475-47FE-A7BA-E00805F8771B}" type="pres">
      <dgm:prSet presAssocID="{83F63591-6D90-47E5-B77A-F1994D303987}" presName="root2" presStyleCnt="0"/>
      <dgm:spPr/>
    </dgm:pt>
    <dgm:pt modelId="{D6A6353E-B769-4C34-BB84-E57E0BA95782}" type="pres">
      <dgm:prSet presAssocID="{83F63591-6D90-47E5-B77A-F1994D303987}" presName="LevelTwoTextNode" presStyleLbl="node2" presStyleIdx="0" presStyleCnt="2">
        <dgm:presLayoutVars>
          <dgm:chPref val="3"/>
        </dgm:presLayoutVars>
      </dgm:prSet>
      <dgm:spPr/>
      <dgm:t>
        <a:bodyPr/>
        <a:lstStyle/>
        <a:p>
          <a:endParaRPr lang="en-US"/>
        </a:p>
      </dgm:t>
    </dgm:pt>
    <dgm:pt modelId="{964ADE06-CFDE-43E0-BECE-A6D46D692F77}" type="pres">
      <dgm:prSet presAssocID="{83F63591-6D90-47E5-B77A-F1994D303987}" presName="level3hierChild" presStyleCnt="0"/>
      <dgm:spPr/>
    </dgm:pt>
    <dgm:pt modelId="{62CB6F64-4C4A-4AA7-BEB3-D7DD752ECBE8}" type="pres">
      <dgm:prSet presAssocID="{64089020-61CF-4057-AB99-FA2C08CEEF75}" presName="conn2-1" presStyleLbl="parChTrans1D3" presStyleIdx="0" presStyleCnt="1"/>
      <dgm:spPr/>
      <dgm:t>
        <a:bodyPr/>
        <a:lstStyle/>
        <a:p>
          <a:endParaRPr lang="en-US"/>
        </a:p>
      </dgm:t>
    </dgm:pt>
    <dgm:pt modelId="{A70F53C9-CAC2-4C85-B1B0-B4700877FC5D}" type="pres">
      <dgm:prSet presAssocID="{64089020-61CF-4057-AB99-FA2C08CEEF75}" presName="connTx" presStyleLbl="parChTrans1D3" presStyleIdx="0" presStyleCnt="1"/>
      <dgm:spPr/>
      <dgm:t>
        <a:bodyPr/>
        <a:lstStyle/>
        <a:p>
          <a:endParaRPr lang="en-US"/>
        </a:p>
      </dgm:t>
    </dgm:pt>
    <dgm:pt modelId="{3B5CB443-381E-45A0-97A6-70E50A6F5BFE}" type="pres">
      <dgm:prSet presAssocID="{8A4653BA-4266-494C-8961-2E166E741846}" presName="root2" presStyleCnt="0"/>
      <dgm:spPr/>
    </dgm:pt>
    <dgm:pt modelId="{D279A087-D6B8-4F59-B959-3D6816B58774}" type="pres">
      <dgm:prSet presAssocID="{8A4653BA-4266-494C-8961-2E166E741846}" presName="LevelTwoTextNode" presStyleLbl="node3" presStyleIdx="0" presStyleCnt="1" custLinFactNeighborX="-2268" custLinFactNeighborY="60274">
        <dgm:presLayoutVars>
          <dgm:chPref val="3"/>
        </dgm:presLayoutVars>
      </dgm:prSet>
      <dgm:spPr/>
      <dgm:t>
        <a:bodyPr/>
        <a:lstStyle/>
        <a:p>
          <a:endParaRPr lang="en-US"/>
        </a:p>
      </dgm:t>
    </dgm:pt>
    <dgm:pt modelId="{59FAFDDA-54AF-4FF7-8FB2-773E125288A1}" type="pres">
      <dgm:prSet presAssocID="{8A4653BA-4266-494C-8961-2E166E741846}" presName="level3hierChild" presStyleCnt="0"/>
      <dgm:spPr/>
    </dgm:pt>
    <dgm:pt modelId="{12528AD5-0B61-40E8-9B84-BDCEAF958783}" type="pres">
      <dgm:prSet presAssocID="{57B05D96-3654-436D-9230-A42525FCF0A6}" presName="conn2-1" presStyleLbl="parChTrans1D4" presStyleIdx="0" presStyleCnt="1"/>
      <dgm:spPr/>
      <dgm:t>
        <a:bodyPr/>
        <a:lstStyle/>
        <a:p>
          <a:endParaRPr lang="en-US"/>
        </a:p>
      </dgm:t>
    </dgm:pt>
    <dgm:pt modelId="{F58F2A83-CD51-4B90-BBFA-123F3C24E2B4}" type="pres">
      <dgm:prSet presAssocID="{57B05D96-3654-436D-9230-A42525FCF0A6}" presName="connTx" presStyleLbl="parChTrans1D4" presStyleIdx="0" presStyleCnt="1"/>
      <dgm:spPr/>
      <dgm:t>
        <a:bodyPr/>
        <a:lstStyle/>
        <a:p>
          <a:endParaRPr lang="en-US"/>
        </a:p>
      </dgm:t>
    </dgm:pt>
    <dgm:pt modelId="{09DD54F1-7C03-4AD0-93A3-3342F757748F}" type="pres">
      <dgm:prSet presAssocID="{7245044C-3952-408D-A3E6-90EDB498FB7C}" presName="root2" presStyleCnt="0"/>
      <dgm:spPr/>
    </dgm:pt>
    <dgm:pt modelId="{B3CFE248-E209-4D53-840F-CBD1D9DD9207}" type="pres">
      <dgm:prSet presAssocID="{7245044C-3952-408D-A3E6-90EDB498FB7C}" presName="LevelTwoTextNode" presStyleLbl="node4" presStyleIdx="0" presStyleCnt="1" custLinFactNeighborX="-249" custLinFactNeighborY="60481">
        <dgm:presLayoutVars>
          <dgm:chPref val="3"/>
        </dgm:presLayoutVars>
      </dgm:prSet>
      <dgm:spPr/>
      <dgm:t>
        <a:bodyPr/>
        <a:lstStyle/>
        <a:p>
          <a:endParaRPr lang="en-US"/>
        </a:p>
      </dgm:t>
    </dgm:pt>
    <dgm:pt modelId="{F32F2E37-6480-4AAA-BAAC-51A0C5BE84E0}" type="pres">
      <dgm:prSet presAssocID="{7245044C-3952-408D-A3E6-90EDB498FB7C}" presName="level3hierChild" presStyleCnt="0"/>
      <dgm:spPr/>
    </dgm:pt>
    <dgm:pt modelId="{77D1D5F1-8E11-4B65-B7B9-616AC619484F}" type="pres">
      <dgm:prSet presAssocID="{D9E7F3B5-84BC-420E-8791-0B3C92D5B450}" presName="conn2-1" presStyleLbl="parChTrans1D2" presStyleIdx="1" presStyleCnt="2"/>
      <dgm:spPr/>
      <dgm:t>
        <a:bodyPr/>
        <a:lstStyle/>
        <a:p>
          <a:endParaRPr lang="en-US"/>
        </a:p>
      </dgm:t>
    </dgm:pt>
    <dgm:pt modelId="{0B2D724A-F2B0-48DE-80EE-03B0449730B5}" type="pres">
      <dgm:prSet presAssocID="{D9E7F3B5-84BC-420E-8791-0B3C92D5B450}" presName="connTx" presStyleLbl="parChTrans1D2" presStyleIdx="1" presStyleCnt="2"/>
      <dgm:spPr/>
      <dgm:t>
        <a:bodyPr/>
        <a:lstStyle/>
        <a:p>
          <a:endParaRPr lang="en-US"/>
        </a:p>
      </dgm:t>
    </dgm:pt>
    <dgm:pt modelId="{6824DBEC-01ED-4A76-B2A3-99EB61DBB088}" type="pres">
      <dgm:prSet presAssocID="{58BB44E0-B979-4C2C-B2ED-60FE4C85D62B}" presName="root2" presStyleCnt="0"/>
      <dgm:spPr/>
    </dgm:pt>
    <dgm:pt modelId="{A7E00C58-19FF-4105-91C7-40390FA4CF95}" type="pres">
      <dgm:prSet presAssocID="{58BB44E0-B979-4C2C-B2ED-60FE4C85D62B}" presName="LevelTwoTextNode" presStyleLbl="node2" presStyleIdx="1" presStyleCnt="2">
        <dgm:presLayoutVars>
          <dgm:chPref val="3"/>
        </dgm:presLayoutVars>
      </dgm:prSet>
      <dgm:spPr/>
      <dgm:t>
        <a:bodyPr/>
        <a:lstStyle/>
        <a:p>
          <a:endParaRPr lang="en-US"/>
        </a:p>
      </dgm:t>
    </dgm:pt>
    <dgm:pt modelId="{1A6E8CB6-3D7B-48FC-AA42-349FF5154E90}" type="pres">
      <dgm:prSet presAssocID="{58BB44E0-B979-4C2C-B2ED-60FE4C85D62B}" presName="level3hierChild" presStyleCnt="0"/>
      <dgm:spPr/>
    </dgm:pt>
  </dgm:ptLst>
  <dgm:cxnLst>
    <dgm:cxn modelId="{73CD6169-498B-4E22-86F9-AECB426D2700}" type="presOf" srcId="{57B05D96-3654-436D-9230-A42525FCF0A6}" destId="{F58F2A83-CD51-4B90-BBFA-123F3C24E2B4}" srcOrd="1" destOrd="0" presId="urn:microsoft.com/office/officeart/2005/8/layout/hierarchy2"/>
    <dgm:cxn modelId="{F34C6015-DA9F-473D-8C80-72B7444548C0}" srcId="{C7CC1E95-1C2E-4800-AA5B-2105F7BC81C0}" destId="{83F63591-6D90-47E5-B77A-F1994D303987}" srcOrd="0" destOrd="0" parTransId="{13F2410D-16A7-4308-89C8-5FFA55797C1F}" sibTransId="{74D5B3B1-1980-433B-898D-3C3564792D34}"/>
    <dgm:cxn modelId="{3DB3BAB4-5044-4FDF-83E8-BCCE087DBE6F}" type="presOf" srcId="{D9E7F3B5-84BC-420E-8791-0B3C92D5B450}" destId="{0B2D724A-F2B0-48DE-80EE-03B0449730B5}" srcOrd="1" destOrd="0" presId="urn:microsoft.com/office/officeart/2005/8/layout/hierarchy2"/>
    <dgm:cxn modelId="{E99E03FC-5CF4-4901-8204-3934BA8F8EB3}" type="presOf" srcId="{83F63591-6D90-47E5-B77A-F1994D303987}" destId="{D6A6353E-B769-4C34-BB84-E57E0BA95782}" srcOrd="0" destOrd="0" presId="urn:microsoft.com/office/officeart/2005/8/layout/hierarchy2"/>
    <dgm:cxn modelId="{2091D8DC-6283-4E6E-B793-DF38BFBCA18B}" srcId="{83F63591-6D90-47E5-B77A-F1994D303987}" destId="{8A4653BA-4266-494C-8961-2E166E741846}" srcOrd="0" destOrd="0" parTransId="{64089020-61CF-4057-AB99-FA2C08CEEF75}" sibTransId="{A619BFA2-F9A2-422D-B08A-E1C0CC340473}"/>
    <dgm:cxn modelId="{D361985A-CC8F-4C49-AE0E-E5E122916E3B}" type="presOf" srcId="{57B05D96-3654-436D-9230-A42525FCF0A6}" destId="{12528AD5-0B61-40E8-9B84-BDCEAF958783}" srcOrd="0" destOrd="0" presId="urn:microsoft.com/office/officeart/2005/8/layout/hierarchy2"/>
    <dgm:cxn modelId="{0B79DEE7-1DC7-48F6-A932-EACE9B173960}" type="presOf" srcId="{D9E7F3B5-84BC-420E-8791-0B3C92D5B450}" destId="{77D1D5F1-8E11-4B65-B7B9-616AC619484F}" srcOrd="0" destOrd="0" presId="urn:microsoft.com/office/officeart/2005/8/layout/hierarchy2"/>
    <dgm:cxn modelId="{821076C0-8823-4CC0-BC9F-F133166FC40B}" type="presOf" srcId="{8A4653BA-4266-494C-8961-2E166E741846}" destId="{D279A087-D6B8-4F59-B959-3D6816B58774}" srcOrd="0" destOrd="0" presId="urn:microsoft.com/office/officeart/2005/8/layout/hierarchy2"/>
    <dgm:cxn modelId="{3279B5B7-87F3-4D13-8F7B-24B2FAEE9050}" type="presOf" srcId="{6086C302-91AB-4F22-B131-7DAA8B5BD60B}" destId="{A65D5565-3515-47FB-A09F-91DA15063811}" srcOrd="0" destOrd="0" presId="urn:microsoft.com/office/officeart/2005/8/layout/hierarchy2"/>
    <dgm:cxn modelId="{5C8CBA18-2A36-44E1-B7C4-A6F616727AE0}" type="presOf" srcId="{13F2410D-16A7-4308-89C8-5FFA55797C1F}" destId="{8A61D11F-2D1D-4398-8D81-82CA99DF93FB}" srcOrd="0" destOrd="0" presId="urn:microsoft.com/office/officeart/2005/8/layout/hierarchy2"/>
    <dgm:cxn modelId="{007C11C3-15B5-4864-81CA-D8FB85B2DA6F}" srcId="{8A4653BA-4266-494C-8961-2E166E741846}" destId="{7245044C-3952-408D-A3E6-90EDB498FB7C}" srcOrd="0" destOrd="0" parTransId="{57B05D96-3654-436D-9230-A42525FCF0A6}" sibTransId="{88427F95-4EF0-4A6A-954E-696C9D54425C}"/>
    <dgm:cxn modelId="{ED2425F7-8638-4262-A327-1E01ACB97F0D}" type="presOf" srcId="{64089020-61CF-4057-AB99-FA2C08CEEF75}" destId="{62CB6F64-4C4A-4AA7-BEB3-D7DD752ECBE8}" srcOrd="0" destOrd="0" presId="urn:microsoft.com/office/officeart/2005/8/layout/hierarchy2"/>
    <dgm:cxn modelId="{1B568194-181F-41AC-A556-8FD875F05356}" type="presOf" srcId="{7245044C-3952-408D-A3E6-90EDB498FB7C}" destId="{B3CFE248-E209-4D53-840F-CBD1D9DD9207}" srcOrd="0" destOrd="0" presId="urn:microsoft.com/office/officeart/2005/8/layout/hierarchy2"/>
    <dgm:cxn modelId="{DB96C555-066D-481B-9758-964DD02E41F7}" srcId="{6086C302-91AB-4F22-B131-7DAA8B5BD60B}" destId="{C7CC1E95-1C2E-4800-AA5B-2105F7BC81C0}" srcOrd="0" destOrd="0" parTransId="{6830BE90-39C6-4E3A-9047-E66ACA1DA00F}" sibTransId="{D5FB0B2F-7EC0-4475-83C7-707769B4CEBF}"/>
    <dgm:cxn modelId="{1049374F-A164-404A-83CA-F635B647D6DD}" type="presOf" srcId="{13F2410D-16A7-4308-89C8-5FFA55797C1F}" destId="{9801D30A-F25D-4183-9767-1DD6AC42C642}" srcOrd="1" destOrd="0" presId="urn:microsoft.com/office/officeart/2005/8/layout/hierarchy2"/>
    <dgm:cxn modelId="{E15373E1-4DDA-4137-9F18-1D5D53826C2B}" srcId="{C7CC1E95-1C2E-4800-AA5B-2105F7BC81C0}" destId="{58BB44E0-B979-4C2C-B2ED-60FE4C85D62B}" srcOrd="1" destOrd="0" parTransId="{D9E7F3B5-84BC-420E-8791-0B3C92D5B450}" sibTransId="{9B319381-BD0A-4FBF-9836-D41AF77B31D7}"/>
    <dgm:cxn modelId="{F0023137-ED34-47CC-BC08-C68E9BB0740F}" type="presOf" srcId="{64089020-61CF-4057-AB99-FA2C08CEEF75}" destId="{A70F53C9-CAC2-4C85-B1B0-B4700877FC5D}" srcOrd="1" destOrd="0" presId="urn:microsoft.com/office/officeart/2005/8/layout/hierarchy2"/>
    <dgm:cxn modelId="{3FFA7087-0B9C-4D35-9811-F7E6A171E49D}" type="presOf" srcId="{58BB44E0-B979-4C2C-B2ED-60FE4C85D62B}" destId="{A7E00C58-19FF-4105-91C7-40390FA4CF95}" srcOrd="0" destOrd="0" presId="urn:microsoft.com/office/officeart/2005/8/layout/hierarchy2"/>
    <dgm:cxn modelId="{F0CFCEFE-21ED-4B3B-8A0C-0096A2192281}" type="presOf" srcId="{C7CC1E95-1C2E-4800-AA5B-2105F7BC81C0}" destId="{BE6383EC-457C-439B-8438-651D6FBFB93E}" srcOrd="0" destOrd="0" presId="urn:microsoft.com/office/officeart/2005/8/layout/hierarchy2"/>
    <dgm:cxn modelId="{61FF7401-B9DC-4277-8F15-8644291F3C85}" type="presParOf" srcId="{A65D5565-3515-47FB-A09F-91DA15063811}" destId="{85C90BF5-9415-4FB5-A61C-DA3969F76DCD}" srcOrd="0" destOrd="0" presId="urn:microsoft.com/office/officeart/2005/8/layout/hierarchy2"/>
    <dgm:cxn modelId="{FEA91215-386E-4385-A278-5DA8AD589AD3}" type="presParOf" srcId="{85C90BF5-9415-4FB5-A61C-DA3969F76DCD}" destId="{BE6383EC-457C-439B-8438-651D6FBFB93E}" srcOrd="0" destOrd="0" presId="urn:microsoft.com/office/officeart/2005/8/layout/hierarchy2"/>
    <dgm:cxn modelId="{63D3767B-9531-4DBD-977A-C5C6D6301A8D}" type="presParOf" srcId="{85C90BF5-9415-4FB5-A61C-DA3969F76DCD}" destId="{8B279F9D-56F1-4122-9682-C7FA1343BA0F}" srcOrd="1" destOrd="0" presId="urn:microsoft.com/office/officeart/2005/8/layout/hierarchy2"/>
    <dgm:cxn modelId="{07DBA89D-3517-4005-A086-A01D21EB6275}" type="presParOf" srcId="{8B279F9D-56F1-4122-9682-C7FA1343BA0F}" destId="{8A61D11F-2D1D-4398-8D81-82CA99DF93FB}" srcOrd="0" destOrd="0" presId="urn:microsoft.com/office/officeart/2005/8/layout/hierarchy2"/>
    <dgm:cxn modelId="{D8F3C2C1-9CB8-40A9-AC73-0400EFD7B6DF}" type="presParOf" srcId="{8A61D11F-2D1D-4398-8D81-82CA99DF93FB}" destId="{9801D30A-F25D-4183-9767-1DD6AC42C642}" srcOrd="0" destOrd="0" presId="urn:microsoft.com/office/officeart/2005/8/layout/hierarchy2"/>
    <dgm:cxn modelId="{5816C820-9D6F-4140-A6E8-7BDC900B50C8}" type="presParOf" srcId="{8B279F9D-56F1-4122-9682-C7FA1343BA0F}" destId="{3734A07B-C475-47FE-A7BA-E00805F8771B}" srcOrd="1" destOrd="0" presId="urn:microsoft.com/office/officeart/2005/8/layout/hierarchy2"/>
    <dgm:cxn modelId="{9F2A0468-B81F-4CBB-AAFA-CC4225D0AA29}" type="presParOf" srcId="{3734A07B-C475-47FE-A7BA-E00805F8771B}" destId="{D6A6353E-B769-4C34-BB84-E57E0BA95782}" srcOrd="0" destOrd="0" presId="urn:microsoft.com/office/officeart/2005/8/layout/hierarchy2"/>
    <dgm:cxn modelId="{46D80CB8-B14E-4487-9FF2-73F48F5FAA60}" type="presParOf" srcId="{3734A07B-C475-47FE-A7BA-E00805F8771B}" destId="{964ADE06-CFDE-43E0-BECE-A6D46D692F77}" srcOrd="1" destOrd="0" presId="urn:microsoft.com/office/officeart/2005/8/layout/hierarchy2"/>
    <dgm:cxn modelId="{CB4E4352-2DBF-49B2-A08D-D83FD2D1D9E6}" type="presParOf" srcId="{964ADE06-CFDE-43E0-BECE-A6D46D692F77}" destId="{62CB6F64-4C4A-4AA7-BEB3-D7DD752ECBE8}" srcOrd="0" destOrd="0" presId="urn:microsoft.com/office/officeart/2005/8/layout/hierarchy2"/>
    <dgm:cxn modelId="{CB9E3DDE-4C41-430D-BBD1-B2FF83F8FADF}" type="presParOf" srcId="{62CB6F64-4C4A-4AA7-BEB3-D7DD752ECBE8}" destId="{A70F53C9-CAC2-4C85-B1B0-B4700877FC5D}" srcOrd="0" destOrd="0" presId="urn:microsoft.com/office/officeart/2005/8/layout/hierarchy2"/>
    <dgm:cxn modelId="{CF0B6DD8-2848-4CF7-B865-889849334645}" type="presParOf" srcId="{964ADE06-CFDE-43E0-BECE-A6D46D692F77}" destId="{3B5CB443-381E-45A0-97A6-70E50A6F5BFE}" srcOrd="1" destOrd="0" presId="urn:microsoft.com/office/officeart/2005/8/layout/hierarchy2"/>
    <dgm:cxn modelId="{5B873CAE-CB9D-4454-A6BF-4FC86FA17848}" type="presParOf" srcId="{3B5CB443-381E-45A0-97A6-70E50A6F5BFE}" destId="{D279A087-D6B8-4F59-B959-3D6816B58774}" srcOrd="0" destOrd="0" presId="urn:microsoft.com/office/officeart/2005/8/layout/hierarchy2"/>
    <dgm:cxn modelId="{D7092A32-6458-442F-92BB-0FDFAB289BFA}" type="presParOf" srcId="{3B5CB443-381E-45A0-97A6-70E50A6F5BFE}" destId="{59FAFDDA-54AF-4FF7-8FB2-773E125288A1}" srcOrd="1" destOrd="0" presId="urn:microsoft.com/office/officeart/2005/8/layout/hierarchy2"/>
    <dgm:cxn modelId="{BC60BF95-4C77-47D0-B878-1F27C049782B}" type="presParOf" srcId="{59FAFDDA-54AF-4FF7-8FB2-773E125288A1}" destId="{12528AD5-0B61-40E8-9B84-BDCEAF958783}" srcOrd="0" destOrd="0" presId="urn:microsoft.com/office/officeart/2005/8/layout/hierarchy2"/>
    <dgm:cxn modelId="{6EB91201-AC61-4E3B-B103-9AAF02D26F81}" type="presParOf" srcId="{12528AD5-0B61-40E8-9B84-BDCEAF958783}" destId="{F58F2A83-CD51-4B90-BBFA-123F3C24E2B4}" srcOrd="0" destOrd="0" presId="urn:microsoft.com/office/officeart/2005/8/layout/hierarchy2"/>
    <dgm:cxn modelId="{6139077E-5A81-4BFC-A8F1-B0878BF68F05}" type="presParOf" srcId="{59FAFDDA-54AF-4FF7-8FB2-773E125288A1}" destId="{09DD54F1-7C03-4AD0-93A3-3342F757748F}" srcOrd="1" destOrd="0" presId="urn:microsoft.com/office/officeart/2005/8/layout/hierarchy2"/>
    <dgm:cxn modelId="{BF01AEF9-54A6-431C-A876-F897A661777C}" type="presParOf" srcId="{09DD54F1-7C03-4AD0-93A3-3342F757748F}" destId="{B3CFE248-E209-4D53-840F-CBD1D9DD9207}" srcOrd="0" destOrd="0" presId="urn:microsoft.com/office/officeart/2005/8/layout/hierarchy2"/>
    <dgm:cxn modelId="{37712669-31DD-405B-944F-176084E771FE}" type="presParOf" srcId="{09DD54F1-7C03-4AD0-93A3-3342F757748F}" destId="{F32F2E37-6480-4AAA-BAAC-51A0C5BE84E0}" srcOrd="1" destOrd="0" presId="urn:microsoft.com/office/officeart/2005/8/layout/hierarchy2"/>
    <dgm:cxn modelId="{AFAEFD2B-8D79-48FA-B45A-D0ED1FF1A68D}" type="presParOf" srcId="{8B279F9D-56F1-4122-9682-C7FA1343BA0F}" destId="{77D1D5F1-8E11-4B65-B7B9-616AC619484F}" srcOrd="2" destOrd="0" presId="urn:microsoft.com/office/officeart/2005/8/layout/hierarchy2"/>
    <dgm:cxn modelId="{9DB9C415-0B55-45CE-99DE-AABF0133CD19}" type="presParOf" srcId="{77D1D5F1-8E11-4B65-B7B9-616AC619484F}" destId="{0B2D724A-F2B0-48DE-80EE-03B0449730B5}" srcOrd="0" destOrd="0" presId="urn:microsoft.com/office/officeart/2005/8/layout/hierarchy2"/>
    <dgm:cxn modelId="{AF7F6F3F-C04C-4905-B8FC-F839BD1A5FD3}" type="presParOf" srcId="{8B279F9D-56F1-4122-9682-C7FA1343BA0F}" destId="{6824DBEC-01ED-4A76-B2A3-99EB61DBB088}" srcOrd="3" destOrd="0" presId="urn:microsoft.com/office/officeart/2005/8/layout/hierarchy2"/>
    <dgm:cxn modelId="{BAAB9F59-71AA-4078-9ACD-D2EC583F4271}" type="presParOf" srcId="{6824DBEC-01ED-4A76-B2A3-99EB61DBB088}" destId="{A7E00C58-19FF-4105-91C7-40390FA4CF95}" srcOrd="0" destOrd="0" presId="urn:microsoft.com/office/officeart/2005/8/layout/hierarchy2"/>
    <dgm:cxn modelId="{9004AEBC-EC30-48C5-9393-322439495D06}" type="presParOf" srcId="{6824DBEC-01ED-4A76-B2A3-99EB61DBB088}" destId="{1A6E8CB6-3D7B-48FC-AA42-349FF5154E90}" srcOrd="1" destOrd="0" presId="urn:microsoft.com/office/officeart/2005/8/layout/hierarchy2"/>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6B26B1E0-4786-49CD-A177-9EF53C2BBE2E}" type="doc">
      <dgm:prSet loTypeId="urn:microsoft.com/office/officeart/2005/8/layout/hierarchy2" loCatId="hierarchy" qsTypeId="urn:microsoft.com/office/officeart/2005/8/quickstyle/simple1" qsCatId="simple" csTypeId="urn:microsoft.com/office/officeart/2005/8/colors/accent1_2#6" csCatId="accent1" phldr="1"/>
      <dgm:spPr/>
      <dgm:t>
        <a:bodyPr/>
        <a:lstStyle/>
        <a:p>
          <a:endParaRPr lang="en-US"/>
        </a:p>
      </dgm:t>
    </dgm:pt>
    <dgm:pt modelId="{DE7C8FF4-DCAC-4977-BD0B-706417B661DE}">
      <dgm:prSet phldrT="[Text]"/>
      <dgm:spPr/>
      <dgm:t>
        <a:bodyPr/>
        <a:lstStyle/>
        <a:p>
          <a:r>
            <a:rPr lang="en-US" dirty="0" smtClean="0"/>
            <a:t>Deafness</a:t>
          </a:r>
          <a:endParaRPr lang="en-US" dirty="0"/>
        </a:p>
      </dgm:t>
    </dgm:pt>
    <dgm:pt modelId="{263EDD8C-376B-4BBE-A5DF-C52D8A252156}" type="parTrans" cxnId="{D11C4527-D826-4680-A0A2-B6552F645C74}">
      <dgm:prSet/>
      <dgm:spPr/>
      <dgm:t>
        <a:bodyPr/>
        <a:lstStyle/>
        <a:p>
          <a:endParaRPr lang="en-US"/>
        </a:p>
      </dgm:t>
    </dgm:pt>
    <dgm:pt modelId="{E2AE388B-8964-45B7-9D06-5390A8653741}" type="sibTrans" cxnId="{D11C4527-D826-4680-A0A2-B6552F645C74}">
      <dgm:prSet/>
      <dgm:spPr/>
      <dgm:t>
        <a:bodyPr/>
        <a:lstStyle/>
        <a:p>
          <a:endParaRPr lang="en-US"/>
        </a:p>
      </dgm:t>
    </dgm:pt>
    <dgm:pt modelId="{8F9EA314-20AD-421C-A214-C282545D4C91}">
      <dgm:prSet phldrT="[Text]"/>
      <dgm:spPr/>
      <dgm:t>
        <a:bodyPr/>
        <a:lstStyle/>
        <a:p>
          <a:r>
            <a:rPr lang="en-US" dirty="0" smtClean="0"/>
            <a:t>Language</a:t>
          </a:r>
          <a:endParaRPr lang="en-US" dirty="0"/>
        </a:p>
      </dgm:t>
    </dgm:pt>
    <dgm:pt modelId="{71119473-A6EB-4C15-9B46-3780924F0B49}" type="parTrans" cxnId="{88013B7D-5C28-48F4-8E2F-A43032A117B1}">
      <dgm:prSet/>
      <dgm:spPr/>
      <dgm:t>
        <a:bodyPr/>
        <a:lstStyle/>
        <a:p>
          <a:endParaRPr lang="en-US"/>
        </a:p>
      </dgm:t>
    </dgm:pt>
    <dgm:pt modelId="{C2CF104E-0F4E-4407-A718-4991B6B4F10A}" type="sibTrans" cxnId="{88013B7D-5C28-48F4-8E2F-A43032A117B1}">
      <dgm:prSet/>
      <dgm:spPr/>
      <dgm:t>
        <a:bodyPr/>
        <a:lstStyle/>
        <a:p>
          <a:endParaRPr lang="en-US"/>
        </a:p>
      </dgm:t>
    </dgm:pt>
    <dgm:pt modelId="{540A876C-2073-4179-92AD-2F3834104A58}">
      <dgm:prSet phldrT="[Text]"/>
      <dgm:spPr/>
      <dgm:t>
        <a:bodyPr/>
        <a:lstStyle/>
        <a:p>
          <a:r>
            <a:rPr lang="en-US" dirty="0" smtClean="0"/>
            <a:t>Early ToM</a:t>
          </a:r>
          <a:endParaRPr lang="en-US" dirty="0"/>
        </a:p>
      </dgm:t>
    </dgm:pt>
    <dgm:pt modelId="{9B50B32A-89E7-41EA-8C06-9379A6220368}" type="parTrans" cxnId="{3147326B-6012-4EAF-AF6A-07564D116D49}">
      <dgm:prSet/>
      <dgm:spPr/>
      <dgm:t>
        <a:bodyPr/>
        <a:lstStyle/>
        <a:p>
          <a:endParaRPr lang="en-US"/>
        </a:p>
      </dgm:t>
    </dgm:pt>
    <dgm:pt modelId="{B3405626-57F7-4354-8A4E-660AB9C502A0}" type="sibTrans" cxnId="{3147326B-6012-4EAF-AF6A-07564D116D49}">
      <dgm:prSet/>
      <dgm:spPr/>
      <dgm:t>
        <a:bodyPr/>
        <a:lstStyle/>
        <a:p>
          <a:endParaRPr lang="en-US"/>
        </a:p>
      </dgm:t>
    </dgm:pt>
    <dgm:pt modelId="{83588A85-78E2-43C2-8CA4-83AEF5753249}">
      <dgm:prSet/>
      <dgm:spPr/>
      <dgm:t>
        <a:bodyPr/>
        <a:lstStyle/>
        <a:p>
          <a:r>
            <a:rPr lang="en-US" dirty="0" smtClean="0"/>
            <a:t>Age 4 ToM</a:t>
          </a:r>
          <a:endParaRPr lang="en-US" dirty="0"/>
        </a:p>
      </dgm:t>
    </dgm:pt>
    <dgm:pt modelId="{209FF52B-3C19-45E6-86EC-9C147D1D0B7E}" type="parTrans" cxnId="{22F62881-57D4-4786-ADA0-0BCF84B58103}">
      <dgm:prSet/>
      <dgm:spPr/>
      <dgm:t>
        <a:bodyPr/>
        <a:lstStyle/>
        <a:p>
          <a:endParaRPr lang="en-US"/>
        </a:p>
      </dgm:t>
    </dgm:pt>
    <dgm:pt modelId="{62502AB0-9550-4D4A-B495-63DC3F4CCB69}" type="sibTrans" cxnId="{22F62881-57D4-4786-ADA0-0BCF84B58103}">
      <dgm:prSet/>
      <dgm:spPr/>
      <dgm:t>
        <a:bodyPr/>
        <a:lstStyle/>
        <a:p>
          <a:endParaRPr lang="en-US"/>
        </a:p>
      </dgm:t>
    </dgm:pt>
    <dgm:pt modelId="{C8888142-BE95-4743-BB38-3F3D16EE6C5E}" type="pres">
      <dgm:prSet presAssocID="{6B26B1E0-4786-49CD-A177-9EF53C2BBE2E}" presName="diagram" presStyleCnt="0">
        <dgm:presLayoutVars>
          <dgm:chPref val="1"/>
          <dgm:dir/>
          <dgm:animOne val="branch"/>
          <dgm:animLvl val="lvl"/>
          <dgm:resizeHandles val="exact"/>
        </dgm:presLayoutVars>
      </dgm:prSet>
      <dgm:spPr/>
      <dgm:t>
        <a:bodyPr/>
        <a:lstStyle/>
        <a:p>
          <a:endParaRPr lang="en-US"/>
        </a:p>
      </dgm:t>
    </dgm:pt>
    <dgm:pt modelId="{E6E123BF-D3D3-46E1-8D22-9E8782690090}" type="pres">
      <dgm:prSet presAssocID="{DE7C8FF4-DCAC-4977-BD0B-706417B661DE}" presName="root1" presStyleCnt="0"/>
      <dgm:spPr/>
    </dgm:pt>
    <dgm:pt modelId="{558BDDDA-AFD1-4B12-8DE2-5E01AE2A2050}" type="pres">
      <dgm:prSet presAssocID="{DE7C8FF4-DCAC-4977-BD0B-706417B661DE}" presName="LevelOneTextNode" presStyleLbl="node0" presStyleIdx="0" presStyleCnt="1">
        <dgm:presLayoutVars>
          <dgm:chPref val="3"/>
        </dgm:presLayoutVars>
      </dgm:prSet>
      <dgm:spPr/>
      <dgm:t>
        <a:bodyPr/>
        <a:lstStyle/>
        <a:p>
          <a:endParaRPr lang="en-US"/>
        </a:p>
      </dgm:t>
    </dgm:pt>
    <dgm:pt modelId="{7D5EBBF4-52EC-4AF2-98DB-A5C77D802322}" type="pres">
      <dgm:prSet presAssocID="{DE7C8FF4-DCAC-4977-BD0B-706417B661DE}" presName="level2hierChild" presStyleCnt="0"/>
      <dgm:spPr/>
    </dgm:pt>
    <dgm:pt modelId="{ACEB00C9-B108-43F8-BA7B-4984541D1B76}" type="pres">
      <dgm:prSet presAssocID="{71119473-A6EB-4C15-9B46-3780924F0B49}" presName="conn2-1" presStyleLbl="parChTrans1D2" presStyleIdx="0" presStyleCnt="2"/>
      <dgm:spPr/>
      <dgm:t>
        <a:bodyPr/>
        <a:lstStyle/>
        <a:p>
          <a:endParaRPr lang="en-US"/>
        </a:p>
      </dgm:t>
    </dgm:pt>
    <dgm:pt modelId="{766C9D24-2DDE-4B71-8036-D6B979FBE9C8}" type="pres">
      <dgm:prSet presAssocID="{71119473-A6EB-4C15-9B46-3780924F0B49}" presName="connTx" presStyleLbl="parChTrans1D2" presStyleIdx="0" presStyleCnt="2"/>
      <dgm:spPr/>
      <dgm:t>
        <a:bodyPr/>
        <a:lstStyle/>
        <a:p>
          <a:endParaRPr lang="en-US"/>
        </a:p>
      </dgm:t>
    </dgm:pt>
    <dgm:pt modelId="{8EF6F2B0-E962-4400-B7FD-9366366E03BE}" type="pres">
      <dgm:prSet presAssocID="{8F9EA314-20AD-421C-A214-C282545D4C91}" presName="root2" presStyleCnt="0"/>
      <dgm:spPr/>
    </dgm:pt>
    <dgm:pt modelId="{E5BB7035-ED2A-4A2D-81D0-327D6B9CE376}" type="pres">
      <dgm:prSet presAssocID="{8F9EA314-20AD-421C-A214-C282545D4C91}" presName="LevelTwoTextNode" presStyleLbl="node2" presStyleIdx="0" presStyleCnt="2">
        <dgm:presLayoutVars>
          <dgm:chPref val="3"/>
        </dgm:presLayoutVars>
      </dgm:prSet>
      <dgm:spPr/>
      <dgm:t>
        <a:bodyPr/>
        <a:lstStyle/>
        <a:p>
          <a:endParaRPr lang="en-US"/>
        </a:p>
      </dgm:t>
    </dgm:pt>
    <dgm:pt modelId="{77E62818-D8F4-40DA-B8DC-69DD8F5E22B2}" type="pres">
      <dgm:prSet presAssocID="{8F9EA314-20AD-421C-A214-C282545D4C91}" presName="level3hierChild" presStyleCnt="0"/>
      <dgm:spPr/>
    </dgm:pt>
    <dgm:pt modelId="{9966D63D-6FA3-456D-A77F-FAC85B1D64ED}" type="pres">
      <dgm:prSet presAssocID="{209FF52B-3C19-45E6-86EC-9C147D1D0B7E}" presName="conn2-1" presStyleLbl="parChTrans1D3" presStyleIdx="0" presStyleCnt="1"/>
      <dgm:spPr/>
      <dgm:t>
        <a:bodyPr/>
        <a:lstStyle/>
        <a:p>
          <a:endParaRPr lang="en-US"/>
        </a:p>
      </dgm:t>
    </dgm:pt>
    <dgm:pt modelId="{0382878A-04FD-49F4-8B75-9A5F1F71A9CA}" type="pres">
      <dgm:prSet presAssocID="{209FF52B-3C19-45E6-86EC-9C147D1D0B7E}" presName="connTx" presStyleLbl="parChTrans1D3" presStyleIdx="0" presStyleCnt="1"/>
      <dgm:spPr/>
      <dgm:t>
        <a:bodyPr/>
        <a:lstStyle/>
        <a:p>
          <a:endParaRPr lang="en-US"/>
        </a:p>
      </dgm:t>
    </dgm:pt>
    <dgm:pt modelId="{77BF6CD3-43C3-4149-AC29-DAB51B9E2D36}" type="pres">
      <dgm:prSet presAssocID="{83588A85-78E2-43C2-8CA4-83AEF5753249}" presName="root2" presStyleCnt="0"/>
      <dgm:spPr/>
    </dgm:pt>
    <dgm:pt modelId="{29777A07-AE66-417B-BE9B-D1CC50CCA0B6}" type="pres">
      <dgm:prSet presAssocID="{83588A85-78E2-43C2-8CA4-83AEF5753249}" presName="LevelTwoTextNode" presStyleLbl="node3" presStyleIdx="0" presStyleCnt="1" custLinFactNeighborX="-614" custLinFactNeighborY="52853">
        <dgm:presLayoutVars>
          <dgm:chPref val="3"/>
        </dgm:presLayoutVars>
      </dgm:prSet>
      <dgm:spPr/>
      <dgm:t>
        <a:bodyPr/>
        <a:lstStyle/>
        <a:p>
          <a:endParaRPr lang="en-US"/>
        </a:p>
      </dgm:t>
    </dgm:pt>
    <dgm:pt modelId="{48CDB2E3-8062-405A-94D9-E35D84038438}" type="pres">
      <dgm:prSet presAssocID="{83588A85-78E2-43C2-8CA4-83AEF5753249}" presName="level3hierChild" presStyleCnt="0"/>
      <dgm:spPr/>
    </dgm:pt>
    <dgm:pt modelId="{3ED25AA7-DA35-4508-864B-E9C9A65CD900}" type="pres">
      <dgm:prSet presAssocID="{9B50B32A-89E7-41EA-8C06-9379A6220368}" presName="conn2-1" presStyleLbl="parChTrans1D2" presStyleIdx="1" presStyleCnt="2"/>
      <dgm:spPr/>
      <dgm:t>
        <a:bodyPr/>
        <a:lstStyle/>
        <a:p>
          <a:endParaRPr lang="en-US"/>
        </a:p>
      </dgm:t>
    </dgm:pt>
    <dgm:pt modelId="{D5CE9DFF-DD80-4264-B295-F5BA4EF624D8}" type="pres">
      <dgm:prSet presAssocID="{9B50B32A-89E7-41EA-8C06-9379A6220368}" presName="connTx" presStyleLbl="parChTrans1D2" presStyleIdx="1" presStyleCnt="2"/>
      <dgm:spPr/>
      <dgm:t>
        <a:bodyPr/>
        <a:lstStyle/>
        <a:p>
          <a:endParaRPr lang="en-US"/>
        </a:p>
      </dgm:t>
    </dgm:pt>
    <dgm:pt modelId="{371B1D9B-06C6-453A-B3AA-F1CD3E0492C3}" type="pres">
      <dgm:prSet presAssocID="{540A876C-2073-4179-92AD-2F3834104A58}" presName="root2" presStyleCnt="0"/>
      <dgm:spPr/>
    </dgm:pt>
    <dgm:pt modelId="{5D441CBF-DDFD-47B6-9218-9670A6D3D9C6}" type="pres">
      <dgm:prSet presAssocID="{540A876C-2073-4179-92AD-2F3834104A58}" presName="LevelTwoTextNode" presStyleLbl="node2" presStyleIdx="1" presStyleCnt="2">
        <dgm:presLayoutVars>
          <dgm:chPref val="3"/>
        </dgm:presLayoutVars>
      </dgm:prSet>
      <dgm:spPr/>
      <dgm:t>
        <a:bodyPr/>
        <a:lstStyle/>
        <a:p>
          <a:endParaRPr lang="en-US"/>
        </a:p>
      </dgm:t>
    </dgm:pt>
    <dgm:pt modelId="{605C13CE-5FD3-4CDF-8920-330133E0DCFF}" type="pres">
      <dgm:prSet presAssocID="{540A876C-2073-4179-92AD-2F3834104A58}" presName="level3hierChild" presStyleCnt="0"/>
      <dgm:spPr/>
    </dgm:pt>
  </dgm:ptLst>
  <dgm:cxnLst>
    <dgm:cxn modelId="{3147326B-6012-4EAF-AF6A-07564D116D49}" srcId="{DE7C8FF4-DCAC-4977-BD0B-706417B661DE}" destId="{540A876C-2073-4179-92AD-2F3834104A58}" srcOrd="1" destOrd="0" parTransId="{9B50B32A-89E7-41EA-8C06-9379A6220368}" sibTransId="{B3405626-57F7-4354-8A4E-660AB9C502A0}"/>
    <dgm:cxn modelId="{22F62881-57D4-4786-ADA0-0BCF84B58103}" srcId="{8F9EA314-20AD-421C-A214-C282545D4C91}" destId="{83588A85-78E2-43C2-8CA4-83AEF5753249}" srcOrd="0" destOrd="0" parTransId="{209FF52B-3C19-45E6-86EC-9C147D1D0B7E}" sibTransId="{62502AB0-9550-4D4A-B495-63DC3F4CCB69}"/>
    <dgm:cxn modelId="{CD1A4DF7-3810-40DA-A06D-42D5FEB81E15}" type="presOf" srcId="{71119473-A6EB-4C15-9B46-3780924F0B49}" destId="{766C9D24-2DDE-4B71-8036-D6B979FBE9C8}" srcOrd="1" destOrd="0" presId="urn:microsoft.com/office/officeart/2005/8/layout/hierarchy2"/>
    <dgm:cxn modelId="{DF92BB18-7E53-4DA2-A67A-97408A144D85}" type="presOf" srcId="{DE7C8FF4-DCAC-4977-BD0B-706417B661DE}" destId="{558BDDDA-AFD1-4B12-8DE2-5E01AE2A2050}" srcOrd="0" destOrd="0" presId="urn:microsoft.com/office/officeart/2005/8/layout/hierarchy2"/>
    <dgm:cxn modelId="{E6471FC8-19BF-4951-BFD6-59035EAA0C7C}" type="presOf" srcId="{6B26B1E0-4786-49CD-A177-9EF53C2BBE2E}" destId="{C8888142-BE95-4743-BB38-3F3D16EE6C5E}" srcOrd="0" destOrd="0" presId="urn:microsoft.com/office/officeart/2005/8/layout/hierarchy2"/>
    <dgm:cxn modelId="{3C5BF2CE-1A6A-4F6D-ADFE-2A53AE912691}" type="presOf" srcId="{209FF52B-3C19-45E6-86EC-9C147D1D0B7E}" destId="{0382878A-04FD-49F4-8B75-9A5F1F71A9CA}" srcOrd="1" destOrd="0" presId="urn:microsoft.com/office/officeart/2005/8/layout/hierarchy2"/>
    <dgm:cxn modelId="{2F607BA1-F782-4A53-97D3-0E600BB16C3D}" type="presOf" srcId="{71119473-A6EB-4C15-9B46-3780924F0B49}" destId="{ACEB00C9-B108-43F8-BA7B-4984541D1B76}" srcOrd="0" destOrd="0" presId="urn:microsoft.com/office/officeart/2005/8/layout/hierarchy2"/>
    <dgm:cxn modelId="{EB6E3FD2-A872-4B9C-A4B4-2DBC18FC4FA0}" type="presOf" srcId="{9B50B32A-89E7-41EA-8C06-9379A6220368}" destId="{D5CE9DFF-DD80-4264-B295-F5BA4EF624D8}" srcOrd="1" destOrd="0" presId="urn:microsoft.com/office/officeart/2005/8/layout/hierarchy2"/>
    <dgm:cxn modelId="{D11C4527-D826-4680-A0A2-B6552F645C74}" srcId="{6B26B1E0-4786-49CD-A177-9EF53C2BBE2E}" destId="{DE7C8FF4-DCAC-4977-BD0B-706417B661DE}" srcOrd="0" destOrd="0" parTransId="{263EDD8C-376B-4BBE-A5DF-C52D8A252156}" sibTransId="{E2AE388B-8964-45B7-9D06-5390A8653741}"/>
    <dgm:cxn modelId="{A501739A-2E81-4FDB-A4E0-E51E73DC2D2E}" type="presOf" srcId="{540A876C-2073-4179-92AD-2F3834104A58}" destId="{5D441CBF-DDFD-47B6-9218-9670A6D3D9C6}" srcOrd="0" destOrd="0" presId="urn:microsoft.com/office/officeart/2005/8/layout/hierarchy2"/>
    <dgm:cxn modelId="{3B3442ED-0E4A-4C13-80A9-5AE4154974E4}" type="presOf" srcId="{209FF52B-3C19-45E6-86EC-9C147D1D0B7E}" destId="{9966D63D-6FA3-456D-A77F-FAC85B1D64ED}" srcOrd="0" destOrd="0" presId="urn:microsoft.com/office/officeart/2005/8/layout/hierarchy2"/>
    <dgm:cxn modelId="{DBEA56EA-80BB-437A-8FD6-5F5279E2C907}" type="presOf" srcId="{9B50B32A-89E7-41EA-8C06-9379A6220368}" destId="{3ED25AA7-DA35-4508-864B-E9C9A65CD900}" srcOrd="0" destOrd="0" presId="urn:microsoft.com/office/officeart/2005/8/layout/hierarchy2"/>
    <dgm:cxn modelId="{6DD00A6C-E433-4885-8EFA-60C035AF01BD}" type="presOf" srcId="{8F9EA314-20AD-421C-A214-C282545D4C91}" destId="{E5BB7035-ED2A-4A2D-81D0-327D6B9CE376}" srcOrd="0" destOrd="0" presId="urn:microsoft.com/office/officeart/2005/8/layout/hierarchy2"/>
    <dgm:cxn modelId="{88013B7D-5C28-48F4-8E2F-A43032A117B1}" srcId="{DE7C8FF4-DCAC-4977-BD0B-706417B661DE}" destId="{8F9EA314-20AD-421C-A214-C282545D4C91}" srcOrd="0" destOrd="0" parTransId="{71119473-A6EB-4C15-9B46-3780924F0B49}" sibTransId="{C2CF104E-0F4E-4407-A718-4991B6B4F10A}"/>
    <dgm:cxn modelId="{22302E3A-79A5-4C4F-9A04-A35E3EFDC444}" type="presOf" srcId="{83588A85-78E2-43C2-8CA4-83AEF5753249}" destId="{29777A07-AE66-417B-BE9B-D1CC50CCA0B6}" srcOrd="0" destOrd="0" presId="urn:microsoft.com/office/officeart/2005/8/layout/hierarchy2"/>
    <dgm:cxn modelId="{FBCE18B6-9B9F-4995-A114-0DAE56AE8DEF}" type="presParOf" srcId="{C8888142-BE95-4743-BB38-3F3D16EE6C5E}" destId="{E6E123BF-D3D3-46E1-8D22-9E8782690090}" srcOrd="0" destOrd="0" presId="urn:microsoft.com/office/officeart/2005/8/layout/hierarchy2"/>
    <dgm:cxn modelId="{2033FDC2-8E89-412B-B9F8-45A19745C7A8}" type="presParOf" srcId="{E6E123BF-D3D3-46E1-8D22-9E8782690090}" destId="{558BDDDA-AFD1-4B12-8DE2-5E01AE2A2050}" srcOrd="0" destOrd="0" presId="urn:microsoft.com/office/officeart/2005/8/layout/hierarchy2"/>
    <dgm:cxn modelId="{C438C5C2-8D8E-4BCC-97C8-A85C10130ADD}" type="presParOf" srcId="{E6E123BF-D3D3-46E1-8D22-9E8782690090}" destId="{7D5EBBF4-52EC-4AF2-98DB-A5C77D802322}" srcOrd="1" destOrd="0" presId="urn:microsoft.com/office/officeart/2005/8/layout/hierarchy2"/>
    <dgm:cxn modelId="{B8F76B2E-5166-48C2-949A-0623310CAB59}" type="presParOf" srcId="{7D5EBBF4-52EC-4AF2-98DB-A5C77D802322}" destId="{ACEB00C9-B108-43F8-BA7B-4984541D1B76}" srcOrd="0" destOrd="0" presId="urn:microsoft.com/office/officeart/2005/8/layout/hierarchy2"/>
    <dgm:cxn modelId="{08DCB416-346A-4FC2-BA04-4AEA0CD55CA8}" type="presParOf" srcId="{ACEB00C9-B108-43F8-BA7B-4984541D1B76}" destId="{766C9D24-2DDE-4B71-8036-D6B979FBE9C8}" srcOrd="0" destOrd="0" presId="urn:microsoft.com/office/officeart/2005/8/layout/hierarchy2"/>
    <dgm:cxn modelId="{334C0D5D-FB72-4C83-AAB6-2B70A695A766}" type="presParOf" srcId="{7D5EBBF4-52EC-4AF2-98DB-A5C77D802322}" destId="{8EF6F2B0-E962-4400-B7FD-9366366E03BE}" srcOrd="1" destOrd="0" presId="urn:microsoft.com/office/officeart/2005/8/layout/hierarchy2"/>
    <dgm:cxn modelId="{FE108391-3D09-41BE-B558-1EC3A6F3E3FC}" type="presParOf" srcId="{8EF6F2B0-E962-4400-B7FD-9366366E03BE}" destId="{E5BB7035-ED2A-4A2D-81D0-327D6B9CE376}" srcOrd="0" destOrd="0" presId="urn:microsoft.com/office/officeart/2005/8/layout/hierarchy2"/>
    <dgm:cxn modelId="{79DB0C50-970C-4F10-81B4-6720DD3FA5BF}" type="presParOf" srcId="{8EF6F2B0-E962-4400-B7FD-9366366E03BE}" destId="{77E62818-D8F4-40DA-B8DC-69DD8F5E22B2}" srcOrd="1" destOrd="0" presId="urn:microsoft.com/office/officeart/2005/8/layout/hierarchy2"/>
    <dgm:cxn modelId="{D835FF42-F2A1-4A8F-A648-EBCCDB27FF39}" type="presParOf" srcId="{77E62818-D8F4-40DA-B8DC-69DD8F5E22B2}" destId="{9966D63D-6FA3-456D-A77F-FAC85B1D64ED}" srcOrd="0" destOrd="0" presId="urn:microsoft.com/office/officeart/2005/8/layout/hierarchy2"/>
    <dgm:cxn modelId="{685273BD-A088-4B91-A2E2-2829AEAE2335}" type="presParOf" srcId="{9966D63D-6FA3-456D-A77F-FAC85B1D64ED}" destId="{0382878A-04FD-49F4-8B75-9A5F1F71A9CA}" srcOrd="0" destOrd="0" presId="urn:microsoft.com/office/officeart/2005/8/layout/hierarchy2"/>
    <dgm:cxn modelId="{5D089B86-41E5-4769-AD2C-BE4373FB717D}" type="presParOf" srcId="{77E62818-D8F4-40DA-B8DC-69DD8F5E22B2}" destId="{77BF6CD3-43C3-4149-AC29-DAB51B9E2D36}" srcOrd="1" destOrd="0" presId="urn:microsoft.com/office/officeart/2005/8/layout/hierarchy2"/>
    <dgm:cxn modelId="{BC037241-4B0A-4FC6-A82A-9C1D2B58DD26}" type="presParOf" srcId="{77BF6CD3-43C3-4149-AC29-DAB51B9E2D36}" destId="{29777A07-AE66-417B-BE9B-D1CC50CCA0B6}" srcOrd="0" destOrd="0" presId="urn:microsoft.com/office/officeart/2005/8/layout/hierarchy2"/>
    <dgm:cxn modelId="{34695B0B-F775-45C4-A055-5FB33032E6DA}" type="presParOf" srcId="{77BF6CD3-43C3-4149-AC29-DAB51B9E2D36}" destId="{48CDB2E3-8062-405A-94D9-E35D84038438}" srcOrd="1" destOrd="0" presId="urn:microsoft.com/office/officeart/2005/8/layout/hierarchy2"/>
    <dgm:cxn modelId="{9A6B70EE-EA1E-44B8-BBEC-0A0C15A8C771}" type="presParOf" srcId="{7D5EBBF4-52EC-4AF2-98DB-A5C77D802322}" destId="{3ED25AA7-DA35-4508-864B-E9C9A65CD900}" srcOrd="2" destOrd="0" presId="urn:microsoft.com/office/officeart/2005/8/layout/hierarchy2"/>
    <dgm:cxn modelId="{F187D995-3E24-4992-B2E4-F1004BC22C81}" type="presParOf" srcId="{3ED25AA7-DA35-4508-864B-E9C9A65CD900}" destId="{D5CE9DFF-DD80-4264-B295-F5BA4EF624D8}" srcOrd="0" destOrd="0" presId="urn:microsoft.com/office/officeart/2005/8/layout/hierarchy2"/>
    <dgm:cxn modelId="{AED7C360-4943-47C7-8266-8700C81CEFCA}" type="presParOf" srcId="{7D5EBBF4-52EC-4AF2-98DB-A5C77D802322}" destId="{371B1D9B-06C6-453A-B3AA-F1CD3E0492C3}" srcOrd="3" destOrd="0" presId="urn:microsoft.com/office/officeart/2005/8/layout/hierarchy2"/>
    <dgm:cxn modelId="{DA398AAC-3588-4683-9E02-4CCE81BFE8FE}" type="presParOf" srcId="{371B1D9B-06C6-453A-B3AA-F1CD3E0492C3}" destId="{5D441CBF-DDFD-47B6-9218-9670A6D3D9C6}" srcOrd="0" destOrd="0" presId="urn:microsoft.com/office/officeart/2005/8/layout/hierarchy2"/>
    <dgm:cxn modelId="{F500ADC2-669A-4D62-A6A7-39D4296CD497}" type="presParOf" srcId="{371B1D9B-06C6-453A-B3AA-F1CD3E0492C3}" destId="{605C13CE-5FD3-4CDF-8920-330133E0DCFF}" srcOrd="1" destOrd="0" presId="urn:microsoft.com/office/officeart/2005/8/layout/hierarchy2"/>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6086C302-91AB-4F22-B131-7DAA8B5BD60B}" type="doc">
      <dgm:prSet loTypeId="urn:microsoft.com/office/officeart/2005/8/layout/hierarchy2" loCatId="hierarchy" qsTypeId="urn:microsoft.com/office/officeart/2005/8/quickstyle/simple1" qsCatId="simple" csTypeId="urn:microsoft.com/office/officeart/2005/8/colors/accent1_2#7" csCatId="accent1" phldr="1"/>
      <dgm:spPr/>
      <dgm:t>
        <a:bodyPr/>
        <a:lstStyle/>
        <a:p>
          <a:endParaRPr lang="en-US"/>
        </a:p>
      </dgm:t>
    </dgm:pt>
    <dgm:pt modelId="{C7CC1E95-1C2E-4800-AA5B-2105F7BC81C0}">
      <dgm:prSet phldrT="[Text]"/>
      <dgm:spPr/>
      <dgm:t>
        <a:bodyPr/>
        <a:lstStyle/>
        <a:p>
          <a:r>
            <a:rPr lang="en-US" dirty="0" smtClean="0"/>
            <a:t>Deafness</a:t>
          </a:r>
          <a:endParaRPr lang="en-US" dirty="0"/>
        </a:p>
      </dgm:t>
    </dgm:pt>
    <dgm:pt modelId="{6830BE90-39C6-4E3A-9047-E66ACA1DA00F}" type="parTrans" cxnId="{DB96C555-066D-481B-9758-964DD02E41F7}">
      <dgm:prSet/>
      <dgm:spPr/>
      <dgm:t>
        <a:bodyPr/>
        <a:lstStyle/>
        <a:p>
          <a:endParaRPr lang="en-US"/>
        </a:p>
      </dgm:t>
    </dgm:pt>
    <dgm:pt modelId="{D5FB0B2F-7EC0-4475-83C7-707769B4CEBF}" type="sibTrans" cxnId="{DB96C555-066D-481B-9758-964DD02E41F7}">
      <dgm:prSet/>
      <dgm:spPr/>
      <dgm:t>
        <a:bodyPr/>
        <a:lstStyle/>
        <a:p>
          <a:endParaRPr lang="en-US"/>
        </a:p>
      </dgm:t>
    </dgm:pt>
    <dgm:pt modelId="{83F63591-6D90-47E5-B77A-F1994D303987}">
      <dgm:prSet phldrT="[Text]"/>
      <dgm:spPr/>
      <dgm:t>
        <a:bodyPr/>
        <a:lstStyle/>
        <a:p>
          <a:r>
            <a:rPr lang="en-US" dirty="0" smtClean="0"/>
            <a:t>Joint Attention</a:t>
          </a:r>
          <a:endParaRPr lang="en-US" dirty="0"/>
        </a:p>
      </dgm:t>
    </dgm:pt>
    <dgm:pt modelId="{13F2410D-16A7-4308-89C8-5FFA55797C1F}" type="parTrans" cxnId="{F34C6015-DA9F-473D-8C80-72B7444548C0}">
      <dgm:prSet/>
      <dgm:spPr/>
      <dgm:t>
        <a:bodyPr/>
        <a:lstStyle/>
        <a:p>
          <a:endParaRPr lang="en-US"/>
        </a:p>
      </dgm:t>
    </dgm:pt>
    <dgm:pt modelId="{74D5B3B1-1980-433B-898D-3C3564792D34}" type="sibTrans" cxnId="{F34C6015-DA9F-473D-8C80-72B7444548C0}">
      <dgm:prSet/>
      <dgm:spPr/>
      <dgm:t>
        <a:bodyPr/>
        <a:lstStyle/>
        <a:p>
          <a:endParaRPr lang="en-US"/>
        </a:p>
      </dgm:t>
    </dgm:pt>
    <dgm:pt modelId="{8A4653BA-4266-494C-8961-2E166E741846}">
      <dgm:prSet phldrT="[Text]"/>
      <dgm:spPr/>
      <dgm:t>
        <a:bodyPr/>
        <a:lstStyle/>
        <a:p>
          <a:r>
            <a:rPr lang="en-US" dirty="0" smtClean="0"/>
            <a:t>Early ToM</a:t>
          </a:r>
          <a:endParaRPr lang="en-US" dirty="0"/>
        </a:p>
      </dgm:t>
    </dgm:pt>
    <dgm:pt modelId="{64089020-61CF-4057-AB99-FA2C08CEEF75}" type="parTrans" cxnId="{2091D8DC-6283-4E6E-B793-DF38BFBCA18B}">
      <dgm:prSet/>
      <dgm:spPr/>
      <dgm:t>
        <a:bodyPr/>
        <a:lstStyle/>
        <a:p>
          <a:endParaRPr lang="en-US"/>
        </a:p>
      </dgm:t>
    </dgm:pt>
    <dgm:pt modelId="{A619BFA2-F9A2-422D-B08A-E1C0CC340473}" type="sibTrans" cxnId="{2091D8DC-6283-4E6E-B793-DF38BFBCA18B}">
      <dgm:prSet/>
      <dgm:spPr/>
      <dgm:t>
        <a:bodyPr/>
        <a:lstStyle/>
        <a:p>
          <a:endParaRPr lang="en-US"/>
        </a:p>
      </dgm:t>
    </dgm:pt>
    <dgm:pt modelId="{58BB44E0-B979-4C2C-B2ED-60FE4C85D62B}">
      <dgm:prSet phldrT="[Text]"/>
      <dgm:spPr/>
      <dgm:t>
        <a:bodyPr/>
        <a:lstStyle/>
        <a:p>
          <a:r>
            <a:rPr lang="en-US" dirty="0" smtClean="0"/>
            <a:t>Language</a:t>
          </a:r>
          <a:endParaRPr lang="en-US" dirty="0"/>
        </a:p>
      </dgm:t>
    </dgm:pt>
    <dgm:pt modelId="{D9E7F3B5-84BC-420E-8791-0B3C92D5B450}" type="parTrans" cxnId="{E15373E1-4DDA-4137-9F18-1D5D53826C2B}">
      <dgm:prSet/>
      <dgm:spPr/>
      <dgm:t>
        <a:bodyPr/>
        <a:lstStyle/>
        <a:p>
          <a:endParaRPr lang="en-US"/>
        </a:p>
      </dgm:t>
    </dgm:pt>
    <dgm:pt modelId="{9B319381-BD0A-4FBF-9836-D41AF77B31D7}" type="sibTrans" cxnId="{E15373E1-4DDA-4137-9F18-1D5D53826C2B}">
      <dgm:prSet/>
      <dgm:spPr/>
      <dgm:t>
        <a:bodyPr/>
        <a:lstStyle/>
        <a:p>
          <a:endParaRPr lang="en-US"/>
        </a:p>
      </dgm:t>
    </dgm:pt>
    <dgm:pt modelId="{7245044C-3952-408D-A3E6-90EDB498FB7C}">
      <dgm:prSet/>
      <dgm:spPr/>
      <dgm:t>
        <a:bodyPr/>
        <a:lstStyle/>
        <a:p>
          <a:r>
            <a:rPr lang="en-US" dirty="0" smtClean="0"/>
            <a:t>Age 4 ToM</a:t>
          </a:r>
          <a:endParaRPr lang="en-US" dirty="0"/>
        </a:p>
      </dgm:t>
    </dgm:pt>
    <dgm:pt modelId="{57B05D96-3654-436D-9230-A42525FCF0A6}" type="parTrans" cxnId="{007C11C3-15B5-4864-81CA-D8FB85B2DA6F}">
      <dgm:prSet/>
      <dgm:spPr/>
      <dgm:t>
        <a:bodyPr/>
        <a:lstStyle/>
        <a:p>
          <a:endParaRPr lang="en-US"/>
        </a:p>
      </dgm:t>
    </dgm:pt>
    <dgm:pt modelId="{88427F95-4EF0-4A6A-954E-696C9D54425C}" type="sibTrans" cxnId="{007C11C3-15B5-4864-81CA-D8FB85B2DA6F}">
      <dgm:prSet/>
      <dgm:spPr/>
      <dgm:t>
        <a:bodyPr/>
        <a:lstStyle/>
        <a:p>
          <a:endParaRPr lang="en-US"/>
        </a:p>
      </dgm:t>
    </dgm:pt>
    <dgm:pt modelId="{A65D5565-3515-47FB-A09F-91DA15063811}" type="pres">
      <dgm:prSet presAssocID="{6086C302-91AB-4F22-B131-7DAA8B5BD60B}" presName="diagram" presStyleCnt="0">
        <dgm:presLayoutVars>
          <dgm:chPref val="1"/>
          <dgm:dir/>
          <dgm:animOne val="branch"/>
          <dgm:animLvl val="lvl"/>
          <dgm:resizeHandles val="exact"/>
        </dgm:presLayoutVars>
      </dgm:prSet>
      <dgm:spPr/>
      <dgm:t>
        <a:bodyPr/>
        <a:lstStyle/>
        <a:p>
          <a:endParaRPr lang="en-US"/>
        </a:p>
      </dgm:t>
    </dgm:pt>
    <dgm:pt modelId="{85C90BF5-9415-4FB5-A61C-DA3969F76DCD}" type="pres">
      <dgm:prSet presAssocID="{C7CC1E95-1C2E-4800-AA5B-2105F7BC81C0}" presName="root1" presStyleCnt="0"/>
      <dgm:spPr/>
    </dgm:pt>
    <dgm:pt modelId="{BE6383EC-457C-439B-8438-651D6FBFB93E}" type="pres">
      <dgm:prSet presAssocID="{C7CC1E95-1C2E-4800-AA5B-2105F7BC81C0}" presName="LevelOneTextNode" presStyleLbl="node0" presStyleIdx="0" presStyleCnt="1">
        <dgm:presLayoutVars>
          <dgm:chPref val="3"/>
        </dgm:presLayoutVars>
      </dgm:prSet>
      <dgm:spPr/>
      <dgm:t>
        <a:bodyPr/>
        <a:lstStyle/>
        <a:p>
          <a:endParaRPr lang="en-US"/>
        </a:p>
      </dgm:t>
    </dgm:pt>
    <dgm:pt modelId="{8B279F9D-56F1-4122-9682-C7FA1343BA0F}" type="pres">
      <dgm:prSet presAssocID="{C7CC1E95-1C2E-4800-AA5B-2105F7BC81C0}" presName="level2hierChild" presStyleCnt="0"/>
      <dgm:spPr/>
    </dgm:pt>
    <dgm:pt modelId="{8A61D11F-2D1D-4398-8D81-82CA99DF93FB}" type="pres">
      <dgm:prSet presAssocID="{13F2410D-16A7-4308-89C8-5FFA55797C1F}" presName="conn2-1" presStyleLbl="parChTrans1D2" presStyleIdx="0" presStyleCnt="2"/>
      <dgm:spPr/>
      <dgm:t>
        <a:bodyPr/>
        <a:lstStyle/>
        <a:p>
          <a:endParaRPr lang="en-US"/>
        </a:p>
      </dgm:t>
    </dgm:pt>
    <dgm:pt modelId="{9801D30A-F25D-4183-9767-1DD6AC42C642}" type="pres">
      <dgm:prSet presAssocID="{13F2410D-16A7-4308-89C8-5FFA55797C1F}" presName="connTx" presStyleLbl="parChTrans1D2" presStyleIdx="0" presStyleCnt="2"/>
      <dgm:spPr/>
      <dgm:t>
        <a:bodyPr/>
        <a:lstStyle/>
        <a:p>
          <a:endParaRPr lang="en-US"/>
        </a:p>
      </dgm:t>
    </dgm:pt>
    <dgm:pt modelId="{3734A07B-C475-47FE-A7BA-E00805F8771B}" type="pres">
      <dgm:prSet presAssocID="{83F63591-6D90-47E5-B77A-F1994D303987}" presName="root2" presStyleCnt="0"/>
      <dgm:spPr/>
    </dgm:pt>
    <dgm:pt modelId="{D6A6353E-B769-4C34-BB84-E57E0BA95782}" type="pres">
      <dgm:prSet presAssocID="{83F63591-6D90-47E5-B77A-F1994D303987}" presName="LevelTwoTextNode" presStyleLbl="node2" presStyleIdx="0" presStyleCnt="2">
        <dgm:presLayoutVars>
          <dgm:chPref val="3"/>
        </dgm:presLayoutVars>
      </dgm:prSet>
      <dgm:spPr/>
      <dgm:t>
        <a:bodyPr/>
        <a:lstStyle/>
        <a:p>
          <a:endParaRPr lang="en-US"/>
        </a:p>
      </dgm:t>
    </dgm:pt>
    <dgm:pt modelId="{964ADE06-CFDE-43E0-BECE-A6D46D692F77}" type="pres">
      <dgm:prSet presAssocID="{83F63591-6D90-47E5-B77A-F1994D303987}" presName="level3hierChild" presStyleCnt="0"/>
      <dgm:spPr/>
    </dgm:pt>
    <dgm:pt modelId="{62CB6F64-4C4A-4AA7-BEB3-D7DD752ECBE8}" type="pres">
      <dgm:prSet presAssocID="{64089020-61CF-4057-AB99-FA2C08CEEF75}" presName="conn2-1" presStyleLbl="parChTrans1D3" presStyleIdx="0" presStyleCnt="1"/>
      <dgm:spPr/>
      <dgm:t>
        <a:bodyPr/>
        <a:lstStyle/>
        <a:p>
          <a:endParaRPr lang="en-US"/>
        </a:p>
      </dgm:t>
    </dgm:pt>
    <dgm:pt modelId="{A70F53C9-CAC2-4C85-B1B0-B4700877FC5D}" type="pres">
      <dgm:prSet presAssocID="{64089020-61CF-4057-AB99-FA2C08CEEF75}" presName="connTx" presStyleLbl="parChTrans1D3" presStyleIdx="0" presStyleCnt="1"/>
      <dgm:spPr/>
      <dgm:t>
        <a:bodyPr/>
        <a:lstStyle/>
        <a:p>
          <a:endParaRPr lang="en-US"/>
        </a:p>
      </dgm:t>
    </dgm:pt>
    <dgm:pt modelId="{3B5CB443-381E-45A0-97A6-70E50A6F5BFE}" type="pres">
      <dgm:prSet presAssocID="{8A4653BA-4266-494C-8961-2E166E741846}" presName="root2" presStyleCnt="0"/>
      <dgm:spPr/>
    </dgm:pt>
    <dgm:pt modelId="{D279A087-D6B8-4F59-B959-3D6816B58774}" type="pres">
      <dgm:prSet presAssocID="{8A4653BA-4266-494C-8961-2E166E741846}" presName="LevelTwoTextNode" presStyleLbl="node3" presStyleIdx="0" presStyleCnt="1" custLinFactNeighborX="-2268" custLinFactNeighborY="60274">
        <dgm:presLayoutVars>
          <dgm:chPref val="3"/>
        </dgm:presLayoutVars>
      </dgm:prSet>
      <dgm:spPr/>
      <dgm:t>
        <a:bodyPr/>
        <a:lstStyle/>
        <a:p>
          <a:endParaRPr lang="en-US"/>
        </a:p>
      </dgm:t>
    </dgm:pt>
    <dgm:pt modelId="{59FAFDDA-54AF-4FF7-8FB2-773E125288A1}" type="pres">
      <dgm:prSet presAssocID="{8A4653BA-4266-494C-8961-2E166E741846}" presName="level3hierChild" presStyleCnt="0"/>
      <dgm:spPr/>
    </dgm:pt>
    <dgm:pt modelId="{12528AD5-0B61-40E8-9B84-BDCEAF958783}" type="pres">
      <dgm:prSet presAssocID="{57B05D96-3654-436D-9230-A42525FCF0A6}" presName="conn2-1" presStyleLbl="parChTrans1D4" presStyleIdx="0" presStyleCnt="1"/>
      <dgm:spPr/>
      <dgm:t>
        <a:bodyPr/>
        <a:lstStyle/>
        <a:p>
          <a:endParaRPr lang="en-US"/>
        </a:p>
      </dgm:t>
    </dgm:pt>
    <dgm:pt modelId="{F58F2A83-CD51-4B90-BBFA-123F3C24E2B4}" type="pres">
      <dgm:prSet presAssocID="{57B05D96-3654-436D-9230-A42525FCF0A6}" presName="connTx" presStyleLbl="parChTrans1D4" presStyleIdx="0" presStyleCnt="1"/>
      <dgm:spPr/>
      <dgm:t>
        <a:bodyPr/>
        <a:lstStyle/>
        <a:p>
          <a:endParaRPr lang="en-US"/>
        </a:p>
      </dgm:t>
    </dgm:pt>
    <dgm:pt modelId="{09DD54F1-7C03-4AD0-93A3-3342F757748F}" type="pres">
      <dgm:prSet presAssocID="{7245044C-3952-408D-A3E6-90EDB498FB7C}" presName="root2" presStyleCnt="0"/>
      <dgm:spPr/>
    </dgm:pt>
    <dgm:pt modelId="{B3CFE248-E209-4D53-840F-CBD1D9DD9207}" type="pres">
      <dgm:prSet presAssocID="{7245044C-3952-408D-A3E6-90EDB498FB7C}" presName="LevelTwoTextNode" presStyleLbl="node4" presStyleIdx="0" presStyleCnt="1" custLinFactNeighborX="-249" custLinFactNeighborY="60481">
        <dgm:presLayoutVars>
          <dgm:chPref val="3"/>
        </dgm:presLayoutVars>
      </dgm:prSet>
      <dgm:spPr/>
      <dgm:t>
        <a:bodyPr/>
        <a:lstStyle/>
        <a:p>
          <a:endParaRPr lang="en-US"/>
        </a:p>
      </dgm:t>
    </dgm:pt>
    <dgm:pt modelId="{F32F2E37-6480-4AAA-BAAC-51A0C5BE84E0}" type="pres">
      <dgm:prSet presAssocID="{7245044C-3952-408D-A3E6-90EDB498FB7C}" presName="level3hierChild" presStyleCnt="0"/>
      <dgm:spPr/>
    </dgm:pt>
    <dgm:pt modelId="{77D1D5F1-8E11-4B65-B7B9-616AC619484F}" type="pres">
      <dgm:prSet presAssocID="{D9E7F3B5-84BC-420E-8791-0B3C92D5B450}" presName="conn2-1" presStyleLbl="parChTrans1D2" presStyleIdx="1" presStyleCnt="2"/>
      <dgm:spPr/>
      <dgm:t>
        <a:bodyPr/>
        <a:lstStyle/>
        <a:p>
          <a:endParaRPr lang="en-US"/>
        </a:p>
      </dgm:t>
    </dgm:pt>
    <dgm:pt modelId="{0B2D724A-F2B0-48DE-80EE-03B0449730B5}" type="pres">
      <dgm:prSet presAssocID="{D9E7F3B5-84BC-420E-8791-0B3C92D5B450}" presName="connTx" presStyleLbl="parChTrans1D2" presStyleIdx="1" presStyleCnt="2"/>
      <dgm:spPr/>
      <dgm:t>
        <a:bodyPr/>
        <a:lstStyle/>
        <a:p>
          <a:endParaRPr lang="en-US"/>
        </a:p>
      </dgm:t>
    </dgm:pt>
    <dgm:pt modelId="{6824DBEC-01ED-4A76-B2A3-99EB61DBB088}" type="pres">
      <dgm:prSet presAssocID="{58BB44E0-B979-4C2C-B2ED-60FE4C85D62B}" presName="root2" presStyleCnt="0"/>
      <dgm:spPr/>
    </dgm:pt>
    <dgm:pt modelId="{A7E00C58-19FF-4105-91C7-40390FA4CF95}" type="pres">
      <dgm:prSet presAssocID="{58BB44E0-B979-4C2C-B2ED-60FE4C85D62B}" presName="LevelTwoTextNode" presStyleLbl="node2" presStyleIdx="1" presStyleCnt="2">
        <dgm:presLayoutVars>
          <dgm:chPref val="3"/>
        </dgm:presLayoutVars>
      </dgm:prSet>
      <dgm:spPr/>
      <dgm:t>
        <a:bodyPr/>
        <a:lstStyle/>
        <a:p>
          <a:endParaRPr lang="en-US"/>
        </a:p>
      </dgm:t>
    </dgm:pt>
    <dgm:pt modelId="{1A6E8CB6-3D7B-48FC-AA42-349FF5154E90}" type="pres">
      <dgm:prSet presAssocID="{58BB44E0-B979-4C2C-B2ED-60FE4C85D62B}" presName="level3hierChild" presStyleCnt="0"/>
      <dgm:spPr/>
    </dgm:pt>
  </dgm:ptLst>
  <dgm:cxnLst>
    <dgm:cxn modelId="{DC859D92-4C99-4C13-AC4D-59910AB1461B}" type="presOf" srcId="{D9E7F3B5-84BC-420E-8791-0B3C92D5B450}" destId="{77D1D5F1-8E11-4B65-B7B9-616AC619484F}" srcOrd="0" destOrd="0" presId="urn:microsoft.com/office/officeart/2005/8/layout/hierarchy2"/>
    <dgm:cxn modelId="{F34C6015-DA9F-473D-8C80-72B7444548C0}" srcId="{C7CC1E95-1C2E-4800-AA5B-2105F7BC81C0}" destId="{83F63591-6D90-47E5-B77A-F1994D303987}" srcOrd="0" destOrd="0" parTransId="{13F2410D-16A7-4308-89C8-5FFA55797C1F}" sibTransId="{74D5B3B1-1980-433B-898D-3C3564792D34}"/>
    <dgm:cxn modelId="{9C0DA10B-9BBF-4D14-A170-4E51F3BF3553}" type="presOf" srcId="{7245044C-3952-408D-A3E6-90EDB498FB7C}" destId="{B3CFE248-E209-4D53-840F-CBD1D9DD9207}" srcOrd="0" destOrd="0" presId="urn:microsoft.com/office/officeart/2005/8/layout/hierarchy2"/>
    <dgm:cxn modelId="{2091D8DC-6283-4E6E-B793-DF38BFBCA18B}" srcId="{83F63591-6D90-47E5-B77A-F1994D303987}" destId="{8A4653BA-4266-494C-8961-2E166E741846}" srcOrd="0" destOrd="0" parTransId="{64089020-61CF-4057-AB99-FA2C08CEEF75}" sibTransId="{A619BFA2-F9A2-422D-B08A-E1C0CC340473}"/>
    <dgm:cxn modelId="{7CC93AB7-6AA6-4582-AB49-F8C54FE6FAD5}" type="presOf" srcId="{D9E7F3B5-84BC-420E-8791-0B3C92D5B450}" destId="{0B2D724A-F2B0-48DE-80EE-03B0449730B5}" srcOrd="1" destOrd="0" presId="urn:microsoft.com/office/officeart/2005/8/layout/hierarchy2"/>
    <dgm:cxn modelId="{B404CAA5-1259-4DC8-A5D2-17895CA6F73F}" type="presOf" srcId="{8A4653BA-4266-494C-8961-2E166E741846}" destId="{D279A087-D6B8-4F59-B959-3D6816B58774}" srcOrd="0" destOrd="0" presId="urn:microsoft.com/office/officeart/2005/8/layout/hierarchy2"/>
    <dgm:cxn modelId="{48414575-0375-417D-BF83-3C51FA5488B9}" type="presOf" srcId="{13F2410D-16A7-4308-89C8-5FFA55797C1F}" destId="{8A61D11F-2D1D-4398-8D81-82CA99DF93FB}" srcOrd="0" destOrd="0" presId="urn:microsoft.com/office/officeart/2005/8/layout/hierarchy2"/>
    <dgm:cxn modelId="{311DF8F5-A172-4B57-8317-67F18462E0D4}" type="presOf" srcId="{C7CC1E95-1C2E-4800-AA5B-2105F7BC81C0}" destId="{BE6383EC-457C-439B-8438-651D6FBFB93E}" srcOrd="0" destOrd="0" presId="urn:microsoft.com/office/officeart/2005/8/layout/hierarchy2"/>
    <dgm:cxn modelId="{007C11C3-15B5-4864-81CA-D8FB85B2DA6F}" srcId="{8A4653BA-4266-494C-8961-2E166E741846}" destId="{7245044C-3952-408D-A3E6-90EDB498FB7C}" srcOrd="0" destOrd="0" parTransId="{57B05D96-3654-436D-9230-A42525FCF0A6}" sibTransId="{88427F95-4EF0-4A6A-954E-696C9D54425C}"/>
    <dgm:cxn modelId="{0D3F52E9-1FB9-4B26-B3B3-5E388CCF4180}" type="presOf" srcId="{64089020-61CF-4057-AB99-FA2C08CEEF75}" destId="{A70F53C9-CAC2-4C85-B1B0-B4700877FC5D}" srcOrd="1" destOrd="0" presId="urn:microsoft.com/office/officeart/2005/8/layout/hierarchy2"/>
    <dgm:cxn modelId="{9016A373-75CD-42C0-A5DA-D557FCF09BAC}" type="presOf" srcId="{13F2410D-16A7-4308-89C8-5FFA55797C1F}" destId="{9801D30A-F25D-4183-9767-1DD6AC42C642}" srcOrd="1" destOrd="0" presId="urn:microsoft.com/office/officeart/2005/8/layout/hierarchy2"/>
    <dgm:cxn modelId="{DB96C555-066D-481B-9758-964DD02E41F7}" srcId="{6086C302-91AB-4F22-B131-7DAA8B5BD60B}" destId="{C7CC1E95-1C2E-4800-AA5B-2105F7BC81C0}" srcOrd="0" destOrd="0" parTransId="{6830BE90-39C6-4E3A-9047-E66ACA1DA00F}" sibTransId="{D5FB0B2F-7EC0-4475-83C7-707769B4CEBF}"/>
    <dgm:cxn modelId="{1C7FE1F1-9C40-49F6-929C-ED5C6CC2A89F}" type="presOf" srcId="{57B05D96-3654-436D-9230-A42525FCF0A6}" destId="{F58F2A83-CD51-4B90-BBFA-123F3C24E2B4}" srcOrd="1" destOrd="0" presId="urn:microsoft.com/office/officeart/2005/8/layout/hierarchy2"/>
    <dgm:cxn modelId="{04361E78-FEC9-43EE-B589-30FC3C7D0396}" type="presOf" srcId="{6086C302-91AB-4F22-B131-7DAA8B5BD60B}" destId="{A65D5565-3515-47FB-A09F-91DA15063811}" srcOrd="0" destOrd="0" presId="urn:microsoft.com/office/officeart/2005/8/layout/hierarchy2"/>
    <dgm:cxn modelId="{2FC908D7-1CA9-4E0F-813A-655DBB730D3A}" type="presOf" srcId="{58BB44E0-B979-4C2C-B2ED-60FE4C85D62B}" destId="{A7E00C58-19FF-4105-91C7-40390FA4CF95}" srcOrd="0" destOrd="0" presId="urn:microsoft.com/office/officeart/2005/8/layout/hierarchy2"/>
    <dgm:cxn modelId="{E15373E1-4DDA-4137-9F18-1D5D53826C2B}" srcId="{C7CC1E95-1C2E-4800-AA5B-2105F7BC81C0}" destId="{58BB44E0-B979-4C2C-B2ED-60FE4C85D62B}" srcOrd="1" destOrd="0" parTransId="{D9E7F3B5-84BC-420E-8791-0B3C92D5B450}" sibTransId="{9B319381-BD0A-4FBF-9836-D41AF77B31D7}"/>
    <dgm:cxn modelId="{C71C4C8A-2EA5-448C-8B4C-21258BF707E2}" type="presOf" srcId="{64089020-61CF-4057-AB99-FA2C08CEEF75}" destId="{62CB6F64-4C4A-4AA7-BEB3-D7DD752ECBE8}" srcOrd="0" destOrd="0" presId="urn:microsoft.com/office/officeart/2005/8/layout/hierarchy2"/>
    <dgm:cxn modelId="{4BD91D85-1CF7-4C9A-9D3B-5569731ED95C}" type="presOf" srcId="{83F63591-6D90-47E5-B77A-F1994D303987}" destId="{D6A6353E-B769-4C34-BB84-E57E0BA95782}" srcOrd="0" destOrd="0" presId="urn:microsoft.com/office/officeart/2005/8/layout/hierarchy2"/>
    <dgm:cxn modelId="{D23297AB-00C3-48CC-A83D-63C253DE5E8B}" type="presOf" srcId="{57B05D96-3654-436D-9230-A42525FCF0A6}" destId="{12528AD5-0B61-40E8-9B84-BDCEAF958783}" srcOrd="0" destOrd="0" presId="urn:microsoft.com/office/officeart/2005/8/layout/hierarchy2"/>
    <dgm:cxn modelId="{61E57049-08A3-475C-A6C9-6A71E309B094}" type="presParOf" srcId="{A65D5565-3515-47FB-A09F-91DA15063811}" destId="{85C90BF5-9415-4FB5-A61C-DA3969F76DCD}" srcOrd="0" destOrd="0" presId="urn:microsoft.com/office/officeart/2005/8/layout/hierarchy2"/>
    <dgm:cxn modelId="{08B59CCF-4946-40C3-BBB9-130E00A9AE01}" type="presParOf" srcId="{85C90BF5-9415-4FB5-A61C-DA3969F76DCD}" destId="{BE6383EC-457C-439B-8438-651D6FBFB93E}" srcOrd="0" destOrd="0" presId="urn:microsoft.com/office/officeart/2005/8/layout/hierarchy2"/>
    <dgm:cxn modelId="{47FF11EB-EA11-4042-AB62-6D8CE42DDAE6}" type="presParOf" srcId="{85C90BF5-9415-4FB5-A61C-DA3969F76DCD}" destId="{8B279F9D-56F1-4122-9682-C7FA1343BA0F}" srcOrd="1" destOrd="0" presId="urn:microsoft.com/office/officeart/2005/8/layout/hierarchy2"/>
    <dgm:cxn modelId="{D4F271F5-0DBC-47B5-8326-5F184B5CC185}" type="presParOf" srcId="{8B279F9D-56F1-4122-9682-C7FA1343BA0F}" destId="{8A61D11F-2D1D-4398-8D81-82CA99DF93FB}" srcOrd="0" destOrd="0" presId="urn:microsoft.com/office/officeart/2005/8/layout/hierarchy2"/>
    <dgm:cxn modelId="{68707D46-5FB8-47FB-A434-0F9322F45E1A}" type="presParOf" srcId="{8A61D11F-2D1D-4398-8D81-82CA99DF93FB}" destId="{9801D30A-F25D-4183-9767-1DD6AC42C642}" srcOrd="0" destOrd="0" presId="urn:microsoft.com/office/officeart/2005/8/layout/hierarchy2"/>
    <dgm:cxn modelId="{59CB42FF-BEBD-451C-A49E-478C141EC8D0}" type="presParOf" srcId="{8B279F9D-56F1-4122-9682-C7FA1343BA0F}" destId="{3734A07B-C475-47FE-A7BA-E00805F8771B}" srcOrd="1" destOrd="0" presId="urn:microsoft.com/office/officeart/2005/8/layout/hierarchy2"/>
    <dgm:cxn modelId="{174B23AD-ED0D-4424-9BEF-45BC7CE9B18B}" type="presParOf" srcId="{3734A07B-C475-47FE-A7BA-E00805F8771B}" destId="{D6A6353E-B769-4C34-BB84-E57E0BA95782}" srcOrd="0" destOrd="0" presId="urn:microsoft.com/office/officeart/2005/8/layout/hierarchy2"/>
    <dgm:cxn modelId="{5CCBDFBE-9629-41FD-8C7E-A36117BBAC92}" type="presParOf" srcId="{3734A07B-C475-47FE-A7BA-E00805F8771B}" destId="{964ADE06-CFDE-43E0-BECE-A6D46D692F77}" srcOrd="1" destOrd="0" presId="urn:microsoft.com/office/officeart/2005/8/layout/hierarchy2"/>
    <dgm:cxn modelId="{E11401CD-E6A7-47AE-8DB9-41DCBF790F57}" type="presParOf" srcId="{964ADE06-CFDE-43E0-BECE-A6D46D692F77}" destId="{62CB6F64-4C4A-4AA7-BEB3-D7DD752ECBE8}" srcOrd="0" destOrd="0" presId="urn:microsoft.com/office/officeart/2005/8/layout/hierarchy2"/>
    <dgm:cxn modelId="{45601B77-395A-4FC6-B8C3-A9D895767DA5}" type="presParOf" srcId="{62CB6F64-4C4A-4AA7-BEB3-D7DD752ECBE8}" destId="{A70F53C9-CAC2-4C85-B1B0-B4700877FC5D}" srcOrd="0" destOrd="0" presId="urn:microsoft.com/office/officeart/2005/8/layout/hierarchy2"/>
    <dgm:cxn modelId="{632F8D53-4583-444E-9FAF-41BC6BA26834}" type="presParOf" srcId="{964ADE06-CFDE-43E0-BECE-A6D46D692F77}" destId="{3B5CB443-381E-45A0-97A6-70E50A6F5BFE}" srcOrd="1" destOrd="0" presId="urn:microsoft.com/office/officeart/2005/8/layout/hierarchy2"/>
    <dgm:cxn modelId="{1D6DE833-9AF2-447D-8719-41B341C26298}" type="presParOf" srcId="{3B5CB443-381E-45A0-97A6-70E50A6F5BFE}" destId="{D279A087-D6B8-4F59-B959-3D6816B58774}" srcOrd="0" destOrd="0" presId="urn:microsoft.com/office/officeart/2005/8/layout/hierarchy2"/>
    <dgm:cxn modelId="{5B115C80-5FB2-4A91-B628-89E60894366A}" type="presParOf" srcId="{3B5CB443-381E-45A0-97A6-70E50A6F5BFE}" destId="{59FAFDDA-54AF-4FF7-8FB2-773E125288A1}" srcOrd="1" destOrd="0" presId="urn:microsoft.com/office/officeart/2005/8/layout/hierarchy2"/>
    <dgm:cxn modelId="{7F38D79D-BE46-4006-88B5-932FEE7398F2}" type="presParOf" srcId="{59FAFDDA-54AF-4FF7-8FB2-773E125288A1}" destId="{12528AD5-0B61-40E8-9B84-BDCEAF958783}" srcOrd="0" destOrd="0" presId="urn:microsoft.com/office/officeart/2005/8/layout/hierarchy2"/>
    <dgm:cxn modelId="{0E660464-D11E-4370-A553-A97154976BC7}" type="presParOf" srcId="{12528AD5-0B61-40E8-9B84-BDCEAF958783}" destId="{F58F2A83-CD51-4B90-BBFA-123F3C24E2B4}" srcOrd="0" destOrd="0" presId="urn:microsoft.com/office/officeart/2005/8/layout/hierarchy2"/>
    <dgm:cxn modelId="{5F0593EC-1D5C-4235-B18C-56B70C2AE159}" type="presParOf" srcId="{59FAFDDA-54AF-4FF7-8FB2-773E125288A1}" destId="{09DD54F1-7C03-4AD0-93A3-3342F757748F}" srcOrd="1" destOrd="0" presId="urn:microsoft.com/office/officeart/2005/8/layout/hierarchy2"/>
    <dgm:cxn modelId="{2F5D268F-9B26-49DC-9A50-C785D97841D7}" type="presParOf" srcId="{09DD54F1-7C03-4AD0-93A3-3342F757748F}" destId="{B3CFE248-E209-4D53-840F-CBD1D9DD9207}" srcOrd="0" destOrd="0" presId="urn:microsoft.com/office/officeart/2005/8/layout/hierarchy2"/>
    <dgm:cxn modelId="{72E8ED57-0502-4C15-A303-06C36D61008F}" type="presParOf" srcId="{09DD54F1-7C03-4AD0-93A3-3342F757748F}" destId="{F32F2E37-6480-4AAA-BAAC-51A0C5BE84E0}" srcOrd="1" destOrd="0" presId="urn:microsoft.com/office/officeart/2005/8/layout/hierarchy2"/>
    <dgm:cxn modelId="{723AB5B8-F543-48F3-AA3B-D47BD853CD9E}" type="presParOf" srcId="{8B279F9D-56F1-4122-9682-C7FA1343BA0F}" destId="{77D1D5F1-8E11-4B65-B7B9-616AC619484F}" srcOrd="2" destOrd="0" presId="urn:microsoft.com/office/officeart/2005/8/layout/hierarchy2"/>
    <dgm:cxn modelId="{8EA80F62-92EC-4200-9604-79F13F74519F}" type="presParOf" srcId="{77D1D5F1-8E11-4B65-B7B9-616AC619484F}" destId="{0B2D724A-F2B0-48DE-80EE-03B0449730B5}" srcOrd="0" destOrd="0" presId="urn:microsoft.com/office/officeart/2005/8/layout/hierarchy2"/>
    <dgm:cxn modelId="{45921A96-FE05-4180-ADC6-7F18F0582B9A}" type="presParOf" srcId="{8B279F9D-56F1-4122-9682-C7FA1343BA0F}" destId="{6824DBEC-01ED-4A76-B2A3-99EB61DBB088}" srcOrd="3" destOrd="0" presId="urn:microsoft.com/office/officeart/2005/8/layout/hierarchy2"/>
    <dgm:cxn modelId="{59A10A79-570A-4990-8546-6C3D6448035D}" type="presParOf" srcId="{6824DBEC-01ED-4A76-B2A3-99EB61DBB088}" destId="{A7E00C58-19FF-4105-91C7-40390FA4CF95}" srcOrd="0" destOrd="0" presId="urn:microsoft.com/office/officeart/2005/8/layout/hierarchy2"/>
    <dgm:cxn modelId="{D4915178-D9E4-4D32-9A64-B2550F536FBB}" type="presParOf" srcId="{6824DBEC-01ED-4A76-B2A3-99EB61DBB088}" destId="{1A6E8CB6-3D7B-48FC-AA42-349FF5154E90}" srcOrd="1" destOrd="0" presId="urn:microsoft.com/office/officeart/2005/8/layout/hierarchy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0.13673</cdr:x>
      <cdr:y>0.33148</cdr:y>
    </cdr:from>
    <cdr:to>
      <cdr:x>0.26596</cdr:x>
      <cdr:y>0.37795</cdr:y>
    </cdr:to>
    <cdr:sp macro="" textlink="">
      <cdr:nvSpPr>
        <cdr:cNvPr id="4" name="Straight Connector 3"/>
        <cdr:cNvSpPr/>
      </cdr:nvSpPr>
      <cdr:spPr>
        <a:xfrm xmlns:a="http://schemas.openxmlformats.org/drawingml/2006/main" flipV="1">
          <a:off x="1142852" y="1540768"/>
          <a:ext cx="1080120" cy="21602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0.13673</cdr:x>
      <cdr:y>0.08361</cdr:y>
    </cdr:from>
    <cdr:to>
      <cdr:x>0.26596</cdr:x>
      <cdr:y>0.26951</cdr:y>
    </cdr:to>
    <cdr:sp macro="" textlink="">
      <cdr:nvSpPr>
        <cdr:cNvPr id="5" name="Straight Connector 4"/>
        <cdr:cNvSpPr/>
      </cdr:nvSpPr>
      <cdr:spPr>
        <a:xfrm xmlns:a="http://schemas.openxmlformats.org/drawingml/2006/main" flipV="1">
          <a:off x="1142852" y="388640"/>
          <a:ext cx="1080120" cy="864096"/>
        </a:xfrm>
        <a:prstGeom xmlns:a="http://schemas.openxmlformats.org/drawingml/2006/main" prst="line">
          <a:avLst/>
        </a:prstGeom>
        <a:noFill xmlns:a="http://schemas.openxmlformats.org/drawingml/2006/main"/>
        <a:ln xmlns:a="http://schemas.openxmlformats.org/drawingml/2006/main" w="9525" cap="flat" cmpd="sng" algn="ctr">
          <a:solidFill>
            <a:srgbClr val="D16349"/>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Georgia"/>
            </a:defRPr>
          </a:lvl1pPr>
          <a:lvl2pPr marL="457200" indent="0">
            <a:defRPr sz="1100">
              <a:solidFill>
                <a:sysClr val="windowText" lastClr="000000"/>
              </a:solidFill>
              <a:latin typeface="Georgia"/>
            </a:defRPr>
          </a:lvl2pPr>
          <a:lvl3pPr marL="914400" indent="0">
            <a:defRPr sz="1100">
              <a:solidFill>
                <a:sysClr val="windowText" lastClr="000000"/>
              </a:solidFill>
              <a:latin typeface="Georgia"/>
            </a:defRPr>
          </a:lvl3pPr>
          <a:lvl4pPr marL="1371600" indent="0">
            <a:defRPr sz="1100">
              <a:solidFill>
                <a:sysClr val="windowText" lastClr="000000"/>
              </a:solidFill>
              <a:latin typeface="Georgia"/>
            </a:defRPr>
          </a:lvl4pPr>
          <a:lvl5pPr marL="1828800" indent="0">
            <a:defRPr sz="1100">
              <a:solidFill>
                <a:sysClr val="windowText" lastClr="000000"/>
              </a:solidFill>
              <a:latin typeface="Georgia"/>
            </a:defRPr>
          </a:lvl5pPr>
          <a:lvl6pPr marL="2286000" indent="0">
            <a:defRPr sz="1100">
              <a:solidFill>
                <a:sysClr val="windowText" lastClr="000000"/>
              </a:solidFill>
              <a:latin typeface="Georgia"/>
            </a:defRPr>
          </a:lvl6pPr>
          <a:lvl7pPr marL="2743200" indent="0">
            <a:defRPr sz="1100">
              <a:solidFill>
                <a:sysClr val="windowText" lastClr="000000"/>
              </a:solidFill>
              <a:latin typeface="Georgia"/>
            </a:defRPr>
          </a:lvl7pPr>
          <a:lvl8pPr marL="3200400" indent="0">
            <a:defRPr sz="1100">
              <a:solidFill>
                <a:sysClr val="windowText" lastClr="000000"/>
              </a:solidFill>
              <a:latin typeface="Georgia"/>
            </a:defRPr>
          </a:lvl8pPr>
          <a:lvl9pPr marL="3657600" indent="0">
            <a:defRPr sz="1100">
              <a:solidFill>
                <a:sysClr val="windowText" lastClr="000000"/>
              </a:solidFill>
              <a:latin typeface="Georgia"/>
            </a:defRPr>
          </a:lvl9pPr>
        </a:lstStyle>
        <a:p xmlns:a="http://schemas.openxmlformats.org/drawingml/2006/main">
          <a:endParaRPr lang="en-US"/>
        </a:p>
      </cdr:txBody>
    </cdr:sp>
  </cdr:relSizeAnchor>
  <cdr:relSizeAnchor xmlns:cdr="http://schemas.openxmlformats.org/drawingml/2006/chartDrawing">
    <cdr:from>
      <cdr:x>0.13673</cdr:x>
      <cdr:y>0.26951</cdr:y>
    </cdr:from>
    <cdr:to>
      <cdr:x>0.13673</cdr:x>
      <cdr:y>0.37795</cdr:y>
    </cdr:to>
    <cdr:sp macro="" textlink="">
      <cdr:nvSpPr>
        <cdr:cNvPr id="8" name="Straight Connector 7"/>
        <cdr:cNvSpPr/>
      </cdr:nvSpPr>
      <cdr:spPr>
        <a:xfrm xmlns:a="http://schemas.openxmlformats.org/drawingml/2006/main" rot="5400000">
          <a:off x="1142852" y="1252736"/>
          <a:ext cx="0" cy="50405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0.13673</cdr:x>
      <cdr:y>0.26951</cdr:y>
    </cdr:from>
    <cdr:to>
      <cdr:x>0.32627</cdr:x>
      <cdr:y>0.26951</cdr:y>
    </cdr:to>
    <cdr:sp macro="" textlink="">
      <cdr:nvSpPr>
        <cdr:cNvPr id="10" name="Straight Connector 9"/>
        <cdr:cNvSpPr/>
      </cdr:nvSpPr>
      <cdr:spPr>
        <a:xfrm xmlns:a="http://schemas.openxmlformats.org/drawingml/2006/main">
          <a:off x="1142852" y="1252736"/>
          <a:ext cx="1584176"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0.13673</cdr:x>
      <cdr:y>0.37795</cdr:y>
    </cdr:from>
    <cdr:to>
      <cdr:x>0.32627</cdr:x>
      <cdr:y>0.37795</cdr:y>
    </cdr:to>
    <cdr:sp macro="" textlink="">
      <cdr:nvSpPr>
        <cdr:cNvPr id="12" name="Straight Connector 11"/>
        <cdr:cNvSpPr/>
      </cdr:nvSpPr>
      <cdr:spPr>
        <a:xfrm xmlns:a="http://schemas.openxmlformats.org/drawingml/2006/main">
          <a:off x="1142852" y="1756792"/>
          <a:ext cx="1584176"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0.32627</cdr:x>
      <cdr:y>0.285</cdr:y>
    </cdr:from>
    <cdr:to>
      <cdr:x>0.32627</cdr:x>
      <cdr:y>0.37795</cdr:y>
    </cdr:to>
    <cdr:sp macro="" textlink="">
      <cdr:nvSpPr>
        <cdr:cNvPr id="14" name="Straight Connector 13"/>
        <cdr:cNvSpPr/>
      </cdr:nvSpPr>
      <cdr:spPr>
        <a:xfrm xmlns:a="http://schemas.openxmlformats.org/drawingml/2006/main" rot="5400000" flipH="1" flipV="1">
          <a:off x="2511004" y="1540768"/>
          <a:ext cx="432048"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0.26596</cdr:x>
      <cdr:y>0.08361</cdr:y>
    </cdr:from>
    <cdr:to>
      <cdr:x>0.9638</cdr:x>
      <cdr:y>0.33148</cdr:y>
    </cdr:to>
    <cdr:sp macro="" textlink="">
      <cdr:nvSpPr>
        <cdr:cNvPr id="15" name="Rectangle 14"/>
        <cdr:cNvSpPr/>
      </cdr:nvSpPr>
      <cdr:spPr>
        <a:xfrm xmlns:a="http://schemas.openxmlformats.org/drawingml/2006/main">
          <a:off x="2222972" y="388640"/>
          <a:ext cx="5832648" cy="1152128"/>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0.37796</cdr:x>
      <cdr:y>0.17656</cdr:y>
    </cdr:from>
    <cdr:to>
      <cdr:x>0.8518</cdr:x>
      <cdr:y>0.40893</cdr:y>
    </cdr:to>
    <cdr:sp macro="" textlink="">
      <cdr:nvSpPr>
        <cdr:cNvPr id="29" name="Straight Connector 28"/>
        <cdr:cNvSpPr/>
      </cdr:nvSpPr>
      <cdr:spPr>
        <a:xfrm xmlns:a="http://schemas.openxmlformats.org/drawingml/2006/main" flipV="1">
          <a:off x="3159076" y="820688"/>
          <a:ext cx="3960440" cy="108012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0.33489</cdr:x>
      <cdr:y>0.17656</cdr:y>
    </cdr:from>
    <cdr:to>
      <cdr:x>0.8518</cdr:x>
      <cdr:y>0.33148</cdr:y>
    </cdr:to>
    <cdr:sp macro="" textlink="">
      <cdr:nvSpPr>
        <cdr:cNvPr id="4" name="TextBox 3"/>
        <cdr:cNvSpPr txBox="1"/>
      </cdr:nvSpPr>
      <cdr:spPr>
        <a:xfrm xmlns:a="http://schemas.openxmlformats.org/drawingml/2006/main">
          <a:off x="2799036" y="820688"/>
          <a:ext cx="4320480" cy="720080"/>
        </a:xfrm>
        <a:prstGeom xmlns:a="http://schemas.openxmlformats.org/drawingml/2006/main" prst="rect">
          <a:avLst/>
        </a:prstGeom>
        <a:solidFill xmlns:a="http://schemas.openxmlformats.org/drawingml/2006/main">
          <a:schemeClr val="bg1"/>
        </a:solidFill>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pPr algn="l"/>
          <a:r>
            <a:rPr lang="en-US" sz="1800" b="1" dirty="0" smtClean="0">
              <a:solidFill>
                <a:srgbClr val="FF0000"/>
              </a:solidFill>
              <a:latin typeface="Arial" pitchFamily="34" charset="0"/>
              <a:cs typeface="Arial" pitchFamily="34" charset="0"/>
            </a:rPr>
            <a:t>Follows direction of another’s finger to look at target</a:t>
          </a:r>
          <a:endParaRPr lang="en-US" sz="1800" b="1" dirty="0">
            <a:solidFill>
              <a:srgbClr val="FF0000"/>
            </a:solidFill>
            <a:latin typeface="Arial" pitchFamily="34" charset="0"/>
            <a:cs typeface="Arial" pitchFamily="34" charset="0"/>
          </a:endParaRPr>
        </a:p>
      </cdr:txBody>
    </cdr:sp>
  </cdr:relSizeAnchor>
  <cdr:relSizeAnchor xmlns:cdr="http://schemas.openxmlformats.org/drawingml/2006/chartDrawing">
    <cdr:from>
      <cdr:x>0</cdr:x>
      <cdr:y>0</cdr:y>
    </cdr:from>
    <cdr:to>
      <cdr:x>0</cdr:x>
      <cdr:y>0</cdr:y>
    </cdr:to>
    <cdr:sp macro="" textlink="">
      <cdr:nvSpPr>
        <cdr:cNvPr id="7" name="Straight Connector 6"/>
        <cdr:cNvSpPr/>
      </cdr:nvSpPr>
      <cdr:spPr>
        <a:xfrm xmlns:a="http://schemas.openxmlformats.org/drawingml/2006/main">
          <a:off x="-404812" y="-1600200"/>
          <a:ext cx="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cdr:x>
      <cdr:y>0</cdr:y>
    </cdr:from>
    <cdr:to>
      <cdr:x>0</cdr:x>
      <cdr:y>0</cdr:y>
    </cdr:to>
    <cdr:sp macro="" textlink="">
      <cdr:nvSpPr>
        <cdr:cNvPr id="8" name="Straight Connector 7"/>
        <cdr:cNvSpPr/>
      </cdr:nvSpPr>
      <cdr:spPr>
        <a:xfrm xmlns:a="http://schemas.openxmlformats.org/drawingml/2006/main" flipV="1">
          <a:off x="-404812" y="-1600200"/>
          <a:ext cx="0" cy="0"/>
        </a:xfrm>
        <a:prstGeom xmlns:a="http://schemas.openxmlformats.org/drawingml/2006/main" prst="line">
          <a:avLst/>
        </a:prstGeom>
        <a:noFill xmlns:a="http://schemas.openxmlformats.org/drawingml/2006/main"/>
        <a:ln xmlns:a="http://schemas.openxmlformats.org/drawingml/2006/main" w="9525" cap="flat" cmpd="sng" algn="ctr">
          <a:solidFill>
            <a:srgbClr val="D16349"/>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Georgia"/>
            </a:defRPr>
          </a:lvl1pPr>
          <a:lvl2pPr marL="457200" indent="0">
            <a:defRPr sz="1100">
              <a:solidFill>
                <a:sysClr val="windowText" lastClr="000000"/>
              </a:solidFill>
              <a:latin typeface="Georgia"/>
            </a:defRPr>
          </a:lvl2pPr>
          <a:lvl3pPr marL="914400" indent="0">
            <a:defRPr sz="1100">
              <a:solidFill>
                <a:sysClr val="windowText" lastClr="000000"/>
              </a:solidFill>
              <a:latin typeface="Georgia"/>
            </a:defRPr>
          </a:lvl3pPr>
          <a:lvl4pPr marL="1371600" indent="0">
            <a:defRPr sz="1100">
              <a:solidFill>
                <a:sysClr val="windowText" lastClr="000000"/>
              </a:solidFill>
              <a:latin typeface="Georgia"/>
            </a:defRPr>
          </a:lvl4pPr>
          <a:lvl5pPr marL="1828800" indent="0">
            <a:defRPr sz="1100">
              <a:solidFill>
                <a:sysClr val="windowText" lastClr="000000"/>
              </a:solidFill>
              <a:latin typeface="Georgia"/>
            </a:defRPr>
          </a:lvl5pPr>
          <a:lvl6pPr marL="2286000" indent="0">
            <a:defRPr sz="1100">
              <a:solidFill>
                <a:sysClr val="windowText" lastClr="000000"/>
              </a:solidFill>
              <a:latin typeface="Georgia"/>
            </a:defRPr>
          </a:lvl6pPr>
          <a:lvl7pPr marL="2743200" indent="0">
            <a:defRPr sz="1100">
              <a:solidFill>
                <a:sysClr val="windowText" lastClr="000000"/>
              </a:solidFill>
              <a:latin typeface="Georgia"/>
            </a:defRPr>
          </a:lvl7pPr>
          <a:lvl8pPr marL="3200400" indent="0">
            <a:defRPr sz="1100">
              <a:solidFill>
                <a:sysClr val="windowText" lastClr="000000"/>
              </a:solidFill>
              <a:latin typeface="Georgia"/>
            </a:defRPr>
          </a:lvl8pPr>
          <a:lvl9pPr marL="3657600" indent="0">
            <a:defRPr sz="1100">
              <a:solidFill>
                <a:sysClr val="windowText" lastClr="000000"/>
              </a:solidFill>
              <a:latin typeface="Georgia"/>
            </a:defRPr>
          </a:lvl9pPr>
        </a:lstStyle>
        <a:p xmlns:a="http://schemas.openxmlformats.org/drawingml/2006/main">
          <a:endParaRPr lang="en-US"/>
        </a:p>
      </cdr:txBody>
    </cdr:sp>
  </cdr:relSizeAnchor>
  <cdr:relSizeAnchor xmlns:cdr="http://schemas.openxmlformats.org/drawingml/2006/chartDrawing">
    <cdr:from>
      <cdr:x>0</cdr:x>
      <cdr:y>0</cdr:y>
    </cdr:from>
    <cdr:to>
      <cdr:x>0</cdr:x>
      <cdr:y>0</cdr:y>
    </cdr:to>
    <cdr:sp macro="" textlink="">
      <cdr:nvSpPr>
        <cdr:cNvPr id="9" name="Straight Connector 8"/>
        <cdr:cNvSpPr/>
      </cdr:nvSpPr>
      <cdr:spPr>
        <a:xfrm xmlns:a="http://schemas.openxmlformats.org/drawingml/2006/main">
          <a:off x="-404812" y="-1600200"/>
          <a:ext cx="0" cy="0"/>
        </a:xfrm>
        <a:prstGeom xmlns:a="http://schemas.openxmlformats.org/drawingml/2006/main" prst="line">
          <a:avLst/>
        </a:prstGeom>
        <a:noFill xmlns:a="http://schemas.openxmlformats.org/drawingml/2006/main"/>
        <a:ln xmlns:a="http://schemas.openxmlformats.org/drawingml/2006/main" w="9525" cap="flat" cmpd="sng" algn="ctr">
          <a:solidFill>
            <a:srgbClr val="D16349"/>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Georgia"/>
            </a:defRPr>
          </a:lvl1pPr>
          <a:lvl2pPr marL="457200" indent="0">
            <a:defRPr sz="1100">
              <a:solidFill>
                <a:sysClr val="windowText" lastClr="000000"/>
              </a:solidFill>
              <a:latin typeface="Georgia"/>
            </a:defRPr>
          </a:lvl2pPr>
          <a:lvl3pPr marL="914400" indent="0">
            <a:defRPr sz="1100">
              <a:solidFill>
                <a:sysClr val="windowText" lastClr="000000"/>
              </a:solidFill>
              <a:latin typeface="Georgia"/>
            </a:defRPr>
          </a:lvl3pPr>
          <a:lvl4pPr marL="1371600" indent="0">
            <a:defRPr sz="1100">
              <a:solidFill>
                <a:sysClr val="windowText" lastClr="000000"/>
              </a:solidFill>
              <a:latin typeface="Georgia"/>
            </a:defRPr>
          </a:lvl4pPr>
          <a:lvl5pPr marL="1828800" indent="0">
            <a:defRPr sz="1100">
              <a:solidFill>
                <a:sysClr val="windowText" lastClr="000000"/>
              </a:solidFill>
              <a:latin typeface="Georgia"/>
            </a:defRPr>
          </a:lvl5pPr>
          <a:lvl6pPr marL="2286000" indent="0">
            <a:defRPr sz="1100">
              <a:solidFill>
                <a:sysClr val="windowText" lastClr="000000"/>
              </a:solidFill>
              <a:latin typeface="Georgia"/>
            </a:defRPr>
          </a:lvl6pPr>
          <a:lvl7pPr marL="2743200" indent="0">
            <a:defRPr sz="1100">
              <a:solidFill>
                <a:sysClr val="windowText" lastClr="000000"/>
              </a:solidFill>
              <a:latin typeface="Georgia"/>
            </a:defRPr>
          </a:lvl7pPr>
          <a:lvl8pPr marL="3200400" indent="0">
            <a:defRPr sz="1100">
              <a:solidFill>
                <a:sysClr val="windowText" lastClr="000000"/>
              </a:solidFill>
              <a:latin typeface="Georgia"/>
            </a:defRPr>
          </a:lvl8pPr>
          <a:lvl9pPr marL="3657600" indent="0">
            <a:defRPr sz="1100">
              <a:solidFill>
                <a:sysClr val="windowText" lastClr="000000"/>
              </a:solidFill>
              <a:latin typeface="Georgia"/>
            </a:defRPr>
          </a:lvl9pPr>
        </a:lstStyle>
        <a:p xmlns:a="http://schemas.openxmlformats.org/drawingml/2006/main">
          <a:endParaRPr lang="en-US"/>
        </a:p>
      </cdr:txBody>
    </cdr:sp>
  </cdr:relSizeAnchor>
  <cdr:relSizeAnchor xmlns:cdr="http://schemas.openxmlformats.org/drawingml/2006/chartDrawing">
    <cdr:from>
      <cdr:x>0.18843</cdr:x>
      <cdr:y>0.40893</cdr:y>
    </cdr:from>
    <cdr:to>
      <cdr:x>0.18843</cdr:x>
      <cdr:y>0.4709</cdr:y>
    </cdr:to>
    <cdr:sp macro="" textlink="">
      <cdr:nvSpPr>
        <cdr:cNvPr id="11" name="Straight Connector 10"/>
        <cdr:cNvSpPr/>
      </cdr:nvSpPr>
      <cdr:spPr>
        <a:xfrm xmlns:a="http://schemas.openxmlformats.org/drawingml/2006/main" rot="5400000">
          <a:off x="1574900" y="1900808"/>
          <a:ext cx="1" cy="28803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0.37796</cdr:x>
      <cdr:y>0.40893</cdr:y>
    </cdr:from>
    <cdr:to>
      <cdr:x>0.37796</cdr:x>
      <cdr:y>0.4709</cdr:y>
    </cdr:to>
    <cdr:sp macro="" textlink="">
      <cdr:nvSpPr>
        <cdr:cNvPr id="13" name="Straight Connector 12"/>
        <cdr:cNvSpPr/>
      </cdr:nvSpPr>
      <cdr:spPr>
        <a:xfrm xmlns:a="http://schemas.openxmlformats.org/drawingml/2006/main" rot="5400000">
          <a:off x="3159076" y="1900808"/>
          <a:ext cx="0" cy="28803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0.18843</cdr:x>
      <cdr:y>0.40893</cdr:y>
    </cdr:from>
    <cdr:to>
      <cdr:x>0.37796</cdr:x>
      <cdr:y>0.40893</cdr:y>
    </cdr:to>
    <cdr:sp macro="" textlink="">
      <cdr:nvSpPr>
        <cdr:cNvPr id="15" name="Straight Connector 14"/>
        <cdr:cNvSpPr/>
      </cdr:nvSpPr>
      <cdr:spPr>
        <a:xfrm xmlns:a="http://schemas.openxmlformats.org/drawingml/2006/main">
          <a:off x="1574900" y="1900808"/>
          <a:ext cx="1584176"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0.18843</cdr:x>
      <cdr:y>0.4709</cdr:y>
    </cdr:from>
    <cdr:to>
      <cdr:x>0.37796</cdr:x>
      <cdr:y>0.4709</cdr:y>
    </cdr:to>
    <cdr:sp macro="" textlink="">
      <cdr:nvSpPr>
        <cdr:cNvPr id="17" name="Straight Connector 16"/>
        <cdr:cNvSpPr/>
      </cdr:nvSpPr>
      <cdr:spPr>
        <a:xfrm xmlns:a="http://schemas.openxmlformats.org/drawingml/2006/main">
          <a:off x="1574900" y="2188840"/>
          <a:ext cx="1584176"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0.37796</cdr:x>
      <cdr:y>0.33148</cdr:y>
    </cdr:from>
    <cdr:to>
      <cdr:x>0.8518</cdr:x>
      <cdr:y>0.4709</cdr:y>
    </cdr:to>
    <cdr:sp macro="" textlink="">
      <cdr:nvSpPr>
        <cdr:cNvPr id="27" name="Straight Connector 26"/>
        <cdr:cNvSpPr/>
      </cdr:nvSpPr>
      <cdr:spPr>
        <a:xfrm xmlns:a="http://schemas.openxmlformats.org/drawingml/2006/main" flipV="1">
          <a:off x="3159076" y="1540768"/>
          <a:ext cx="3960440" cy="64807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0.18843</cdr:x>
      <cdr:y>0.17656</cdr:y>
    </cdr:from>
    <cdr:to>
      <cdr:x>0.33489</cdr:x>
      <cdr:y>0.40893</cdr:y>
    </cdr:to>
    <cdr:sp macro="" textlink="">
      <cdr:nvSpPr>
        <cdr:cNvPr id="31" name="Straight Connector 30"/>
        <cdr:cNvSpPr/>
      </cdr:nvSpPr>
      <cdr:spPr>
        <a:xfrm xmlns:a="http://schemas.openxmlformats.org/drawingml/2006/main" flipV="1">
          <a:off x="1574900" y="820688"/>
          <a:ext cx="1224136" cy="108012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0.18843</cdr:x>
      <cdr:y>0.33148</cdr:y>
    </cdr:from>
    <cdr:to>
      <cdr:x>0.33489</cdr:x>
      <cdr:y>0.4709</cdr:y>
    </cdr:to>
    <cdr:sp macro="" textlink="">
      <cdr:nvSpPr>
        <cdr:cNvPr id="33" name="Straight Connector 32"/>
        <cdr:cNvSpPr/>
      </cdr:nvSpPr>
      <cdr:spPr>
        <a:xfrm xmlns:a="http://schemas.openxmlformats.org/drawingml/2006/main" flipV="1">
          <a:off x="1574900" y="1540768"/>
          <a:ext cx="1224136" cy="64807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0.48996</cdr:x>
      <cdr:y>0.26951</cdr:y>
    </cdr:from>
    <cdr:to>
      <cdr:x>0.9638</cdr:x>
      <cdr:y>0.285</cdr:y>
    </cdr:to>
    <cdr:sp macro="" textlink="">
      <cdr:nvSpPr>
        <cdr:cNvPr id="18" name="Straight Connector 17"/>
        <cdr:cNvSpPr/>
      </cdr:nvSpPr>
      <cdr:spPr>
        <a:xfrm xmlns:a="http://schemas.openxmlformats.org/drawingml/2006/main">
          <a:off x="4095180" y="1252736"/>
          <a:ext cx="3960440" cy="7200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0.48996</cdr:x>
      <cdr:y>0.06812</cdr:y>
    </cdr:from>
    <cdr:to>
      <cdr:x>0.9638</cdr:x>
      <cdr:y>0.17656</cdr:y>
    </cdr:to>
    <cdr:sp macro="" textlink="">
      <cdr:nvSpPr>
        <cdr:cNvPr id="14" name="Straight Connector 13"/>
        <cdr:cNvSpPr/>
      </cdr:nvSpPr>
      <cdr:spPr>
        <a:xfrm xmlns:a="http://schemas.openxmlformats.org/drawingml/2006/main" flipV="1">
          <a:off x="4095180" y="316632"/>
          <a:ext cx="3960440" cy="50405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0.52442</cdr:x>
      <cdr:y>0.06812</cdr:y>
    </cdr:from>
    <cdr:to>
      <cdr:x>0.9638</cdr:x>
      <cdr:y>0.285</cdr:y>
    </cdr:to>
    <cdr:sp macro="" textlink="">
      <cdr:nvSpPr>
        <cdr:cNvPr id="2" name="TextBox 1"/>
        <cdr:cNvSpPr txBox="1"/>
      </cdr:nvSpPr>
      <cdr:spPr>
        <a:xfrm xmlns:a="http://schemas.openxmlformats.org/drawingml/2006/main">
          <a:off x="4383212" y="316632"/>
          <a:ext cx="3672408" cy="1008112"/>
        </a:xfrm>
        <a:prstGeom xmlns:a="http://schemas.openxmlformats.org/drawingml/2006/main" prst="rect">
          <a:avLst/>
        </a:prstGeom>
        <a:solidFill xmlns:a="http://schemas.openxmlformats.org/drawingml/2006/main">
          <a:schemeClr val="bg1"/>
        </a:solidFill>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pPr algn="ctr" rtl="0"/>
          <a:r>
            <a:rPr lang="en-US" sz="1800" b="1" dirty="0" smtClean="0">
              <a:solidFill>
                <a:srgbClr val="FF0000"/>
              </a:solidFill>
              <a:latin typeface="Arial" pitchFamily="34" charset="0"/>
              <a:cs typeface="Arial" pitchFamily="34" charset="0"/>
            </a:rPr>
            <a:t>Expect others to reach for obj. in the place they last saw it, even when that belief is false</a:t>
          </a:r>
        </a:p>
      </cdr:txBody>
    </cdr:sp>
  </cdr:relSizeAnchor>
  <cdr:relSizeAnchor xmlns:cdr="http://schemas.openxmlformats.org/drawingml/2006/chartDrawing">
    <cdr:from>
      <cdr:x>0.29181</cdr:x>
      <cdr:y>0.17656</cdr:y>
    </cdr:from>
    <cdr:to>
      <cdr:x>0.48996</cdr:x>
      <cdr:y>0.17656</cdr:y>
    </cdr:to>
    <cdr:sp macro="" textlink="">
      <cdr:nvSpPr>
        <cdr:cNvPr id="4" name="Straight Connector 3"/>
        <cdr:cNvSpPr/>
      </cdr:nvSpPr>
      <cdr:spPr>
        <a:xfrm xmlns:a="http://schemas.openxmlformats.org/drawingml/2006/main">
          <a:off x="2438996" y="820688"/>
          <a:ext cx="1656184"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0.48996</cdr:x>
      <cdr:y>0.17656</cdr:y>
    </cdr:from>
    <cdr:to>
      <cdr:x>0.48996</cdr:x>
      <cdr:y>0.26951</cdr:y>
    </cdr:to>
    <cdr:sp macro="" textlink="">
      <cdr:nvSpPr>
        <cdr:cNvPr id="6" name="Straight Connector 5"/>
        <cdr:cNvSpPr/>
      </cdr:nvSpPr>
      <cdr:spPr>
        <a:xfrm xmlns:a="http://schemas.openxmlformats.org/drawingml/2006/main" rot="5400000">
          <a:off x="4095180" y="820688"/>
          <a:ext cx="0" cy="43204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0.29181</cdr:x>
      <cdr:y>0.26951</cdr:y>
    </cdr:from>
    <cdr:to>
      <cdr:x>0.48996</cdr:x>
      <cdr:y>0.26951</cdr:y>
    </cdr:to>
    <cdr:sp macro="" textlink="">
      <cdr:nvSpPr>
        <cdr:cNvPr id="8" name="Straight Connector 7"/>
        <cdr:cNvSpPr/>
      </cdr:nvSpPr>
      <cdr:spPr>
        <a:xfrm xmlns:a="http://schemas.openxmlformats.org/drawingml/2006/main" rot="10800000">
          <a:off x="2438995" y="1252736"/>
          <a:ext cx="1656185" cy="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0.29181</cdr:x>
      <cdr:y>0.17656</cdr:y>
    </cdr:from>
    <cdr:to>
      <cdr:x>0.29181</cdr:x>
      <cdr:y>0.26951</cdr:y>
    </cdr:to>
    <cdr:sp macro="" textlink="">
      <cdr:nvSpPr>
        <cdr:cNvPr id="10" name="Straight Connector 9"/>
        <cdr:cNvSpPr/>
      </cdr:nvSpPr>
      <cdr:spPr>
        <a:xfrm xmlns:a="http://schemas.openxmlformats.org/drawingml/2006/main" rot="5400000" flipH="1" flipV="1">
          <a:off x="2222972" y="1036712"/>
          <a:ext cx="432048"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0.30042</cdr:x>
      <cdr:y>0.06812</cdr:y>
    </cdr:from>
    <cdr:to>
      <cdr:x>0.52442</cdr:x>
      <cdr:y>0.17656</cdr:y>
    </cdr:to>
    <cdr:sp macro="" textlink="">
      <cdr:nvSpPr>
        <cdr:cNvPr id="12" name="Straight Connector 11"/>
        <cdr:cNvSpPr/>
      </cdr:nvSpPr>
      <cdr:spPr>
        <a:xfrm xmlns:a="http://schemas.openxmlformats.org/drawingml/2006/main" flipV="1">
          <a:off x="2511004" y="316632"/>
          <a:ext cx="1872208" cy="50405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0.29181</cdr:x>
      <cdr:y>0.26951</cdr:y>
    </cdr:from>
    <cdr:to>
      <cdr:x>0.52442</cdr:x>
      <cdr:y>0.285</cdr:y>
    </cdr:to>
    <cdr:sp macro="" textlink="">
      <cdr:nvSpPr>
        <cdr:cNvPr id="16" name="Straight Connector 15"/>
        <cdr:cNvSpPr/>
      </cdr:nvSpPr>
      <cdr:spPr>
        <a:xfrm xmlns:a="http://schemas.openxmlformats.org/drawingml/2006/main">
          <a:off x="2438996" y="1252736"/>
          <a:ext cx="1944216" cy="7200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85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fld id="{C92ED7C4-C373-4122-AFF2-6A00D3313D5E}" type="datetimeFigureOut">
              <a:rPr lang="en-US"/>
              <a:pPr>
                <a:defRPr/>
              </a:pPr>
              <a:t>3/3/11</a:t>
            </a:fld>
            <a:endParaRPr lang="en-US"/>
          </a:p>
        </p:txBody>
      </p:sp>
      <p:sp>
        <p:nvSpPr>
          <p:cNvPr id="1085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85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8CCA090-9B73-4B94-9A84-B812749770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59C6EA10-A98D-4453-8DE9-E7F53FE4E7D7}" type="datetimeFigureOut">
              <a:rPr lang="en-US"/>
              <a:pPr>
                <a:defRPr/>
              </a:pPr>
              <a:t>3/3/11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198B28A-674C-417E-BF56-A662234790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345B0B-9CB1-4E54-A80A-8F5DB11027D4}" type="slidenum">
              <a:rPr lang="en-US">
                <a:ea typeface="ＭＳ Ｐゴシック" pitchFamily="-123" charset="-128"/>
                <a:cs typeface="ＭＳ Ｐゴシック" pitchFamily="-123" charset="-128"/>
              </a:rPr>
              <a:pPr fontAlgn="base">
                <a:spcBef>
                  <a:spcPct val="0"/>
                </a:spcBef>
                <a:spcAft>
                  <a:spcPct val="0"/>
                </a:spcAft>
                <a:defRPr/>
              </a:pPr>
              <a:t>1</a:t>
            </a:fld>
            <a:endParaRPr lang="en-US">
              <a:ea typeface="ＭＳ Ｐゴシック" pitchFamily="-123" charset="-128"/>
              <a:cs typeface="ＭＳ Ｐゴシック" pitchFamily="-123"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So, with this explosion of research, two tracks emerged – two main factors that might be driving ToM development - EF and language.</a:t>
            </a:r>
          </a:p>
          <a:p>
            <a:pPr eaLnBrk="1" hangingPunct="1">
              <a:spcBef>
                <a:spcPct val="0"/>
              </a:spcBef>
            </a:pPr>
            <a:endParaRPr lang="en-US" sz="1400" smtClean="0"/>
          </a:p>
          <a:p>
            <a:pPr eaLnBrk="1" hangingPunct="1">
              <a:spcBef>
                <a:spcPct val="0"/>
              </a:spcBef>
            </a:pPr>
            <a:r>
              <a:rPr lang="en-US" sz="1400" smtClean="0"/>
              <a:t>We’ll focus on the language track today. SLIDE</a:t>
            </a:r>
          </a:p>
          <a:p>
            <a:pPr eaLnBrk="1" hangingPunct="1">
              <a:spcBef>
                <a:spcPct val="0"/>
              </a:spcBef>
            </a:pPr>
            <a:endParaRPr lang="en-US" sz="1400" smtClean="0"/>
          </a:p>
          <a:p>
            <a:pPr eaLnBrk="1" hangingPunct="1">
              <a:spcBef>
                <a:spcPct val="0"/>
              </a:spcBef>
            </a:pPr>
            <a:r>
              <a:rPr lang="en-US" sz="1400" b="1" smtClean="0"/>
              <a:t>NOTE: </a:t>
            </a:r>
            <a:r>
              <a:rPr lang="en-US" sz="1400" smtClean="0"/>
              <a:t>Don’t go into EF in depth.</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9CA552-9FF8-43A0-8D54-842AA3015CBC}" type="slidenum">
              <a:rPr lang="en-US">
                <a:ea typeface="ＭＳ Ｐゴシック" pitchFamily="-123" charset="-128"/>
                <a:cs typeface="ＭＳ Ｐゴシック" pitchFamily="-123" charset="-128"/>
              </a:rPr>
              <a:pPr fontAlgn="base">
                <a:spcBef>
                  <a:spcPct val="0"/>
                </a:spcBef>
                <a:spcAft>
                  <a:spcPct val="0"/>
                </a:spcAft>
                <a:defRPr/>
              </a:pPr>
              <a:t>10</a:t>
            </a:fld>
            <a:endParaRPr lang="en-US">
              <a:ea typeface="ＭＳ Ｐゴシック" pitchFamily="-123" charset="-128"/>
              <a:cs typeface="ＭＳ Ｐゴシック" pitchFamily="-123"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But first, a discussion question!  READ  Take a minute to think about it, and I’d be happy to hear your thoughts now.  DISCUSS.</a:t>
            </a: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58E05F-441C-4C8B-809C-628829756D8D}" type="slidenum">
              <a:rPr lang="en-US">
                <a:ea typeface="ＭＳ Ｐゴシック" pitchFamily="-123" charset="-128"/>
                <a:cs typeface="ＭＳ Ｐゴシック" pitchFamily="-123" charset="-128"/>
              </a:rPr>
              <a:pPr fontAlgn="base">
                <a:spcBef>
                  <a:spcPct val="0"/>
                </a:spcBef>
                <a:spcAft>
                  <a:spcPct val="0"/>
                </a:spcAft>
                <a:defRPr/>
              </a:pPr>
              <a:t>11</a:t>
            </a:fld>
            <a:endParaRPr lang="en-US">
              <a:ea typeface="ＭＳ Ｐゴシック" pitchFamily="-123" charset="-128"/>
              <a:cs typeface="ＭＳ Ｐゴシック" pitchFamily="-123"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Now, I’ll narrow the question for you, and I’ll also give you some options for answers. READ.  By a vote of hands, A… B… C… </a:t>
            </a: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EB57B4-509C-4521-821D-4ACADFE01035}" type="slidenum">
              <a:rPr lang="en-US">
                <a:ea typeface="ＭＳ Ｐゴシック" pitchFamily="-123" charset="-128"/>
                <a:cs typeface="ＭＳ Ｐゴシック" pitchFamily="-123" charset="-128"/>
              </a:rPr>
              <a:pPr fontAlgn="base">
                <a:spcBef>
                  <a:spcPct val="0"/>
                </a:spcBef>
                <a:spcAft>
                  <a:spcPct val="0"/>
                </a:spcAft>
                <a:defRPr/>
              </a:pPr>
              <a:t>12</a:t>
            </a:fld>
            <a:endParaRPr lang="en-US">
              <a:ea typeface="ＭＳ Ｐゴシック" pitchFamily="-123" charset="-128"/>
              <a:cs typeface="ＭＳ Ｐゴシック" pitchFamily="-123"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It seems that not everyone agrees about this question, so let’s take a couple of minutes to talk, in groups of two, to the person sitting next to you about why you think your answer is correct and see if you can reach a consensus.</a:t>
            </a:r>
          </a:p>
          <a:p>
            <a:pPr eaLnBrk="1" hangingPunct="1">
              <a:spcBef>
                <a:spcPct val="0"/>
              </a:spcBef>
            </a:pPr>
            <a:r>
              <a:rPr lang="en-US" sz="1400" smtClean="0"/>
              <a:t>DISCUSS</a:t>
            </a:r>
          </a:p>
          <a:p>
            <a:pPr eaLnBrk="1" hangingPunct="1">
              <a:spcBef>
                <a:spcPct val="0"/>
              </a:spcBef>
            </a:pPr>
            <a:r>
              <a:rPr lang="en-US" sz="1400" smtClean="0"/>
              <a:t/>
            </a:r>
            <a:br>
              <a:rPr lang="en-US" sz="1400" smtClean="0"/>
            </a:br>
            <a:r>
              <a:rPr lang="en-US" sz="1400" smtClean="0"/>
              <a:t>Ok, the final answer is that we don’t know yet, but we hope that our study will help answer this question. SLIDE</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0A9F82-4A04-4141-9F57-C2947DA4D000}" type="slidenum">
              <a:rPr lang="en-US">
                <a:ea typeface="ＭＳ Ｐゴシック" pitchFamily="-123" charset="-128"/>
                <a:cs typeface="ＭＳ Ｐゴシック" pitchFamily="-123" charset="-128"/>
              </a:rPr>
              <a:pPr fontAlgn="base">
                <a:spcBef>
                  <a:spcPct val="0"/>
                </a:spcBef>
                <a:spcAft>
                  <a:spcPct val="0"/>
                </a:spcAft>
                <a:defRPr/>
              </a:pPr>
              <a:t>13</a:t>
            </a:fld>
            <a:endParaRPr lang="en-US">
              <a:ea typeface="ＭＳ Ｐゴシック" pitchFamily="-123" charset="-128"/>
              <a:cs typeface="ＭＳ Ｐゴシック" pitchFamily="-123"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That was a great discussion about the relationship between language and ToM.  </a:t>
            </a:r>
          </a:p>
          <a:p>
            <a:pPr eaLnBrk="1" hangingPunct="1">
              <a:spcBef>
                <a:spcPct val="0"/>
              </a:spcBef>
            </a:pPr>
            <a:endParaRPr lang="en-US" sz="1400" smtClean="0"/>
          </a:p>
          <a:p>
            <a:pPr eaLnBrk="1" hangingPunct="1">
              <a:spcBef>
                <a:spcPct val="0"/>
              </a:spcBef>
            </a:pPr>
            <a:r>
              <a:rPr lang="en-US" sz="1400" smtClean="0"/>
              <a:t>Now, I’ll add what I think about it.  As you saw from the paper you read, there are quite a few different theories about the relationship between ToM and language.  </a:t>
            </a:r>
          </a:p>
          <a:p>
            <a:pPr eaLnBrk="1" hangingPunct="1">
              <a:spcBef>
                <a:spcPct val="0"/>
              </a:spcBef>
            </a:pPr>
            <a:endParaRPr lang="en-US" sz="1400" smtClean="0"/>
          </a:p>
          <a:p>
            <a:pPr eaLnBrk="1" hangingPunct="1">
              <a:spcBef>
                <a:spcPct val="0"/>
              </a:spcBef>
            </a:pPr>
            <a:r>
              <a:rPr lang="en-US" sz="1400" smtClean="0"/>
              <a:t>Some theories book EF or working memory as the mediator of ToM, while others say that it’s language that controls ToM. </a:t>
            </a:r>
          </a:p>
          <a:p>
            <a:pPr eaLnBrk="1" hangingPunct="1">
              <a:spcBef>
                <a:spcPct val="0"/>
              </a:spcBef>
            </a:pPr>
            <a:endParaRPr lang="en-US" sz="1400" smtClean="0"/>
          </a:p>
          <a:p>
            <a:pPr eaLnBrk="1" hangingPunct="1">
              <a:spcBef>
                <a:spcPct val="0"/>
              </a:spcBef>
            </a:pPr>
            <a:r>
              <a:rPr lang="en-US" sz="1400" smtClean="0"/>
              <a:t>It has been relatively well-established in the literature that linguistic competency and language fluency is essential to toddler ToM development, as you should have seen from the intro of the paper.</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85066F-3255-4AB0-8218-67F8A5EF3848}" type="slidenum">
              <a:rPr lang="en-US">
                <a:ea typeface="ＭＳ Ｐゴシック" pitchFamily="-123" charset="-128"/>
                <a:cs typeface="ＭＳ Ｐゴシック" pitchFamily="-123" charset="-128"/>
              </a:rPr>
              <a:pPr fontAlgn="base">
                <a:spcBef>
                  <a:spcPct val="0"/>
                </a:spcBef>
                <a:spcAft>
                  <a:spcPct val="0"/>
                </a:spcAft>
                <a:defRPr/>
              </a:pPr>
              <a:t>14</a:t>
            </a:fld>
            <a:endParaRPr lang="en-US">
              <a:ea typeface="ＭＳ Ｐゴシック" pitchFamily="-123" charset="-128"/>
              <a:cs typeface="ＭＳ Ｐゴシック" pitchFamily="-123"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1B7D15-F932-43E4-93D9-08C9518CF00D}" type="slidenum">
              <a:rPr lang="en-US">
                <a:ea typeface="ＭＳ Ｐゴシック" pitchFamily="-123" charset="-128"/>
                <a:cs typeface="ＭＳ Ｐゴシック" pitchFamily="-123" charset="-128"/>
              </a:rPr>
              <a:pPr fontAlgn="base">
                <a:spcBef>
                  <a:spcPct val="0"/>
                </a:spcBef>
                <a:spcAft>
                  <a:spcPct val="0"/>
                </a:spcAft>
                <a:defRPr/>
              </a:pPr>
              <a:t>15</a:t>
            </a:fld>
            <a:endParaRPr lang="en-US">
              <a:ea typeface="ＭＳ Ｐゴシック" pitchFamily="-123" charset="-128"/>
              <a:cs typeface="ＭＳ Ｐゴシック" pitchFamily="-123"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Mention that deaf kids have different language experiences - which leads to different degrees of language delays - which also leads to corresponding delays in toddler ToM.</a:t>
            </a:r>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347D0C-8A2E-4CA6-9D92-5412ED1F579B}" type="slidenum">
              <a:rPr lang="en-US">
                <a:ea typeface="ＭＳ Ｐゴシック" pitchFamily="-123" charset="-128"/>
                <a:cs typeface="ＭＳ Ｐゴシック" pitchFamily="-123" charset="-128"/>
              </a:rPr>
              <a:pPr fontAlgn="base">
                <a:spcBef>
                  <a:spcPct val="0"/>
                </a:spcBef>
                <a:spcAft>
                  <a:spcPct val="0"/>
                </a:spcAft>
                <a:defRPr/>
              </a:pPr>
              <a:t>16</a:t>
            </a:fld>
            <a:endParaRPr lang="en-US">
              <a:ea typeface="ＭＳ Ｐゴシック" pitchFamily="-123" charset="-128"/>
              <a:cs typeface="ＭＳ Ｐゴシック" pitchFamily="-123"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1D2F75AB-4559-4CF4-9FDE-830278344C1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Placeholder 2"/>
          <p:cNvSpPr>
            <a:spLocks noGrp="1" noRot="1" noChangeAspect="1"/>
          </p:cNvSpPr>
          <p:nvPr>
            <p:ph type="sldImg"/>
          </p:nvPr>
        </p:nvSpPr>
        <p:spPr bwMode="auto">
          <a:noFill/>
          <a:ln>
            <a:solidFill>
              <a:srgbClr val="000000"/>
            </a:solidFill>
            <a:miter lim="800000"/>
            <a:headEnd/>
            <a:tailEnd/>
          </a:ln>
        </p:spPr>
      </p:sp>
      <p:sp>
        <p:nvSpPr>
          <p:cNvPr id="51202"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400" smtClean="0"/>
              <a:t>I’m going to quickly go over some of the results from the paper you read – which was a study on Deaf children about ToM and language.  </a:t>
            </a:r>
          </a:p>
          <a:p>
            <a:pPr eaLnBrk="1" hangingPunct="1"/>
            <a:endParaRPr lang="en-US" sz="1400" smtClean="0"/>
          </a:p>
          <a:p>
            <a:pPr eaLnBrk="1" hangingPunct="1"/>
            <a:r>
              <a:rPr lang="en-US" sz="1400" smtClean="0"/>
              <a:t>These are results from the Toddler ToM tasks, and you can see here – the hearing kids are doing the best.  They pass at a very good rate when they’re 5 and 6 years old.  </a:t>
            </a:r>
          </a:p>
          <a:p>
            <a:pPr eaLnBrk="1" hangingPunct="1"/>
            <a:endParaRPr lang="en-US" sz="1400" smtClean="0"/>
          </a:p>
          <a:p>
            <a:pPr eaLnBrk="1" hangingPunct="1"/>
            <a:r>
              <a:rPr lang="en-US" sz="1400" smtClean="0"/>
              <a:t>Now, the line directly below them, are the signing deaf children who were born to deaf parents.  The results of the hearing and the native signing deaf kids are very similar, and that’s not surprising. </a:t>
            </a:r>
          </a:p>
          <a:p>
            <a:pPr eaLnBrk="1" hangingPunct="1"/>
            <a:endParaRPr lang="en-US" sz="1400" smtClean="0"/>
          </a:p>
          <a:p>
            <a:pPr eaLnBrk="1" hangingPunct="1"/>
            <a:r>
              <a:rPr lang="en-US" sz="1400" smtClean="0"/>
              <a:t>Can someone explain why?  ANSWER.  </a:t>
            </a:r>
          </a:p>
          <a:p>
            <a:pPr eaLnBrk="1" hangingPunct="1"/>
            <a:endParaRPr lang="en-US" sz="1400" smtClean="0"/>
          </a:p>
          <a:p>
            <a:pPr eaLnBrk="1" hangingPunct="1"/>
            <a:r>
              <a:rPr lang="en-US" sz="1400" smtClean="0"/>
              <a:t>Then you can see on the bottom of the chart, the Oral and signing deaf children of hearing parents are much more delayed on ToM, which is to be expected.</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z="1400" smtClean="0"/>
              <a:t>I also want to mention briefly here how Deaf kids do on some other ToM tasks.  </a:t>
            </a:r>
          </a:p>
          <a:p>
            <a:pPr eaLnBrk="1" hangingPunct="1">
              <a:lnSpc>
                <a:spcPct val="90000"/>
              </a:lnSpc>
              <a:spcBef>
                <a:spcPct val="0"/>
              </a:spcBef>
            </a:pPr>
            <a:endParaRPr lang="en-US" sz="1400" smtClean="0"/>
          </a:p>
          <a:p>
            <a:pPr eaLnBrk="1" hangingPunct="1">
              <a:lnSpc>
                <a:spcPct val="90000"/>
              </a:lnSpc>
              <a:spcBef>
                <a:spcPct val="0"/>
              </a:spcBef>
            </a:pPr>
            <a:r>
              <a:rPr lang="en-US" sz="1400" smtClean="0"/>
              <a:t>There have been mixed results in the research, and also, not very much literature that actually compares deaf to hearing kids.  </a:t>
            </a:r>
          </a:p>
          <a:p>
            <a:pPr eaLnBrk="1" hangingPunct="1">
              <a:lnSpc>
                <a:spcPct val="90000"/>
              </a:lnSpc>
              <a:spcBef>
                <a:spcPct val="0"/>
              </a:spcBef>
            </a:pPr>
            <a:endParaRPr lang="en-US" sz="1400" smtClean="0"/>
          </a:p>
          <a:p>
            <a:pPr eaLnBrk="1" hangingPunct="1">
              <a:lnSpc>
                <a:spcPct val="90000"/>
              </a:lnSpc>
              <a:spcBef>
                <a:spcPct val="0"/>
              </a:spcBef>
            </a:pPr>
            <a:r>
              <a:rPr lang="en-US" sz="1400" smtClean="0"/>
              <a:t>They are not delayed in Deception, which depends on some understanding of false-beliefs.  But, really related to ToM.</a:t>
            </a:r>
          </a:p>
          <a:p>
            <a:pPr eaLnBrk="1" hangingPunct="1">
              <a:lnSpc>
                <a:spcPct val="90000"/>
              </a:lnSpc>
              <a:spcBef>
                <a:spcPct val="0"/>
              </a:spcBef>
            </a:pPr>
            <a:endParaRPr lang="en-US" sz="1400" smtClean="0"/>
          </a:p>
          <a:p>
            <a:pPr eaLnBrk="1" hangingPunct="1">
              <a:lnSpc>
                <a:spcPct val="90000"/>
              </a:lnSpc>
              <a:spcBef>
                <a:spcPct val="0"/>
              </a:spcBef>
            </a:pPr>
            <a:r>
              <a:rPr lang="en-US" sz="1400" smtClean="0"/>
              <a:t> However, they are delayed in their understanding of the senses of seeing and hearing.  </a:t>
            </a:r>
          </a:p>
          <a:p>
            <a:pPr eaLnBrk="1" hangingPunct="1">
              <a:lnSpc>
                <a:spcPct val="90000"/>
              </a:lnSpc>
              <a:spcBef>
                <a:spcPct val="0"/>
              </a:spcBef>
            </a:pPr>
            <a:endParaRPr lang="en-US" sz="1400" smtClean="0"/>
          </a:p>
          <a:p>
            <a:pPr eaLnBrk="1" hangingPunct="1">
              <a:lnSpc>
                <a:spcPct val="90000"/>
              </a:lnSpc>
              <a:spcBef>
                <a:spcPct val="0"/>
              </a:spcBef>
            </a:pPr>
            <a:r>
              <a:rPr lang="en-US" sz="1400" smtClean="0"/>
              <a:t>What that means is that they were delayed in understanding that knowledge can be obtained through seeing and hearing.  They are also delayed in JA. </a:t>
            </a:r>
          </a:p>
          <a:p>
            <a:pPr eaLnBrk="1" hangingPunct="1">
              <a:lnSpc>
                <a:spcPct val="90000"/>
              </a:lnSpc>
              <a:spcBef>
                <a:spcPct val="0"/>
              </a:spcBef>
            </a:pPr>
            <a:endParaRPr lang="en-US" smtClean="0"/>
          </a:p>
          <a:p>
            <a:pPr eaLnBrk="1" hangingPunct="1">
              <a:lnSpc>
                <a:spcPct val="90000"/>
              </a:lnSpc>
              <a:spcBef>
                <a:spcPct val="0"/>
              </a:spcBef>
            </a:pPr>
            <a:r>
              <a:rPr lang="en-US" sz="800" smtClean="0"/>
              <a:t>Gale E. &amp; Schick, B. (2009). Symbol-Infused Joint Attention and Language Use in Mothers With Deaf and Hearing Toddlers.  </a:t>
            </a:r>
            <a:r>
              <a:rPr lang="en-US" sz="800" i="1" smtClean="0"/>
              <a:t>American Annals of the Deaf, 153, </a:t>
            </a:r>
            <a:r>
              <a:rPr lang="en-US" sz="800" smtClean="0"/>
              <a:t>484-503.</a:t>
            </a:r>
          </a:p>
          <a:p>
            <a:pPr eaLnBrk="1" hangingPunct="1">
              <a:lnSpc>
                <a:spcPct val="90000"/>
              </a:lnSpc>
              <a:spcBef>
                <a:spcPct val="0"/>
              </a:spcBef>
            </a:pPr>
            <a:endParaRPr lang="en-US" sz="800" smtClean="0"/>
          </a:p>
          <a:p>
            <a:pPr eaLnBrk="1" hangingPunct="1">
              <a:lnSpc>
                <a:spcPct val="90000"/>
              </a:lnSpc>
              <a:spcBef>
                <a:spcPct val="0"/>
              </a:spcBef>
            </a:pPr>
            <a:r>
              <a:rPr lang="en-US" sz="800" smtClean="0"/>
              <a:t>Gale, E., de Villiers, P., Pyers, J., Schick, B. &amp; Hoffmeister, R. (2009).  Deception in Oral and Signing Children: Not Delayed nor Dependent on Complex Language.  SRCD Convention, Denver, CO.</a:t>
            </a:r>
          </a:p>
          <a:p>
            <a:pPr eaLnBrk="1" hangingPunct="1">
              <a:lnSpc>
                <a:spcPct val="90000"/>
              </a:lnSpc>
              <a:spcBef>
                <a:spcPct val="0"/>
              </a:spcBef>
            </a:pPr>
            <a:endParaRPr lang="en-US" sz="800" smtClean="0"/>
          </a:p>
          <a:p>
            <a:pPr eaLnBrk="1" hangingPunct="1">
              <a:lnSpc>
                <a:spcPct val="90000"/>
              </a:lnSpc>
              <a:spcBef>
                <a:spcPct val="0"/>
              </a:spcBef>
            </a:pPr>
            <a:r>
              <a:rPr lang="en-US" sz="800" smtClean="0"/>
              <a:t>Schmidt, E. (2011). “Children’s Understanding of the Knowledge Gained Through Seeing and Through Hearing”  Unpublished thesis, Wellesley College.</a:t>
            </a:r>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0DA836-D617-4D3C-A4CA-F216B307471C}" type="slidenum">
              <a:rPr lang="en-US">
                <a:ea typeface="ＭＳ Ｐゴシック" pitchFamily="-123" charset="-128"/>
                <a:cs typeface="ＭＳ Ｐゴシック" pitchFamily="-123" charset="-128"/>
              </a:rPr>
              <a:pPr fontAlgn="base">
                <a:spcBef>
                  <a:spcPct val="0"/>
                </a:spcBef>
                <a:spcAft>
                  <a:spcPct val="0"/>
                </a:spcAft>
                <a:defRPr/>
              </a:pPr>
              <a:t>19</a:t>
            </a:fld>
            <a:endParaRPr lang="en-US">
              <a:ea typeface="ＭＳ Ｐゴシック" pitchFamily="-123" charset="-128"/>
              <a:cs typeface="ＭＳ Ｐゴシック" pitchFamily="-12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Placeholder 2"/>
          <p:cNvSpPr>
            <a:spLocks noGrp="1" noRot="1" noChangeAspect="1"/>
          </p:cNvSpPr>
          <p:nvPr>
            <p:ph type="sldImg"/>
          </p:nvPr>
        </p:nvSpPr>
        <p:spPr bwMode="auto">
          <a:noFill/>
          <a:ln>
            <a:solidFill>
              <a:srgbClr val="000000"/>
            </a:solidFill>
            <a:miter lim="800000"/>
            <a:headEnd/>
            <a:tailEnd/>
          </a:ln>
        </p:spPr>
      </p:sp>
      <p:sp>
        <p:nvSpPr>
          <p:cNvPr id="1843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xfrm>
            <a:off x="685800" y="4343400"/>
            <a:ext cx="5486400" cy="4495800"/>
          </a:xfrm>
          <a:noFill/>
        </p:spPr>
        <p:txBody>
          <a:bodyPr wrap="square" numCol="1" anchor="t" anchorCtr="0" compatLnSpc="1">
            <a:prstTxWarp prst="textNoShape">
              <a:avLst/>
            </a:prstTxWarp>
          </a:bodyPr>
          <a:lstStyle/>
          <a:p>
            <a:pPr eaLnBrk="1" hangingPunct="1">
              <a:spcBef>
                <a:spcPct val="0"/>
              </a:spcBef>
            </a:pPr>
            <a:r>
              <a:rPr lang="en-US" sz="1400" smtClean="0"/>
              <a:t>There are certainly quite a few theories out there, and we’ll focus on one today – Jill de Villiers’ syntactic theory.  To put it in a simple way – the child must master full syntax of mental verbs to represent in his own mind the belief states of other people.  Jill looks at sentence complements in specific, and argues that understanding of those comes before false-belief understanding.  one has to understand complements before understanding false-belief.  So, I have two sample sentences.  The first one is a simple sentence –it was in the cabinet. It can either be true or false.  READ second one.  The complement is “it was in the cabinet” for the second one – it is a phrase that depends on the main verb of “she thought.”  The second sentence is more complex, as the complement can either be T/F, but the whole sentence will still be true. This syntactic structure is the best or only way we talk about FBs, and might be also how we represent FBs in the language of thought - or Chomsky’s I-Language as I mentioned before. We argue that understanding the second type of sentence is required for understanding explicit FBs.  The way we talk about false-belief reflects how we think about it.  If we don’t understand complements, then we can’t think about them.</a:t>
            </a:r>
          </a:p>
          <a:p>
            <a:pPr eaLnBrk="1" hangingPunct="1">
              <a:spcBef>
                <a:spcPct val="0"/>
              </a:spcBef>
            </a:pPr>
            <a:r>
              <a:rPr lang="en-US" sz="1400" smtClean="0"/>
              <a:t>This is a pretty radical theory - basically, if we don’t have certain components of language, we can’t think about things.  What are your thoughts on that?</a:t>
            </a:r>
          </a:p>
          <a:p>
            <a:pPr eaLnBrk="1" hangingPunct="1">
              <a:spcBef>
                <a:spcPct val="0"/>
              </a:spcBef>
            </a:pPr>
            <a:endParaRPr lang="en-US" sz="800" smtClean="0"/>
          </a:p>
          <a:p>
            <a:pPr eaLnBrk="1" hangingPunct="1">
              <a:spcBef>
                <a:spcPct val="0"/>
              </a:spcBef>
            </a:pPr>
            <a:r>
              <a:rPr lang="en-US" sz="800" smtClean="0"/>
              <a:t>De Villiers, J. &amp; Pyers, J.  (2002)  Complements to cognition: a longitudinal study of the relationship between complex syntax and false-belief-understanding.  Cognitive Development 17, 1037-1060.</a:t>
            </a:r>
          </a:p>
          <a:p>
            <a:pPr eaLnBrk="1" hangingPunct="1">
              <a:spcBef>
                <a:spcPct val="0"/>
              </a:spcBef>
            </a:pPr>
            <a:endParaRPr lang="en-US" smtClean="0"/>
          </a:p>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18040D-21CB-410F-AEC7-4F301D86D4CD}" type="slidenum">
              <a:rPr lang="en-US">
                <a:ea typeface="ＭＳ Ｐゴシック" pitchFamily="-123" charset="-128"/>
                <a:cs typeface="ＭＳ Ｐゴシック" pitchFamily="-123" charset="-128"/>
              </a:rPr>
              <a:pPr fontAlgn="base">
                <a:spcBef>
                  <a:spcPct val="0"/>
                </a:spcBef>
                <a:spcAft>
                  <a:spcPct val="0"/>
                </a:spcAft>
                <a:defRPr/>
              </a:pPr>
              <a:t>20</a:t>
            </a:fld>
            <a:endParaRPr lang="en-US">
              <a:ea typeface="ＭＳ Ｐゴシック" pitchFamily="-123" charset="-128"/>
              <a:cs typeface="ＭＳ Ｐゴシック" pitchFamily="-123"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400"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184429-BDA0-4906-A153-5591C7CCCE3E}" type="slidenum">
              <a:rPr lang="en-US">
                <a:ea typeface="ＭＳ Ｐゴシック" pitchFamily="-123" charset="-128"/>
                <a:cs typeface="ＭＳ Ｐゴシック" pitchFamily="-123" charset="-128"/>
              </a:rPr>
              <a:pPr fontAlgn="base">
                <a:spcBef>
                  <a:spcPct val="0"/>
                </a:spcBef>
                <a:spcAft>
                  <a:spcPct val="0"/>
                </a:spcAft>
                <a:defRPr/>
              </a:pPr>
              <a:t>21</a:t>
            </a:fld>
            <a:endParaRPr lang="en-US">
              <a:ea typeface="ＭＳ Ｐゴシック" pitchFamily="-123" charset="-128"/>
              <a:cs typeface="ＭＳ Ｐゴシック" pitchFamily="-123"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It’s possible that language and young ToM are two entirely separate processes that do not directly influence each other.  </a:t>
            </a:r>
          </a:p>
          <a:p>
            <a:pPr eaLnBrk="1" hangingPunct="1">
              <a:spcBef>
                <a:spcPct val="0"/>
              </a:spcBef>
            </a:pPr>
            <a:endParaRPr lang="en-US" sz="1400" smtClean="0"/>
          </a:p>
          <a:p>
            <a:pPr eaLnBrk="1" hangingPunct="1">
              <a:spcBef>
                <a:spcPct val="0"/>
              </a:spcBef>
            </a:pPr>
            <a:r>
              <a:rPr lang="en-US" sz="1400" smtClean="0"/>
              <a:t>If so, then we should find that deaf and hearing kids perform equally well on ToM tasks when they’re infants.  </a:t>
            </a:r>
          </a:p>
          <a:p>
            <a:pPr eaLnBrk="1" hangingPunct="1">
              <a:spcBef>
                <a:spcPct val="0"/>
              </a:spcBef>
            </a:pPr>
            <a:endParaRPr lang="en-US" sz="1400" smtClean="0"/>
          </a:p>
          <a:p>
            <a:pPr eaLnBrk="1" hangingPunct="1">
              <a:spcBef>
                <a:spcPct val="0"/>
              </a:spcBef>
            </a:pPr>
            <a:r>
              <a:rPr lang="en-US" sz="1400" smtClean="0"/>
              <a:t>Then, later down the road, the deaf kids become delayed in toddler ToM, especially in classical false-belief. </a:t>
            </a:r>
          </a:p>
          <a:p>
            <a:pPr eaLnBrk="1" hangingPunct="1">
              <a:spcBef>
                <a:spcPct val="0"/>
              </a:spcBef>
            </a:pPr>
            <a:endParaRPr lang="en-US" sz="1400" smtClean="0"/>
          </a:p>
          <a:p>
            <a:pPr eaLnBrk="1" hangingPunct="1">
              <a:spcBef>
                <a:spcPct val="0"/>
              </a:spcBef>
            </a:pPr>
            <a:r>
              <a:rPr lang="en-US" sz="1400" smtClean="0"/>
              <a:t>If our results support this timeline, then it would strongly suggest that the relationship between language and ToM isn’t as strong as we thought before.</a:t>
            </a:r>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ED8F86-2F40-4CAE-968F-102C028DA662}" type="slidenum">
              <a:rPr lang="en-US">
                <a:ea typeface="ＭＳ Ｐゴシック" pitchFamily="-123" charset="-128"/>
                <a:cs typeface="ＭＳ Ｐゴシック" pitchFamily="-123" charset="-128"/>
              </a:rPr>
              <a:pPr fontAlgn="base">
                <a:spcBef>
                  <a:spcPct val="0"/>
                </a:spcBef>
                <a:spcAft>
                  <a:spcPct val="0"/>
                </a:spcAft>
                <a:defRPr/>
              </a:pPr>
              <a:t>22</a:t>
            </a:fld>
            <a:endParaRPr lang="en-US">
              <a:ea typeface="ＭＳ Ｐゴシック" pitchFamily="-123" charset="-128"/>
              <a:cs typeface="ＭＳ Ｐゴシック" pitchFamily="-123"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Our second hypothesis is that language plays a role in early ToM, but we can’t define that exact role.  </a:t>
            </a:r>
          </a:p>
          <a:p>
            <a:pPr eaLnBrk="1" hangingPunct="1">
              <a:spcBef>
                <a:spcPct val="0"/>
              </a:spcBef>
            </a:pPr>
            <a:endParaRPr lang="en-US" sz="1400" smtClean="0"/>
          </a:p>
          <a:p>
            <a:pPr eaLnBrk="1" hangingPunct="1">
              <a:spcBef>
                <a:spcPct val="0"/>
              </a:spcBef>
            </a:pPr>
            <a:r>
              <a:rPr lang="en-US" sz="1400" smtClean="0"/>
              <a:t>Our results would support this hypothesis if the deaf kids do worse than the hearing kids at the early ToM tasks we run them on. </a:t>
            </a:r>
          </a:p>
          <a:p>
            <a:pPr eaLnBrk="1" hangingPunct="1">
              <a:spcBef>
                <a:spcPct val="0"/>
              </a:spcBef>
            </a:pPr>
            <a:endParaRPr lang="en-US" sz="1400" smtClean="0"/>
          </a:p>
          <a:p>
            <a:pPr eaLnBrk="1" hangingPunct="1">
              <a:spcBef>
                <a:spcPct val="0"/>
              </a:spcBef>
            </a:pPr>
            <a:r>
              <a:rPr lang="en-US" sz="1400" smtClean="0"/>
              <a:t>Language may affect early ToM, which in turn, affects toddler ToM – but this relationship may be mediated by joint attention.  And we’re not sure about the directionality of the relationship.  </a:t>
            </a:r>
          </a:p>
          <a:p>
            <a:pPr eaLnBrk="1" hangingPunct="1">
              <a:spcBef>
                <a:spcPct val="0"/>
              </a:spcBef>
            </a:pPr>
            <a:endParaRPr lang="en-US" sz="1400" smtClean="0"/>
          </a:p>
          <a:p>
            <a:pPr eaLnBrk="1" hangingPunct="1">
              <a:spcBef>
                <a:spcPct val="0"/>
              </a:spcBef>
            </a:pPr>
            <a:r>
              <a:rPr lang="en-US" sz="1400" smtClean="0"/>
              <a:t>This model is one that we’d like to avoid, if possible, since it presents more questions than answers!</a:t>
            </a:r>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100B46-36C0-4945-B79C-A29DF725E1AE}" type="slidenum">
              <a:rPr lang="en-US">
                <a:ea typeface="ＭＳ Ｐゴシック" pitchFamily="-123" charset="-128"/>
                <a:cs typeface="ＭＳ Ｐゴシック" pitchFamily="-123" charset="-128"/>
              </a:rPr>
              <a:pPr fontAlgn="base">
                <a:spcBef>
                  <a:spcPct val="0"/>
                </a:spcBef>
                <a:spcAft>
                  <a:spcPct val="0"/>
                </a:spcAft>
                <a:defRPr/>
              </a:pPr>
              <a:t>23</a:t>
            </a:fld>
            <a:endParaRPr lang="en-US">
              <a:ea typeface="ＭＳ Ｐゴシック" pitchFamily="-123" charset="-128"/>
              <a:cs typeface="ＭＳ Ｐゴシック" pitchFamily="-123"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Placeholder 2"/>
          <p:cNvSpPr>
            <a:spLocks noGrp="1" noRot="1" noChangeAspect="1"/>
          </p:cNvSpPr>
          <p:nvPr>
            <p:ph type="sldImg"/>
          </p:nvPr>
        </p:nvSpPr>
        <p:spPr bwMode="auto">
          <a:noFill/>
          <a:ln>
            <a:solidFill>
              <a:srgbClr val="000000"/>
            </a:solidFill>
            <a:miter lim="800000"/>
            <a:headEnd/>
            <a:tailEnd/>
          </a:ln>
        </p:spPr>
      </p:sp>
      <p:sp>
        <p:nvSpPr>
          <p:cNvPr id="6451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DB8701-F962-4522-BCF2-906BA8B57C02}" type="slidenum">
              <a:rPr lang="en-US">
                <a:ea typeface="ＭＳ Ｐゴシック" pitchFamily="-123" charset="-128"/>
                <a:cs typeface="ＭＳ Ｐゴシック" pitchFamily="-123" charset="-128"/>
              </a:rPr>
              <a:pPr fontAlgn="base">
                <a:spcBef>
                  <a:spcPct val="0"/>
                </a:spcBef>
                <a:spcAft>
                  <a:spcPct val="0"/>
                </a:spcAft>
                <a:defRPr/>
              </a:pPr>
              <a:t>25</a:t>
            </a:fld>
            <a:endParaRPr lang="en-US">
              <a:ea typeface="ＭＳ Ｐゴシック" pitchFamily="-123" charset="-128"/>
              <a:cs typeface="ＭＳ Ｐゴシック" pitchFamily="-123"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0643D9-DE83-4193-B57A-C39C75DC14C4}" type="slidenum">
              <a:rPr lang="en-US">
                <a:ea typeface="ＭＳ Ｐゴシック" pitchFamily="-123" charset="-128"/>
                <a:cs typeface="ＭＳ Ｐゴシック" pitchFamily="-123" charset="-128"/>
              </a:rPr>
              <a:pPr fontAlgn="base">
                <a:spcBef>
                  <a:spcPct val="0"/>
                </a:spcBef>
                <a:spcAft>
                  <a:spcPct val="0"/>
                </a:spcAft>
                <a:defRPr/>
              </a:pPr>
              <a:t>26</a:t>
            </a:fld>
            <a:endParaRPr lang="en-US">
              <a:ea typeface="ＭＳ Ｐゴシック" pitchFamily="-123" charset="-128"/>
              <a:cs typeface="ＭＳ Ｐゴシック" pitchFamily="-123"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Goal understanding has been shown to be a precursor to ToM, as it requires social cognition.  </a:t>
            </a:r>
          </a:p>
          <a:p>
            <a:pPr eaLnBrk="1" hangingPunct="1">
              <a:spcBef>
                <a:spcPct val="0"/>
              </a:spcBef>
            </a:pPr>
            <a:endParaRPr lang="en-US" sz="1400" smtClean="0"/>
          </a:p>
          <a:p>
            <a:pPr eaLnBrk="1" hangingPunct="1">
              <a:spcBef>
                <a:spcPct val="0"/>
              </a:spcBef>
            </a:pPr>
            <a:r>
              <a:rPr lang="en-US" sz="1400" smtClean="0"/>
              <a:t>So, we are testing that through a imitation task…. READ</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695A8F-4C13-47FF-B193-26E82703BFDC}" type="slidenum">
              <a:rPr lang="en-US">
                <a:ea typeface="ＭＳ Ｐゴシック" pitchFamily="-123" charset="-128"/>
                <a:cs typeface="ＭＳ Ｐゴシック" pitchFamily="-123" charset="-128"/>
              </a:rPr>
              <a:pPr fontAlgn="base">
                <a:spcBef>
                  <a:spcPct val="0"/>
                </a:spcBef>
                <a:spcAft>
                  <a:spcPct val="0"/>
                </a:spcAft>
                <a:defRPr/>
              </a:pPr>
              <a:t>27</a:t>
            </a:fld>
            <a:endParaRPr lang="en-US">
              <a:ea typeface="ＭＳ Ｐゴシック" pitchFamily="-123" charset="-128"/>
              <a:cs typeface="ＭＳ Ｐゴシック" pitchFamily="-123"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C88A96A2-DC65-4C6C-A015-66869722A127}"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 Declarative linked to ToM in the respect that the child recognizes that others can pay attention to an object and share attention with someone else.  </a:t>
            </a:r>
          </a:p>
          <a:p>
            <a:pPr eaLnBrk="1" hangingPunct="1">
              <a:spcBef>
                <a:spcPct val="0"/>
              </a:spcBef>
            </a:pPr>
            <a:endParaRPr lang="en-US" sz="1400" smtClean="0"/>
          </a:p>
          <a:p>
            <a:pPr eaLnBrk="1" hangingPunct="1">
              <a:spcBef>
                <a:spcPct val="0"/>
              </a:spcBef>
            </a:pPr>
            <a:r>
              <a:rPr lang="en-US" sz="1400" smtClean="0"/>
              <a:t>So, a child can see an object, think “Oh, it’s important.” then the child will want to share that object with another person.</a:t>
            </a:r>
          </a:p>
          <a:p>
            <a:pPr eaLnBrk="1" hangingPunct="1">
              <a:spcBef>
                <a:spcPct val="0"/>
              </a:spcBef>
            </a:pPr>
            <a:endParaRPr lang="en-US" sz="1400" smtClean="0"/>
          </a:p>
          <a:p>
            <a:pPr eaLnBrk="1" hangingPunct="1">
              <a:spcBef>
                <a:spcPct val="0"/>
              </a:spcBef>
            </a:pPr>
            <a:r>
              <a:rPr lang="en-US" sz="1400" smtClean="0"/>
              <a:t>So, I’ll go over the actual task: SLIDE</a:t>
            </a:r>
          </a:p>
          <a:p>
            <a:pPr eaLnBrk="1" hangingPunct="1">
              <a:spcBef>
                <a:spcPct val="0"/>
              </a:spcBef>
            </a:pPr>
            <a:endParaRPr lang="en-US" sz="1400" smtClean="0"/>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B9D4F8-5C11-41C5-8206-E6C107B14FD2}" type="slidenum">
              <a:rPr lang="en-US">
                <a:ea typeface="ＭＳ Ｐゴシック" pitchFamily="-123" charset="-128"/>
                <a:cs typeface="ＭＳ Ｐゴシック" pitchFamily="-123" charset="-128"/>
              </a:rPr>
              <a:pPr fontAlgn="base">
                <a:spcBef>
                  <a:spcPct val="0"/>
                </a:spcBef>
                <a:spcAft>
                  <a:spcPct val="0"/>
                </a:spcAft>
                <a:defRPr/>
              </a:pPr>
              <a:t>29</a:t>
            </a:fld>
            <a:endParaRPr lang="en-US">
              <a:ea typeface="ＭＳ Ｐゴシック" pitchFamily="-123" charset="-128"/>
              <a:cs typeface="ＭＳ Ｐゴシック" pitchFamily="-123"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Oftentimes, when people talk about ToM, they are actually talking about false-belief.  </a:t>
            </a:r>
          </a:p>
          <a:p>
            <a:pPr eaLnBrk="1" hangingPunct="1">
              <a:spcBef>
                <a:spcPct val="0"/>
              </a:spcBef>
            </a:pPr>
            <a:endParaRPr lang="en-US" sz="1400" smtClean="0"/>
          </a:p>
          <a:p>
            <a:pPr eaLnBrk="1" hangingPunct="1">
              <a:spcBef>
                <a:spcPct val="0"/>
              </a:spcBef>
            </a:pPr>
            <a:r>
              <a:rPr lang="en-US" sz="1400" smtClean="0"/>
              <a:t>That’s understandable because most of the popular literature on ToM focuses on false-belief.  </a:t>
            </a:r>
          </a:p>
          <a:p>
            <a:pPr eaLnBrk="1" hangingPunct="1">
              <a:spcBef>
                <a:spcPct val="0"/>
              </a:spcBef>
            </a:pPr>
            <a:endParaRPr lang="en-US" sz="1400" smtClean="0"/>
          </a:p>
          <a:p>
            <a:pPr eaLnBrk="1" hangingPunct="1">
              <a:spcBef>
                <a:spcPct val="0"/>
              </a:spcBef>
            </a:pPr>
            <a:r>
              <a:rPr lang="en-US" sz="1400" smtClean="0"/>
              <a:t>However, I want to tell you that ToM is much broader than that, </a:t>
            </a:r>
          </a:p>
          <a:p>
            <a:pPr eaLnBrk="1" hangingPunct="1">
              <a:spcBef>
                <a:spcPct val="0"/>
              </a:spcBef>
            </a:pPr>
            <a:endParaRPr lang="en-US" sz="1400" smtClean="0"/>
          </a:p>
          <a:p>
            <a:pPr eaLnBrk="1" hangingPunct="1">
              <a:spcBef>
                <a:spcPct val="0"/>
              </a:spcBef>
            </a:pPr>
            <a:r>
              <a:rPr lang="en-US" sz="1400" smtClean="0"/>
              <a:t>as it incorporates all of the elements of social understanding.  </a:t>
            </a:r>
          </a:p>
          <a:p>
            <a:pPr eaLnBrk="1" hangingPunct="1">
              <a:spcBef>
                <a:spcPct val="0"/>
              </a:spcBef>
            </a:pPr>
            <a:endParaRPr lang="en-US" sz="1400" smtClean="0"/>
          </a:p>
          <a:p>
            <a:pPr eaLnBrk="1" hangingPunct="1">
              <a:spcBef>
                <a:spcPct val="0"/>
              </a:spcBef>
            </a:pPr>
            <a:r>
              <a:rPr lang="en-US" sz="1400" smtClean="0"/>
              <a:t>As you can see here, false-belief is just one component – </a:t>
            </a:r>
          </a:p>
          <a:p>
            <a:pPr eaLnBrk="1" hangingPunct="1">
              <a:spcBef>
                <a:spcPct val="0"/>
              </a:spcBef>
            </a:pPr>
            <a:endParaRPr lang="en-US" sz="1400" smtClean="0"/>
          </a:p>
          <a:p>
            <a:pPr eaLnBrk="1" hangingPunct="1">
              <a:spcBef>
                <a:spcPct val="0"/>
              </a:spcBef>
            </a:pPr>
            <a:r>
              <a:rPr lang="en-US" sz="1400" smtClean="0"/>
              <a:t>we also have gaze-following, goal understanding, and joint attention.</a:t>
            </a:r>
          </a:p>
          <a:p>
            <a:pPr eaLnBrk="1" hangingPunct="1">
              <a:spcBef>
                <a:spcPct val="0"/>
              </a:spcBef>
            </a:pPr>
            <a:endParaRPr lang="en-US" smtClean="0"/>
          </a:p>
          <a:p>
            <a:pPr eaLnBrk="1" hangingPunct="1">
              <a:spcBef>
                <a:spcPct val="0"/>
              </a:spcBef>
            </a:pPr>
            <a:r>
              <a:rPr lang="en-US" smtClean="0"/>
              <a:t>Premack, D. G. &amp; Woodruff, G. (1978). Does the chimpanzee have a theory of mind? </a:t>
            </a:r>
            <a:r>
              <a:rPr lang="en-US" i="1" smtClean="0"/>
              <a:t>Behavioral and Brain Sciences, 1,</a:t>
            </a:r>
            <a:r>
              <a:rPr lang="en-US" smtClean="0"/>
              <a:t> 515-526</a:t>
            </a:r>
          </a:p>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5DEE4D-28EE-41A1-8B73-E68484D28227}" type="slidenum">
              <a:rPr lang="en-US">
                <a:ea typeface="ＭＳ Ｐゴシック" pitchFamily="-123" charset="-128"/>
                <a:cs typeface="ＭＳ Ｐゴシック" pitchFamily="-123" charset="-128"/>
              </a:rPr>
              <a:pPr fontAlgn="base">
                <a:spcBef>
                  <a:spcPct val="0"/>
                </a:spcBef>
                <a:spcAft>
                  <a:spcPct val="0"/>
                </a:spcAft>
                <a:defRPr/>
              </a:pPr>
              <a:t>3</a:t>
            </a:fld>
            <a:endParaRPr lang="en-US">
              <a:ea typeface="ＭＳ Ｐゴシック" pitchFamily="-123" charset="-128"/>
              <a:cs typeface="ＭＳ Ｐゴシック" pitchFamily="-123"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Placeholder 2"/>
          <p:cNvSpPr>
            <a:spLocks noGrp="1" noRot="1" noChangeAspect="1"/>
          </p:cNvSpPr>
          <p:nvPr>
            <p:ph type="sldImg"/>
          </p:nvPr>
        </p:nvSpPr>
        <p:spPr bwMode="auto">
          <a:noFill/>
          <a:ln>
            <a:solidFill>
              <a:srgbClr val="000000"/>
            </a:solidFill>
            <a:miter lim="800000"/>
            <a:headEnd/>
            <a:tailEnd/>
          </a:ln>
        </p:spPr>
      </p:sp>
      <p:sp>
        <p:nvSpPr>
          <p:cNvPr id="76802"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400" smtClean="0"/>
              <a:t>As an example - declarative pointing production task…</a:t>
            </a:r>
          </a:p>
          <a:p>
            <a:pPr eaLnBrk="1" hangingPunct="1"/>
            <a:endParaRPr lang="en-US" sz="1400" smtClean="0"/>
          </a:p>
          <a:p>
            <a:pPr eaLnBrk="1" hangingPunct="1"/>
            <a:r>
              <a:rPr lang="en-US" sz="1400" smtClean="0"/>
              <a:t>“Experimenter… activated a mobile hanging from the ceiling in front of the child and behind herself and looked silently at the child for 15s.  </a:t>
            </a:r>
          </a:p>
          <a:p>
            <a:pPr eaLnBrk="1" hangingPunct="1"/>
            <a:endParaRPr lang="en-US" sz="1400" smtClean="0"/>
          </a:p>
          <a:p>
            <a:pPr eaLnBrk="1" hangingPunct="1"/>
            <a:r>
              <a:rPr lang="en-US" sz="1400" smtClean="0"/>
              <a:t>The mobile moves for about 10s, then stops.  </a:t>
            </a:r>
          </a:p>
          <a:p>
            <a:pPr eaLnBrk="1" hangingPunct="1"/>
            <a:endParaRPr lang="en-US" sz="1400" smtClean="0"/>
          </a:p>
          <a:p>
            <a:pPr eaLnBrk="1" hangingPunct="1"/>
            <a:r>
              <a:rPr lang="en-US" sz="1400" smtClean="0"/>
              <a:t>Experimenter then asks the child “What happened?””  </a:t>
            </a:r>
          </a:p>
          <a:p>
            <a:pPr eaLnBrk="1" hangingPunct="1"/>
            <a:endParaRPr lang="en-US" sz="1400" smtClean="0"/>
          </a:p>
          <a:p>
            <a:pPr eaLnBrk="1" hangingPunct="1"/>
            <a:r>
              <a:rPr lang="en-US" sz="1400" smtClean="0"/>
              <a:t>The child now has the opportunity to point to the mobile behind the experimenter.</a:t>
            </a:r>
          </a:p>
          <a:p>
            <a:pPr eaLnBrk="1" hangingPunct="1"/>
            <a:endParaRPr lang="en-US" sz="14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1100" smtClean="0"/>
              <a:t>ASK THEM TO EXPLAIN IT</a:t>
            </a:r>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E4DB3A-2780-46A2-8E9E-F9299A24D673}" type="slidenum">
              <a:rPr lang="en-US">
                <a:ea typeface="ＭＳ Ｐゴシック" pitchFamily="-123" charset="-128"/>
                <a:cs typeface="ＭＳ Ｐゴシック" pitchFamily="-123" charset="-128"/>
              </a:rPr>
              <a:pPr fontAlgn="base">
                <a:spcBef>
                  <a:spcPct val="0"/>
                </a:spcBef>
                <a:spcAft>
                  <a:spcPct val="0"/>
                </a:spcAft>
                <a:defRPr/>
              </a:pPr>
              <a:t>31</a:t>
            </a:fld>
            <a:endParaRPr lang="en-US">
              <a:ea typeface="ＭＳ Ｐゴシック" pitchFamily="-123" charset="-128"/>
              <a:cs typeface="ＭＳ Ｐゴシック" pitchFamily="-123"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Time for another discussion question!</a:t>
            </a:r>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B58CDE-33B6-49AC-8857-6E5BF98546E1}" type="slidenum">
              <a:rPr lang="en-US">
                <a:ea typeface="ＭＳ Ｐゴシック" pitchFamily="-123" charset="-128"/>
                <a:cs typeface="ＭＳ Ｐゴシック" pitchFamily="-123" charset="-128"/>
              </a:rPr>
              <a:pPr fontAlgn="base">
                <a:spcBef>
                  <a:spcPct val="0"/>
                </a:spcBef>
                <a:spcAft>
                  <a:spcPct val="0"/>
                </a:spcAft>
                <a:defRPr/>
              </a:pPr>
              <a:t>32</a:t>
            </a:fld>
            <a:endParaRPr lang="en-US">
              <a:ea typeface="ＭＳ Ｐゴシック" pitchFamily="-123" charset="-128"/>
              <a:cs typeface="ＭＳ Ｐゴシック" pitchFamily="-123"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The answer is – we don’t know.  We’ll review the two possibilities we see happening..</a:t>
            </a:r>
          </a:p>
          <a:p>
            <a:pPr eaLnBrk="1" hangingPunct="1">
              <a:spcBef>
                <a:spcPct val="0"/>
              </a:spcBef>
            </a:pPr>
            <a:endParaRPr lang="en-US" sz="1400"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B1BC72-5096-41BE-A816-1FDEC8717C7D}" type="slidenum">
              <a:rPr lang="en-US">
                <a:ea typeface="ＭＳ Ｐゴシック" pitchFamily="-123" charset="-128"/>
                <a:cs typeface="ＭＳ Ｐゴシック" pitchFamily="-123" charset="-128"/>
              </a:rPr>
              <a:pPr fontAlgn="base">
                <a:spcBef>
                  <a:spcPct val="0"/>
                </a:spcBef>
                <a:spcAft>
                  <a:spcPct val="0"/>
                </a:spcAft>
                <a:defRPr/>
              </a:pPr>
              <a:t>33</a:t>
            </a:fld>
            <a:endParaRPr lang="en-US">
              <a:ea typeface="ＭＳ Ｐゴシック" pitchFamily="-123" charset="-128"/>
              <a:cs typeface="ＭＳ Ｐゴシック" pitchFamily="-123"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If the deaf kids and the hearing kids perform the same on the three tasks we run them on, </a:t>
            </a:r>
          </a:p>
          <a:p>
            <a:pPr eaLnBrk="1" hangingPunct="1">
              <a:spcBef>
                <a:spcPct val="0"/>
              </a:spcBef>
            </a:pPr>
            <a:endParaRPr lang="en-US" sz="1400" smtClean="0"/>
          </a:p>
          <a:p>
            <a:pPr eaLnBrk="1" hangingPunct="1">
              <a:spcBef>
                <a:spcPct val="0"/>
              </a:spcBef>
            </a:pPr>
            <a:r>
              <a:rPr lang="en-US" sz="1400" smtClean="0"/>
              <a:t>that offers support to our first hypothesis that language is a separate process from early ToM.  </a:t>
            </a:r>
          </a:p>
          <a:p>
            <a:pPr eaLnBrk="1" hangingPunct="1">
              <a:spcBef>
                <a:spcPct val="0"/>
              </a:spcBef>
            </a:pPr>
            <a:endParaRPr lang="en-US" sz="1400" smtClean="0"/>
          </a:p>
          <a:p>
            <a:pPr eaLnBrk="1" hangingPunct="1">
              <a:spcBef>
                <a:spcPct val="0"/>
              </a:spcBef>
            </a:pPr>
            <a:r>
              <a:rPr lang="en-US" sz="1400" smtClean="0"/>
              <a:t>We say this because the deaf kids are arguably language-delayed by virtue of their hearing status in an incompatible environment, </a:t>
            </a:r>
          </a:p>
          <a:p>
            <a:pPr eaLnBrk="1" hangingPunct="1">
              <a:spcBef>
                <a:spcPct val="0"/>
              </a:spcBef>
            </a:pPr>
            <a:endParaRPr lang="en-US" sz="1400" smtClean="0"/>
          </a:p>
          <a:p>
            <a:pPr eaLnBrk="1" hangingPunct="1">
              <a:spcBef>
                <a:spcPct val="0"/>
              </a:spcBef>
            </a:pPr>
            <a:r>
              <a:rPr lang="en-US" sz="1400" smtClean="0"/>
              <a:t>and if their early ToM is equal to their hearing peers, that indicates that their language delay doesn’t have an impact on early ToM.  </a:t>
            </a:r>
          </a:p>
          <a:p>
            <a:pPr eaLnBrk="1" hangingPunct="1">
              <a:spcBef>
                <a:spcPct val="0"/>
              </a:spcBef>
            </a:pPr>
            <a:endParaRPr lang="en-US" sz="1400" smtClean="0"/>
          </a:p>
          <a:p>
            <a:pPr eaLnBrk="1" hangingPunct="1">
              <a:spcBef>
                <a:spcPct val="0"/>
              </a:spcBef>
            </a:pPr>
            <a:r>
              <a:rPr lang="en-US" sz="1400" smtClean="0"/>
              <a:t>That would indicate that the relationship between language and “toddler ToM” isn’t as strong as we thought before.</a:t>
            </a:r>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6A52A2-5C26-4E9B-95BB-8BCBA28DFD35}" type="slidenum">
              <a:rPr lang="en-US">
                <a:ea typeface="ＭＳ Ｐゴシック" pitchFamily="-123" charset="-128"/>
                <a:cs typeface="ＭＳ Ｐゴシック" pitchFamily="-123" charset="-128"/>
              </a:rPr>
              <a:pPr fontAlgn="base">
                <a:spcBef>
                  <a:spcPct val="0"/>
                </a:spcBef>
                <a:spcAft>
                  <a:spcPct val="0"/>
                </a:spcAft>
                <a:defRPr/>
              </a:pPr>
              <a:t>34</a:t>
            </a:fld>
            <a:endParaRPr lang="en-US">
              <a:ea typeface="ＭＳ Ｐゴシック" pitchFamily="-123" charset="-128"/>
              <a:cs typeface="ＭＳ Ｐゴシック" pitchFamily="-123"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However, if the deaf kids perform worse than the hearing kids on the early ToM tasks, </a:t>
            </a:r>
          </a:p>
          <a:p>
            <a:pPr eaLnBrk="1" hangingPunct="1">
              <a:spcBef>
                <a:spcPct val="0"/>
              </a:spcBef>
            </a:pPr>
            <a:endParaRPr lang="en-US" sz="1400" smtClean="0"/>
          </a:p>
          <a:p>
            <a:pPr eaLnBrk="1" hangingPunct="1">
              <a:spcBef>
                <a:spcPct val="0"/>
              </a:spcBef>
            </a:pPr>
            <a:r>
              <a:rPr lang="en-US" sz="1400" smtClean="0"/>
              <a:t>then that offers support to our second hypothesis that language is indeed linked to early ToM.  </a:t>
            </a:r>
          </a:p>
          <a:p>
            <a:pPr eaLnBrk="1" hangingPunct="1">
              <a:spcBef>
                <a:spcPct val="0"/>
              </a:spcBef>
            </a:pPr>
            <a:endParaRPr lang="en-US" sz="1400" smtClean="0"/>
          </a:p>
          <a:p>
            <a:pPr eaLnBrk="1" hangingPunct="1">
              <a:spcBef>
                <a:spcPct val="0"/>
              </a:spcBef>
            </a:pPr>
            <a:r>
              <a:rPr lang="en-US" sz="1400" smtClean="0"/>
              <a:t>However, it would create a difficult picture for us to figure out, as we would be unsure whether it is a deficit in language or JA that would cause the delay in early ToM.  </a:t>
            </a:r>
          </a:p>
          <a:p>
            <a:pPr eaLnBrk="1" hangingPunct="1">
              <a:spcBef>
                <a:spcPct val="0"/>
              </a:spcBef>
            </a:pPr>
            <a:endParaRPr lang="en-US" sz="1400" smtClean="0"/>
          </a:p>
          <a:p>
            <a:pPr eaLnBrk="1" hangingPunct="1">
              <a:spcBef>
                <a:spcPct val="0"/>
              </a:spcBef>
            </a:pPr>
            <a:r>
              <a:rPr lang="en-US" sz="1400" smtClean="0"/>
              <a:t>We would not be sure if the relationship goes in the order of JA-Language-Early ToM-Age 4 ToM, or another combination thereof.</a:t>
            </a:r>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D69FE1-8230-47F5-8A51-ED9FDC259A4A}" type="slidenum">
              <a:rPr lang="en-US">
                <a:ea typeface="ＭＳ Ｐゴシック" pitchFamily="-123" charset="-128"/>
                <a:cs typeface="ＭＳ Ｐゴシック" pitchFamily="-123" charset="-128"/>
              </a:rPr>
              <a:pPr fontAlgn="base">
                <a:spcBef>
                  <a:spcPct val="0"/>
                </a:spcBef>
                <a:spcAft>
                  <a:spcPct val="0"/>
                </a:spcAft>
                <a:defRPr/>
              </a:pPr>
              <a:t>35</a:t>
            </a:fld>
            <a:endParaRPr lang="en-US">
              <a:ea typeface="ＭＳ Ｐゴシック" pitchFamily="-123" charset="-128"/>
              <a:cs typeface="ＭＳ Ｐゴシック" pitchFamily="-123"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7DD053-3012-4A81-AC1E-3F5137402F43}" type="slidenum">
              <a:rPr lang="en-US">
                <a:ea typeface="ＭＳ Ｐゴシック" pitchFamily="-123" charset="-128"/>
                <a:cs typeface="ＭＳ Ｐゴシック" pitchFamily="-123" charset="-128"/>
              </a:rPr>
              <a:pPr fontAlgn="base">
                <a:spcBef>
                  <a:spcPct val="0"/>
                </a:spcBef>
                <a:spcAft>
                  <a:spcPct val="0"/>
                </a:spcAft>
                <a:defRPr/>
              </a:pPr>
              <a:t>36</a:t>
            </a:fld>
            <a:endParaRPr lang="en-US">
              <a:ea typeface="ＭＳ Ｐゴシック" pitchFamily="-123" charset="-128"/>
              <a:cs typeface="ＭＳ Ｐゴシック" pitchFamily="-123"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7FF2C6-6C23-4990-BAB2-07BB4601C5D6}" type="slidenum">
              <a:rPr lang="en-US">
                <a:ea typeface="ＭＳ Ｐゴシック" pitchFamily="-123" charset="-128"/>
                <a:cs typeface="ＭＳ Ｐゴシック" pitchFamily="-123" charset="-128"/>
              </a:rPr>
              <a:pPr fontAlgn="base">
                <a:spcBef>
                  <a:spcPct val="0"/>
                </a:spcBef>
                <a:spcAft>
                  <a:spcPct val="0"/>
                </a:spcAft>
                <a:defRPr/>
              </a:pPr>
              <a:t>37</a:t>
            </a:fld>
            <a:endParaRPr lang="en-US">
              <a:ea typeface="ＭＳ Ｐゴシック" pitchFamily="-123" charset="-128"/>
              <a:cs typeface="ＭＳ Ｐゴシック" pitchFamily="-123"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You can see here a timeline of critical milestones in ToM development,</a:t>
            </a:r>
          </a:p>
          <a:p>
            <a:pPr eaLnBrk="1" hangingPunct="1">
              <a:spcBef>
                <a:spcPct val="0"/>
              </a:spcBef>
            </a:pPr>
            <a:endParaRPr lang="en-US" sz="1400" smtClean="0"/>
          </a:p>
          <a:p>
            <a:pPr eaLnBrk="1" hangingPunct="1">
              <a:spcBef>
                <a:spcPct val="0"/>
              </a:spcBef>
            </a:pPr>
            <a:r>
              <a:rPr lang="en-US" sz="1400" smtClean="0"/>
              <a:t> ranging from when they first pay attention to outlines of faces at 1 month old to passing the classical false-belief tasks, </a:t>
            </a:r>
          </a:p>
          <a:p>
            <a:pPr eaLnBrk="1" hangingPunct="1">
              <a:spcBef>
                <a:spcPct val="0"/>
              </a:spcBef>
            </a:pPr>
            <a:endParaRPr lang="en-US" sz="1400" smtClean="0"/>
          </a:p>
          <a:p>
            <a:pPr eaLnBrk="1" hangingPunct="1">
              <a:spcBef>
                <a:spcPct val="0"/>
              </a:spcBef>
            </a:pPr>
            <a:r>
              <a:rPr lang="en-US" sz="1400" smtClean="0"/>
              <a:t>such as the Sally Anne task you learned about last week, at age 4 or 48 months on the timeline.  </a:t>
            </a:r>
          </a:p>
          <a:p>
            <a:pPr eaLnBrk="1" hangingPunct="1">
              <a:spcBef>
                <a:spcPct val="0"/>
              </a:spcBef>
            </a:pPr>
            <a:endParaRPr lang="en-US" sz="1400" smtClean="0"/>
          </a:p>
          <a:p>
            <a:pPr eaLnBrk="1" hangingPunct="1">
              <a:spcBef>
                <a:spcPct val="0"/>
              </a:spcBef>
            </a:pPr>
            <a:r>
              <a:rPr lang="en-US" sz="1400" smtClean="0"/>
              <a:t>The early stages serve as precursors to social cognition, SLIDE</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0A970B-6FE6-4CBD-81AD-FC1538B0DFB6}" type="slidenum">
              <a:rPr lang="en-US">
                <a:ea typeface="ＭＳ Ｐゴシック" pitchFamily="-123" charset="-128"/>
                <a:cs typeface="ＭＳ Ｐゴシック" pitchFamily="-123" charset="-128"/>
              </a:rPr>
              <a:pPr fontAlgn="base">
                <a:spcBef>
                  <a:spcPct val="0"/>
                </a:spcBef>
                <a:spcAft>
                  <a:spcPct val="0"/>
                </a:spcAft>
                <a:defRPr/>
              </a:pPr>
              <a:t>4</a:t>
            </a:fld>
            <a:endParaRPr lang="en-US">
              <a:ea typeface="ＭＳ Ｐゴシック" pitchFamily="-123" charset="-128"/>
              <a:cs typeface="ＭＳ Ｐゴシック" pitchFamily="-123"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…as you can see at 6 months, a normally-progressing child will understand goal direction in the respect that </a:t>
            </a:r>
          </a:p>
          <a:p>
            <a:pPr eaLnBrk="1" hangingPunct="1">
              <a:spcBef>
                <a:spcPct val="0"/>
              </a:spcBef>
            </a:pPr>
            <a:endParaRPr lang="en-US" sz="1400" smtClean="0"/>
          </a:p>
          <a:p>
            <a:pPr eaLnBrk="1" hangingPunct="1">
              <a:spcBef>
                <a:spcPct val="0"/>
              </a:spcBef>
            </a:pPr>
            <a:r>
              <a:rPr lang="en-US" sz="1400" smtClean="0"/>
              <a:t>the child will be surprised when the experimenter reaches for objects different than previously reached.  </a:t>
            </a:r>
          </a:p>
          <a:p>
            <a:pPr eaLnBrk="1" hangingPunct="1">
              <a:spcBef>
                <a:spcPct val="0"/>
              </a:spcBef>
            </a:pPr>
            <a:endParaRPr lang="en-US" sz="1400" smtClean="0"/>
          </a:p>
          <a:p>
            <a:pPr eaLnBrk="1" hangingPunct="1">
              <a:spcBef>
                <a:spcPct val="0"/>
              </a:spcBef>
            </a:pPr>
            <a:r>
              <a:rPr lang="en-US" sz="1400" smtClean="0"/>
              <a:t>That’s just incredible, because at 6 months, infants are already showing social intention-understanding.  SLIDE  </a:t>
            </a:r>
          </a:p>
          <a:p>
            <a:pPr eaLnBrk="1" hangingPunct="1">
              <a:spcBef>
                <a:spcPct val="0"/>
              </a:spcBef>
            </a:pPr>
            <a:endParaRPr lang="en-US" smtClean="0"/>
          </a:p>
          <a:p>
            <a:pPr eaLnBrk="1" hangingPunct="1">
              <a:spcBef>
                <a:spcPct val="0"/>
              </a:spcBef>
            </a:pPr>
            <a:r>
              <a:rPr lang="en-US" b="1" u="sng" smtClean="0"/>
              <a:t>NOTE: (If anyone asks)</a:t>
            </a:r>
          </a:p>
          <a:p>
            <a:pPr eaLnBrk="1" hangingPunct="1">
              <a:spcBef>
                <a:spcPct val="0"/>
              </a:spcBef>
            </a:pPr>
            <a:r>
              <a:rPr lang="en-US" u="sng" smtClean="0"/>
              <a:t>Experiment</a:t>
            </a:r>
            <a:r>
              <a:rPr lang="en-US" smtClean="0"/>
              <a:t> = Woodward 1998</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B73ECC-7D53-4A43-8A31-6EC6122DBD7A}" type="slidenum">
              <a:rPr lang="en-US">
                <a:ea typeface="ＭＳ Ｐゴシック" pitchFamily="-123" charset="-128"/>
                <a:cs typeface="ＭＳ Ｐゴシック" pitchFamily="-123" charset="-128"/>
              </a:rPr>
              <a:pPr fontAlgn="base">
                <a:spcBef>
                  <a:spcPct val="0"/>
                </a:spcBef>
                <a:spcAft>
                  <a:spcPct val="0"/>
                </a:spcAft>
                <a:defRPr/>
              </a:pPr>
              <a:t>5</a:t>
            </a:fld>
            <a:endParaRPr lang="en-US">
              <a:ea typeface="ＭＳ Ｐゴシック" pitchFamily="-123" charset="-128"/>
              <a:cs typeface="ＭＳ Ｐゴシック" pitchFamily="-123"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Then at 9 months, infants are able to follow the direction of another’s finger to look at a target.  </a:t>
            </a:r>
          </a:p>
          <a:p>
            <a:pPr eaLnBrk="1" hangingPunct="1">
              <a:spcBef>
                <a:spcPct val="0"/>
              </a:spcBef>
            </a:pPr>
            <a:endParaRPr lang="en-US" sz="1400" smtClean="0"/>
          </a:p>
          <a:p>
            <a:pPr eaLnBrk="1" hangingPunct="1">
              <a:spcBef>
                <a:spcPct val="0"/>
              </a:spcBef>
            </a:pPr>
            <a:r>
              <a:rPr lang="en-US" sz="1400" smtClean="0"/>
              <a:t>This understanding of pointing will enable them to be able to express themselves </a:t>
            </a:r>
          </a:p>
          <a:p>
            <a:pPr eaLnBrk="1" hangingPunct="1">
              <a:spcBef>
                <a:spcPct val="0"/>
              </a:spcBef>
            </a:pPr>
            <a:endParaRPr lang="en-US" sz="1400" smtClean="0"/>
          </a:p>
          <a:p>
            <a:pPr eaLnBrk="1" hangingPunct="1">
              <a:spcBef>
                <a:spcPct val="0"/>
              </a:spcBef>
            </a:pPr>
            <a:r>
              <a:rPr lang="en-US" sz="1400" smtClean="0"/>
              <a:t>in the most basic manner possible without language a few months later.  </a:t>
            </a:r>
          </a:p>
          <a:p>
            <a:pPr eaLnBrk="1" hangingPunct="1">
              <a:spcBef>
                <a:spcPct val="0"/>
              </a:spcBef>
            </a:pPr>
            <a:endParaRPr lang="en-US" sz="1400" smtClean="0"/>
          </a:p>
          <a:p>
            <a:pPr eaLnBrk="1" hangingPunct="1">
              <a:spcBef>
                <a:spcPct val="0"/>
              </a:spcBef>
            </a:pPr>
            <a:r>
              <a:rPr lang="en-US" sz="1400" smtClean="0"/>
              <a:t>Keep this in mind: we will use pointing as one of our tasks for the study.  SLIDE</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A72130-0D52-4F41-8741-1702686B5924}" type="slidenum">
              <a:rPr lang="en-US">
                <a:ea typeface="ＭＳ Ｐゴシック" pitchFamily="-123" charset="-128"/>
                <a:cs typeface="ＭＳ Ｐゴシック" pitchFamily="-123" charset="-128"/>
              </a:rPr>
              <a:pPr fontAlgn="base">
                <a:spcBef>
                  <a:spcPct val="0"/>
                </a:spcBef>
                <a:spcAft>
                  <a:spcPct val="0"/>
                </a:spcAft>
                <a:defRPr/>
              </a:pPr>
              <a:t>6</a:t>
            </a:fld>
            <a:endParaRPr lang="en-US">
              <a:ea typeface="ＭＳ Ｐゴシック" pitchFamily="-123" charset="-128"/>
              <a:cs typeface="ＭＳ Ｐゴシック" pitchFamily="-123"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Now, does everyone feel they have a good understanding of the different stages of ToM and when they emerge?</a:t>
            </a:r>
          </a:p>
          <a:p>
            <a:pPr eaLnBrk="1" hangingPunct="1">
              <a:spcBef>
                <a:spcPct val="0"/>
              </a:spcBef>
            </a:pPr>
            <a:endParaRPr lang="en-US" sz="1400" smtClean="0"/>
          </a:p>
          <a:p>
            <a:pPr eaLnBrk="1" hangingPunct="1">
              <a:spcBef>
                <a:spcPct val="0"/>
              </a:spcBef>
            </a:pPr>
            <a:r>
              <a:rPr lang="en-US" sz="1400" smtClean="0"/>
              <a:t>Ok, developmental psychology is as old as William James, and Theory of Mind research started just over 30 years ago.  </a:t>
            </a:r>
          </a:p>
          <a:p>
            <a:pPr eaLnBrk="1" hangingPunct="1">
              <a:spcBef>
                <a:spcPct val="0"/>
              </a:spcBef>
            </a:pPr>
            <a:endParaRPr lang="en-US" sz="1400" smtClean="0"/>
          </a:p>
          <a:p>
            <a:pPr eaLnBrk="1" hangingPunct="1">
              <a:spcBef>
                <a:spcPct val="0"/>
              </a:spcBef>
            </a:pPr>
            <a:r>
              <a:rPr lang="en-US" sz="1400" smtClean="0"/>
              <a:t>In the last 15 years, there has been an explosion of research focusing on that gap between 1 and 3 to explain the big question of why 3-year-olds fail false-belief while 4-year-olds pass it.  </a:t>
            </a:r>
          </a:p>
          <a:p>
            <a:pPr eaLnBrk="1" hangingPunct="1">
              <a:spcBef>
                <a:spcPct val="0"/>
              </a:spcBef>
            </a:pPr>
            <a:endParaRPr lang="en-US" sz="1400" smtClean="0"/>
          </a:p>
          <a:p>
            <a:pPr eaLnBrk="1" hangingPunct="1">
              <a:spcBef>
                <a:spcPct val="0"/>
              </a:spcBef>
            </a:pPr>
            <a:r>
              <a:rPr lang="en-US" sz="1400" smtClean="0"/>
              <a:t>What is required for ToM?  Does it really just appear at age 4, out of the blue?  </a:t>
            </a:r>
          </a:p>
          <a:p>
            <a:pPr eaLnBrk="1" hangingPunct="1">
              <a:spcBef>
                <a:spcPct val="0"/>
              </a:spcBef>
            </a:pPr>
            <a:endParaRPr lang="en-US" sz="1400" smtClean="0"/>
          </a:p>
          <a:p>
            <a:pPr eaLnBrk="1" hangingPunct="1">
              <a:spcBef>
                <a:spcPct val="0"/>
              </a:spcBef>
            </a:pPr>
            <a:r>
              <a:rPr lang="en-US" sz="1400" smtClean="0"/>
              <a:t>How do you explain that magical appearance?  </a:t>
            </a:r>
          </a:p>
          <a:p>
            <a:pPr eaLnBrk="1" hangingPunct="1">
              <a:spcBef>
                <a:spcPct val="0"/>
              </a:spcBef>
            </a:pPr>
            <a:endParaRPr lang="en-US" sz="1400" smtClean="0"/>
          </a:p>
          <a:p>
            <a:pPr eaLnBrk="1" hangingPunct="1">
              <a:spcBef>
                <a:spcPct val="0"/>
              </a:spcBef>
            </a:pPr>
            <a:r>
              <a:rPr lang="en-US" sz="1400" smtClean="0"/>
              <a:t>Well, as you learned last week, Onishi and Baillargeon discovered that – actually, does anyone remember what they discovered last week?  SLIDE</a:t>
            </a:r>
          </a:p>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05CEE3-89C6-49EB-B99E-FEC221C5DE8D}" type="slidenum">
              <a:rPr lang="en-US">
                <a:ea typeface="ＭＳ Ｐゴシック" pitchFamily="-123" charset="-128"/>
                <a:cs typeface="ＭＳ Ｐゴシック" pitchFamily="-123" charset="-128"/>
              </a:rPr>
              <a:pPr fontAlgn="base">
                <a:spcBef>
                  <a:spcPct val="0"/>
                </a:spcBef>
                <a:spcAft>
                  <a:spcPct val="0"/>
                </a:spcAft>
                <a:defRPr/>
              </a:pPr>
              <a:t>7</a:t>
            </a:fld>
            <a:endParaRPr lang="en-US">
              <a:ea typeface="ＭＳ Ｐゴシック" pitchFamily="-123" charset="-128"/>
              <a:cs typeface="ＭＳ Ｐゴシック" pitchFamily="-123"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Correct, their discovery is right there on the timeline – </a:t>
            </a:r>
          </a:p>
          <a:p>
            <a:pPr eaLnBrk="1" hangingPunct="1">
              <a:spcBef>
                <a:spcPct val="0"/>
              </a:spcBef>
            </a:pPr>
            <a:endParaRPr lang="en-US" sz="1400" smtClean="0"/>
          </a:p>
          <a:p>
            <a:pPr eaLnBrk="1" hangingPunct="1">
              <a:spcBef>
                <a:spcPct val="0"/>
              </a:spcBef>
            </a:pPr>
            <a:r>
              <a:rPr lang="en-US" sz="1400" smtClean="0"/>
              <a:t>they found that 15-month-old infants possess a form of false belief understanding</a:t>
            </a:r>
          </a:p>
          <a:p>
            <a:pPr eaLnBrk="1" hangingPunct="1">
              <a:spcBef>
                <a:spcPct val="0"/>
              </a:spcBef>
            </a:pPr>
            <a:endParaRPr lang="en-US" sz="1400" smtClean="0"/>
          </a:p>
          <a:p>
            <a:pPr eaLnBrk="1" hangingPunct="1">
              <a:spcBef>
                <a:spcPct val="0"/>
              </a:spcBef>
            </a:pPr>
            <a:r>
              <a:rPr lang="en-US" sz="1400" smtClean="0"/>
              <a:t>as they expect others to reach for an object in the same place they put it in,</a:t>
            </a:r>
          </a:p>
          <a:p>
            <a:pPr eaLnBrk="1" hangingPunct="1">
              <a:spcBef>
                <a:spcPct val="0"/>
              </a:spcBef>
            </a:pPr>
            <a:endParaRPr lang="en-US" sz="1400" smtClean="0"/>
          </a:p>
          <a:p>
            <a:pPr eaLnBrk="1" hangingPunct="1">
              <a:spcBef>
                <a:spcPct val="0"/>
              </a:spcBef>
            </a:pPr>
            <a:r>
              <a:rPr lang="en-US" sz="1400" smtClean="0"/>
              <a:t>even if their belief is false after the object magically moves to another place.  </a:t>
            </a:r>
          </a:p>
          <a:p>
            <a:pPr eaLnBrk="1" hangingPunct="1">
              <a:spcBef>
                <a:spcPct val="0"/>
              </a:spcBef>
            </a:pPr>
            <a:endParaRPr lang="en-US" sz="1400" smtClean="0"/>
          </a:p>
          <a:p>
            <a:pPr eaLnBrk="1" hangingPunct="1">
              <a:spcBef>
                <a:spcPct val="0"/>
              </a:spcBef>
            </a:pPr>
            <a:r>
              <a:rPr lang="en-US" sz="1400" smtClean="0"/>
              <a:t>This was a very important finding that has motivated further research in this topic. SLIDE  </a:t>
            </a:r>
          </a:p>
          <a:p>
            <a:pPr eaLnBrk="1" hangingPunct="1">
              <a:spcBef>
                <a:spcPct val="0"/>
              </a:spcBef>
            </a:pPr>
            <a:endParaRPr lang="en-US" smtClean="0"/>
          </a:p>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D9666D-964D-415F-9818-D137D9474D79}" type="slidenum">
              <a:rPr lang="en-US">
                <a:ea typeface="ＭＳ Ｐゴシック" pitchFamily="-123" charset="-128"/>
                <a:cs typeface="ＭＳ Ｐゴシック" pitchFamily="-123" charset="-128"/>
              </a:rPr>
              <a:pPr fontAlgn="base">
                <a:spcBef>
                  <a:spcPct val="0"/>
                </a:spcBef>
                <a:spcAft>
                  <a:spcPct val="0"/>
                </a:spcAft>
                <a:defRPr/>
              </a:pPr>
              <a:t>8</a:t>
            </a:fld>
            <a:endParaRPr lang="en-US">
              <a:ea typeface="ＭＳ Ｐゴシック" pitchFamily="-123" charset="-128"/>
              <a:cs typeface="ＭＳ Ｐゴシック" pitchFamily="-123"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400" smtClean="0"/>
              <a:t>So, you may be wondering – is early ToM really related to later ToM?  Wellman and Brandone support that conclusion with a longitudinal study they did which showed that early ToM did predict later ToM, even when controlling for IQ, language competence, and executive functioning.  But the debate still continues today.</a:t>
            </a:r>
          </a:p>
          <a:p>
            <a:pPr eaLnBrk="1" hangingPunct="1"/>
            <a:endParaRPr lang="en-US" sz="1400" smtClean="0"/>
          </a:p>
          <a:p>
            <a:pPr eaLnBrk="1" hangingPunct="1"/>
            <a:r>
              <a:rPr lang="en-US" sz="1400" smtClean="0"/>
              <a:t>Now, you might be wondering, why would infants pass false-belief at 15 months, but not at 3 years?  I should explain that the false belief that we’ve found at 15 months is implicit, and the false belief at age 4 is explicit.  As you may remember from last week, Implicit FB means that the child cannot articulate his FB yet.  We find this though looking-time tasks.  Then, explicit FB means that the child can articulate his FB.</a:t>
            </a:r>
          </a:p>
          <a:p>
            <a:pPr eaLnBrk="1" hangingPunct="1"/>
            <a:endParaRPr lang="en-US" sz="1400" smtClean="0"/>
          </a:p>
          <a:p>
            <a:pPr eaLnBrk="1" hangingPunct="1"/>
            <a:r>
              <a:rPr lang="en-US" sz="1400" smtClean="0"/>
              <a:t>So, we have two possibilities with the developmental timeline of FB.  We either have 1 full timeline, in which implicit FB becomes explicit FB, or 2 parallel timelines that develop separately from each other.  These theories are still emerging, and they are still very debatable.</a:t>
            </a:r>
          </a:p>
        </p:txBody>
      </p:sp>
      <p:sp>
        <p:nvSpPr>
          <p:cNvPr id="4" name="Slide Number Placeholder 3"/>
          <p:cNvSpPr>
            <a:spLocks noGrp="1"/>
          </p:cNvSpPr>
          <p:nvPr>
            <p:ph type="sldNum" sz="quarter" idx="5"/>
          </p:nvPr>
        </p:nvSpPr>
        <p:spPr/>
        <p:txBody>
          <a:bodyPr/>
          <a:lstStyle/>
          <a:p>
            <a:pPr>
              <a:defRPr/>
            </a:pPr>
            <a:fld id="{4D73776D-CDFC-4B0E-889B-A8AA5C9FCF2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500B46D8-8D52-4C83-80F8-EDC07D362C01}" type="datetimeFigureOut">
              <a:rPr lang="en-US"/>
              <a:pPr>
                <a:defRPr/>
              </a:pPr>
              <a:t>3/3/11</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5DBDAA4-FD02-4A77-805E-5A974C3C011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6444C4-DF95-443E-81EA-92D4081BF453}" type="datetimeFigureOut">
              <a:rPr lang="en-US"/>
              <a:pPr>
                <a:defRPr/>
              </a:pPr>
              <a:t>3/3/11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E611C2-80A9-4675-88B6-C8553EC2C79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A5CD1B7-FF44-4751-A598-D9D27875D3D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786AB5F2-008E-4DDC-8830-7612F36EAFAF}" type="datetimeFigureOut">
              <a:rPr lang="en-US"/>
              <a:pPr>
                <a:defRPr/>
              </a:pPr>
              <a:t>3/3/11</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C38D5D-7505-4BAD-B1CB-CDD56195B684}" type="datetimeFigureOut">
              <a:rPr lang="en-US"/>
              <a:pPr>
                <a:defRPr/>
              </a:pPr>
              <a:t>3/3/11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FF00D340-6973-4C69-8692-AE61721526C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2CF74B01-A9F4-4907-9D33-53E63DABEB1B}" type="datetimeFigureOut">
              <a:rPr lang="en-US"/>
              <a:pPr>
                <a:defRPr/>
              </a:pPr>
              <a:t>3/3/11</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230D98C-0894-4249-8FBE-5ADDC1C88F5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D2B05C32-B09B-4D76-9B48-D709D3EDC9E5}" type="datetimeFigureOut">
              <a:rPr lang="en-US"/>
              <a:pPr>
                <a:defRPr/>
              </a:pPr>
              <a:t>3/3/11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056E585-B804-413C-AB81-279E3946DE1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D10A792B-8E3A-490E-9CA0-03FE9B72979D}" type="datetimeFigureOut">
              <a:rPr lang="en-US"/>
              <a:pPr>
                <a:defRPr/>
              </a:pPr>
              <a:t>3/3/11</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0C22BB2D-1274-4CCA-9617-883FC62FD0B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C5834E47-F1C0-4D4C-8A1D-64E8AF341897}" type="datetimeFigureOut">
              <a:rPr lang="en-US"/>
              <a:pPr>
                <a:defRPr/>
              </a:pPr>
              <a:t>3/3/11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2CF50385-536E-43B5-B391-3078AEB4CC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8" name="Date Placeholder 1"/>
          <p:cNvSpPr>
            <a:spLocks noGrp="1"/>
          </p:cNvSpPr>
          <p:nvPr>
            <p:ph type="dt" sz="half" idx="10"/>
          </p:nvPr>
        </p:nvSpPr>
        <p:spPr/>
        <p:txBody>
          <a:bodyPr/>
          <a:lstStyle>
            <a:lvl1pPr>
              <a:defRPr/>
            </a:lvl1pPr>
          </a:lstStyle>
          <a:p>
            <a:pPr>
              <a:defRPr/>
            </a:pPr>
            <a:fld id="{1C14956A-3EA9-45CE-8D15-CE91697206E1}" type="datetimeFigureOut">
              <a:rPr lang="en-US"/>
              <a:pPr>
                <a:defRPr/>
              </a:pPr>
              <a:t>3/3/11</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C7D42803-7D7E-4D31-93D2-25C801C03D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F24025BF-684D-47BC-AA76-91BEC0D01398}"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5E25C150-6661-48F3-8576-FB6C2D9CFB6B}" type="datetimeFigureOut">
              <a:rPr lang="en-US"/>
              <a:pPr>
                <a:defRPr/>
              </a:pPr>
              <a:t>3/3/11</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87BE41AB-6CFD-4A11-B970-0941D8687FB1}"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3296E53E-C7A8-4528-9ECE-8C9737D3814A}" type="datetimeFigureOut">
              <a:rPr lang="en-US"/>
              <a:pPr>
                <a:defRPr/>
              </a:pPr>
              <a:t>3/3/11</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ea typeface="+mn-ea"/>
                <a:cs typeface="+mn-cs"/>
              </a:defRPr>
            </a:lvl1pPr>
          </a:lstStyle>
          <a:p>
            <a:pPr>
              <a:defRPr/>
            </a:pPr>
            <a:fld id="{3D921355-5D70-41D2-9527-3A438338647D}" type="datetimeFigureOut">
              <a:rPr lang="en-US"/>
              <a:pPr>
                <a:defRPr/>
              </a:pPr>
              <a:t>3/3/11</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ea typeface="+mn-ea"/>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sz="1800" dirty="0">
              <a:latin typeface="+mn-lt"/>
              <a:ea typeface="+mn-ea"/>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sz="1800">
              <a:latin typeface="+mn-lt"/>
              <a:ea typeface="+mn-ea"/>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ea typeface="+mn-ea"/>
                <a:cs typeface="+mn-cs"/>
              </a:defRPr>
            </a:lvl1pPr>
          </a:lstStyle>
          <a:p>
            <a:pPr>
              <a:defRPr/>
            </a:pPr>
            <a:fld id="{8625F67D-210A-4543-8CE7-02FB4FF8D4F2}"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3300" kern="1200">
          <a:solidFill>
            <a:srgbClr val="7B9899"/>
          </a:solidFill>
          <a:latin typeface="+mj-lt"/>
          <a:ea typeface="ＭＳ Ｐゴシック" pitchFamily="-123" charset="-128"/>
          <a:cs typeface="ＭＳ Ｐゴシック" pitchFamily="-123" charset="-128"/>
        </a:defRPr>
      </a:lvl1pPr>
      <a:lvl2pPr algn="ctr" rtl="0" eaLnBrk="0" fontAlgn="base" hangingPunct="0">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2pPr>
      <a:lvl3pPr algn="ctr" rtl="0" eaLnBrk="0" fontAlgn="base" hangingPunct="0">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3pPr>
      <a:lvl4pPr algn="ctr" rtl="0" eaLnBrk="0" fontAlgn="base" hangingPunct="0">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4pPr>
      <a:lvl5pPr algn="ctr" rtl="0" eaLnBrk="0" fontAlgn="base" hangingPunct="0">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5pPr>
      <a:lvl6pPr marL="457200" algn="ctr" rtl="0" fontAlgn="base">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6pPr>
      <a:lvl7pPr marL="914400" algn="ctr" rtl="0" fontAlgn="base">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7pPr>
      <a:lvl8pPr marL="1371600" algn="ctr" rtl="0" fontAlgn="base">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8pPr>
      <a:lvl9pPr marL="1828800" algn="ctr" rtl="0" fontAlgn="base">
        <a:spcBef>
          <a:spcPct val="0"/>
        </a:spcBef>
        <a:spcAft>
          <a:spcPct val="0"/>
        </a:spcAft>
        <a:defRPr sz="3300">
          <a:solidFill>
            <a:srgbClr val="7B9899"/>
          </a:solidFill>
          <a:latin typeface="Georgia" pitchFamily="-123" charset="0"/>
          <a:ea typeface="ＭＳ Ｐゴシック" pitchFamily="-123" charset="-128"/>
          <a:cs typeface="ＭＳ Ｐゴシック" pitchFamily="-123" charset="-128"/>
        </a:defRPr>
      </a:lvl9pPr>
    </p:titleStyle>
    <p:bodyStyle>
      <a:lvl1pPr marL="273050" indent="-273050" algn="l" rtl="0" eaLnBrk="0" fontAlgn="base" hangingPunct="0">
        <a:spcBef>
          <a:spcPct val="20000"/>
        </a:spcBef>
        <a:spcAft>
          <a:spcPct val="0"/>
        </a:spcAft>
        <a:buClr>
          <a:schemeClr val="accent1"/>
        </a:buClr>
        <a:buSzPct val="85000"/>
        <a:buFont typeface="Wingdings 2" pitchFamily="-123" charset="2"/>
        <a:buChar char=""/>
        <a:defRPr sz="2700" kern="1200">
          <a:solidFill>
            <a:schemeClr val="tx1"/>
          </a:solidFill>
          <a:latin typeface="+mn-lt"/>
          <a:ea typeface="ＭＳ Ｐゴシック" pitchFamily="-123" charset="-128"/>
          <a:cs typeface="ＭＳ Ｐゴシック" pitchFamily="-123" charset="-128"/>
        </a:defRPr>
      </a:lvl1pPr>
      <a:lvl2pPr marL="547688" indent="-273050" algn="l" rtl="0" eaLnBrk="0" fontAlgn="base" hangingPunct="0">
        <a:spcBef>
          <a:spcPct val="20000"/>
        </a:spcBef>
        <a:spcAft>
          <a:spcPct val="0"/>
        </a:spcAft>
        <a:buClr>
          <a:schemeClr val="accent2"/>
        </a:buClr>
        <a:buSzPct val="70000"/>
        <a:buFont typeface="Wingdings" pitchFamily="-123" charset="2"/>
        <a:buChar char=""/>
        <a:defRPr sz="2200" kern="1200">
          <a:solidFill>
            <a:schemeClr val="tx2"/>
          </a:solidFill>
          <a:latin typeface="+mn-lt"/>
          <a:ea typeface="ＭＳ Ｐゴシック" pitchFamily="-123" charset="-128"/>
          <a:cs typeface="+mn-cs"/>
        </a:defRPr>
      </a:lvl2pPr>
      <a:lvl3pPr marL="822325" indent="-228600" algn="l" rtl="0" eaLnBrk="0" fontAlgn="base" hangingPunct="0">
        <a:spcBef>
          <a:spcPct val="20000"/>
        </a:spcBef>
        <a:spcAft>
          <a:spcPct val="0"/>
        </a:spcAft>
        <a:buClr>
          <a:srgbClr val="8CADAE"/>
        </a:buClr>
        <a:buSzPct val="75000"/>
        <a:buFont typeface="Wingdings 2" pitchFamily="-123" charset="2"/>
        <a:buChar char=""/>
        <a:defRPr sz="2000" kern="1200">
          <a:solidFill>
            <a:schemeClr val="tx1"/>
          </a:solidFill>
          <a:latin typeface="+mn-lt"/>
          <a:ea typeface="ＭＳ Ｐゴシック" pitchFamily="-123" charset="-128"/>
          <a:cs typeface="+mn-cs"/>
        </a:defRPr>
      </a:lvl3pPr>
      <a:lvl4pPr marL="1096963" indent="-228600" algn="l" rtl="0" eaLnBrk="0" fontAlgn="base" hangingPunct="0">
        <a:spcBef>
          <a:spcPct val="20000"/>
        </a:spcBef>
        <a:spcAft>
          <a:spcPct val="0"/>
        </a:spcAft>
        <a:buClr>
          <a:srgbClr val="8C7B70"/>
        </a:buClr>
        <a:buSzPct val="70000"/>
        <a:buFont typeface="Wingdings" pitchFamily="-123" charset="2"/>
        <a:buChar char=""/>
        <a:defRPr sz="2000" kern="1200">
          <a:solidFill>
            <a:schemeClr val="tx2"/>
          </a:solidFill>
          <a:latin typeface="+mn-lt"/>
          <a:ea typeface="ＭＳ Ｐゴシック" pitchFamily="-123" charset="-128"/>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ＭＳ Ｐゴシック" pitchFamily="-123"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diagramColors" Target="../diagrams/colors3.xml"/><Relationship Id="rId4" Type="http://schemas.openxmlformats.org/officeDocument/2006/relationships/diagramLayout" Target="../diagrams/layout3.xm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diagramData" Target="../diagrams/data3.xml"/><Relationship Id="rId5"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6" Type="http://schemas.openxmlformats.org/officeDocument/2006/relationships/diagramColors" Target="../diagrams/colors4.xml"/><Relationship Id="rId4" Type="http://schemas.openxmlformats.org/officeDocument/2006/relationships/diagramLayout" Target="../diagrams/layout4.xm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diagramData" Target="../diagrams/data4.xml"/><Relationship Id="rId5"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6" Type="http://schemas.openxmlformats.org/officeDocument/2006/relationships/diagramColors" Target="../diagrams/colors5.xml"/><Relationship Id="rId4" Type="http://schemas.openxmlformats.org/officeDocument/2006/relationships/diagramLayout" Target="../diagrams/layout5.xml"/><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diagramData" Target="../diagrams/data5.xml"/><Relationship Id="rId5"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6" Type="http://schemas.openxmlformats.org/officeDocument/2006/relationships/diagramColors" Target="../diagrams/colors6.xml"/><Relationship Id="rId4" Type="http://schemas.openxmlformats.org/officeDocument/2006/relationships/diagramLayout" Target="../diagrams/layout6.xml"/><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diagramData" Target="../diagrams/data6.xml"/><Relationship Id="rId5"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4" Type="http://schemas.openxmlformats.org/officeDocument/2006/relationships/image" Target="../media/image7.png"/><Relationship Id="rId1" Type="http://schemas.openxmlformats.org/officeDocument/2006/relationships/video" Target="file:///\\localhost\private\var\folders\aI\aI3NubiGGJ8fvCJLHGSth++++TI\-Tmp-\com.apple.mail.drag-T0x10051ffd0.tmp.KXHmu7\ITEF%20example.mov" TargetMode="External"/><Relationship Id="rId2" Type="http://schemas.openxmlformats.org/officeDocument/2006/relationships/slideLayout" Target="../slideLayouts/slideLayout2.xml"/><Relationship Id="rId3"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6" Type="http://schemas.openxmlformats.org/officeDocument/2006/relationships/diagramColors" Target="../diagrams/colors7.xml"/><Relationship Id="rId4" Type="http://schemas.openxmlformats.org/officeDocument/2006/relationships/diagramLayout" Target="../diagrams/layout7.xml"/><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diagramData" Target="../diagrams/data7.xml"/><Relationship Id="rId5"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6" Type="http://schemas.openxmlformats.org/officeDocument/2006/relationships/diagramColors" Target="../diagrams/colors8.xml"/><Relationship Id="rId4" Type="http://schemas.openxmlformats.org/officeDocument/2006/relationships/diagramLayout" Target="../diagrams/layout8.xml"/><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diagramData" Target="../diagrams/data8.xml"/><Relationship Id="rId5"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6" Type="http://schemas.openxmlformats.org/officeDocument/2006/relationships/diagramColors" Target="../diagrams/colors1.xml"/><Relationship Id="rId4" Type="http://schemas.openxmlformats.org/officeDocument/2006/relationships/diagramLayout" Target="../diagrams/layout1.xml"/><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diagramData" Target="../diagrams/data1.xml"/><Relationship Id="rId5"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6" Type="http://schemas.openxmlformats.org/officeDocument/2006/relationships/diagramColors" Target="../diagrams/colors2.xml"/><Relationship Id="rId4" Type="http://schemas.openxmlformats.org/officeDocument/2006/relationships/diagramLayout" Target="../diagrams/layout2.xm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diagramData" Target="../diagrams/data2.xml"/><Relationship Id="rId5"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276600"/>
          </a:xfrm>
        </p:spPr>
        <p:txBody>
          <a:bodyPr>
            <a:normAutofit lnSpcReduction="10000"/>
          </a:bodyPr>
          <a:lstStyle/>
          <a:p>
            <a:pPr eaLnBrk="1" hangingPunct="1">
              <a:lnSpc>
                <a:spcPct val="90000"/>
              </a:lnSpc>
              <a:defRPr/>
            </a:pPr>
            <a:r>
              <a:rPr lang="en-US" cap="none" smtClean="0"/>
              <a:t/>
            </a:r>
            <a:br>
              <a:rPr lang="en-US" cap="none" smtClean="0"/>
            </a:br>
            <a:r>
              <a:rPr lang="en-US" sz="2400" cap="none" smtClean="0"/>
              <a:t>A COMPARISON STUDY BETWEEN DEAF AND HEARING INFANTS</a:t>
            </a:r>
          </a:p>
          <a:p>
            <a:pPr eaLnBrk="1" hangingPunct="1">
              <a:lnSpc>
                <a:spcPct val="90000"/>
              </a:lnSpc>
              <a:defRPr/>
            </a:pPr>
            <a:endParaRPr lang="en-US" cap="none" smtClean="0"/>
          </a:p>
          <a:p>
            <a:pPr eaLnBrk="1" hangingPunct="1">
              <a:lnSpc>
                <a:spcPct val="90000"/>
              </a:lnSpc>
              <a:defRPr/>
            </a:pPr>
            <a:endParaRPr lang="en-US" cap="none" smtClean="0"/>
          </a:p>
          <a:p>
            <a:pPr eaLnBrk="1" hangingPunct="1">
              <a:lnSpc>
                <a:spcPct val="90000"/>
              </a:lnSpc>
              <a:defRPr/>
            </a:pPr>
            <a:r>
              <a:rPr lang="en-US" cap="none" smtClean="0"/>
              <a:t>WEST RESENDES ’12</a:t>
            </a:r>
          </a:p>
          <a:p>
            <a:pPr eaLnBrk="1" hangingPunct="1">
              <a:lnSpc>
                <a:spcPct val="90000"/>
              </a:lnSpc>
              <a:defRPr/>
            </a:pPr>
            <a:r>
              <a:rPr lang="en-US" cap="none" smtClean="0"/>
              <a:t>3.3.2011</a:t>
            </a:r>
          </a:p>
          <a:p>
            <a:pPr eaLnBrk="1" hangingPunct="1">
              <a:lnSpc>
                <a:spcPct val="90000"/>
              </a:lnSpc>
              <a:defRPr/>
            </a:pPr>
            <a:endParaRPr lang="en-US" cap="none" smtClean="0"/>
          </a:p>
          <a:p>
            <a:pPr eaLnBrk="1" hangingPunct="1">
              <a:lnSpc>
                <a:spcPct val="90000"/>
              </a:lnSpc>
              <a:defRPr/>
            </a:pPr>
            <a:r>
              <a:rPr lang="en-US" cap="none" smtClean="0"/>
              <a:t>SUPERVISED BY </a:t>
            </a:r>
          </a:p>
          <a:p>
            <a:pPr eaLnBrk="1" hangingPunct="1">
              <a:lnSpc>
                <a:spcPct val="90000"/>
              </a:lnSpc>
              <a:defRPr/>
            </a:pPr>
            <a:r>
              <a:rPr lang="en-US" cap="none" smtClean="0"/>
              <a:t>DR. SUSAN CAREY,</a:t>
            </a:r>
          </a:p>
          <a:p>
            <a:pPr eaLnBrk="1" hangingPunct="1">
              <a:lnSpc>
                <a:spcPct val="90000"/>
              </a:lnSpc>
              <a:defRPr/>
            </a:pPr>
            <a:r>
              <a:rPr lang="en-US" cap="none" smtClean="0"/>
              <a:t>KATE HOBBS, &amp; DR. JENNIE PYERS</a:t>
            </a:r>
          </a:p>
        </p:txBody>
      </p:sp>
      <p:sp>
        <p:nvSpPr>
          <p:cNvPr id="15362" name="Title 1"/>
          <p:cNvSpPr>
            <a:spLocks noGrp="1"/>
          </p:cNvSpPr>
          <p:nvPr>
            <p:ph type="ctrTitle"/>
          </p:nvPr>
        </p:nvSpPr>
        <p:spPr/>
        <p:txBody>
          <a:bodyPr/>
          <a:lstStyle/>
          <a:p>
            <a:pPr eaLnBrk="1" hangingPunct="1"/>
            <a:r>
              <a:rPr lang="en-US" smtClean="0"/>
              <a:t>The Relationship Between </a:t>
            </a:r>
            <a:br>
              <a:rPr lang="en-US" smtClean="0"/>
            </a:br>
            <a:r>
              <a:rPr lang="en-US" smtClean="0"/>
              <a:t>Theory of Mind and Language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solidFill>
                  <a:srgbClr val="7B9899"/>
                </a:solidFill>
              </a:rPr>
              <a:t>Emerging Research in Early ToM</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Char char=""/>
              <a:defRPr/>
            </a:pPr>
            <a:r>
              <a:rPr lang="en-US" dirty="0" smtClean="0">
                <a:ea typeface="+mn-ea"/>
                <a:cs typeface="+mn-cs"/>
              </a:rPr>
              <a:t>Researchers are rapidly moving to fill in the developmental gap between ages 1-3</a:t>
            </a:r>
          </a:p>
          <a:p>
            <a:pPr marL="274320" indent="-274320" eaLnBrk="1" fontAlgn="auto" hangingPunct="1">
              <a:spcAft>
                <a:spcPts val="0"/>
              </a:spcAft>
              <a:buFont typeface="Wingdings 2"/>
              <a:buChar char=""/>
              <a:defRPr/>
            </a:pPr>
            <a:r>
              <a:rPr lang="en-US" dirty="0" smtClean="0">
                <a:ea typeface="+mn-ea"/>
                <a:cs typeface="+mn-cs"/>
              </a:rPr>
              <a:t>Seminal paper: </a:t>
            </a:r>
            <a:r>
              <a:rPr lang="en-US" dirty="0" err="1" smtClean="0">
                <a:ea typeface="+mn-ea"/>
                <a:cs typeface="+mn-cs"/>
              </a:rPr>
              <a:t>Onishi</a:t>
            </a:r>
            <a:r>
              <a:rPr lang="en-US" dirty="0" smtClean="0">
                <a:ea typeface="+mn-ea"/>
                <a:cs typeface="+mn-cs"/>
              </a:rPr>
              <a:t> &amp; </a:t>
            </a:r>
            <a:r>
              <a:rPr lang="en-US" dirty="0" err="1" smtClean="0">
                <a:ea typeface="+mn-ea"/>
                <a:cs typeface="+mn-cs"/>
              </a:rPr>
              <a:t>Baillargeon</a:t>
            </a:r>
            <a:r>
              <a:rPr lang="en-US" dirty="0" smtClean="0">
                <a:ea typeface="+mn-ea"/>
                <a:cs typeface="+mn-cs"/>
              </a:rPr>
              <a:t>, 2005</a:t>
            </a:r>
          </a:p>
          <a:p>
            <a:pPr marL="274320" indent="-274320" eaLnBrk="1" fontAlgn="auto" hangingPunct="1">
              <a:spcAft>
                <a:spcPts val="0"/>
              </a:spcAft>
              <a:buFont typeface="Wingdings 2"/>
              <a:buChar char=""/>
              <a:defRPr/>
            </a:pPr>
            <a:r>
              <a:rPr lang="en-US" dirty="0" smtClean="0">
                <a:ea typeface="+mn-ea"/>
                <a:cs typeface="+mn-cs"/>
              </a:rPr>
              <a:t>2 main tracks of research now</a:t>
            </a:r>
          </a:p>
          <a:p>
            <a:pPr marL="514350" indent="-514350" eaLnBrk="1" fontAlgn="auto" hangingPunct="1">
              <a:spcAft>
                <a:spcPts val="0"/>
              </a:spcAft>
              <a:buFont typeface="Wingdings 2"/>
              <a:buNone/>
              <a:defRPr/>
            </a:pPr>
            <a:r>
              <a:rPr lang="en-US" dirty="0" smtClean="0">
                <a:ea typeface="+mn-ea"/>
                <a:cs typeface="+mn-cs"/>
              </a:rPr>
              <a:t>		</a:t>
            </a:r>
          </a:p>
        </p:txBody>
      </p:sp>
      <p:graphicFrame>
        <p:nvGraphicFramePr>
          <p:cNvPr id="5" name="Diagram 4"/>
          <p:cNvGraphicFramePr/>
          <p:nvPr/>
        </p:nvGraphicFramePr>
        <p:xfrm>
          <a:off x="2209800" y="3505200"/>
          <a:ext cx="4876800" cy="2844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solidFill>
                  <a:srgbClr val="7B9899"/>
                </a:solidFill>
              </a:rPr>
              <a:t>Discussion Question!</a:t>
            </a:r>
          </a:p>
        </p:txBody>
      </p:sp>
      <p:sp>
        <p:nvSpPr>
          <p:cNvPr id="35842" name="Content Placeholder 2"/>
          <p:cNvSpPr>
            <a:spLocks noGrp="1"/>
          </p:cNvSpPr>
          <p:nvPr>
            <p:ph sz="quarter" idx="1"/>
          </p:nvPr>
        </p:nvSpPr>
        <p:spPr>
          <a:xfrm>
            <a:off x="301625" y="1527175"/>
            <a:ext cx="8504238" cy="1597025"/>
          </a:xfrm>
        </p:spPr>
        <p:txBody>
          <a:bodyPr/>
          <a:lstStyle/>
          <a:p>
            <a:pPr eaLnBrk="1" hangingPunct="1"/>
            <a:r>
              <a:rPr lang="en-US" smtClean="0"/>
              <a:t>Based on the reading, and your general knowledge in psychology, what do you think is the relationship between language and ToM?</a:t>
            </a:r>
            <a:endParaRPr lang="en-US" sz="4800" smtClean="0"/>
          </a:p>
        </p:txBody>
      </p:sp>
      <p:graphicFrame>
        <p:nvGraphicFramePr>
          <p:cNvPr id="7" name="Diagram 6"/>
          <p:cNvGraphicFramePr/>
          <p:nvPr/>
        </p:nvGraphicFramePr>
        <p:xfrm>
          <a:off x="1447800" y="2438400"/>
          <a:ext cx="6096000" cy="40640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solidFill>
                  <a:srgbClr val="7B9899"/>
                </a:solidFill>
              </a:rPr>
              <a:t>Discussion Question</a:t>
            </a:r>
          </a:p>
        </p:txBody>
      </p:sp>
      <p:sp>
        <p:nvSpPr>
          <p:cNvPr id="37890" name="Content Placeholder 2"/>
          <p:cNvSpPr>
            <a:spLocks noGrp="1"/>
          </p:cNvSpPr>
          <p:nvPr>
            <p:ph sz="quarter" idx="1"/>
          </p:nvPr>
        </p:nvSpPr>
        <p:spPr>
          <a:xfrm>
            <a:off x="301625" y="1527175"/>
            <a:ext cx="8504238" cy="4572000"/>
          </a:xfrm>
        </p:spPr>
        <p:txBody>
          <a:bodyPr/>
          <a:lstStyle/>
          <a:p>
            <a:pPr marL="514350" indent="-514350" eaLnBrk="1" hangingPunct="1">
              <a:buFont typeface="Wingdings 2" pitchFamily="-123" charset="2"/>
              <a:buNone/>
            </a:pPr>
            <a:r>
              <a:rPr lang="en-US" smtClean="0"/>
              <a:t>Based on the reading, and your general knowledge in psychology, what do you think is the relationship between language and </a:t>
            </a:r>
            <a:r>
              <a:rPr lang="en-US" b="1" smtClean="0"/>
              <a:t>early</a:t>
            </a:r>
            <a:r>
              <a:rPr lang="en-US" smtClean="0"/>
              <a:t> ToM (before age 2)?</a:t>
            </a:r>
            <a:endParaRPr lang="en-US" sz="4800" smtClean="0"/>
          </a:p>
          <a:p>
            <a:pPr marL="514350" indent="-514350" eaLnBrk="1" hangingPunct="1">
              <a:buFont typeface="Wingdings 2" pitchFamily="-123" charset="2"/>
              <a:buNone/>
            </a:pPr>
            <a:endParaRPr lang="en-US" smtClean="0"/>
          </a:p>
          <a:p>
            <a:pPr marL="514350" indent="-514350" eaLnBrk="1" hangingPunct="1">
              <a:buFont typeface="Georgia" pitchFamily="-123" charset="0"/>
              <a:buAutoNum type="alphaUcPeriod"/>
            </a:pPr>
            <a:r>
              <a:rPr lang="en-US" smtClean="0"/>
              <a:t>Early ToM affects language acquisition</a:t>
            </a:r>
          </a:p>
          <a:p>
            <a:pPr marL="514350" indent="-514350" eaLnBrk="1" hangingPunct="1">
              <a:buFont typeface="Georgia" pitchFamily="-123" charset="0"/>
              <a:buAutoNum type="alphaUcPeriod"/>
            </a:pPr>
            <a:r>
              <a:rPr lang="en-US" smtClean="0"/>
              <a:t>Language acquisition affects early ToM</a:t>
            </a:r>
          </a:p>
          <a:p>
            <a:pPr marL="514350" indent="-514350" eaLnBrk="1" hangingPunct="1">
              <a:buFont typeface="Georgia" pitchFamily="-123" charset="0"/>
              <a:buAutoNum type="alphaUcPeriod"/>
            </a:pPr>
            <a:r>
              <a:rPr lang="en-US" smtClean="0"/>
              <a:t>They are two separate processes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solidFill>
                  <a:srgbClr val="7B9899"/>
                </a:solidFill>
              </a:rPr>
              <a:t>Convince-Your-Neighbor</a:t>
            </a:r>
          </a:p>
        </p:txBody>
      </p:sp>
      <p:sp>
        <p:nvSpPr>
          <p:cNvPr id="39938" name="Content Placeholder 2"/>
          <p:cNvSpPr>
            <a:spLocks noGrp="1"/>
          </p:cNvSpPr>
          <p:nvPr>
            <p:ph sz="quarter" idx="1"/>
          </p:nvPr>
        </p:nvSpPr>
        <p:spPr>
          <a:xfrm>
            <a:off x="301625" y="1527175"/>
            <a:ext cx="8504238" cy="4572000"/>
          </a:xfrm>
        </p:spPr>
        <p:txBody>
          <a:bodyPr/>
          <a:lstStyle/>
          <a:p>
            <a:pPr marL="514350" indent="-514350" eaLnBrk="1" hangingPunct="1">
              <a:buFont typeface="Wingdings 2" pitchFamily="-123" charset="2"/>
              <a:buNone/>
            </a:pPr>
            <a:r>
              <a:rPr lang="en-US" smtClean="0"/>
              <a:t>Based on the reading, and your general knowledge in psychology, what do you think is the relationship between language and </a:t>
            </a:r>
            <a:r>
              <a:rPr lang="en-US" b="1" smtClean="0"/>
              <a:t>early </a:t>
            </a:r>
            <a:r>
              <a:rPr lang="en-US" smtClean="0"/>
              <a:t>ToM?</a:t>
            </a:r>
            <a:endParaRPr lang="en-US" sz="4800" smtClean="0"/>
          </a:p>
          <a:p>
            <a:pPr marL="514350" indent="-514350" eaLnBrk="1" hangingPunct="1">
              <a:buFont typeface="Wingdings 2" pitchFamily="-123" charset="2"/>
              <a:buNone/>
            </a:pPr>
            <a:endParaRPr lang="en-US" smtClean="0"/>
          </a:p>
          <a:p>
            <a:pPr marL="514350" indent="-514350" eaLnBrk="1" hangingPunct="1">
              <a:buFont typeface="Georgia" pitchFamily="-123" charset="0"/>
              <a:buAutoNum type="alphaUcPeriod"/>
            </a:pPr>
            <a:r>
              <a:rPr lang="en-US" smtClean="0"/>
              <a:t>Early ToM affects language acquisition</a:t>
            </a:r>
          </a:p>
          <a:p>
            <a:pPr marL="514350" indent="-514350" eaLnBrk="1" hangingPunct="1">
              <a:buFont typeface="Georgia" pitchFamily="-123" charset="0"/>
              <a:buAutoNum type="alphaUcPeriod"/>
            </a:pPr>
            <a:r>
              <a:rPr lang="en-US" smtClean="0"/>
              <a:t>Language acquisition affects early ToM</a:t>
            </a:r>
          </a:p>
          <a:p>
            <a:pPr marL="514350" indent="-514350" eaLnBrk="1" hangingPunct="1">
              <a:buFont typeface="Georgia" pitchFamily="-123" charset="0"/>
              <a:buAutoNum type="alphaUcPeriod"/>
            </a:pPr>
            <a:r>
              <a:rPr lang="en-US" smtClean="0"/>
              <a:t>They are two separate processes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solidFill>
                  <a:srgbClr val="7B9899"/>
                </a:solidFill>
              </a:rPr>
              <a:t>ToM &amp; Language</a:t>
            </a:r>
          </a:p>
        </p:txBody>
      </p:sp>
      <p:sp>
        <p:nvSpPr>
          <p:cNvPr id="41986" name="Content Placeholder 2"/>
          <p:cNvSpPr>
            <a:spLocks noGrp="1"/>
          </p:cNvSpPr>
          <p:nvPr>
            <p:ph sz="quarter" idx="1"/>
          </p:nvPr>
        </p:nvSpPr>
        <p:spPr>
          <a:xfrm>
            <a:off x="301625" y="1527175"/>
            <a:ext cx="8504238" cy="4572000"/>
          </a:xfrm>
        </p:spPr>
        <p:txBody>
          <a:bodyPr/>
          <a:lstStyle/>
          <a:p>
            <a:pPr eaLnBrk="1" hangingPunct="1"/>
            <a:r>
              <a:rPr lang="en-US" smtClean="0"/>
              <a:t>Different theories about the relationship between ToM and language</a:t>
            </a:r>
          </a:p>
          <a:p>
            <a:pPr eaLnBrk="1" hangingPunct="1"/>
            <a:r>
              <a:rPr lang="en-US" smtClean="0"/>
              <a:t>Researchers have suggested linguistic competency and language fluency to be essential to ToM development (Hresko, Reid, &amp; Hammill, 1981; Schick, de Villiers, de Villiers, &amp; Hoffmeister, 2007)</a:t>
            </a:r>
          </a:p>
          <a:p>
            <a:pPr eaLnBrk="1" hangingPunct="1"/>
            <a:r>
              <a:rPr lang="en-US" smtClean="0"/>
              <a:t>But we don’t know about Early ToM yet!  That’s what we will find out with our study.</a:t>
            </a:r>
          </a:p>
          <a:p>
            <a:pPr eaLnBrk="1" hangingPunct="1"/>
            <a:r>
              <a:rPr lang="en-US" smtClean="0"/>
              <a:t>To empirically look at relationship between these two concepts, we need a way to manipulate language ability</a:t>
            </a:r>
          </a:p>
          <a:p>
            <a:pPr lvl="2" eaLnBrk="1" hangingPunct="1">
              <a:buFont typeface="Wingdings 2" pitchFamily="-123"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solidFill>
                  <a:srgbClr val="7B9899"/>
                </a:solidFill>
              </a:rPr>
              <a:t>Deaf Children</a:t>
            </a:r>
          </a:p>
        </p:txBody>
      </p:sp>
      <p:sp>
        <p:nvSpPr>
          <p:cNvPr id="3"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dirty="0" smtClean="0">
                <a:ea typeface="+mn-ea"/>
                <a:cs typeface="+mn-cs"/>
              </a:rPr>
              <a:t>Most feasible way to control for language</a:t>
            </a:r>
          </a:p>
          <a:p>
            <a:pPr marL="548640" lvl="1" indent="-274320" eaLnBrk="1" fontAlgn="auto" hangingPunct="1">
              <a:spcAft>
                <a:spcPts val="0"/>
              </a:spcAft>
              <a:buFont typeface="Wingdings"/>
              <a:buChar char=""/>
              <a:defRPr/>
            </a:pPr>
            <a:r>
              <a:rPr lang="en-US" dirty="0" smtClean="0">
                <a:ea typeface="+mn-ea"/>
              </a:rPr>
              <a:t>We don’t want to force children into isolation, as that breaks research ethics.</a:t>
            </a:r>
          </a:p>
          <a:p>
            <a:pPr marL="274320" indent="-274320" eaLnBrk="1" fontAlgn="auto" hangingPunct="1">
              <a:spcAft>
                <a:spcPts val="0"/>
              </a:spcAft>
              <a:buFont typeface="Wingdings 2"/>
              <a:buChar char=""/>
              <a:defRPr/>
            </a:pPr>
            <a:r>
              <a:rPr lang="en-US" dirty="0" smtClean="0">
                <a:ea typeface="+mn-ea"/>
                <a:cs typeface="+mn-cs"/>
              </a:rPr>
              <a:t>9/10 of deaf children born to hearing parents</a:t>
            </a:r>
          </a:p>
          <a:p>
            <a:pPr marL="274320" indent="-274320" eaLnBrk="1" fontAlgn="auto" hangingPunct="1">
              <a:spcAft>
                <a:spcPts val="0"/>
              </a:spcAft>
              <a:buFont typeface="Wingdings 2"/>
              <a:buChar char=""/>
              <a:defRPr/>
            </a:pPr>
            <a:r>
              <a:rPr lang="en-US" dirty="0" smtClean="0">
                <a:ea typeface="+mn-ea"/>
                <a:cs typeface="+mn-cs"/>
              </a:rPr>
              <a:t>Hearing parents likely will not be fluent signers</a:t>
            </a:r>
          </a:p>
          <a:p>
            <a:pPr marL="274320" indent="-274320" eaLnBrk="1" fontAlgn="auto" hangingPunct="1">
              <a:spcAft>
                <a:spcPts val="0"/>
              </a:spcAft>
              <a:buFont typeface="Wingdings 2"/>
              <a:buChar char=""/>
              <a:defRPr/>
            </a:pPr>
            <a:r>
              <a:rPr lang="en-US" dirty="0" smtClean="0">
                <a:ea typeface="+mn-ea"/>
                <a:cs typeface="+mn-cs"/>
              </a:rPr>
              <a:t>90% of deaf children are at risk of language delay if the parents do not rapidly acquire sign language and appropriately expose them to it</a:t>
            </a:r>
          </a:p>
          <a:p>
            <a:pPr marL="274320" indent="-274320" eaLnBrk="1" fontAlgn="auto" hangingPunct="1">
              <a:spcAft>
                <a:spcPts val="0"/>
              </a:spcAft>
              <a:buFont typeface="Wingdings 2"/>
              <a:buChar char=""/>
              <a:defRPr/>
            </a:pPr>
            <a:r>
              <a:rPr lang="en-US" dirty="0" smtClean="0">
                <a:ea typeface="+mn-ea"/>
                <a:cs typeface="+mn-cs"/>
              </a:rPr>
              <a:t>When we refer to deaf children in this presentation: we specifically mean deaf children of hearing parents (</a:t>
            </a:r>
            <a:r>
              <a:rPr lang="en-US" dirty="0" err="1" smtClean="0">
                <a:ea typeface="+mn-ea"/>
                <a:cs typeface="+mn-cs"/>
              </a:rPr>
              <a:t>DoH</a:t>
            </a:r>
            <a:r>
              <a:rPr lang="en-US" dirty="0" smtClean="0">
                <a:ea typeface="+mn-ea"/>
                <a:cs typeface="+mn-cs"/>
              </a:rPr>
              <a:t>) who will be language-delayed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z="2800" smtClean="0">
                <a:solidFill>
                  <a:srgbClr val="7B9899"/>
                </a:solidFill>
              </a:rPr>
              <a:t>False-Belief in Deaf and Hearing Children at Age 4</a:t>
            </a:r>
          </a:p>
        </p:txBody>
      </p:sp>
      <p:sp>
        <p:nvSpPr>
          <p:cNvPr id="46082" name="Content Placeholder 2"/>
          <p:cNvSpPr>
            <a:spLocks noGrp="1"/>
          </p:cNvSpPr>
          <p:nvPr>
            <p:ph sz="quarter" idx="1"/>
          </p:nvPr>
        </p:nvSpPr>
        <p:spPr>
          <a:xfrm>
            <a:off x="301625" y="1527175"/>
            <a:ext cx="8504238" cy="4797425"/>
          </a:xfrm>
        </p:spPr>
        <p:txBody>
          <a:bodyPr/>
          <a:lstStyle/>
          <a:p>
            <a:pPr eaLnBrk="1" hangingPunct="1"/>
            <a:r>
              <a:rPr lang="en-US" sz="2500" smtClean="0"/>
              <a:t>Hearing Kids usually pass False-Belief</a:t>
            </a:r>
          </a:p>
          <a:p>
            <a:pPr eaLnBrk="1" hangingPunct="1"/>
            <a:r>
              <a:rPr lang="en-US" sz="2500" smtClean="0"/>
              <a:t>Deaf Kids: generally delayed, but literature is mixed as to the severity of the delay</a:t>
            </a:r>
          </a:p>
          <a:p>
            <a:pPr eaLnBrk="1" hangingPunct="1"/>
            <a:r>
              <a:rPr lang="en-US" sz="2500" smtClean="0"/>
              <a:t>Peterson et al. (2005): “1/3 of late-signing deaf children aged 5.5-13.2 years could pass a false belief task”</a:t>
            </a:r>
          </a:p>
          <a:p>
            <a:pPr eaLnBrk="1" hangingPunct="1"/>
            <a:r>
              <a:rPr lang="en-US" sz="2500" smtClean="0"/>
              <a:t>Confound: Sally-Anne task &amp; others= high-verbal tasks</a:t>
            </a:r>
          </a:p>
          <a:p>
            <a:pPr lvl="1" eaLnBrk="1" hangingPunct="1"/>
            <a:r>
              <a:rPr lang="en-US" sz="2000" smtClean="0"/>
              <a:t>Only tests child’s ability to verbally express understanding of ToM (Chandler, Fritz, &amp; Hala, 1989)</a:t>
            </a:r>
          </a:p>
          <a:p>
            <a:pPr lvl="1" eaLnBrk="1" hangingPunct="1"/>
            <a:r>
              <a:rPr lang="en-US" sz="2000" smtClean="0"/>
              <a:t>High-verbal means that they will struggle due to their language delay</a:t>
            </a:r>
          </a:p>
          <a:p>
            <a:pPr eaLnBrk="1" hangingPunct="1"/>
            <a:r>
              <a:rPr lang="en-US" sz="2500" smtClean="0"/>
              <a:t>But – deaf kids fail low-verbal ToM tasks too</a:t>
            </a:r>
          </a:p>
          <a:p>
            <a:pPr lvl="1" eaLnBrk="1" hangingPunct="1"/>
            <a:r>
              <a:rPr lang="en-US" sz="2000" smtClean="0"/>
              <a:t>Seems to indicate that the language demands of the task aren’t impeding deaf kids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Deaf Children &amp; Low-Verbal Tasks</a:t>
            </a:r>
            <a:endParaRPr lang="en-US" dirty="0"/>
          </a:p>
        </p:txBody>
      </p:sp>
      <p:sp>
        <p:nvSpPr>
          <p:cNvPr id="48130" name="Content Placeholder 2"/>
          <p:cNvSpPr>
            <a:spLocks noGrp="1"/>
          </p:cNvSpPr>
          <p:nvPr>
            <p:ph sz="quarter" idx="1"/>
          </p:nvPr>
        </p:nvSpPr>
        <p:spPr>
          <a:xfrm>
            <a:off x="301625" y="1527175"/>
            <a:ext cx="8504238" cy="4572000"/>
          </a:xfrm>
        </p:spPr>
        <p:txBody>
          <a:bodyPr/>
          <a:lstStyle/>
          <a:p>
            <a:pPr eaLnBrk="1" hangingPunct="1"/>
            <a:r>
              <a:rPr lang="en-US" smtClean="0"/>
              <a:t>Failing Low-Verbal Tasks does NOT indicate that language doesn’t have an impact on ToM</a:t>
            </a:r>
          </a:p>
          <a:p>
            <a:pPr eaLnBrk="1" hangingPunct="1"/>
            <a:endParaRPr lang="en-US" smtClean="0"/>
          </a:p>
          <a:p>
            <a:pPr eaLnBrk="1" hangingPunct="1"/>
            <a:r>
              <a:rPr lang="en-US" smtClean="0"/>
              <a:t>We argue that children may still need language in low-verbal tasks to reason about the task</a:t>
            </a:r>
          </a:p>
          <a:p>
            <a:pPr eaLnBrk="1" hangingPunct="1">
              <a:buFont typeface="Wingdings 2" pitchFamily="-123" charset="2"/>
              <a:buNone/>
            </a:pPr>
            <a:endParaRPr lang="en-US" smtClean="0"/>
          </a:p>
          <a:p>
            <a:pPr algn="ctr" eaLnBrk="1" hangingPunct="1">
              <a:buFont typeface="Wingdings 2" pitchFamily="-123" charset="2"/>
              <a:buNone/>
            </a:pPr>
            <a:r>
              <a:rPr lang="en-US" smtClean="0"/>
              <a:t>Chomsky: Internal (I)-Language</a:t>
            </a:r>
          </a:p>
          <a:p>
            <a:pPr algn="ctr" eaLnBrk="1" hangingPunct="1">
              <a:buFont typeface="Wingdings 2" pitchFamily="-123" charset="2"/>
              <a:buNone/>
            </a:pPr>
            <a:endParaRPr lang="en-US" smtClean="0"/>
          </a:p>
          <a:p>
            <a:pPr eaLnBrk="1" hangingPunct="1"/>
            <a:r>
              <a:rPr lang="en-US" smtClean="0"/>
              <a:t>When we refer to language, we don’t just mean articulated words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z="2800" smtClean="0">
                <a:solidFill>
                  <a:srgbClr val="7B9899"/>
                </a:solidFill>
              </a:rPr>
              <a:t>Schick, de Villiers, de Villiers, &amp; Hoffmeister (2007)</a:t>
            </a:r>
          </a:p>
        </p:txBody>
      </p:sp>
      <p:pic>
        <p:nvPicPr>
          <p:cNvPr id="50178" name="Content Placeholder 3" descr="LToMPaperImage1.jpg"/>
          <p:cNvPicPr>
            <a:picLocks noGrp="1" noChangeAspect="1"/>
          </p:cNvPicPr>
          <p:nvPr>
            <p:ph sz="quarter" idx="1"/>
          </p:nvPr>
        </p:nvPicPr>
        <p:blipFill>
          <a:blip r:embed="rId3"/>
          <a:srcRect/>
          <a:stretch>
            <a:fillRect/>
          </a:stretch>
        </p:blipFill>
        <p:spPr>
          <a:xfrm>
            <a:off x="228600" y="1628775"/>
            <a:ext cx="8666163" cy="3554413"/>
          </a:xfrm>
        </p:spPr>
      </p:pic>
      <p:sp>
        <p:nvSpPr>
          <p:cNvPr id="5" name="TextBox 4"/>
          <p:cNvSpPr txBox="1"/>
          <p:nvPr/>
        </p:nvSpPr>
        <p:spPr>
          <a:xfrm>
            <a:off x="395288" y="5300663"/>
            <a:ext cx="8424862" cy="503237"/>
          </a:xfrm>
          <a:prstGeom prst="rect">
            <a:avLst/>
          </a:prstGeom>
          <a:noFill/>
        </p:spPr>
        <p:txBody>
          <a:bodyPr>
            <a:spAutoFit/>
          </a:bodyPr>
          <a:lstStyle/>
          <a:p>
            <a:pPr>
              <a:defRPr/>
            </a:pPr>
            <a:r>
              <a:rPr lang="en-US" sz="2700" dirty="0">
                <a:latin typeface="+mj-lt"/>
              </a:rPr>
              <a:t>Why do Deaf signing kids = Hearing kids on ToM?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Deaf Kids and Other ToM Tasks</a:t>
            </a:r>
            <a:endParaRPr lang="en-US" dirty="0">
              <a:ea typeface="+mj-ea"/>
              <a:cs typeface="+mj-cs"/>
            </a:endParaRPr>
          </a:p>
        </p:txBody>
      </p:sp>
      <p:sp>
        <p:nvSpPr>
          <p:cNvPr id="52226" name="Content Placeholder 2"/>
          <p:cNvSpPr>
            <a:spLocks noGrp="1"/>
          </p:cNvSpPr>
          <p:nvPr>
            <p:ph sz="quarter" idx="1"/>
          </p:nvPr>
        </p:nvSpPr>
        <p:spPr>
          <a:xfrm>
            <a:off x="301625" y="1527175"/>
            <a:ext cx="8504238" cy="4572000"/>
          </a:xfrm>
        </p:spPr>
        <p:txBody>
          <a:bodyPr/>
          <a:lstStyle/>
          <a:p>
            <a:pPr algn="ctr" eaLnBrk="1" hangingPunct="1">
              <a:buFont typeface="Wingdings 2" pitchFamily="-123" charset="2"/>
              <a:buNone/>
            </a:pPr>
            <a:r>
              <a:rPr lang="en-US" u="sng" smtClean="0"/>
              <a:t>Precursors to ToM</a:t>
            </a:r>
          </a:p>
          <a:p>
            <a:pPr eaLnBrk="1" hangingPunct="1"/>
            <a:r>
              <a:rPr lang="en-US" smtClean="0"/>
              <a:t>Mixed Results in research</a:t>
            </a:r>
          </a:p>
          <a:p>
            <a:pPr eaLnBrk="1" hangingPunct="1"/>
            <a:r>
              <a:rPr lang="en-US" smtClean="0"/>
              <a:t>Not delayed: Deception (Gale, de Villiers, Pyers, Schick, &amp; Hoffmeister, 2009)</a:t>
            </a:r>
          </a:p>
          <a:p>
            <a:pPr eaLnBrk="1" hangingPunct="1"/>
            <a:r>
              <a:rPr lang="en-US" smtClean="0"/>
              <a:t>Delayed: Their understanding of the senses of seeing and hearing (Schmidt, 2011)</a:t>
            </a:r>
          </a:p>
          <a:p>
            <a:pPr eaLnBrk="1" hangingPunct="1"/>
            <a:r>
              <a:rPr lang="en-US" smtClean="0"/>
              <a:t>Delayed: Joint Attention (Gale &amp; Schick,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solidFill>
                  <a:srgbClr val="7B9899"/>
                </a:solidFill>
              </a:rPr>
              <a:t>Overview of Hour</a:t>
            </a:r>
          </a:p>
        </p:txBody>
      </p:sp>
      <p:sp>
        <p:nvSpPr>
          <p:cNvPr id="17410" name="Content Placeholder 2"/>
          <p:cNvSpPr>
            <a:spLocks noGrp="1"/>
          </p:cNvSpPr>
          <p:nvPr>
            <p:ph sz="quarter" idx="1"/>
          </p:nvPr>
        </p:nvSpPr>
        <p:spPr>
          <a:xfrm>
            <a:off x="301625" y="1527175"/>
            <a:ext cx="8504238" cy="4572000"/>
          </a:xfrm>
        </p:spPr>
        <p:txBody>
          <a:bodyPr/>
          <a:lstStyle/>
          <a:p>
            <a:pPr marL="514350" indent="-514350" eaLnBrk="1" hangingPunct="1">
              <a:buFont typeface="Georgia" pitchFamily="-123" charset="0"/>
              <a:buAutoNum type="arabicPeriod"/>
            </a:pPr>
            <a:r>
              <a:rPr lang="en-US" smtClean="0"/>
              <a:t>Review from Last Week: Overview of ToM</a:t>
            </a:r>
          </a:p>
          <a:p>
            <a:pPr marL="514350" indent="-514350" eaLnBrk="1" hangingPunct="1">
              <a:buFont typeface="Georgia" pitchFamily="-123" charset="0"/>
              <a:buAutoNum type="arabicPeriod"/>
            </a:pPr>
            <a:r>
              <a:rPr lang="en-US" smtClean="0"/>
              <a:t>ToM in Deaf Children</a:t>
            </a:r>
          </a:p>
          <a:p>
            <a:pPr marL="514350" indent="-514350" eaLnBrk="1" hangingPunct="1">
              <a:buFont typeface="Georgia" pitchFamily="-123" charset="0"/>
              <a:buAutoNum type="arabicPeriod"/>
            </a:pPr>
            <a:r>
              <a:rPr lang="en-US" smtClean="0"/>
              <a:t>Relationship between Language and ToM</a:t>
            </a:r>
          </a:p>
          <a:p>
            <a:pPr marL="514350" indent="-514350" eaLnBrk="1" hangingPunct="1">
              <a:buFont typeface="Georgia" pitchFamily="-123" charset="0"/>
              <a:buAutoNum type="arabicPeriod"/>
            </a:pPr>
            <a:r>
              <a:rPr lang="en-US" smtClean="0"/>
              <a:t>Tasks for Proposed/Future Studies</a:t>
            </a:r>
          </a:p>
          <a:p>
            <a:pPr marL="514350" indent="-514350" eaLnBrk="1" hangingPunct="1">
              <a:buFont typeface="Georgia" pitchFamily="-123" charset="0"/>
              <a:buAutoNum type="arabicPeriod"/>
            </a:pPr>
            <a:r>
              <a:rPr lang="en-US" smtClean="0"/>
              <a:t>Anticipated Results</a:t>
            </a:r>
          </a:p>
          <a:p>
            <a:pPr marL="514350" indent="-514350" eaLnBrk="1" hangingPunct="1">
              <a:buFont typeface="Georgia" pitchFamily="-123" charset="0"/>
              <a:buAutoNum type="arabicPeriod"/>
            </a:pPr>
            <a:r>
              <a:rPr lang="en-US" smtClean="0"/>
              <a:t>Implications</a:t>
            </a:r>
          </a:p>
          <a:p>
            <a:pPr marL="514350" indent="-514350" eaLnBrk="1" hangingPunct="1">
              <a:buFont typeface="Georgia" pitchFamily="-123" charset="0"/>
              <a:buAutoNum type="arabicPeriod"/>
            </a:pPr>
            <a:r>
              <a:rPr lang="en-US" smtClean="0"/>
              <a:t>Questions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z="2800" smtClean="0">
                <a:solidFill>
                  <a:srgbClr val="7B9899"/>
                </a:solidFill>
              </a:rPr>
              <a:t>Why does language have an impact on false belief?</a:t>
            </a:r>
          </a:p>
        </p:txBody>
      </p:sp>
      <p:sp>
        <p:nvSpPr>
          <p:cNvPr id="54274" name="Content Placeholder 2"/>
          <p:cNvSpPr>
            <a:spLocks noGrp="1"/>
          </p:cNvSpPr>
          <p:nvPr>
            <p:ph sz="quarter" idx="1"/>
          </p:nvPr>
        </p:nvSpPr>
        <p:spPr>
          <a:xfrm>
            <a:off x="301625" y="1527175"/>
            <a:ext cx="8537575" cy="5102225"/>
          </a:xfrm>
        </p:spPr>
        <p:txBody>
          <a:bodyPr/>
          <a:lstStyle/>
          <a:p>
            <a:pPr eaLnBrk="1" hangingPunct="1">
              <a:lnSpc>
                <a:spcPct val="90000"/>
              </a:lnSpc>
            </a:pPr>
            <a:r>
              <a:rPr lang="en-US" sz="2500" smtClean="0"/>
              <a:t>A few theories out there… (See the paper you read)</a:t>
            </a:r>
          </a:p>
          <a:p>
            <a:pPr eaLnBrk="1" hangingPunct="1">
              <a:lnSpc>
                <a:spcPct val="90000"/>
              </a:lnSpc>
            </a:pPr>
            <a:r>
              <a:rPr lang="en-US" sz="2500" smtClean="0"/>
              <a:t>Jill de Villiers’ syntactic theory (2002):</a:t>
            </a:r>
          </a:p>
          <a:p>
            <a:pPr eaLnBrk="1" hangingPunct="1">
              <a:lnSpc>
                <a:spcPct val="90000"/>
              </a:lnSpc>
              <a:buFont typeface="Wingdings 2" pitchFamily="-123" charset="2"/>
              <a:buNone/>
            </a:pPr>
            <a:r>
              <a:rPr lang="en-US" sz="2500" smtClean="0"/>
              <a:t>		</a:t>
            </a:r>
          </a:p>
          <a:p>
            <a:pPr eaLnBrk="1" hangingPunct="1">
              <a:lnSpc>
                <a:spcPct val="90000"/>
              </a:lnSpc>
              <a:buFont typeface="Wingdings 2" pitchFamily="-123" charset="2"/>
              <a:buNone/>
            </a:pPr>
            <a:r>
              <a:rPr lang="en-US" sz="2500" smtClean="0"/>
              <a:t>		~ The child must master “full syntax of mental verbs 	 … to </a:t>
            </a:r>
            <a:r>
              <a:rPr lang="en-US" sz="2500" i="1" smtClean="0"/>
              <a:t>represent</a:t>
            </a:r>
            <a:r>
              <a:rPr lang="en-US" sz="2500" smtClean="0"/>
              <a:t> in his own mind the belief states of 	other people.”</a:t>
            </a:r>
          </a:p>
          <a:p>
            <a:pPr eaLnBrk="1" hangingPunct="1">
              <a:lnSpc>
                <a:spcPct val="90000"/>
              </a:lnSpc>
              <a:buFont typeface="Wingdings 2" pitchFamily="-123" charset="2"/>
              <a:buNone/>
            </a:pPr>
            <a:endParaRPr lang="en-US" sz="2500" smtClean="0"/>
          </a:p>
          <a:p>
            <a:pPr eaLnBrk="1" hangingPunct="1">
              <a:lnSpc>
                <a:spcPct val="90000"/>
              </a:lnSpc>
              <a:buFont typeface="Wingdings 2" pitchFamily="-123" charset="2"/>
              <a:buNone/>
            </a:pPr>
            <a:r>
              <a:rPr lang="en-US" sz="2500" smtClean="0"/>
              <a:t>		~ Sentence Complements -&gt; Explicit False-belief</a:t>
            </a:r>
          </a:p>
          <a:p>
            <a:pPr eaLnBrk="1" hangingPunct="1">
              <a:lnSpc>
                <a:spcPct val="90000"/>
              </a:lnSpc>
              <a:buFont typeface="Wingdings 2" pitchFamily="-123" charset="2"/>
              <a:buNone/>
            </a:pPr>
            <a:endParaRPr lang="en-US" sz="2500" smtClean="0"/>
          </a:p>
          <a:p>
            <a:pPr eaLnBrk="1" hangingPunct="1">
              <a:lnSpc>
                <a:spcPct val="90000"/>
              </a:lnSpc>
              <a:buFont typeface="Wingdings 2" pitchFamily="-123" charset="2"/>
              <a:buNone/>
            </a:pPr>
            <a:r>
              <a:rPr lang="en-US" sz="2500" smtClean="0"/>
              <a:t>		It was in the cabinet. (S:T/F)	           [complement]</a:t>
            </a:r>
          </a:p>
          <a:p>
            <a:pPr eaLnBrk="1" hangingPunct="1">
              <a:lnSpc>
                <a:spcPct val="90000"/>
              </a:lnSpc>
              <a:buFont typeface="Wingdings 2" pitchFamily="-123" charset="2"/>
              <a:buNone/>
            </a:pPr>
            <a:endParaRPr lang="en-US" sz="2500" smtClean="0"/>
          </a:p>
          <a:p>
            <a:pPr eaLnBrk="1" hangingPunct="1">
              <a:lnSpc>
                <a:spcPct val="90000"/>
              </a:lnSpc>
              <a:buFont typeface="Wingdings 2" pitchFamily="-123" charset="2"/>
              <a:buNone/>
            </a:pPr>
            <a:r>
              <a:rPr lang="en-US" sz="2500" smtClean="0"/>
              <a:t>		She thought [it was in the cabinet.] (C:F -&gt; S:T!)</a:t>
            </a:r>
          </a:p>
          <a:p>
            <a:pPr eaLnBrk="1" hangingPunct="1">
              <a:lnSpc>
                <a:spcPct val="90000"/>
              </a:lnSpc>
              <a:buFont typeface="Wingdings 2" pitchFamily="-123" charset="2"/>
              <a:buNone/>
            </a:pPr>
            <a:endParaRPr lang="en-US" sz="2500" smtClean="0"/>
          </a:p>
        </p:txBody>
      </p:sp>
      <p:sp>
        <p:nvSpPr>
          <p:cNvPr id="54275" name="AutoShape 4"/>
          <p:cNvSpPr>
            <a:spLocks noChangeArrowheads="1"/>
          </p:cNvSpPr>
          <p:nvPr/>
        </p:nvSpPr>
        <p:spPr bwMode="auto">
          <a:xfrm rot="-1696208">
            <a:off x="5715000" y="5562600"/>
            <a:ext cx="990600" cy="304800"/>
          </a:xfrm>
          <a:prstGeom prst="leftArrow">
            <a:avLst>
              <a:gd name="adj1" fmla="val 37500"/>
              <a:gd name="adj2" fmla="val 77865"/>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US" smtClean="0">
                <a:solidFill>
                  <a:srgbClr val="7B9899"/>
                </a:solidFill>
              </a:rPr>
              <a:t>How language might play a role in early ToM</a:t>
            </a:r>
          </a:p>
        </p:txBody>
      </p:sp>
      <p:sp>
        <p:nvSpPr>
          <p:cNvPr id="56322" name="Content Placeholder 2"/>
          <p:cNvSpPr>
            <a:spLocks noGrp="1"/>
          </p:cNvSpPr>
          <p:nvPr>
            <p:ph sz="quarter" idx="1"/>
          </p:nvPr>
        </p:nvSpPr>
        <p:spPr>
          <a:xfrm>
            <a:off x="301625" y="1527175"/>
            <a:ext cx="8504238" cy="4572000"/>
          </a:xfrm>
        </p:spPr>
        <p:txBody>
          <a:bodyPr/>
          <a:lstStyle/>
          <a:p>
            <a:pPr eaLnBrk="1" hangingPunct="1"/>
            <a:r>
              <a:rPr lang="en-US" smtClean="0"/>
              <a:t>With this theory of language’s role in toddler ToM, we need to go back in time – see if language is related to early ToM (under age 2) as well</a:t>
            </a:r>
          </a:p>
          <a:p>
            <a:pPr eaLnBrk="1" hangingPunct="1">
              <a:buFont typeface="Wingdings 2" pitchFamily="-123" charset="2"/>
              <a:buNone/>
            </a:pPr>
            <a:endParaRPr lang="en-US" smtClean="0"/>
          </a:p>
          <a:p>
            <a:pPr eaLnBrk="1" hangingPunct="1"/>
            <a:r>
              <a:rPr lang="en-US" smtClean="0"/>
              <a:t>2 possible hypotheses that our study will test for:</a:t>
            </a:r>
          </a:p>
          <a:p>
            <a:pPr eaLnBrk="1" hangingPunct="1">
              <a:buFont typeface="Wingdings 2" pitchFamily="-123" charset="2"/>
              <a:buNone/>
            </a:pPr>
            <a:r>
              <a:rPr lang="en-US" smtClean="0"/>
              <a:t>	1. Language is separate from early ToM</a:t>
            </a:r>
          </a:p>
          <a:p>
            <a:pPr eaLnBrk="1" hangingPunct="1">
              <a:buFont typeface="Wingdings 2" pitchFamily="-123" charset="2"/>
              <a:buNone/>
            </a:pPr>
            <a:r>
              <a:rPr lang="en-US" smtClean="0"/>
              <a:t>	2. Language is linked to early ToM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r>
              <a:rPr lang="en-US" smtClean="0">
                <a:solidFill>
                  <a:srgbClr val="7B9899"/>
                </a:solidFill>
              </a:rPr>
              <a:t>1. Language is separate from early ToM</a:t>
            </a:r>
          </a:p>
        </p:txBody>
      </p:sp>
      <p:graphicFrame>
        <p:nvGraphicFramePr>
          <p:cNvPr id="6" name="Content Placeholder 5"/>
          <p:cNvGraphicFramePr>
            <a:graphicFrameLocks noGrp="1"/>
          </p:cNvGraphicFramePr>
          <p:nvPr>
            <p:ph sz="quarter" idx="1"/>
          </p:nvPr>
        </p:nvGraphicFramePr>
        <p:xfrm>
          <a:off x="301625" y="2895600"/>
          <a:ext cx="8504238" cy="3203574"/>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flipV="1">
            <a:off x="5638800" y="4572000"/>
            <a:ext cx="1066800" cy="685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58372" name="TextBox 8"/>
          <p:cNvSpPr txBox="1">
            <a:spLocks noChangeArrowheads="1"/>
          </p:cNvSpPr>
          <p:nvPr/>
        </p:nvSpPr>
        <p:spPr bwMode="auto">
          <a:xfrm>
            <a:off x="228600" y="1828800"/>
            <a:ext cx="8686800" cy="579438"/>
          </a:xfrm>
          <a:prstGeom prst="rect">
            <a:avLst/>
          </a:prstGeom>
          <a:noFill/>
          <a:ln w="9525">
            <a:noFill/>
            <a:miter lim="800000"/>
            <a:headEnd/>
            <a:tailEnd/>
          </a:ln>
        </p:spPr>
        <p:txBody>
          <a:bodyPr>
            <a:prstTxWarp prst="textNoShape">
              <a:avLst/>
            </a:prstTxWarp>
            <a:spAutoFit/>
          </a:bodyPr>
          <a:lstStyle/>
          <a:p>
            <a:pPr algn="ctr"/>
            <a:r>
              <a:rPr lang="en-US" sz="3200">
                <a:latin typeface="Georgia" pitchFamily="-123" charset="0"/>
              </a:rPr>
              <a:t>Deaf = Hearing Kids in ToM at 18 months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eaLnBrk="1" hangingPunct="1"/>
            <a:r>
              <a:rPr lang="en-US" smtClean="0">
                <a:solidFill>
                  <a:srgbClr val="7B9899"/>
                </a:solidFill>
              </a:rPr>
              <a:t>2. Language is linked to early ToM</a:t>
            </a:r>
          </a:p>
        </p:txBody>
      </p:sp>
      <p:sp>
        <p:nvSpPr>
          <p:cNvPr id="60418" name="Content Placeholder 2"/>
          <p:cNvSpPr>
            <a:spLocks noGrp="1"/>
          </p:cNvSpPr>
          <p:nvPr>
            <p:ph sz="quarter" idx="1"/>
          </p:nvPr>
        </p:nvSpPr>
        <p:spPr>
          <a:xfrm>
            <a:off x="301625" y="1527175"/>
            <a:ext cx="8504238" cy="4572000"/>
          </a:xfrm>
        </p:spPr>
        <p:txBody>
          <a:bodyPr/>
          <a:lstStyle/>
          <a:p>
            <a:pPr algn="ctr" eaLnBrk="1" hangingPunct="1">
              <a:buFont typeface="Wingdings 2" pitchFamily="-123" charset="2"/>
              <a:buNone/>
            </a:pPr>
            <a:r>
              <a:rPr lang="en-US" smtClean="0"/>
              <a:t>Deaf </a:t>
            </a:r>
            <a:r>
              <a:rPr lang="en-US" sz="3200" smtClean="0"/>
              <a:t>≠</a:t>
            </a:r>
            <a:r>
              <a:rPr lang="en-US" smtClean="0"/>
              <a:t> Hearing in ToM at 18 months</a:t>
            </a:r>
          </a:p>
        </p:txBody>
      </p:sp>
      <p:graphicFrame>
        <p:nvGraphicFramePr>
          <p:cNvPr id="14" name="Content Placeholder 3"/>
          <p:cNvGraphicFramePr>
            <a:graphicFrameLocks/>
          </p:cNvGraphicFramePr>
          <p:nvPr/>
        </p:nvGraphicFramePr>
        <p:xfrm>
          <a:off x="301625" y="2132857"/>
          <a:ext cx="8504238" cy="3966318"/>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15" name="Straight Connector 14"/>
          <p:cNvCxnSpPr/>
          <p:nvPr/>
        </p:nvCxnSpPr>
        <p:spPr>
          <a:xfrm flipV="1">
            <a:off x="4140200" y="4149725"/>
            <a:ext cx="792163" cy="54133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smtClean="0">
                <a:solidFill>
                  <a:srgbClr val="7B9899"/>
                </a:solidFill>
              </a:rPr>
              <a:t>Participants</a:t>
            </a:r>
          </a:p>
        </p:txBody>
      </p:sp>
      <p:sp>
        <p:nvSpPr>
          <p:cNvPr id="63490" name="Content Placeholder 2"/>
          <p:cNvSpPr>
            <a:spLocks noGrp="1"/>
          </p:cNvSpPr>
          <p:nvPr>
            <p:ph sz="quarter" idx="1"/>
          </p:nvPr>
        </p:nvSpPr>
        <p:spPr>
          <a:xfrm>
            <a:off x="301625" y="1527175"/>
            <a:ext cx="8504238" cy="4572000"/>
          </a:xfrm>
        </p:spPr>
        <p:txBody>
          <a:bodyPr/>
          <a:lstStyle/>
          <a:p>
            <a:pPr eaLnBrk="1" hangingPunct="1"/>
            <a:r>
              <a:rPr lang="en-US" smtClean="0"/>
              <a:t>Age Range: 18-22 months old</a:t>
            </a:r>
          </a:p>
          <a:p>
            <a:pPr eaLnBrk="1" hangingPunct="1"/>
            <a:r>
              <a:rPr lang="en-US" smtClean="0"/>
              <a:t>Hearing Children</a:t>
            </a:r>
          </a:p>
          <a:p>
            <a:pPr lvl="1" eaLnBrk="1" hangingPunct="1"/>
            <a:r>
              <a:rPr lang="en-US" smtClean="0"/>
              <a:t>Laboratory for Developmental Studies (here!)</a:t>
            </a:r>
          </a:p>
          <a:p>
            <a:pPr eaLnBrk="1" hangingPunct="1"/>
            <a:r>
              <a:rPr lang="en-US" smtClean="0"/>
              <a:t>Deaf Children</a:t>
            </a:r>
          </a:p>
          <a:p>
            <a:pPr lvl="1" eaLnBrk="1" hangingPunct="1"/>
            <a:r>
              <a:rPr lang="en-US" smtClean="0"/>
              <a:t>Boston Children’s Hospital</a:t>
            </a:r>
          </a:p>
          <a:p>
            <a:pPr lvl="1" eaLnBrk="1" hangingPunct="1"/>
            <a:r>
              <a:rPr lang="en-US" smtClean="0"/>
              <a:t>Clarke Schools for Hearing and Speech – Canton &amp; Northampton, MA</a:t>
            </a:r>
          </a:p>
          <a:p>
            <a:pPr lvl="1" eaLnBrk="1" hangingPunct="1"/>
            <a:r>
              <a:rPr lang="en-US" smtClean="0"/>
              <a:t>Soundbridge Schools, Connecticut</a:t>
            </a:r>
          </a:p>
          <a:p>
            <a:pPr lvl="1" eaLnBrk="1" hangingPunct="1"/>
            <a:r>
              <a:rPr lang="en-US" smtClean="0"/>
              <a:t>Summit Speech School, New Jersey</a:t>
            </a:r>
          </a:p>
          <a:p>
            <a:pPr lvl="1" eaLnBrk="1" hangingPunct="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smtClean="0">
                <a:solidFill>
                  <a:srgbClr val="7B9899"/>
                </a:solidFill>
              </a:rPr>
              <a:t>In Detail: Our Targeted Deaf Children</a:t>
            </a:r>
          </a:p>
        </p:txBody>
      </p:sp>
      <p:sp>
        <p:nvSpPr>
          <p:cNvPr id="65538" name="Content Placeholder 2"/>
          <p:cNvSpPr>
            <a:spLocks noGrp="1"/>
          </p:cNvSpPr>
          <p:nvPr>
            <p:ph sz="quarter" idx="1"/>
          </p:nvPr>
        </p:nvSpPr>
        <p:spPr>
          <a:xfrm>
            <a:off x="301625" y="1527175"/>
            <a:ext cx="8504238" cy="4572000"/>
          </a:xfrm>
        </p:spPr>
        <p:txBody>
          <a:bodyPr/>
          <a:lstStyle/>
          <a:p>
            <a:pPr eaLnBrk="1" hangingPunct="1"/>
            <a:r>
              <a:rPr lang="en-US" smtClean="0"/>
              <a:t>Our subjects: language-delayed deaf children</a:t>
            </a:r>
          </a:p>
          <a:p>
            <a:pPr eaLnBrk="1" hangingPunct="1"/>
            <a:r>
              <a:rPr lang="en-US" smtClean="0"/>
              <a:t>How does this happen? </a:t>
            </a:r>
          </a:p>
          <a:p>
            <a:pPr eaLnBrk="1" hangingPunct="1">
              <a:buFont typeface="Wingdings 2" pitchFamily="-123" charset="2"/>
              <a:buNone/>
            </a:pPr>
            <a:r>
              <a:rPr lang="en-US" smtClean="0"/>
              <a:t>		They are  either trained by their parents to 	speak, not sign, or they were born into non-	signing families.</a:t>
            </a:r>
          </a:p>
          <a:p>
            <a:pPr eaLnBrk="1" hangingPunct="1"/>
            <a:r>
              <a:rPr lang="en-US" smtClean="0"/>
              <a:t>Thus, they may be delayed in toddler ToM in comparison to their hearing peers, but we predict that they might </a:t>
            </a:r>
            <a:r>
              <a:rPr lang="en-US" u="sng" smtClean="0"/>
              <a:t>not</a:t>
            </a:r>
            <a:r>
              <a:rPr lang="en-US" smtClean="0"/>
              <a:t> be delayed in early ToM.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US" smtClean="0">
                <a:solidFill>
                  <a:srgbClr val="7B9899"/>
                </a:solidFill>
              </a:rPr>
              <a:t>Tasks</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algn="ctr" eaLnBrk="1" fontAlgn="auto" hangingPunct="1">
              <a:spcAft>
                <a:spcPts val="0"/>
              </a:spcAft>
              <a:buFont typeface="Wingdings 2"/>
              <a:buNone/>
              <a:defRPr/>
            </a:pPr>
            <a:r>
              <a:rPr lang="en-US" u="sng" dirty="0" smtClean="0">
                <a:ea typeface="+mn-ea"/>
                <a:cs typeface="+mn-cs"/>
              </a:rPr>
              <a:t>3 Early ToM Tasks</a:t>
            </a:r>
          </a:p>
          <a:p>
            <a:pPr marL="274320" indent="-274320" algn="ctr" eaLnBrk="1" fontAlgn="auto" hangingPunct="1">
              <a:spcAft>
                <a:spcPts val="0"/>
              </a:spcAft>
              <a:buFont typeface="Wingdings 2"/>
              <a:buNone/>
              <a:defRPr/>
            </a:pPr>
            <a:endParaRPr lang="en-US" u="sng" dirty="0" smtClean="0">
              <a:ea typeface="+mn-ea"/>
              <a:cs typeface="+mn-cs"/>
            </a:endParaRPr>
          </a:p>
          <a:p>
            <a:pPr marL="514350" indent="-514350" eaLnBrk="1" fontAlgn="auto" hangingPunct="1">
              <a:spcAft>
                <a:spcPts val="0"/>
              </a:spcAft>
              <a:buFont typeface="+mj-lt"/>
              <a:buAutoNum type="arabicPeriod"/>
              <a:defRPr/>
            </a:pPr>
            <a:r>
              <a:rPr lang="en-US" dirty="0" smtClean="0">
                <a:ea typeface="+mn-ea"/>
                <a:cs typeface="+mn-cs"/>
              </a:rPr>
              <a:t>Unsuccessful Imitation</a:t>
            </a:r>
          </a:p>
          <a:p>
            <a:pPr marL="514350" indent="-514350" eaLnBrk="1" fontAlgn="auto" hangingPunct="1">
              <a:spcAft>
                <a:spcPts val="0"/>
              </a:spcAft>
              <a:buFont typeface="+mj-lt"/>
              <a:buAutoNum type="arabicPeriod"/>
              <a:defRPr/>
            </a:pPr>
            <a:r>
              <a:rPr lang="en-US" dirty="0" smtClean="0">
                <a:ea typeface="+mn-ea"/>
                <a:cs typeface="+mn-cs"/>
              </a:rPr>
              <a:t>Declarative Pointing Production</a:t>
            </a:r>
          </a:p>
          <a:p>
            <a:pPr marL="514350" indent="-514350" eaLnBrk="1" fontAlgn="auto" hangingPunct="1">
              <a:spcAft>
                <a:spcPts val="0"/>
              </a:spcAft>
              <a:buFont typeface="+mj-lt"/>
              <a:buAutoNum type="arabicPeriod"/>
              <a:defRPr/>
            </a:pPr>
            <a:r>
              <a:rPr lang="en-US" dirty="0" smtClean="0">
                <a:ea typeface="+mn-ea"/>
                <a:cs typeface="+mn-cs"/>
              </a:rPr>
              <a:t>Helping</a:t>
            </a:r>
          </a:p>
          <a:p>
            <a:pPr marL="514350" indent="-514350" eaLnBrk="1" fontAlgn="auto" hangingPunct="1">
              <a:spcAft>
                <a:spcPts val="0"/>
              </a:spcAft>
              <a:buFont typeface="+mj-lt"/>
              <a:buAutoNum type="arabicPeriod"/>
              <a:defRPr/>
            </a:pPr>
            <a:r>
              <a:rPr lang="en-US" dirty="0" smtClean="0">
                <a:ea typeface="+mn-ea"/>
                <a:cs typeface="+mn-cs"/>
              </a:rPr>
              <a:t>Successful Imitation</a:t>
            </a:r>
          </a:p>
          <a:p>
            <a:pPr marL="788670" lvl="1" indent="-514350" eaLnBrk="1" fontAlgn="auto" hangingPunct="1">
              <a:spcAft>
                <a:spcPts val="0"/>
              </a:spcAft>
              <a:buFont typeface="+mj-lt"/>
              <a:buAutoNum type="arabicPeriod"/>
              <a:defRPr/>
            </a:pPr>
            <a:r>
              <a:rPr lang="en-US" dirty="0" smtClean="0">
                <a:ea typeface="+mn-ea"/>
              </a:rPr>
              <a:t>(Control if children fail the first task)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r>
              <a:rPr lang="en-US" smtClean="0">
                <a:solidFill>
                  <a:srgbClr val="7B9899"/>
                </a:solidFill>
              </a:rPr>
              <a:t>Unsuccessful Imitation</a:t>
            </a:r>
          </a:p>
        </p:txBody>
      </p:sp>
      <p:sp>
        <p:nvSpPr>
          <p:cNvPr id="69634" name="Content Placeholder 2"/>
          <p:cNvSpPr>
            <a:spLocks noGrp="1"/>
          </p:cNvSpPr>
          <p:nvPr>
            <p:ph sz="quarter" idx="1"/>
          </p:nvPr>
        </p:nvSpPr>
        <p:spPr>
          <a:xfrm>
            <a:off x="301625" y="1527175"/>
            <a:ext cx="8504238" cy="2587625"/>
          </a:xfrm>
        </p:spPr>
        <p:txBody>
          <a:bodyPr/>
          <a:lstStyle/>
          <a:p>
            <a:pPr eaLnBrk="1" hangingPunct="1"/>
            <a:r>
              <a:rPr lang="en-US" smtClean="0"/>
              <a:t>Meltzoff (1995)</a:t>
            </a:r>
          </a:p>
          <a:p>
            <a:pPr eaLnBrk="1" hangingPunct="1"/>
            <a:r>
              <a:rPr lang="en-US" smtClean="0"/>
              <a:t>Adult who tries, but fails to do something</a:t>
            </a:r>
          </a:p>
          <a:p>
            <a:pPr eaLnBrk="1" hangingPunct="1"/>
            <a:r>
              <a:rPr lang="en-US" smtClean="0"/>
              <a:t>Child has the opportunity to imitate the action</a:t>
            </a:r>
          </a:p>
          <a:p>
            <a:pPr eaLnBrk="1" hangingPunct="1"/>
            <a:r>
              <a:rPr lang="en-US" smtClean="0"/>
              <a:t>Will they understand the adult’s goal and complete the action?</a:t>
            </a:r>
          </a:p>
          <a:p>
            <a:pPr eaLnBrk="1" hangingPunct="1">
              <a:buFont typeface="Wingdings 2" pitchFamily="-123" charset="2"/>
              <a:buNone/>
            </a:pPr>
            <a:endParaRPr lang="en-US" smtClean="0"/>
          </a:p>
        </p:txBody>
      </p:sp>
      <p:pic>
        <p:nvPicPr>
          <p:cNvPr id="69635" name="Picture 3"/>
          <p:cNvPicPr>
            <a:picLocks noChangeAspect="1" noChangeArrowheads="1"/>
          </p:cNvPicPr>
          <p:nvPr/>
        </p:nvPicPr>
        <p:blipFill>
          <a:blip r:embed="rId3"/>
          <a:srcRect b="50000"/>
          <a:stretch>
            <a:fillRect/>
          </a:stretch>
        </p:blipFill>
        <p:spPr bwMode="auto">
          <a:xfrm>
            <a:off x="304800" y="4572000"/>
            <a:ext cx="843915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5 Test Objects for Unsuccessful Imitation Task </a:t>
            </a:r>
            <a:endParaRPr lang="en-US" sz="3200" dirty="0"/>
          </a:p>
        </p:txBody>
      </p:sp>
      <p:pic>
        <p:nvPicPr>
          <p:cNvPr id="71682" name="Picture 2"/>
          <p:cNvPicPr>
            <a:picLocks noChangeAspect="1" noChangeArrowheads="1"/>
          </p:cNvPicPr>
          <p:nvPr/>
        </p:nvPicPr>
        <p:blipFill>
          <a:blip r:embed="rId3"/>
          <a:srcRect/>
          <a:stretch>
            <a:fillRect/>
          </a:stretch>
        </p:blipFill>
        <p:spPr bwMode="auto">
          <a:xfrm>
            <a:off x="1981200" y="1752600"/>
            <a:ext cx="5257800" cy="426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pPr eaLnBrk="1" hangingPunct="1"/>
            <a:r>
              <a:rPr lang="en-US" smtClean="0">
                <a:solidFill>
                  <a:srgbClr val="7B9899"/>
                </a:solidFill>
              </a:rPr>
              <a:t>Pointing</a:t>
            </a:r>
          </a:p>
        </p:txBody>
      </p:sp>
      <p:sp>
        <p:nvSpPr>
          <p:cNvPr id="73730" name="Content Placeholder 2"/>
          <p:cNvSpPr>
            <a:spLocks noGrp="1"/>
          </p:cNvSpPr>
          <p:nvPr>
            <p:ph sz="quarter" idx="1"/>
          </p:nvPr>
        </p:nvSpPr>
        <p:spPr>
          <a:xfrm>
            <a:off x="301625" y="1527175"/>
            <a:ext cx="8504238" cy="1109663"/>
          </a:xfrm>
        </p:spPr>
        <p:txBody>
          <a:bodyPr/>
          <a:lstStyle/>
          <a:p>
            <a:pPr eaLnBrk="1" hangingPunct="1"/>
            <a:r>
              <a:rPr lang="en-US" smtClean="0"/>
              <a:t>Camaioni et al. (2004)</a:t>
            </a:r>
          </a:p>
          <a:p>
            <a:pPr eaLnBrk="1" hangingPunct="1"/>
            <a:r>
              <a:rPr lang="en-US" smtClean="0"/>
              <a:t>Declarative pointing linked to ToM</a:t>
            </a:r>
          </a:p>
          <a:p>
            <a:pPr eaLnBrk="1" hangingPunct="1"/>
            <a:endParaRPr lang="en-US" smtClean="0"/>
          </a:p>
        </p:txBody>
      </p:sp>
      <p:graphicFrame>
        <p:nvGraphicFramePr>
          <p:cNvPr id="72726" name="Group 22"/>
          <p:cNvGraphicFramePr>
            <a:graphicFrameLocks noGrp="1"/>
          </p:cNvGraphicFramePr>
          <p:nvPr/>
        </p:nvGraphicFramePr>
        <p:xfrm>
          <a:off x="468313" y="2708275"/>
          <a:ext cx="8064500" cy="3457575"/>
        </p:xfrm>
        <a:graphic>
          <a:graphicData uri="http://schemas.openxmlformats.org/drawingml/2006/table">
            <a:tbl>
              <a:tblPr/>
              <a:tblGrid>
                <a:gridCol w="2303462"/>
                <a:gridCol w="3071813"/>
                <a:gridCol w="2689225"/>
              </a:tblGrid>
              <a:tr h="1152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1" i="0" u="none" strike="noStrike" cap="none" normalizeH="0" baseline="0">
                        <a:ln>
                          <a:noFill/>
                        </a:ln>
                        <a:solidFill>
                          <a:srgbClr val="FFFFFF"/>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Comprehension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1"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Adult points</a:t>
                      </a:r>
                      <a:endPar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Production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1"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Child points</a:t>
                      </a:r>
                      <a:endPar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52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Imperative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1"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Need-based</a:t>
                      </a:r>
                      <a:endPar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r>
              <a:tr h="1152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Declarative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1"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rPr>
                        <a:t>To inform</a:t>
                      </a:r>
                      <a:endParaRPr kumimoji="0" lang="en-US" sz="2700" b="1" i="0" u="none" strike="noStrike" cap="none" normalizeH="0" baseline="0" smtClean="0">
                        <a:ln>
                          <a:noFill/>
                        </a:ln>
                        <a:solidFill>
                          <a:srgbClr val="FFFFFF"/>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smtClean="0">
                          <a:ln>
                            <a:noFill/>
                          </a:ln>
                          <a:solidFill>
                            <a:srgbClr val="000000"/>
                          </a:solidFill>
                          <a:effectLst/>
                          <a:latin typeface="Georgia" pitchFamily="-123" charset="0"/>
                          <a:ea typeface="ＭＳ Ｐゴシック" pitchFamily="-123" charset="-128"/>
                          <a:cs typeface="ＭＳ Ｐゴシック" pitchFamily="-123" charset="-128"/>
                        </a:rPr>
                        <a:t>ToM!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solidFill>
                  <a:srgbClr val="7B9899"/>
                </a:solidFill>
              </a:rPr>
              <a:t>Theory of Mind</a:t>
            </a:r>
          </a:p>
        </p:txBody>
      </p:sp>
      <p:sp>
        <p:nvSpPr>
          <p:cNvPr id="19458" name="Content Placeholder 2"/>
          <p:cNvSpPr>
            <a:spLocks noGrp="1"/>
          </p:cNvSpPr>
          <p:nvPr>
            <p:ph sz="quarter" idx="1"/>
          </p:nvPr>
        </p:nvSpPr>
        <p:spPr>
          <a:xfrm>
            <a:off x="301625" y="1527175"/>
            <a:ext cx="8504238" cy="4572000"/>
          </a:xfrm>
        </p:spPr>
        <p:txBody>
          <a:bodyPr/>
          <a:lstStyle/>
          <a:p>
            <a:pPr eaLnBrk="1" hangingPunct="1"/>
            <a:r>
              <a:rPr lang="en-US" smtClean="0"/>
              <a:t>ToM = the ability to understand others’ mental states – including their beliefs, goals, and desires - to  predict and explain people’s actions (Premack &amp; Woodruff, 1978)</a:t>
            </a:r>
          </a:p>
          <a:p>
            <a:pPr eaLnBrk="1" hangingPunct="1"/>
            <a:r>
              <a:rPr lang="en-US" smtClean="0"/>
              <a:t>Different components in ToM</a:t>
            </a:r>
          </a:p>
          <a:p>
            <a:pPr lvl="1" eaLnBrk="1" hangingPunct="1"/>
            <a:r>
              <a:rPr lang="en-US" smtClean="0"/>
              <a:t>False-Belief</a:t>
            </a:r>
          </a:p>
          <a:p>
            <a:pPr lvl="1" eaLnBrk="1" hangingPunct="1"/>
            <a:r>
              <a:rPr lang="en-US" smtClean="0"/>
              <a:t>Gaze Following</a:t>
            </a:r>
          </a:p>
          <a:p>
            <a:pPr lvl="1" eaLnBrk="1" hangingPunct="1"/>
            <a:r>
              <a:rPr lang="en-US" smtClean="0"/>
              <a:t>Goal Understanding</a:t>
            </a:r>
          </a:p>
          <a:p>
            <a:pPr lvl="1" eaLnBrk="1" hangingPunct="1"/>
            <a:r>
              <a:rPr lang="en-US" smtClean="0"/>
              <a:t>Joint Attention</a:t>
            </a:r>
          </a:p>
          <a:p>
            <a:pPr lvl="1"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pPr eaLnBrk="1" hangingPunct="1"/>
            <a:endParaRPr lang="en-US">
              <a:solidFill>
                <a:srgbClr val="7B9899"/>
              </a:solidFill>
            </a:endParaRPr>
          </a:p>
        </p:txBody>
      </p:sp>
      <p:sp>
        <p:nvSpPr>
          <p:cNvPr id="75778" name="Content Placeholder 2"/>
          <p:cNvSpPr>
            <a:spLocks noGrp="1"/>
          </p:cNvSpPr>
          <p:nvPr>
            <p:ph sz="quarter" idx="1"/>
          </p:nvPr>
        </p:nvSpPr>
        <p:spPr>
          <a:xfrm>
            <a:off x="301625" y="1527175"/>
            <a:ext cx="8504238" cy="4572000"/>
          </a:xfrm>
        </p:spPr>
        <p:txBody>
          <a:bodyPr/>
          <a:lstStyle/>
          <a:p>
            <a:pPr eaLnBrk="1" hangingPunct="1"/>
            <a:endParaRPr lang="en-US"/>
          </a:p>
        </p:txBody>
      </p:sp>
      <p:pic>
        <p:nvPicPr>
          <p:cNvPr id="75779" name="Picture 3"/>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pPr eaLnBrk="1" hangingPunct="1"/>
            <a:r>
              <a:rPr lang="en-US" smtClean="0">
                <a:solidFill>
                  <a:srgbClr val="7B9899"/>
                </a:solidFill>
              </a:rPr>
              <a:t>Helping</a:t>
            </a:r>
          </a:p>
        </p:txBody>
      </p:sp>
      <p:sp>
        <p:nvSpPr>
          <p:cNvPr id="77826" name="Content Placeholder 2"/>
          <p:cNvSpPr>
            <a:spLocks noGrp="1"/>
          </p:cNvSpPr>
          <p:nvPr>
            <p:ph idx="1"/>
          </p:nvPr>
        </p:nvSpPr>
        <p:spPr>
          <a:xfrm>
            <a:off x="457200" y="1935163"/>
            <a:ext cx="3227388" cy="4389437"/>
          </a:xfrm>
        </p:spPr>
        <p:txBody>
          <a:bodyPr/>
          <a:lstStyle/>
          <a:p>
            <a:pPr eaLnBrk="1" hangingPunct="1"/>
            <a:r>
              <a:rPr lang="en-US" smtClean="0"/>
              <a:t>Buttelmann et al., 2009</a:t>
            </a:r>
          </a:p>
          <a:p>
            <a:pPr eaLnBrk="1" hangingPunct="1"/>
            <a:endParaRPr lang="en-US" smtClean="0"/>
          </a:p>
          <a:p>
            <a:pPr eaLnBrk="1" hangingPunct="1">
              <a:buFont typeface="Wingdings 2" pitchFamily="-123" charset="2"/>
              <a:buNone/>
            </a:pPr>
            <a:endParaRPr lang="en-US" smtClean="0"/>
          </a:p>
          <a:p>
            <a:pPr eaLnBrk="1" hangingPunct="1">
              <a:buFont typeface="Wingdings 2" pitchFamily="-123" charset="2"/>
              <a:buNone/>
            </a:pPr>
            <a:endParaRPr lang="en-US" smtClean="0"/>
          </a:p>
          <a:p>
            <a:pPr eaLnBrk="1" hangingPunct="1">
              <a:buFont typeface="Wingdings 2" pitchFamily="-123" charset="2"/>
              <a:buNone/>
            </a:pPr>
            <a:endParaRPr lang="en-US" smtClean="0"/>
          </a:p>
          <a:p>
            <a:pPr eaLnBrk="1" hangingPunct="1"/>
            <a:endParaRPr lang="en-US" smtClean="0"/>
          </a:p>
          <a:p>
            <a:pPr eaLnBrk="1" hangingPunct="1"/>
            <a:endParaRPr lang="en-US" smtClean="0"/>
          </a:p>
        </p:txBody>
      </p:sp>
      <p:pic>
        <p:nvPicPr>
          <p:cNvPr id="77827" name="Picture 3">
            <a:hlinkClick r:id="" action="ppaction://media"/>
          </p:cNvPr>
          <p:cNvPicPr/>
          <p:nvPr>
            <a:videoFile r:link="rId1"/>
          </p:nvPr>
        </p:nvPicPr>
        <p:blipFill>
          <a:blip r:embed="rId4"/>
          <a:srcRect/>
          <a:stretch>
            <a:fillRect/>
          </a:stretch>
        </p:blipFill>
        <p:spPr bwMode="auto">
          <a:xfrm>
            <a:off x="4329113" y="1935163"/>
            <a:ext cx="4064000" cy="304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782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7827"/>
                                        </p:tgtEl>
                                      </p:cBhvr>
                                    </p:cmd>
                                  </p:childTnLst>
                                </p:cTn>
                              </p:par>
                            </p:childTnLst>
                          </p:cTn>
                        </p:par>
                      </p:childTnLst>
                    </p:cTn>
                  </p:par>
                </p:childTnLst>
              </p:cTn>
              <p:nextCondLst>
                <p:cond evt="onClick" delay="0">
                  <p:tgtEl>
                    <p:spTgt spid="77827"/>
                  </p:tgtEl>
                </p:cond>
              </p:nextCondLst>
            </p:seq>
            <p:video>
              <p:cMediaNode>
                <p:cTn id="7" fill="hold" display="0">
                  <p:stCondLst>
                    <p:cond delay="indefinite"/>
                  </p:stCondLst>
                  <p:endCondLst>
                    <p:cond evt="onNext" delay="0">
                      <p:tgtEl>
                        <p:sldTgt/>
                      </p:tgtEl>
                    </p:cond>
                    <p:cond evt="onPrev" delay="0">
                      <p:tgtEl>
                        <p:sldTgt/>
                      </p:tgtEl>
                    </p:cond>
                  </p:endCondLst>
                </p:cTn>
                <p:tgtEl>
                  <p:spTgt spid="77827"/>
                </p:tgtEl>
              </p:cMediaNode>
            </p:video>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pPr eaLnBrk="1" hangingPunct="1"/>
            <a:r>
              <a:rPr lang="en-US" smtClean="0">
                <a:solidFill>
                  <a:srgbClr val="7B9899"/>
                </a:solidFill>
              </a:rPr>
              <a:t>Anticipated Results</a:t>
            </a:r>
          </a:p>
        </p:txBody>
      </p:sp>
      <p:sp>
        <p:nvSpPr>
          <p:cNvPr id="3" name="Content Placeholder 2"/>
          <p:cNvSpPr>
            <a:spLocks noGrp="1"/>
          </p:cNvSpPr>
          <p:nvPr>
            <p:ph sz="quarter" idx="1"/>
          </p:nvPr>
        </p:nvSpPr>
        <p:spPr>
          <a:xfrm>
            <a:off x="304800" y="1524000"/>
            <a:ext cx="8504238" cy="3276600"/>
          </a:xfrm>
        </p:spPr>
        <p:txBody>
          <a:bodyPr>
            <a:normAutofit lnSpcReduction="10000"/>
          </a:bodyPr>
          <a:lstStyle/>
          <a:p>
            <a:pPr marL="274320" indent="-274320" eaLnBrk="1" fontAlgn="auto" hangingPunct="1">
              <a:spcAft>
                <a:spcPts val="0"/>
              </a:spcAft>
              <a:buFont typeface="Wingdings 2"/>
              <a:buNone/>
              <a:defRPr/>
            </a:pPr>
            <a:r>
              <a:rPr lang="en-US" sz="9600" dirty="0" smtClean="0">
                <a:ea typeface="+mn-ea"/>
                <a:cs typeface="+mn-cs"/>
              </a:rPr>
              <a:t>				  </a:t>
            </a:r>
          </a:p>
          <a:p>
            <a:pPr marL="274320" indent="-274320" eaLnBrk="1" fontAlgn="auto" hangingPunct="1">
              <a:spcAft>
                <a:spcPts val="0"/>
              </a:spcAft>
              <a:buFont typeface="Wingdings 2"/>
              <a:buNone/>
              <a:defRPr/>
            </a:pPr>
            <a:r>
              <a:rPr lang="en-US" sz="9600" dirty="0" smtClean="0">
                <a:ea typeface="+mn-ea"/>
                <a:cs typeface="+mn-cs"/>
              </a:rPr>
              <a:t>				  ???</a:t>
            </a:r>
            <a:endParaRPr lang="en-US" sz="9600" dirty="0">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pPr eaLnBrk="1" hangingPunct="1"/>
            <a:r>
              <a:rPr lang="en-US" smtClean="0">
                <a:solidFill>
                  <a:srgbClr val="7B9899"/>
                </a:solidFill>
              </a:rPr>
              <a:t>Discussion Question!!</a:t>
            </a:r>
          </a:p>
        </p:txBody>
      </p:sp>
      <p:sp>
        <p:nvSpPr>
          <p:cNvPr id="81922" name="Content Placeholder 2"/>
          <p:cNvSpPr>
            <a:spLocks noGrp="1"/>
          </p:cNvSpPr>
          <p:nvPr>
            <p:ph sz="quarter" idx="1"/>
          </p:nvPr>
        </p:nvSpPr>
        <p:spPr>
          <a:xfrm>
            <a:off x="301625" y="1527175"/>
            <a:ext cx="8504238" cy="4572000"/>
          </a:xfrm>
        </p:spPr>
        <p:txBody>
          <a:bodyPr/>
          <a:lstStyle/>
          <a:p>
            <a:pPr eaLnBrk="1" hangingPunct="1">
              <a:buFont typeface="Wingdings 2" pitchFamily="-123" charset="2"/>
              <a:buNone/>
            </a:pPr>
            <a:r>
              <a:rPr lang="en-US" sz="2800" smtClean="0"/>
              <a:t>What do you think the anticipated results of this study will be?</a:t>
            </a:r>
          </a:p>
          <a:p>
            <a:pPr eaLnBrk="1" hangingPunct="1">
              <a:buFont typeface="Wingdings 2" pitchFamily="-123" charset="2"/>
              <a:buNone/>
            </a:pPr>
            <a:endParaRPr lang="en-US" sz="2800" smtClean="0"/>
          </a:p>
          <a:p>
            <a:pPr eaLnBrk="1" hangingPunct="1">
              <a:buFont typeface="Wingdings 2" pitchFamily="-123" charset="2"/>
              <a:buNone/>
            </a:pPr>
            <a:r>
              <a:rPr lang="en-US" sz="2800" smtClean="0"/>
              <a:t>If D = H, which hypothesis does that support?</a:t>
            </a:r>
          </a:p>
          <a:p>
            <a:pPr eaLnBrk="1" hangingPunct="1">
              <a:buFont typeface="Wingdings 2" pitchFamily="-123" charset="2"/>
              <a:buNone/>
            </a:pPr>
            <a:r>
              <a:rPr lang="en-US" sz="2800" smtClean="0"/>
              <a:t>If D ≠ H, which hypothesis does that support?</a:t>
            </a:r>
          </a:p>
          <a:p>
            <a:pPr eaLnBrk="1" hangingPunct="1">
              <a:buFont typeface="Wingdings 2" pitchFamily="-123" charset="2"/>
              <a:buNone/>
            </a:pPr>
            <a:endParaRPr lang="en-US" sz="2800" smtClean="0"/>
          </a:p>
          <a:p>
            <a:pPr eaLnBrk="1" hangingPunct="1">
              <a:buFont typeface="Georgia" pitchFamily="-123" charset="0"/>
              <a:buAutoNum type="alphaUcPeriod"/>
            </a:pPr>
            <a:r>
              <a:rPr lang="en-US" sz="2800" smtClean="0"/>
              <a:t>Language is  separate from early ToM</a:t>
            </a:r>
          </a:p>
          <a:p>
            <a:pPr eaLnBrk="1" hangingPunct="1">
              <a:buFont typeface="Georgia" pitchFamily="-123" charset="0"/>
              <a:buAutoNum type="alphaUcPeriod"/>
            </a:pPr>
            <a:r>
              <a:rPr lang="en-US" sz="2800" smtClean="0"/>
              <a:t>Language is linked to early ToM</a:t>
            </a:r>
          </a:p>
          <a:p>
            <a:pPr eaLnBrk="1" hangingPunct="1"/>
            <a:endParaRPr lang="en-US" sz="28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pPr eaLnBrk="1" hangingPunct="1"/>
            <a:r>
              <a:rPr lang="en-US" smtClean="0">
                <a:solidFill>
                  <a:srgbClr val="7B9899"/>
                </a:solidFill>
              </a:rPr>
              <a:t>1. Language is separate from early ToM</a:t>
            </a:r>
          </a:p>
        </p:txBody>
      </p:sp>
      <p:graphicFrame>
        <p:nvGraphicFramePr>
          <p:cNvPr id="6" name="Content Placeholder 5"/>
          <p:cNvGraphicFramePr>
            <a:graphicFrameLocks noGrp="1"/>
          </p:cNvGraphicFramePr>
          <p:nvPr>
            <p:ph sz="quarter" idx="1"/>
          </p:nvPr>
        </p:nvGraphicFramePr>
        <p:xfrm>
          <a:off x="301625" y="2895600"/>
          <a:ext cx="8504238" cy="3203574"/>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flipV="1">
            <a:off x="5638800" y="4572000"/>
            <a:ext cx="1066800" cy="685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83972" name="TextBox 8"/>
          <p:cNvSpPr txBox="1">
            <a:spLocks noChangeArrowheads="1"/>
          </p:cNvSpPr>
          <p:nvPr/>
        </p:nvSpPr>
        <p:spPr bwMode="auto">
          <a:xfrm>
            <a:off x="228600" y="1828800"/>
            <a:ext cx="8686800" cy="579438"/>
          </a:xfrm>
          <a:prstGeom prst="rect">
            <a:avLst/>
          </a:prstGeom>
          <a:noFill/>
          <a:ln w="9525">
            <a:noFill/>
            <a:miter lim="800000"/>
            <a:headEnd/>
            <a:tailEnd/>
          </a:ln>
        </p:spPr>
        <p:txBody>
          <a:bodyPr>
            <a:prstTxWarp prst="textNoShape">
              <a:avLst/>
            </a:prstTxWarp>
            <a:spAutoFit/>
          </a:bodyPr>
          <a:lstStyle/>
          <a:p>
            <a:pPr algn="ctr"/>
            <a:r>
              <a:rPr lang="en-US" sz="3200">
                <a:latin typeface="Georgia" pitchFamily="-123" charset="0"/>
              </a:rPr>
              <a:t>Deaf = Hearing Kids in ToM at 18 months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pPr eaLnBrk="1" hangingPunct="1"/>
            <a:r>
              <a:rPr lang="en-US" smtClean="0">
                <a:solidFill>
                  <a:srgbClr val="7B9899"/>
                </a:solidFill>
              </a:rPr>
              <a:t>2. Language is linked to early ToM</a:t>
            </a:r>
          </a:p>
        </p:txBody>
      </p:sp>
      <p:sp>
        <p:nvSpPr>
          <p:cNvPr id="86018" name="Content Placeholder 2"/>
          <p:cNvSpPr>
            <a:spLocks noGrp="1"/>
          </p:cNvSpPr>
          <p:nvPr>
            <p:ph sz="quarter" idx="1"/>
          </p:nvPr>
        </p:nvSpPr>
        <p:spPr>
          <a:xfrm>
            <a:off x="301625" y="1527175"/>
            <a:ext cx="8504238" cy="4572000"/>
          </a:xfrm>
        </p:spPr>
        <p:txBody>
          <a:bodyPr/>
          <a:lstStyle/>
          <a:p>
            <a:pPr algn="ctr" eaLnBrk="1" hangingPunct="1">
              <a:buFont typeface="Wingdings 2" pitchFamily="-123" charset="2"/>
              <a:buNone/>
            </a:pPr>
            <a:r>
              <a:rPr lang="en-US" smtClean="0"/>
              <a:t>Deaf </a:t>
            </a:r>
            <a:r>
              <a:rPr lang="en-US" sz="3200" smtClean="0"/>
              <a:t>≠</a:t>
            </a:r>
            <a:r>
              <a:rPr lang="en-US" smtClean="0"/>
              <a:t> Hearing in ToM at 18 months</a:t>
            </a:r>
          </a:p>
        </p:txBody>
      </p:sp>
      <p:graphicFrame>
        <p:nvGraphicFramePr>
          <p:cNvPr id="14" name="Content Placeholder 3"/>
          <p:cNvGraphicFramePr>
            <a:graphicFrameLocks/>
          </p:cNvGraphicFramePr>
          <p:nvPr/>
        </p:nvGraphicFramePr>
        <p:xfrm>
          <a:off x="301625" y="2132857"/>
          <a:ext cx="8504238" cy="3966318"/>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15" name="Straight Connector 14"/>
          <p:cNvCxnSpPr/>
          <p:nvPr/>
        </p:nvCxnSpPr>
        <p:spPr>
          <a:xfrm flipV="1">
            <a:off x="4140200" y="4149725"/>
            <a:ext cx="792163" cy="54133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pPr eaLnBrk="1" hangingPunct="1"/>
            <a:r>
              <a:rPr lang="en-US" smtClean="0">
                <a:solidFill>
                  <a:srgbClr val="7B9899"/>
                </a:solidFill>
              </a:rPr>
              <a:t>Implications, Real World Applications</a:t>
            </a:r>
          </a:p>
        </p:txBody>
      </p:sp>
      <p:sp>
        <p:nvSpPr>
          <p:cNvPr id="88066" name="Content Placeholder 2"/>
          <p:cNvSpPr>
            <a:spLocks noGrp="1"/>
          </p:cNvSpPr>
          <p:nvPr>
            <p:ph sz="quarter" idx="1"/>
          </p:nvPr>
        </p:nvSpPr>
        <p:spPr>
          <a:xfrm>
            <a:off x="301625" y="1527175"/>
            <a:ext cx="8504238" cy="4997450"/>
          </a:xfrm>
        </p:spPr>
        <p:txBody>
          <a:bodyPr/>
          <a:lstStyle/>
          <a:p>
            <a:pPr eaLnBrk="1" hangingPunct="1">
              <a:buFont typeface="Wingdings 2" pitchFamily="-123" charset="2"/>
              <a:buNone/>
            </a:pPr>
            <a:r>
              <a:rPr lang="en-US" smtClean="0"/>
              <a:t>	The results of this study could offer an answer to the question about the role language plays in  both toddler (age 4) and early ToM development.</a:t>
            </a:r>
          </a:p>
          <a:p>
            <a:pPr eaLnBrk="1" hangingPunct="1">
              <a:buFont typeface="Wingdings 2" pitchFamily="-123" charset="2"/>
              <a:buNone/>
            </a:pPr>
            <a:endParaRPr lang="en-US" smtClean="0"/>
          </a:p>
          <a:p>
            <a:pPr eaLnBrk="1" hangingPunct="1">
              <a:buFont typeface="Wingdings 2" pitchFamily="-123" charset="2"/>
              <a:buNone/>
            </a:pPr>
            <a:r>
              <a:rPr lang="en-US" smtClean="0"/>
              <a:t>	Results could influence early intervention for deaf children,  how hearing parents raise their deaf child, and how day cares  will take care of deaf children – to prevent the delay in ToM and cognition from happening.</a:t>
            </a:r>
          </a:p>
          <a:p>
            <a:pPr algn="ctr" eaLnBrk="1" hangingPunct="1">
              <a:buFont typeface="Wingdings 2" pitchFamily="-123" charset="2"/>
              <a:buNone/>
            </a:pPr>
            <a:r>
              <a:rPr lang="en-US" smtClean="0"/>
              <a:t>Any questions?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pPr eaLnBrk="1" hangingPunct="1"/>
            <a:r>
              <a:rPr lang="en-US" smtClean="0">
                <a:solidFill>
                  <a:srgbClr val="7B9899"/>
                </a:solidFill>
              </a:rPr>
              <a:t>References</a:t>
            </a:r>
          </a:p>
        </p:txBody>
      </p:sp>
      <p:sp>
        <p:nvSpPr>
          <p:cNvPr id="77826" name="Content Placeholder 2"/>
          <p:cNvSpPr>
            <a:spLocks noGrp="1"/>
          </p:cNvSpPr>
          <p:nvPr>
            <p:ph sz="quarter" idx="1"/>
          </p:nvPr>
        </p:nvSpPr>
        <p:spPr>
          <a:xfrm>
            <a:off x="301625" y="1557338"/>
            <a:ext cx="8504238" cy="4967287"/>
          </a:xfrm>
        </p:spPr>
        <p:txBody>
          <a:bodyPr>
            <a:noAutofit/>
          </a:bodyPr>
          <a:lstStyle/>
          <a:p>
            <a:pPr eaLnBrk="1" fontAlgn="ctr" hangingPunct="1">
              <a:spcBef>
                <a:spcPts val="0"/>
              </a:spcBef>
              <a:defRPr/>
            </a:pPr>
            <a:r>
              <a:rPr lang="en-US" sz="933" dirty="0" smtClean="0"/>
              <a:t>Buttelmann, D., Carpenter, M., &amp; </a:t>
            </a:r>
            <a:r>
              <a:rPr lang="en-US" sz="933" dirty="0" err="1" smtClean="0"/>
              <a:t>Tomasello</a:t>
            </a:r>
            <a:r>
              <a:rPr lang="en-US" sz="933" dirty="0" smtClean="0"/>
              <a:t>, M. (2009). Eighteen-month-old infants show false belief understanding in an active helping paradigm. </a:t>
            </a:r>
            <a:r>
              <a:rPr lang="en-US" sz="933" i="1" dirty="0" smtClean="0"/>
              <a:t>Cognition</a:t>
            </a:r>
            <a:r>
              <a:rPr lang="en-US" sz="933" dirty="0" smtClean="0"/>
              <a:t>, 112(2), 337-342. </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err="1" smtClean="0"/>
              <a:t>Camaioni</a:t>
            </a:r>
            <a:r>
              <a:rPr lang="en-US" sz="933" dirty="0" smtClean="0"/>
              <a:t>, L., </a:t>
            </a:r>
            <a:r>
              <a:rPr lang="en-US" sz="933" dirty="0" err="1" smtClean="0"/>
              <a:t>Perucchini</a:t>
            </a:r>
            <a:r>
              <a:rPr lang="en-US" sz="933" dirty="0" smtClean="0"/>
              <a:t>, P., </a:t>
            </a:r>
            <a:r>
              <a:rPr lang="en-US" sz="933" dirty="0" err="1" smtClean="0"/>
              <a:t>Bellagamba</a:t>
            </a:r>
            <a:r>
              <a:rPr lang="en-US" sz="933" dirty="0" smtClean="0"/>
              <a:t>, F., &amp; </a:t>
            </a:r>
            <a:r>
              <a:rPr lang="en-US" sz="933" dirty="0" err="1" smtClean="0"/>
              <a:t>Colonnesi</a:t>
            </a:r>
            <a:r>
              <a:rPr lang="en-US" sz="933" dirty="0" smtClean="0"/>
              <a:t>, C. (2004). The Role of Declarative Pointing in Developing a Theory of Mind. </a:t>
            </a:r>
            <a:r>
              <a:rPr lang="en-US" sz="933" i="1" dirty="0" smtClean="0"/>
              <a:t>Infancy</a:t>
            </a:r>
            <a:r>
              <a:rPr lang="en-US" sz="933" dirty="0" smtClean="0"/>
              <a:t>, 5(3), 291-308.</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smtClean="0"/>
              <a:t>De Villiers, J. &amp; </a:t>
            </a:r>
            <a:r>
              <a:rPr lang="en-US" sz="933" dirty="0" err="1" smtClean="0"/>
              <a:t>Pyers</a:t>
            </a:r>
            <a:r>
              <a:rPr lang="en-US" sz="933" dirty="0" smtClean="0"/>
              <a:t>, J. (2002) Complements to cognition: a longitudinal study of the relationship between complex syntax and false-belief-understanding. Cognitive Development 17, 1037-1060.</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smtClean="0"/>
              <a:t>Gale E. &amp; Schick, B. (2009). Symbol-Infused Joint Attention and Language Use in Mothers With Deaf and Hearing Toddlers. </a:t>
            </a:r>
            <a:r>
              <a:rPr lang="en-US" sz="933" i="1" dirty="0" smtClean="0"/>
              <a:t>American Annals of the Deaf, 153, </a:t>
            </a:r>
            <a:r>
              <a:rPr lang="en-US" sz="933" dirty="0" smtClean="0"/>
              <a:t>484-503.</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smtClean="0"/>
              <a:t>Gale, E., de Villiers, P., </a:t>
            </a:r>
            <a:r>
              <a:rPr lang="en-US" sz="933" dirty="0" err="1" smtClean="0"/>
              <a:t>Pyers</a:t>
            </a:r>
            <a:r>
              <a:rPr lang="en-US" sz="933" dirty="0" smtClean="0"/>
              <a:t>, J., Schick, B. &amp; </a:t>
            </a:r>
            <a:r>
              <a:rPr lang="en-US" sz="933" dirty="0" err="1" smtClean="0"/>
              <a:t>Hoffmeister</a:t>
            </a:r>
            <a:r>
              <a:rPr lang="en-US" sz="933" dirty="0" smtClean="0"/>
              <a:t>, R. (2009). Deception in Oral and Signing Children: Not Delayed nor Dependent on Complex Language. SRCD Convention, Denver, CO.</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err="1" smtClean="0"/>
              <a:t>Hresko</a:t>
            </a:r>
            <a:r>
              <a:rPr lang="en-US" sz="933" dirty="0" smtClean="0"/>
              <a:t>, W.P., Reid, D.K., &amp; </a:t>
            </a:r>
            <a:r>
              <a:rPr lang="en-US" sz="933" dirty="0" err="1" smtClean="0"/>
              <a:t>Hammill</a:t>
            </a:r>
            <a:r>
              <a:rPr lang="en-US" sz="933" dirty="0" smtClean="0"/>
              <a:t>, D.D. (1981). </a:t>
            </a:r>
            <a:r>
              <a:rPr lang="en-US" sz="933" i="1" dirty="0" smtClean="0"/>
              <a:t>The Test of Early Language Development (TELD)</a:t>
            </a:r>
            <a:r>
              <a:rPr lang="en-US" sz="933" dirty="0" smtClean="0"/>
              <a:t>. Austin, TX: Pro-Ed.</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err="1" smtClean="0"/>
              <a:t>Meltzoff</a:t>
            </a:r>
            <a:r>
              <a:rPr lang="en-US" sz="933" dirty="0" smtClean="0"/>
              <a:t>, A. N. (1995). Understanding the intentions of others: Re-enactment of intended acts by 18-month-old children. </a:t>
            </a:r>
            <a:r>
              <a:rPr lang="en-US" sz="933" i="1" dirty="0" smtClean="0"/>
              <a:t>Developmental Psychology</a:t>
            </a:r>
            <a:r>
              <a:rPr lang="en-US" sz="933" dirty="0" smtClean="0"/>
              <a:t>, 31(5), 838-850.</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err="1" smtClean="0"/>
              <a:t>Onishi</a:t>
            </a:r>
            <a:r>
              <a:rPr lang="en-US" sz="933" dirty="0" smtClean="0"/>
              <a:t>, K. H., &amp; </a:t>
            </a:r>
            <a:r>
              <a:rPr lang="en-US" sz="933" dirty="0" err="1" smtClean="0"/>
              <a:t>Baillargeon</a:t>
            </a:r>
            <a:r>
              <a:rPr lang="en-US" sz="933" dirty="0" smtClean="0"/>
              <a:t>, R. (2005). Do 15-Month-Old Infants Understand False Beliefs?. </a:t>
            </a:r>
            <a:r>
              <a:rPr lang="en-US" sz="933" i="1" dirty="0" smtClean="0"/>
              <a:t>Science</a:t>
            </a:r>
            <a:r>
              <a:rPr lang="en-US" sz="933" dirty="0" smtClean="0"/>
              <a:t>, 308(5719), 255-258.</a:t>
            </a:r>
          </a:p>
          <a:p>
            <a:pPr eaLnBrk="1" hangingPunct="1">
              <a:spcBef>
                <a:spcPts val="0"/>
              </a:spcBef>
              <a:buFont typeface="Wingdings 2" pitchFamily="-123" charset="2"/>
              <a:buNone/>
              <a:defRPr/>
            </a:pPr>
            <a:r>
              <a:rPr lang="en-US" sz="933" dirty="0" smtClean="0"/>
              <a:t> </a:t>
            </a:r>
          </a:p>
          <a:p>
            <a:pPr eaLnBrk="1" fontAlgn="ctr" hangingPunct="1">
              <a:spcBef>
                <a:spcPts val="0"/>
              </a:spcBef>
              <a:defRPr/>
            </a:pPr>
            <a:r>
              <a:rPr lang="en-US" sz="933" dirty="0" smtClean="0"/>
              <a:t>Peterson, C. C., Wellman, H. M., &amp; Liu, D. (2005). Steps in Theory-of-Mind Development for Children With Deafness or Autism. </a:t>
            </a:r>
            <a:r>
              <a:rPr lang="en-US" sz="933" i="1" dirty="0" smtClean="0"/>
              <a:t>Child Development</a:t>
            </a:r>
            <a:r>
              <a:rPr lang="en-US" sz="933" dirty="0" smtClean="0"/>
              <a:t>, 76(2), 502-517.</a:t>
            </a:r>
          </a:p>
          <a:p>
            <a:pPr eaLnBrk="1" hangingPunct="1">
              <a:spcBef>
                <a:spcPts val="0"/>
              </a:spcBef>
              <a:defRPr/>
            </a:pPr>
            <a:endParaRPr lang="en-US" sz="933" dirty="0" smtClean="0"/>
          </a:p>
          <a:p>
            <a:pPr eaLnBrk="1" fontAlgn="ctr" hangingPunct="1">
              <a:spcBef>
                <a:spcPts val="0"/>
              </a:spcBef>
              <a:defRPr/>
            </a:pPr>
            <a:r>
              <a:rPr lang="en-US" sz="933" dirty="0" err="1" smtClean="0"/>
              <a:t>Premack</a:t>
            </a:r>
            <a:r>
              <a:rPr lang="en-US" sz="933" dirty="0" smtClean="0"/>
              <a:t>, D. G. &amp; Woodruff, G. (1978). Does the chimpanzee have a theory of mind? </a:t>
            </a:r>
            <a:r>
              <a:rPr lang="en-US" sz="933" i="1" dirty="0" smtClean="0"/>
              <a:t>Behavioral and Brain Sciences, 1,</a:t>
            </a:r>
            <a:r>
              <a:rPr lang="en-US" sz="933" dirty="0" smtClean="0"/>
              <a:t> 515-526</a:t>
            </a:r>
          </a:p>
          <a:p>
            <a:pPr eaLnBrk="1" hangingPunct="1">
              <a:spcBef>
                <a:spcPts val="0"/>
              </a:spcBef>
              <a:defRPr/>
            </a:pPr>
            <a:endParaRPr lang="en-US" sz="933" dirty="0" smtClean="0"/>
          </a:p>
          <a:p>
            <a:pPr eaLnBrk="1" fontAlgn="ctr" hangingPunct="1">
              <a:spcBef>
                <a:spcPts val="0"/>
              </a:spcBef>
              <a:defRPr/>
            </a:pPr>
            <a:r>
              <a:rPr lang="en-US" sz="933" dirty="0" smtClean="0"/>
              <a:t>Schick, B., de Villiers, P., de Villiers, J., &amp; </a:t>
            </a:r>
            <a:r>
              <a:rPr lang="en-US" sz="933" dirty="0" err="1" smtClean="0"/>
              <a:t>Hoffmeister</a:t>
            </a:r>
            <a:r>
              <a:rPr lang="en-US" sz="933" dirty="0" smtClean="0"/>
              <a:t>, R. (2007). Language and theory of mind: A study of deaf children. </a:t>
            </a:r>
            <a:r>
              <a:rPr lang="en-US" sz="933" i="1" dirty="0" smtClean="0"/>
              <a:t>Child Development</a:t>
            </a:r>
            <a:r>
              <a:rPr lang="en-US" sz="933" dirty="0" smtClean="0"/>
              <a:t>, 78(2), 376-396.</a:t>
            </a:r>
          </a:p>
          <a:p>
            <a:pPr eaLnBrk="1" hangingPunct="1">
              <a:spcBef>
                <a:spcPts val="0"/>
              </a:spcBef>
              <a:defRPr/>
            </a:pPr>
            <a:endParaRPr lang="en-US" sz="933" dirty="0" smtClean="0"/>
          </a:p>
          <a:p>
            <a:pPr eaLnBrk="1" fontAlgn="ctr" hangingPunct="1">
              <a:spcBef>
                <a:spcPts val="0"/>
              </a:spcBef>
              <a:defRPr/>
            </a:pPr>
            <a:r>
              <a:rPr lang="en-US" sz="933" dirty="0" smtClean="0"/>
              <a:t>Schmidt, E. (2011). “Children’s Understanding of the Knowledge Gained Through Seeing and Through Hearing.” Unpublished thesis, Wellesley College.</a:t>
            </a:r>
          </a:p>
          <a:p>
            <a:pPr eaLnBrk="1" hangingPunct="1">
              <a:spcBef>
                <a:spcPts val="0"/>
              </a:spcBef>
              <a:defRPr/>
            </a:pPr>
            <a:endParaRPr lang="en-US" sz="933" dirty="0" smtClean="0"/>
          </a:p>
          <a:p>
            <a:pPr eaLnBrk="1" fontAlgn="ctr" hangingPunct="1">
              <a:spcBef>
                <a:spcPts val="0"/>
              </a:spcBef>
              <a:defRPr/>
            </a:pPr>
            <a:r>
              <a:rPr lang="en-US" sz="933" dirty="0" smtClean="0"/>
              <a:t>Wellman, H. &amp; </a:t>
            </a:r>
            <a:r>
              <a:rPr lang="en-US" sz="933" dirty="0" err="1" smtClean="0"/>
              <a:t>Brandone</a:t>
            </a:r>
            <a:r>
              <a:rPr lang="en-US" sz="933" dirty="0" smtClean="0"/>
              <a:t>, A. (2009). Early intention understandings that are common to primates edict children’s later theory of mind. Current Opinion in Neurobiology, </a:t>
            </a:r>
            <a:r>
              <a:rPr lang="en-US" sz="933" i="1" dirty="0" smtClean="0"/>
              <a:t>19, </a:t>
            </a:r>
            <a:r>
              <a:rPr lang="en-US" sz="933" dirty="0" smtClean="0"/>
              <a:t>57-62.</a:t>
            </a:r>
            <a:endParaRPr lang="en-US" sz="933"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solidFill>
                  <a:srgbClr val="7B9899"/>
                </a:solidFill>
              </a:rPr>
              <a:t>Theory of Mind Timeline</a:t>
            </a:r>
          </a:p>
        </p:txBody>
      </p:sp>
      <p:sp>
        <p:nvSpPr>
          <p:cNvPr id="21506" name="Content Placeholder 2"/>
          <p:cNvSpPr>
            <a:spLocks noGrp="1"/>
          </p:cNvSpPr>
          <p:nvPr>
            <p:ph sz="quarter" idx="1"/>
          </p:nvPr>
        </p:nvSpPr>
        <p:spPr>
          <a:xfrm>
            <a:off x="301625" y="1527175"/>
            <a:ext cx="8504238" cy="4572000"/>
          </a:xfrm>
        </p:spPr>
        <p:txBody>
          <a:bodyPr/>
          <a:lstStyle/>
          <a:p>
            <a:pPr eaLnBrk="1" hangingPunct="1"/>
            <a:endParaRPr lang="en-US"/>
          </a:p>
        </p:txBody>
      </p:sp>
      <p:graphicFrame>
        <p:nvGraphicFramePr>
          <p:cNvPr id="4" name="Chart 3"/>
          <p:cNvGraphicFramePr>
            <a:graphicFrameLocks/>
          </p:cNvGraphicFramePr>
          <p:nvPr/>
        </p:nvGraphicFramePr>
        <p:xfrm>
          <a:off x="404812" y="1600200"/>
          <a:ext cx="8358188" cy="46481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solidFill>
                  <a:srgbClr val="7B9899"/>
                </a:solidFill>
              </a:rPr>
              <a:t>Theory of Mind Timeline</a:t>
            </a:r>
          </a:p>
        </p:txBody>
      </p:sp>
      <p:sp>
        <p:nvSpPr>
          <p:cNvPr id="23554" name="Content Placeholder 2"/>
          <p:cNvSpPr>
            <a:spLocks noGrp="1"/>
          </p:cNvSpPr>
          <p:nvPr>
            <p:ph sz="quarter" idx="1"/>
          </p:nvPr>
        </p:nvSpPr>
        <p:spPr>
          <a:xfrm>
            <a:off x="301625" y="1527175"/>
            <a:ext cx="8504238" cy="4572000"/>
          </a:xfrm>
        </p:spPr>
        <p:txBody>
          <a:bodyPr/>
          <a:lstStyle/>
          <a:p>
            <a:pPr eaLnBrk="1" hangingPunct="1"/>
            <a:endParaRPr lang="en-US"/>
          </a:p>
        </p:txBody>
      </p:sp>
      <p:graphicFrame>
        <p:nvGraphicFramePr>
          <p:cNvPr id="4" name="Chart 3"/>
          <p:cNvGraphicFramePr>
            <a:graphicFrameLocks/>
          </p:cNvGraphicFramePr>
          <p:nvPr/>
        </p:nvGraphicFramePr>
        <p:xfrm>
          <a:off x="404812" y="1600200"/>
          <a:ext cx="8358188" cy="4648199"/>
        </p:xfrm>
        <a:graphic>
          <a:graphicData uri="http://schemas.openxmlformats.org/drawingml/2006/chart">
            <c:chart xmlns:c="http://schemas.openxmlformats.org/drawingml/2006/chart" xmlns:r="http://schemas.openxmlformats.org/officeDocument/2006/relationships" r:id="rId3"/>
          </a:graphicData>
        </a:graphic>
      </p:graphicFrame>
      <p:sp>
        <p:nvSpPr>
          <p:cNvPr id="23556" name="TextBox 4"/>
          <p:cNvSpPr txBox="1">
            <a:spLocks noChangeArrowheads="1"/>
          </p:cNvSpPr>
          <p:nvPr/>
        </p:nvSpPr>
        <p:spPr bwMode="auto">
          <a:xfrm>
            <a:off x="2700338" y="2060575"/>
            <a:ext cx="5759450" cy="915988"/>
          </a:xfrm>
          <a:prstGeom prst="rect">
            <a:avLst/>
          </a:prstGeom>
          <a:solidFill>
            <a:schemeClr val="bg1"/>
          </a:solidFill>
          <a:ln w="9525">
            <a:noFill/>
            <a:miter lim="800000"/>
            <a:headEnd/>
            <a:tailEnd/>
          </a:ln>
        </p:spPr>
        <p:txBody>
          <a:bodyPr>
            <a:prstTxWarp prst="textNoShape">
              <a:avLst/>
            </a:prstTxWarp>
            <a:spAutoFit/>
          </a:bodyPr>
          <a:lstStyle/>
          <a:p>
            <a:r>
              <a:rPr lang="en-US" sz="1800" b="1">
                <a:solidFill>
                  <a:srgbClr val="FF0000"/>
                </a:solidFill>
              </a:rPr>
              <a:t>Understand goal-directed action: surprised when E reaches for object different than previously reached</a:t>
            </a:r>
          </a:p>
        </p:txBody>
      </p:sp>
      <p:cxnSp>
        <p:nvCxnSpPr>
          <p:cNvPr id="7" name="Straight Connector 6"/>
          <p:cNvCxnSpPr/>
          <p:nvPr/>
        </p:nvCxnSpPr>
        <p:spPr>
          <a:xfrm flipV="1">
            <a:off x="3132138" y="3141663"/>
            <a:ext cx="5327650" cy="2159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solidFill>
                  <a:srgbClr val="7B9899"/>
                </a:solidFill>
              </a:rPr>
              <a:t>Theory of Mind Timeline</a:t>
            </a:r>
          </a:p>
        </p:txBody>
      </p:sp>
      <p:sp>
        <p:nvSpPr>
          <p:cNvPr id="25602" name="Content Placeholder 2"/>
          <p:cNvSpPr>
            <a:spLocks noGrp="1"/>
          </p:cNvSpPr>
          <p:nvPr>
            <p:ph sz="quarter" idx="1"/>
          </p:nvPr>
        </p:nvSpPr>
        <p:spPr>
          <a:xfrm>
            <a:off x="301625" y="1527175"/>
            <a:ext cx="8504238" cy="4572000"/>
          </a:xfrm>
        </p:spPr>
        <p:txBody>
          <a:bodyPr/>
          <a:lstStyle/>
          <a:p>
            <a:pPr eaLnBrk="1" hangingPunct="1"/>
            <a:endParaRPr lang="en-US"/>
          </a:p>
        </p:txBody>
      </p:sp>
      <p:graphicFrame>
        <p:nvGraphicFramePr>
          <p:cNvPr id="4" name="Chart 3"/>
          <p:cNvGraphicFramePr>
            <a:graphicFrameLocks/>
          </p:cNvGraphicFramePr>
          <p:nvPr/>
        </p:nvGraphicFramePr>
        <p:xfrm>
          <a:off x="404812" y="1600200"/>
          <a:ext cx="8358188" cy="46481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solidFill>
                  <a:srgbClr val="7B9899"/>
                </a:solidFill>
              </a:rPr>
              <a:t>Emerging Research in Early ToM</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Char char=""/>
              <a:defRPr/>
            </a:pPr>
            <a:r>
              <a:rPr lang="en-US" dirty="0" smtClean="0">
                <a:ea typeface="+mn-ea"/>
                <a:cs typeface="+mn-cs"/>
              </a:rPr>
              <a:t>Researchers are rapidly moving to fill in the developmental gap between ages 1-3</a:t>
            </a:r>
          </a:p>
          <a:p>
            <a:pPr marL="274320" indent="-274320" eaLnBrk="1" fontAlgn="auto" hangingPunct="1">
              <a:spcAft>
                <a:spcPts val="0"/>
              </a:spcAft>
              <a:buFont typeface="Wingdings 2"/>
              <a:buChar char=""/>
              <a:defRPr/>
            </a:pPr>
            <a:r>
              <a:rPr lang="en-US" dirty="0" smtClean="0">
                <a:ea typeface="+mn-ea"/>
                <a:cs typeface="+mn-cs"/>
              </a:rPr>
              <a:t>Seminal paper: </a:t>
            </a:r>
            <a:r>
              <a:rPr lang="en-US" dirty="0" err="1" smtClean="0">
                <a:ea typeface="+mn-ea"/>
                <a:cs typeface="+mn-cs"/>
              </a:rPr>
              <a:t>Onishi</a:t>
            </a:r>
            <a:r>
              <a:rPr lang="en-US" dirty="0" smtClean="0">
                <a:ea typeface="+mn-ea"/>
                <a:cs typeface="+mn-cs"/>
              </a:rPr>
              <a:t> &amp; </a:t>
            </a:r>
            <a:r>
              <a:rPr lang="en-US" dirty="0" err="1" smtClean="0">
                <a:ea typeface="+mn-ea"/>
                <a:cs typeface="+mn-cs"/>
              </a:rPr>
              <a:t>Baillargeon</a:t>
            </a:r>
            <a:r>
              <a:rPr lang="en-US" dirty="0" smtClean="0">
                <a:ea typeface="+mn-ea"/>
                <a:cs typeface="+mn-cs"/>
              </a:rPr>
              <a:t>, 2005</a:t>
            </a:r>
          </a:p>
          <a:p>
            <a:pPr marL="274320" indent="-274320" eaLnBrk="1" fontAlgn="auto" hangingPunct="1">
              <a:spcAft>
                <a:spcPts val="0"/>
              </a:spcAft>
              <a:buFont typeface="Wingdings 2"/>
              <a:buChar char=""/>
              <a:defRPr/>
            </a:pPr>
            <a:r>
              <a:rPr lang="en-US" dirty="0" smtClean="0">
                <a:ea typeface="+mn-ea"/>
                <a:cs typeface="+mn-cs"/>
              </a:rPr>
              <a:t>2 main tracks of research now</a:t>
            </a:r>
          </a:p>
          <a:p>
            <a:pPr marL="514350" indent="-514350" eaLnBrk="1" fontAlgn="auto" hangingPunct="1">
              <a:spcAft>
                <a:spcPts val="0"/>
              </a:spcAft>
              <a:buFont typeface="Wingdings 2"/>
              <a:buNone/>
              <a:defRPr/>
            </a:pPr>
            <a:r>
              <a:rPr lang="en-US" dirty="0" smtClean="0">
                <a:ea typeface="+mn-ea"/>
                <a:cs typeface="+mn-cs"/>
              </a:rPr>
              <a:t>		</a:t>
            </a:r>
          </a:p>
        </p:txBody>
      </p:sp>
      <p:graphicFrame>
        <p:nvGraphicFramePr>
          <p:cNvPr id="5" name="Diagram 4"/>
          <p:cNvGraphicFramePr/>
          <p:nvPr/>
        </p:nvGraphicFramePr>
        <p:xfrm>
          <a:off x="2209800" y="3505200"/>
          <a:ext cx="4876800" cy="2844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solidFill>
                  <a:srgbClr val="7B9899"/>
                </a:solidFill>
              </a:rPr>
              <a:t>Theory of Mind Timeline</a:t>
            </a:r>
          </a:p>
        </p:txBody>
      </p:sp>
      <p:sp>
        <p:nvSpPr>
          <p:cNvPr id="29698" name="Content Placeholder 2"/>
          <p:cNvSpPr>
            <a:spLocks noGrp="1"/>
          </p:cNvSpPr>
          <p:nvPr>
            <p:ph sz="quarter" idx="1"/>
          </p:nvPr>
        </p:nvSpPr>
        <p:spPr>
          <a:xfrm>
            <a:off x="301625" y="1527175"/>
            <a:ext cx="8504238" cy="4572000"/>
          </a:xfrm>
        </p:spPr>
        <p:txBody>
          <a:bodyPr/>
          <a:lstStyle/>
          <a:p>
            <a:pPr eaLnBrk="1" hangingPunct="1"/>
            <a:endParaRPr lang="en-US"/>
          </a:p>
        </p:txBody>
      </p:sp>
      <p:graphicFrame>
        <p:nvGraphicFramePr>
          <p:cNvPr id="4" name="Chart 3"/>
          <p:cNvGraphicFramePr>
            <a:graphicFrameLocks/>
          </p:cNvGraphicFramePr>
          <p:nvPr/>
        </p:nvGraphicFramePr>
        <p:xfrm>
          <a:off x="404812" y="1600200"/>
          <a:ext cx="8358188" cy="46481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Links between Early ToM and Toddler ToM</a:t>
            </a:r>
            <a:endParaRPr lang="en-US" dirty="0"/>
          </a:p>
        </p:txBody>
      </p:sp>
      <p:sp>
        <p:nvSpPr>
          <p:cNvPr id="31746" name="Content Placeholder 2"/>
          <p:cNvSpPr>
            <a:spLocks noGrp="1"/>
          </p:cNvSpPr>
          <p:nvPr>
            <p:ph sz="quarter" idx="1"/>
          </p:nvPr>
        </p:nvSpPr>
        <p:spPr>
          <a:xfrm>
            <a:off x="301625" y="1527175"/>
            <a:ext cx="8504238" cy="2838450"/>
          </a:xfrm>
        </p:spPr>
        <p:txBody>
          <a:bodyPr/>
          <a:lstStyle/>
          <a:p>
            <a:pPr eaLnBrk="1" hangingPunct="1"/>
            <a:r>
              <a:rPr lang="en-US" smtClean="0"/>
              <a:t>Wellman &amp; Brandone (2009): Early ToM predicts Later ToM – longitudinal study w/controls</a:t>
            </a:r>
          </a:p>
          <a:p>
            <a:pPr lvl="1" eaLnBrk="1" hangingPunct="1"/>
            <a:r>
              <a:rPr lang="en-US" smtClean="0"/>
              <a:t>But the debate still continues today</a:t>
            </a:r>
          </a:p>
          <a:p>
            <a:pPr eaLnBrk="1" hangingPunct="1"/>
            <a:r>
              <a:rPr lang="en-US" smtClean="0"/>
              <a:t>Why would infants pass false-belief at 15 months, but not at 3 years?</a:t>
            </a:r>
          </a:p>
          <a:p>
            <a:pPr eaLnBrk="1" hangingPunct="1"/>
            <a:r>
              <a:rPr lang="en-US" smtClean="0"/>
              <a:t>Answer: Implicit v. Explicit False-Belief</a:t>
            </a:r>
          </a:p>
        </p:txBody>
      </p:sp>
      <p:graphicFrame>
        <p:nvGraphicFramePr>
          <p:cNvPr id="5" name="Diagram 4"/>
          <p:cNvGraphicFramePr/>
          <p:nvPr/>
        </p:nvGraphicFramePr>
        <p:xfrm>
          <a:off x="611560" y="4725144"/>
          <a:ext cx="4104456" cy="108012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grpSp>
        <p:nvGrpSpPr>
          <p:cNvPr id="31748" name="Group 6"/>
          <p:cNvGrpSpPr>
            <a:grpSpLocks/>
          </p:cNvGrpSpPr>
          <p:nvPr/>
        </p:nvGrpSpPr>
        <p:grpSpPr bwMode="auto">
          <a:xfrm>
            <a:off x="5867400" y="5373688"/>
            <a:ext cx="2157413" cy="862012"/>
            <a:chOff x="1944405" y="828851"/>
            <a:chExt cx="2156442" cy="862577"/>
          </a:xfrm>
        </p:grpSpPr>
        <p:sp>
          <p:nvSpPr>
            <p:cNvPr id="8" name="Chevron 7"/>
            <p:cNvSpPr/>
            <p:nvPr/>
          </p:nvSpPr>
          <p:spPr>
            <a:xfrm>
              <a:off x="1944405" y="828851"/>
              <a:ext cx="2156442" cy="862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4"/>
            <p:cNvSpPr/>
            <p:nvPr/>
          </p:nvSpPr>
          <p:spPr>
            <a:xfrm>
              <a:off x="2376011" y="828851"/>
              <a:ext cx="1293231" cy="862577"/>
            </a:xfrm>
            <a:prstGeom prst="rect">
              <a:avLst/>
            </a:prstGeom>
          </p:spPr>
          <p:style>
            <a:lnRef idx="0">
              <a:scrgbClr r="0" g="0" b="0"/>
            </a:lnRef>
            <a:fillRef idx="0">
              <a:scrgbClr r="0" g="0" b="0"/>
            </a:fillRef>
            <a:effectRef idx="0">
              <a:scrgbClr r="0" g="0" b="0"/>
            </a:effectRef>
            <a:fontRef idx="minor">
              <a:schemeClr val="lt1"/>
            </a:fontRef>
          </p:style>
          <p:txBody>
            <a:bodyPr lIns="100013" tIns="33338" rIns="33338" bIns="33338" spcCol="1270" anchor="ctr"/>
            <a:lstStyle/>
            <a:p>
              <a:pPr algn="ctr" defTabSz="1111250">
                <a:lnSpc>
                  <a:spcPct val="90000"/>
                </a:lnSpc>
                <a:spcAft>
                  <a:spcPct val="35000"/>
                </a:spcAft>
                <a:defRPr/>
              </a:pPr>
              <a:r>
                <a:rPr lang="en-US" sz="2500" dirty="0"/>
                <a:t>Explicit</a:t>
              </a:r>
            </a:p>
            <a:p>
              <a:pPr algn="ctr" defTabSz="1111250">
                <a:lnSpc>
                  <a:spcPct val="90000"/>
                </a:lnSpc>
                <a:spcAft>
                  <a:spcPct val="35000"/>
                </a:spcAft>
                <a:defRPr/>
              </a:pPr>
              <a:r>
                <a:rPr lang="en-US" sz="2500" dirty="0"/>
                <a:t>FB</a:t>
              </a:r>
            </a:p>
          </p:txBody>
        </p:sp>
      </p:grpSp>
      <p:grpSp>
        <p:nvGrpSpPr>
          <p:cNvPr id="31749" name="Group 9"/>
          <p:cNvGrpSpPr>
            <a:grpSpLocks/>
          </p:cNvGrpSpPr>
          <p:nvPr/>
        </p:nvGrpSpPr>
        <p:grpSpPr bwMode="auto">
          <a:xfrm>
            <a:off x="5867400" y="4438650"/>
            <a:ext cx="2157413" cy="862013"/>
            <a:chOff x="3607" y="828851"/>
            <a:chExt cx="2156442" cy="862577"/>
          </a:xfrm>
        </p:grpSpPr>
        <p:sp>
          <p:nvSpPr>
            <p:cNvPr id="11" name="Chevron 10"/>
            <p:cNvSpPr/>
            <p:nvPr/>
          </p:nvSpPr>
          <p:spPr>
            <a:xfrm>
              <a:off x="3607" y="828851"/>
              <a:ext cx="2156442" cy="862577"/>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hevron 4"/>
            <p:cNvSpPr/>
            <p:nvPr/>
          </p:nvSpPr>
          <p:spPr>
            <a:xfrm>
              <a:off x="435213" y="828851"/>
              <a:ext cx="1293231" cy="862577"/>
            </a:xfrm>
            <a:prstGeom prst="rect">
              <a:avLst/>
            </a:prstGeom>
          </p:spPr>
          <p:style>
            <a:lnRef idx="0">
              <a:scrgbClr r="0" g="0" b="0"/>
            </a:lnRef>
            <a:fillRef idx="0">
              <a:scrgbClr r="0" g="0" b="0"/>
            </a:fillRef>
            <a:effectRef idx="0">
              <a:scrgbClr r="0" g="0" b="0"/>
            </a:effectRef>
            <a:fontRef idx="minor">
              <a:schemeClr val="lt1"/>
            </a:fontRef>
          </p:style>
          <p:txBody>
            <a:bodyPr lIns="100013" tIns="33338" rIns="33338" bIns="33338" spcCol="1270" anchor="ctr"/>
            <a:lstStyle/>
            <a:p>
              <a:pPr algn="ctr" defTabSz="1111250">
                <a:lnSpc>
                  <a:spcPct val="90000"/>
                </a:lnSpc>
                <a:spcAft>
                  <a:spcPct val="35000"/>
                </a:spcAft>
                <a:defRPr/>
              </a:pPr>
              <a:r>
                <a:rPr lang="en-US" sz="2500" dirty="0"/>
                <a:t>Implicit</a:t>
              </a:r>
            </a:p>
            <a:p>
              <a:pPr algn="ctr" defTabSz="1111250">
                <a:lnSpc>
                  <a:spcPct val="90000"/>
                </a:lnSpc>
                <a:spcAft>
                  <a:spcPct val="35000"/>
                </a:spcAft>
                <a:defRPr/>
              </a:pPr>
              <a:r>
                <a:rPr lang="en-US" sz="2500" dirty="0"/>
                <a:t>FB</a:t>
              </a:r>
            </a:p>
          </p:txBody>
        </p:sp>
      </p:grpSp>
      <p:sp>
        <p:nvSpPr>
          <p:cNvPr id="13" name="TextBox 12"/>
          <p:cNvSpPr txBox="1"/>
          <p:nvPr/>
        </p:nvSpPr>
        <p:spPr>
          <a:xfrm>
            <a:off x="4932363" y="5010150"/>
            <a:ext cx="863600" cy="503238"/>
          </a:xfrm>
          <a:prstGeom prst="rect">
            <a:avLst/>
          </a:prstGeom>
          <a:noFill/>
        </p:spPr>
        <p:txBody>
          <a:bodyPr>
            <a:spAutoFit/>
          </a:bodyPr>
          <a:lstStyle/>
          <a:p>
            <a:pPr>
              <a:defRPr/>
            </a:pPr>
            <a:r>
              <a:rPr lang="en-US" sz="2700" dirty="0">
                <a:latin typeface="+mj-lt"/>
              </a:rPr>
              <a:t>OR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9900</TotalTime>
  <Words>3495</Words>
  <Application>Microsoft Office PowerPoint</Application>
  <PresentationFormat>Letter Paper (8.5x11 in)</PresentationFormat>
  <Paragraphs>404</Paragraphs>
  <Slides>37</Slides>
  <Notes>37</Notes>
  <HiddenSlides>0</HiddenSlides>
  <MMClips>1</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37</vt:i4>
      </vt:variant>
    </vt:vector>
  </HeadingPairs>
  <TitlesOfParts>
    <vt:vector size="44" baseType="lpstr">
      <vt:lpstr>Arial</vt:lpstr>
      <vt:lpstr>ＭＳ Ｐゴシック</vt:lpstr>
      <vt:lpstr>Georgia</vt:lpstr>
      <vt:lpstr>Wingdings 2</vt:lpstr>
      <vt:lpstr>Wingdings</vt:lpstr>
      <vt:lpstr>Calibri</vt:lpstr>
      <vt:lpstr>Civic</vt:lpstr>
      <vt:lpstr>The Relationship Between  Theory of Mind and Language</vt:lpstr>
      <vt:lpstr>Overview of Hour</vt:lpstr>
      <vt:lpstr>Theory of Mind</vt:lpstr>
      <vt:lpstr>Theory of Mind Timeline</vt:lpstr>
      <vt:lpstr>Theory of Mind Timeline</vt:lpstr>
      <vt:lpstr>Theory of Mind Timeline</vt:lpstr>
      <vt:lpstr>Emerging Research in Early ToM</vt:lpstr>
      <vt:lpstr>Theory of Mind Timeline</vt:lpstr>
      <vt:lpstr>Links between Early ToM and Toddler ToM</vt:lpstr>
      <vt:lpstr>Emerging Research in Early ToM</vt:lpstr>
      <vt:lpstr>Discussion Question!</vt:lpstr>
      <vt:lpstr>Discussion Question</vt:lpstr>
      <vt:lpstr>Convince-Your-Neighbor</vt:lpstr>
      <vt:lpstr>ToM &amp; Language</vt:lpstr>
      <vt:lpstr>Deaf Children</vt:lpstr>
      <vt:lpstr>False-Belief in Deaf and Hearing Children at Age 4</vt:lpstr>
      <vt:lpstr>Deaf Children &amp; Low-Verbal Tasks</vt:lpstr>
      <vt:lpstr>Schick, de Villiers, de Villiers, &amp; Hoffmeister (2007)</vt:lpstr>
      <vt:lpstr>Deaf Kids and Other ToM Tasks</vt:lpstr>
      <vt:lpstr>Why does language have an impact on false belief?</vt:lpstr>
      <vt:lpstr>How language might play a role in early ToM</vt:lpstr>
      <vt:lpstr>1. Language is separate from early ToM</vt:lpstr>
      <vt:lpstr>2. Language is linked to early ToM</vt:lpstr>
      <vt:lpstr>Participants</vt:lpstr>
      <vt:lpstr>In Detail: Our Targeted Deaf Children</vt:lpstr>
      <vt:lpstr>Tasks</vt:lpstr>
      <vt:lpstr>Unsuccessful Imitation</vt:lpstr>
      <vt:lpstr>5 Test Objects for Unsuccessful Imitation Task </vt:lpstr>
      <vt:lpstr>Pointing</vt:lpstr>
      <vt:lpstr>PowerPoint Presentation</vt:lpstr>
      <vt:lpstr>Helping</vt:lpstr>
      <vt:lpstr>Anticipated Results</vt:lpstr>
      <vt:lpstr>Discussion Question!!</vt:lpstr>
      <vt:lpstr>1. Language is separate from early ToM</vt:lpstr>
      <vt:lpstr>2. Language is linked to early ToM</vt:lpstr>
      <vt:lpstr>Implications, Real World Applications</vt:lpstr>
      <vt:lpstr>References</vt:lpstr>
    </vt:vector>
  </TitlesOfParts>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Mind and Language: A Comparison Study between Deaf and Hearing Infants</dc:title>
  <dc:creator>West</dc:creator>
  <cp:lastModifiedBy>West Resendes</cp:lastModifiedBy>
  <cp:revision>35</cp:revision>
  <cp:lastPrinted>2011-03-03T14:43:03Z</cp:lastPrinted>
  <dcterms:created xsi:type="dcterms:W3CDTF">2011-03-03T14:42:16Z</dcterms:created>
  <dcterms:modified xsi:type="dcterms:W3CDTF">2011-03-03T22:19:27Z</dcterms:modified>
</cp:coreProperties>
</file>