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9" r:id="rId3"/>
    <p:sldId id="260" r:id="rId4"/>
    <p:sldId id="261" r:id="rId5"/>
    <p:sldId id="288" r:id="rId6"/>
    <p:sldId id="262" r:id="rId7"/>
    <p:sldId id="289" r:id="rId8"/>
    <p:sldId id="263" r:id="rId9"/>
    <p:sldId id="267" r:id="rId10"/>
    <p:sldId id="290" r:id="rId11"/>
    <p:sldId id="268" r:id="rId12"/>
    <p:sldId id="291" r:id="rId13"/>
    <p:sldId id="269" r:id="rId14"/>
    <p:sldId id="292" r:id="rId15"/>
    <p:sldId id="293" r:id="rId16"/>
    <p:sldId id="294" r:id="rId17"/>
    <p:sldId id="270" r:id="rId18"/>
    <p:sldId id="271" r:id="rId19"/>
    <p:sldId id="272" r:id="rId20"/>
    <p:sldId id="273" r:id="rId21"/>
    <p:sldId id="274" r:id="rId22"/>
    <p:sldId id="275" r:id="rId23"/>
    <p:sldId id="257" r:id="rId24"/>
    <p:sldId id="276" r:id="rId25"/>
    <p:sldId id="258" r:id="rId26"/>
    <p:sldId id="277" r:id="rId27"/>
    <p:sldId id="278" r:id="rId28"/>
    <p:sldId id="279" r:id="rId29"/>
    <p:sldId id="280" r:id="rId30"/>
    <p:sldId id="281" r:id="rId31"/>
    <p:sldId id="282" r:id="rId32"/>
    <p:sldId id="283" r:id="rId33"/>
    <p:sldId id="284" r:id="rId34"/>
    <p:sldId id="285" r:id="rId35"/>
    <p:sldId id="286" r:id="rId36"/>
    <p:sldId id="287"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horzBarState="maximized">
    <p:restoredLeft sz="20368" autoAdjust="0"/>
    <p:restoredTop sz="94660"/>
  </p:normalViewPr>
  <p:slideViewPr>
    <p:cSldViewPr>
      <p:cViewPr varScale="1">
        <p:scale>
          <a:sx n="74" d="100"/>
          <a:sy n="74" d="100"/>
        </p:scale>
        <p:origin x="1068"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8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512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CCCD752-9A53-4D50-819A-18AC5CBE88B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DF204D-CD1A-4759-B224-8EED01E3FF3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384388D-E33E-447C-9143-68C936E2635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6EAD81D-BA67-4713-A2A1-9B2D2A6CE1F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93E18C-A229-4B7A-A185-CFC99F58C76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697F2C3-9F32-4DC5-9A48-521D031DFB4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EE5C38C-63AC-4096-A83F-7A0443DE494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FF1AC91-5B61-4A57-9E7C-7A9D8E170CE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A46197-4B81-4897-9EC3-F36CACA7916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377A733-2ED8-4A1C-A026-87688F62E9D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5C99E24-BC05-471F-815A-1B9FCB509EE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endParaRPr lang="en-US"/>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endParaRPr lang="en-US"/>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pPr>
              <a:defRPr/>
            </a:pPr>
            <a:fld id="{DEFC96A9-0C8D-44D0-86E6-A53FC8D2CA53}"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a:t>Anxiety Disorders</a:t>
            </a:r>
          </a:p>
        </p:txBody>
      </p:sp>
      <p:sp>
        <p:nvSpPr>
          <p:cNvPr id="2051" name="Rectangle 3"/>
          <p:cNvSpPr>
            <a:spLocks noGrp="1" noChangeArrowheads="1"/>
          </p:cNvSpPr>
          <p:nvPr>
            <p:ph type="subTitle" idx="1"/>
          </p:nvPr>
        </p:nvSpPr>
        <p:spPr/>
        <p:txBody>
          <a:bodyPr/>
          <a:lstStyle/>
          <a:p>
            <a:pPr eaLnBrk="1" hangingPunct="1">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History of Anxiety as a Disorder</a:t>
            </a:r>
            <a:endParaRPr lang="en-US" dirty="0"/>
          </a:p>
        </p:txBody>
      </p:sp>
      <p:sp>
        <p:nvSpPr>
          <p:cNvPr id="3" name="Content Placeholder 2"/>
          <p:cNvSpPr>
            <a:spLocks noGrp="1"/>
          </p:cNvSpPr>
          <p:nvPr>
            <p:ph idx="1"/>
          </p:nvPr>
        </p:nvSpPr>
        <p:spPr>
          <a:xfrm>
            <a:off x="457200" y="1371600"/>
            <a:ext cx="8229600" cy="4724400"/>
          </a:xfrm>
        </p:spPr>
        <p:txBody>
          <a:bodyPr/>
          <a:lstStyle/>
          <a:p>
            <a:pPr>
              <a:defRPr/>
            </a:pPr>
            <a:r>
              <a:rPr lang="en-US" sz="2400" dirty="0" smtClean="0"/>
              <a:t>Early classification of Anxiety disorders were under the classification of neurosis.</a:t>
            </a:r>
          </a:p>
          <a:p>
            <a:pPr>
              <a:defRPr/>
            </a:pPr>
            <a:r>
              <a:rPr lang="en-US" sz="2400" dirty="0" smtClean="0"/>
              <a:t>Distinguished from the psychotic disorders as the patient has awareness. </a:t>
            </a:r>
          </a:p>
          <a:p>
            <a:pPr>
              <a:defRPr/>
            </a:pPr>
            <a:r>
              <a:rPr lang="en-US" sz="2400" dirty="0" smtClean="0"/>
              <a:t>Contemporary classification of anxiety disorder includes:</a:t>
            </a:r>
          </a:p>
          <a:p>
            <a:pPr lvl="1">
              <a:defRPr/>
            </a:pPr>
            <a:r>
              <a:rPr lang="en-US" sz="2400" dirty="0" smtClean="0"/>
              <a:t>Panic disorder</a:t>
            </a:r>
          </a:p>
          <a:p>
            <a:pPr lvl="1">
              <a:defRPr/>
            </a:pPr>
            <a:r>
              <a:rPr lang="en-US" sz="2400" dirty="0" smtClean="0"/>
              <a:t>Phobic Disorder</a:t>
            </a:r>
          </a:p>
          <a:p>
            <a:pPr lvl="1">
              <a:defRPr/>
            </a:pPr>
            <a:r>
              <a:rPr lang="en-US" sz="2400" dirty="0" smtClean="0"/>
              <a:t>Obsessive Compulsive Disorder</a:t>
            </a:r>
          </a:p>
          <a:p>
            <a:pPr lvl="1">
              <a:defRPr/>
            </a:pPr>
            <a:r>
              <a:rPr lang="en-US" sz="2400" dirty="0" smtClean="0"/>
              <a:t>Post Traumatic Stress Disorder</a:t>
            </a:r>
          </a:p>
          <a:p>
            <a:pPr lvl="1">
              <a:defRPr/>
            </a:pPr>
            <a:r>
              <a:rPr lang="en-US" sz="2400" dirty="0" smtClean="0"/>
              <a:t>Acute Stress Disorder</a:t>
            </a:r>
          </a:p>
          <a:p>
            <a:pPr lvl="1">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381000"/>
            <a:ext cx="8686800" cy="1371600"/>
          </a:xfrm>
        </p:spPr>
        <p:txBody>
          <a:bodyPr/>
          <a:lstStyle/>
          <a:p>
            <a:pPr eaLnBrk="1" hangingPunct="1">
              <a:defRPr/>
            </a:pPr>
            <a:r>
              <a:rPr lang="en-US" sz="2400" b="1"/>
              <a:t>Diagnostic Systems of Anxiety Disorders (DSM-IV-TR)</a:t>
            </a:r>
          </a:p>
        </p:txBody>
      </p:sp>
      <p:sp>
        <p:nvSpPr>
          <p:cNvPr id="17411" name="Rectangle 3"/>
          <p:cNvSpPr>
            <a:spLocks noGrp="1" noChangeArrowheads="1"/>
          </p:cNvSpPr>
          <p:nvPr>
            <p:ph type="body" idx="1"/>
          </p:nvPr>
        </p:nvSpPr>
        <p:spPr>
          <a:xfrm>
            <a:off x="0" y="1524000"/>
            <a:ext cx="9144000" cy="4572000"/>
          </a:xfrm>
        </p:spPr>
        <p:txBody>
          <a:bodyPr/>
          <a:lstStyle/>
          <a:p>
            <a:pPr eaLnBrk="1" hangingPunct="1">
              <a:lnSpc>
                <a:spcPct val="80000"/>
              </a:lnSpc>
              <a:defRPr/>
            </a:pPr>
            <a:r>
              <a:rPr lang="en-US" sz="1600" dirty="0" smtClean="0"/>
              <a:t>Panic Disorder-recurrent unexpected panic attacks . For one month or more following at least one attack, the person must experience persistent concern about having another attack, worry about implications of the attack or a significant change in behavior due to the attack. Two Categories:</a:t>
            </a:r>
          </a:p>
          <a:p>
            <a:pPr lvl="1" eaLnBrk="1" hangingPunct="1">
              <a:lnSpc>
                <a:spcPct val="80000"/>
              </a:lnSpc>
              <a:defRPr/>
            </a:pPr>
            <a:r>
              <a:rPr lang="en-US" sz="1800" dirty="0" smtClean="0"/>
              <a:t>With or Without Agoraphobia</a:t>
            </a:r>
          </a:p>
          <a:p>
            <a:pPr lvl="1" eaLnBrk="1" hangingPunct="1">
              <a:lnSpc>
                <a:spcPct val="80000"/>
              </a:lnSpc>
              <a:defRPr/>
            </a:pPr>
            <a:r>
              <a:rPr lang="en-US" sz="1800" dirty="0" smtClean="0"/>
              <a:t>Agoraphobia-complication that follows experience of panic attacks in which the person fears the inability to escape the situation. With agoraphobia, the person must either avoid the agoraphobic situation, endure it with great distress, or insist they be accompanied by another person who can offer comfort or </a:t>
            </a:r>
            <a:r>
              <a:rPr lang="en-US" sz="1800" dirty="0" err="1" smtClean="0"/>
              <a:t>security.</a:t>
            </a:r>
            <a:r>
              <a:rPr lang="en-US" sz="1800" dirty="0" err="1" smtClean="0">
                <a:sym typeface="Wingdings" pitchFamily="2" charset="2"/>
              </a:rPr>
              <a:t>can</a:t>
            </a:r>
            <a:r>
              <a:rPr lang="en-US" sz="1800" dirty="0" smtClean="0">
                <a:sym typeface="Wingdings" pitchFamily="2" charset="2"/>
              </a:rPr>
              <a:t> exist in the absence  of </a:t>
            </a:r>
            <a:r>
              <a:rPr lang="en-US" sz="1800" dirty="0" err="1" smtClean="0">
                <a:sym typeface="Wingdings" pitchFamily="2" charset="2"/>
              </a:rPr>
              <a:t>panicP</a:t>
            </a:r>
            <a:r>
              <a:rPr lang="en-US" sz="1800" dirty="0" smtClean="0">
                <a:sym typeface="Wingdings" pitchFamily="2" charset="2"/>
              </a:rPr>
              <a:t> disorder (rare)</a:t>
            </a:r>
            <a:endParaRPr lang="en-US" sz="1800" dirty="0" smtClean="0"/>
          </a:p>
          <a:p>
            <a:pPr eaLnBrk="1" hangingPunct="1">
              <a:lnSpc>
                <a:spcPct val="80000"/>
              </a:lnSpc>
              <a:defRPr/>
            </a:pPr>
            <a:endParaRPr lang="en-US" sz="1800" dirty="0" smtClean="0"/>
          </a:p>
          <a:p>
            <a:pPr eaLnBrk="1" hangingPunct="1">
              <a:lnSpc>
                <a:spcPct val="80000"/>
              </a:lnSpc>
              <a:defRPr/>
            </a:pPr>
            <a:r>
              <a:rPr lang="en-US" sz="1800" dirty="0" smtClean="0"/>
              <a:t>Phobic Disorders:</a:t>
            </a:r>
          </a:p>
          <a:p>
            <a:pPr lvl="1" eaLnBrk="1" hangingPunct="1">
              <a:lnSpc>
                <a:spcPct val="80000"/>
              </a:lnSpc>
              <a:defRPr/>
            </a:pPr>
            <a:r>
              <a:rPr lang="en-US" sz="1800" dirty="0" smtClean="0"/>
              <a:t>Specific Phobia-marked and persistent fear that is excessive or unreasonable cued by the presence or anticipation of a specific object or situation. </a:t>
            </a:r>
          </a:p>
          <a:p>
            <a:pPr lvl="1" eaLnBrk="1" hangingPunct="1">
              <a:lnSpc>
                <a:spcPct val="80000"/>
              </a:lnSpc>
              <a:defRPr/>
            </a:pPr>
            <a:r>
              <a:rPr lang="en-US" sz="1800" dirty="0" smtClean="0"/>
              <a:t>Social </a:t>
            </a:r>
            <a:r>
              <a:rPr lang="en-US" sz="1800" dirty="0"/>
              <a:t>Phobia-identical to specific phobia, except must be afraid of social categories. Fear of being humiliated lies at the heart of the disorder. Two Categories:</a:t>
            </a:r>
          </a:p>
          <a:p>
            <a:pPr lvl="2" eaLnBrk="1" hangingPunct="1">
              <a:lnSpc>
                <a:spcPct val="80000"/>
              </a:lnSpc>
              <a:defRPr/>
            </a:pPr>
            <a:r>
              <a:rPr lang="en-US" sz="1800" dirty="0"/>
              <a:t>Performance Anxiety</a:t>
            </a:r>
          </a:p>
          <a:p>
            <a:pPr lvl="2" eaLnBrk="1" hangingPunct="1">
              <a:lnSpc>
                <a:spcPct val="80000"/>
              </a:lnSpc>
              <a:defRPr/>
            </a:pPr>
            <a:r>
              <a:rPr lang="en-US" sz="1800" dirty="0"/>
              <a:t>Interpersonal Interactions</a:t>
            </a:r>
          </a:p>
          <a:p>
            <a:pPr lvl="1" eaLnBrk="1" hangingPunct="1">
              <a:lnSpc>
                <a:spcPct val="80000"/>
              </a:lnSpc>
              <a:buFont typeface="Wingdings" pitchFamily="2" charset="2"/>
              <a:buNone/>
              <a:defRPr/>
            </a:pP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DSM Classification</a:t>
            </a:r>
            <a:endParaRPr lang="en-US" dirty="0"/>
          </a:p>
        </p:txBody>
      </p:sp>
      <p:sp>
        <p:nvSpPr>
          <p:cNvPr id="3" name="Content Placeholder 2"/>
          <p:cNvSpPr>
            <a:spLocks noGrp="1"/>
          </p:cNvSpPr>
          <p:nvPr>
            <p:ph idx="1"/>
          </p:nvPr>
        </p:nvSpPr>
        <p:spPr>
          <a:xfrm>
            <a:off x="457200" y="1447800"/>
            <a:ext cx="8229600" cy="4648200"/>
          </a:xfrm>
        </p:spPr>
        <p:txBody>
          <a:bodyPr/>
          <a:lstStyle/>
          <a:p>
            <a:pPr eaLnBrk="1" hangingPunct="1">
              <a:lnSpc>
                <a:spcPct val="80000"/>
              </a:lnSpc>
              <a:defRPr/>
            </a:pPr>
            <a:r>
              <a:rPr lang="en-US" sz="1600" dirty="0" smtClean="0"/>
              <a:t>Generalized Anxiety Disorder-excessive anxiety or worry that lead to significant distress or impairment in occupational or social functioning. Free-floating anxiety must be accompanied by at least three of the following symptoms:</a:t>
            </a:r>
          </a:p>
          <a:p>
            <a:pPr lvl="1" eaLnBrk="1" hangingPunct="1">
              <a:lnSpc>
                <a:spcPct val="80000"/>
              </a:lnSpc>
              <a:defRPr/>
            </a:pPr>
            <a:r>
              <a:rPr lang="en-US" sz="1400" dirty="0" smtClean="0"/>
              <a:t>Restlessness or feeling on edge</a:t>
            </a:r>
          </a:p>
          <a:p>
            <a:pPr lvl="1" eaLnBrk="1" hangingPunct="1">
              <a:lnSpc>
                <a:spcPct val="80000"/>
              </a:lnSpc>
              <a:defRPr/>
            </a:pPr>
            <a:r>
              <a:rPr lang="en-US" sz="1400" dirty="0" smtClean="0"/>
              <a:t>Fatigue</a:t>
            </a:r>
          </a:p>
          <a:p>
            <a:pPr lvl="1" eaLnBrk="1" hangingPunct="1">
              <a:lnSpc>
                <a:spcPct val="80000"/>
              </a:lnSpc>
              <a:defRPr/>
            </a:pPr>
            <a:r>
              <a:rPr lang="en-US" sz="1400" dirty="0" smtClean="0"/>
              <a:t>Difficulty concentrating</a:t>
            </a:r>
          </a:p>
          <a:p>
            <a:pPr lvl="1" eaLnBrk="1" hangingPunct="1">
              <a:lnSpc>
                <a:spcPct val="80000"/>
              </a:lnSpc>
              <a:defRPr/>
            </a:pPr>
            <a:r>
              <a:rPr lang="en-US" sz="1400" dirty="0" smtClean="0"/>
              <a:t>Irritability</a:t>
            </a:r>
          </a:p>
          <a:p>
            <a:pPr lvl="1" eaLnBrk="1" hangingPunct="1">
              <a:lnSpc>
                <a:spcPct val="80000"/>
              </a:lnSpc>
              <a:defRPr/>
            </a:pPr>
            <a:r>
              <a:rPr lang="en-US" sz="1400" dirty="0" smtClean="0"/>
              <a:t>Muscle Tension</a:t>
            </a:r>
          </a:p>
          <a:p>
            <a:pPr lvl="1" eaLnBrk="1" hangingPunct="1">
              <a:lnSpc>
                <a:spcPct val="80000"/>
              </a:lnSpc>
              <a:defRPr/>
            </a:pPr>
            <a:r>
              <a:rPr lang="en-US" sz="1400" dirty="0" smtClean="0"/>
              <a:t>Sleep Disturbance</a:t>
            </a:r>
          </a:p>
          <a:p>
            <a:pPr eaLnBrk="1" hangingPunct="1">
              <a:lnSpc>
                <a:spcPct val="80000"/>
              </a:lnSpc>
              <a:defRPr/>
            </a:pPr>
            <a:endParaRPr lang="en-US" sz="1600" dirty="0" smtClean="0"/>
          </a:p>
          <a:p>
            <a:pPr eaLnBrk="1" hangingPunct="1">
              <a:lnSpc>
                <a:spcPct val="80000"/>
              </a:lnSpc>
              <a:defRPr/>
            </a:pPr>
            <a:r>
              <a:rPr lang="en-US" sz="1600" dirty="0" smtClean="0"/>
              <a:t>Obsessive-Compulsive Disorder-defined in terms of the presence of either obsessions or compulsions.</a:t>
            </a:r>
          </a:p>
          <a:p>
            <a:pPr lvl="1" eaLnBrk="1" hangingPunct="1">
              <a:lnSpc>
                <a:spcPct val="80000"/>
              </a:lnSpc>
              <a:defRPr/>
            </a:pPr>
            <a:r>
              <a:rPr lang="en-US" sz="1400" dirty="0" smtClean="0"/>
              <a:t>Obsessions-thoughts must not be excessive worries about real problems</a:t>
            </a:r>
            <a:r>
              <a:rPr lang="en-US" sz="1400" dirty="0" smtClean="0">
                <a:sym typeface="Wingdings" pitchFamily="2" charset="2"/>
              </a:rPr>
              <a:t> must be unreasonable</a:t>
            </a:r>
          </a:p>
          <a:p>
            <a:pPr lvl="1" eaLnBrk="1" hangingPunct="1">
              <a:lnSpc>
                <a:spcPct val="80000"/>
              </a:lnSpc>
              <a:defRPr/>
            </a:pPr>
            <a:r>
              <a:rPr lang="en-US" sz="1400" dirty="0" smtClean="0"/>
              <a:t>Compulsions-rituals that cause marked distress if not performed, take more than an hour a day to perform or interfere with normal occupational and social functioning.</a:t>
            </a:r>
          </a:p>
          <a:p>
            <a:pPr eaLnBrk="1" hangingPunct="1">
              <a:lnSpc>
                <a:spcPct val="80000"/>
              </a:lnSpc>
              <a:defRPr/>
            </a:pPr>
            <a:r>
              <a:rPr lang="en-US" sz="1600" dirty="0" smtClean="0"/>
              <a:t>Post traumatic Stress Disorder (Chapter 7)</a:t>
            </a:r>
          </a:p>
          <a:p>
            <a:pPr eaLnBrk="1" hangingPunct="1">
              <a:lnSpc>
                <a:spcPct val="80000"/>
              </a:lnSpc>
              <a:defRPr/>
            </a:pPr>
            <a:r>
              <a:rPr lang="en-US" sz="1600" dirty="0" smtClean="0"/>
              <a:t>Acute Stress Disorder (Chapter 7)</a:t>
            </a:r>
          </a:p>
          <a:p>
            <a:pPr eaLnBrk="1" hangingPunct="1">
              <a:lnSpc>
                <a:spcPct val="80000"/>
              </a:lnSpc>
              <a:defRPr/>
            </a:pPr>
            <a:r>
              <a:rPr lang="en-US" sz="1600" dirty="0" smtClean="0"/>
              <a:t>Separation Anxiety- (Chapter 16)</a:t>
            </a:r>
          </a:p>
          <a:p>
            <a:pPr lvl="1" eaLnBrk="1" hangingPunct="1">
              <a:lnSpc>
                <a:spcPct val="80000"/>
              </a:lnSpc>
              <a:buFont typeface="Wingdings" pitchFamily="2" charset="2"/>
              <a:buNone/>
              <a:defRPr/>
            </a:pPr>
            <a:endParaRPr lang="en-US" sz="1400" dirty="0" smtClean="0"/>
          </a:p>
          <a:p>
            <a:pPr>
              <a:defRPr/>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a:t>Course and outcome</a:t>
            </a:r>
          </a:p>
        </p:txBody>
      </p:sp>
      <p:sp>
        <p:nvSpPr>
          <p:cNvPr id="18435" name="Rectangle 3"/>
          <p:cNvSpPr>
            <a:spLocks noGrp="1" noChangeArrowheads="1"/>
          </p:cNvSpPr>
          <p:nvPr>
            <p:ph type="body" idx="1"/>
          </p:nvPr>
        </p:nvSpPr>
        <p:spPr>
          <a:xfrm>
            <a:off x="0" y="1676400"/>
            <a:ext cx="9144000" cy="5181600"/>
          </a:xfrm>
        </p:spPr>
        <p:txBody>
          <a:bodyPr/>
          <a:lstStyle/>
          <a:p>
            <a:pPr eaLnBrk="1" hangingPunct="1">
              <a:defRPr/>
            </a:pPr>
            <a:r>
              <a:rPr lang="en-US" dirty="0"/>
              <a:t>Chronic conditions</a:t>
            </a:r>
            <a:r>
              <a:rPr lang="en-US" dirty="0">
                <a:sym typeface="Wingdings" pitchFamily="2" charset="2"/>
              </a:rPr>
              <a:t> Research based predictive course and outcomes</a:t>
            </a:r>
            <a:r>
              <a:rPr lang="en-US" dirty="0" smtClean="0">
                <a:sym typeface="Wingdings" pitchFamily="2" charset="2"/>
              </a:rPr>
              <a:t>: Long term outcome unpredictable</a:t>
            </a:r>
            <a:endParaRPr lang="en-US" dirty="0">
              <a:sym typeface="Wingdings" pitchFamily="2" charset="2"/>
            </a:endParaRPr>
          </a:p>
          <a:p>
            <a:pPr lvl="1" eaLnBrk="1" hangingPunct="1">
              <a:defRPr/>
            </a:pPr>
            <a:r>
              <a:rPr lang="en-US" dirty="0"/>
              <a:t>Panic Disorder-Greatest predictor of poor outcomes was onset of symptoms at a relatively young age and the presence of agoraphobia with panic disorder.</a:t>
            </a:r>
          </a:p>
          <a:p>
            <a:pPr lvl="1" eaLnBrk="1" hangingPunct="1">
              <a:defRPr/>
            </a:pPr>
            <a:r>
              <a:rPr lang="en-US" dirty="0"/>
              <a:t>Social phobia-Symptoms usually appear first in early adolescence and remain stable over time, indicating chronic condition.</a:t>
            </a:r>
          </a:p>
          <a:p>
            <a:pPr lvl="1" eaLnBrk="1" hangingPunct="1">
              <a:buFont typeface="Wingdings" pitchFamily="2" charset="2"/>
              <a:buNone/>
              <a:defRPr/>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Course and Outcome</a:t>
            </a:r>
            <a:endParaRPr lang="en-US" dirty="0"/>
          </a:p>
        </p:txBody>
      </p:sp>
      <p:sp>
        <p:nvSpPr>
          <p:cNvPr id="3" name="Content Placeholder 2"/>
          <p:cNvSpPr>
            <a:spLocks noGrp="1"/>
          </p:cNvSpPr>
          <p:nvPr>
            <p:ph idx="1"/>
          </p:nvPr>
        </p:nvSpPr>
        <p:spPr/>
        <p:txBody>
          <a:bodyPr/>
          <a:lstStyle/>
          <a:p>
            <a:pPr marL="342900" lvl="1" indent="-342900">
              <a:buClr>
                <a:schemeClr val="hlink"/>
              </a:buClr>
              <a:defRPr/>
            </a:pPr>
            <a:r>
              <a:rPr lang="en-US" dirty="0" smtClean="0"/>
              <a:t>OCD-follows a pattern of improvement mixed with some persistent symptoms. Longitudinal study shows 50% of patients exhibit symptoms for over 30 years. However, more than 80% of the patients showed improved levels of functioning</a:t>
            </a:r>
            <a:r>
              <a:rPr lang="en-US" dirty="0" smtClean="0">
                <a:sym typeface="Wingdings" pitchFamily="2" charset="2"/>
              </a:rPr>
              <a:t> considered a chronic condition. </a:t>
            </a:r>
            <a:endParaRPr lang="en-US" dirty="0" smtClean="0"/>
          </a:p>
          <a:p>
            <a:pPr>
              <a:defRPr/>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Frequency</a:t>
            </a:r>
            <a:endParaRPr lang="en-US" dirty="0"/>
          </a:p>
        </p:txBody>
      </p:sp>
      <p:sp>
        <p:nvSpPr>
          <p:cNvPr id="3" name="Content Placeholder 2"/>
          <p:cNvSpPr>
            <a:spLocks noGrp="1"/>
          </p:cNvSpPr>
          <p:nvPr>
            <p:ph idx="1"/>
          </p:nvPr>
        </p:nvSpPr>
        <p:spPr>
          <a:xfrm>
            <a:off x="457200" y="1600200"/>
            <a:ext cx="8229600" cy="4114800"/>
          </a:xfrm>
        </p:spPr>
        <p:txBody>
          <a:bodyPr/>
          <a:lstStyle/>
          <a:p>
            <a:pPr>
              <a:defRPr/>
            </a:pPr>
            <a:r>
              <a:rPr lang="en-US" dirty="0" smtClean="0"/>
              <a:t>Only about 25% of people who qualify for a diagnosis of anxiety disorder ever seek psychological treatment. Therefore estimates of the frequency and severity of these problems are likely inaccurate.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Prevalence</a:t>
            </a:r>
            <a:endParaRPr lang="en-US" dirty="0"/>
          </a:p>
        </p:txBody>
      </p:sp>
      <p:sp>
        <p:nvSpPr>
          <p:cNvPr id="3" name="Content Placeholder 2"/>
          <p:cNvSpPr>
            <a:spLocks noGrp="1"/>
          </p:cNvSpPr>
          <p:nvPr>
            <p:ph idx="1"/>
          </p:nvPr>
        </p:nvSpPr>
        <p:spPr>
          <a:xfrm>
            <a:off x="457200" y="1447800"/>
            <a:ext cx="8229600" cy="4648200"/>
          </a:xfrm>
        </p:spPr>
        <p:txBody>
          <a:bodyPr/>
          <a:lstStyle/>
          <a:p>
            <a:pPr>
              <a:defRPr/>
            </a:pPr>
            <a:r>
              <a:rPr lang="en-US" sz="2800" dirty="0" smtClean="0"/>
              <a:t>Anxiety disorders more common than any other mental disorder in the U.S.</a:t>
            </a:r>
          </a:p>
          <a:p>
            <a:pPr>
              <a:defRPr/>
            </a:pPr>
            <a:r>
              <a:rPr lang="en-US" sz="2800" dirty="0" smtClean="0"/>
              <a:t>Specific phobia-most common-9%</a:t>
            </a:r>
          </a:p>
          <a:p>
            <a:pPr>
              <a:defRPr/>
            </a:pPr>
            <a:r>
              <a:rPr lang="en-US" sz="2800" dirty="0" smtClean="0"/>
              <a:t>Social phobia-7%</a:t>
            </a:r>
          </a:p>
          <a:p>
            <a:pPr>
              <a:defRPr/>
            </a:pPr>
            <a:r>
              <a:rPr lang="en-US" sz="2800" dirty="0" smtClean="0"/>
              <a:t>Panic Disorder and GAD-3%</a:t>
            </a:r>
          </a:p>
          <a:p>
            <a:pPr>
              <a:defRPr/>
            </a:pPr>
            <a:r>
              <a:rPr lang="en-US" sz="2800" dirty="0" smtClean="0"/>
              <a:t>OCD and Agoraphobia-1%</a:t>
            </a:r>
          </a:p>
          <a:p>
            <a:pPr>
              <a:defRPr/>
            </a:pPr>
            <a:r>
              <a:rPr lang="en-US" sz="2800" dirty="0" smtClean="0"/>
              <a:t>Gender Differences</a:t>
            </a:r>
          </a:p>
          <a:p>
            <a:pPr lvl="1">
              <a:defRPr/>
            </a:pPr>
            <a:r>
              <a:rPr lang="en-US" dirty="0" smtClean="0"/>
              <a:t>Women have much higher incidence of anxiety disorders than men, except for OCD which is relatively equal. Women also three times more likely to relapse.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381000"/>
            <a:ext cx="8229600" cy="1066800"/>
          </a:xfrm>
        </p:spPr>
        <p:txBody>
          <a:bodyPr/>
          <a:lstStyle/>
          <a:p>
            <a:pPr eaLnBrk="1" hangingPunct="1">
              <a:defRPr/>
            </a:pPr>
            <a:r>
              <a:rPr lang="en-US" sz="3600"/>
              <a:t>Etiology</a:t>
            </a:r>
          </a:p>
        </p:txBody>
      </p:sp>
      <p:sp>
        <p:nvSpPr>
          <p:cNvPr id="19459" name="Rectangle 3"/>
          <p:cNvSpPr>
            <a:spLocks noGrp="1" noChangeArrowheads="1"/>
          </p:cNvSpPr>
          <p:nvPr>
            <p:ph type="body" idx="1"/>
          </p:nvPr>
        </p:nvSpPr>
        <p:spPr>
          <a:xfrm>
            <a:off x="0" y="1524000"/>
            <a:ext cx="9144000" cy="5334000"/>
          </a:xfrm>
        </p:spPr>
        <p:txBody>
          <a:bodyPr/>
          <a:lstStyle/>
          <a:p>
            <a:pPr eaLnBrk="1" hangingPunct="1">
              <a:defRPr/>
            </a:pPr>
            <a:r>
              <a:rPr lang="en-US"/>
              <a:t>Evolutionary Theoretical Perspective</a:t>
            </a:r>
          </a:p>
          <a:p>
            <a:pPr eaLnBrk="1" hangingPunct="1">
              <a:buFont typeface="Wingdings" pitchFamily="2" charset="2"/>
              <a:buNone/>
              <a:defRPr/>
            </a:pPr>
            <a:endParaRPr lang="en-US"/>
          </a:p>
          <a:p>
            <a:pPr eaLnBrk="1" hangingPunct="1">
              <a:defRPr/>
            </a:pPr>
            <a:r>
              <a:rPr lang="en-US"/>
              <a:t>Social Factors</a:t>
            </a:r>
          </a:p>
          <a:p>
            <a:pPr eaLnBrk="1" hangingPunct="1">
              <a:buFont typeface="Wingdings" pitchFamily="2" charset="2"/>
              <a:buNone/>
              <a:defRPr/>
            </a:pPr>
            <a:endParaRPr lang="en-US"/>
          </a:p>
          <a:p>
            <a:pPr eaLnBrk="1" hangingPunct="1">
              <a:defRPr/>
            </a:pPr>
            <a:r>
              <a:rPr lang="en-US"/>
              <a:t>Psychological Factors</a:t>
            </a:r>
          </a:p>
          <a:p>
            <a:pPr eaLnBrk="1" hangingPunct="1">
              <a:buFont typeface="Wingdings" pitchFamily="2" charset="2"/>
              <a:buNone/>
              <a:defRPr/>
            </a:pPr>
            <a:endParaRPr lang="en-US"/>
          </a:p>
          <a:p>
            <a:pPr eaLnBrk="1" hangingPunct="1">
              <a:defRPr/>
            </a:pPr>
            <a:r>
              <a:rPr lang="en-US"/>
              <a:t>Biological Factors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381000"/>
            <a:ext cx="8686800" cy="1371600"/>
          </a:xfrm>
        </p:spPr>
        <p:txBody>
          <a:bodyPr/>
          <a:lstStyle/>
          <a:p>
            <a:pPr eaLnBrk="1" hangingPunct="1">
              <a:defRPr/>
            </a:pPr>
            <a:r>
              <a:rPr lang="en-US" sz="4000"/>
              <a:t>Evolutionary Theoretical Perspective</a:t>
            </a:r>
          </a:p>
        </p:txBody>
      </p:sp>
      <p:sp>
        <p:nvSpPr>
          <p:cNvPr id="20483" name="Rectangle 3"/>
          <p:cNvSpPr>
            <a:spLocks noGrp="1" noChangeArrowheads="1"/>
          </p:cNvSpPr>
          <p:nvPr>
            <p:ph type="body" idx="1"/>
          </p:nvPr>
        </p:nvSpPr>
        <p:spPr>
          <a:xfrm>
            <a:off x="457200" y="1981200"/>
            <a:ext cx="8229600" cy="4876800"/>
          </a:xfrm>
        </p:spPr>
        <p:txBody>
          <a:bodyPr/>
          <a:lstStyle/>
          <a:p>
            <a:pPr eaLnBrk="1" hangingPunct="1">
              <a:lnSpc>
                <a:spcPct val="90000"/>
              </a:lnSpc>
              <a:defRPr/>
            </a:pPr>
            <a:r>
              <a:rPr lang="en-US" sz="2400" b="1"/>
              <a:t>Suggests that generalized forms of anxiety probably evolved to prepare for threats that could not be clearly defined. More specific forms of anxiety and fear probably evolved to provide more effective responses to certain types of danger. For example:</a:t>
            </a:r>
          </a:p>
          <a:p>
            <a:pPr lvl="1" eaLnBrk="1" hangingPunct="1">
              <a:lnSpc>
                <a:spcPct val="90000"/>
              </a:lnSpc>
              <a:defRPr/>
            </a:pPr>
            <a:r>
              <a:rPr lang="en-US" sz="2000" b="1"/>
              <a:t>Fear of heights is associated with a freezing of muscles which could lead to a fall</a:t>
            </a:r>
          </a:p>
          <a:p>
            <a:pPr lvl="1" eaLnBrk="1" hangingPunct="1">
              <a:lnSpc>
                <a:spcPct val="90000"/>
              </a:lnSpc>
              <a:defRPr/>
            </a:pPr>
            <a:r>
              <a:rPr lang="en-US" sz="2000" b="1"/>
              <a:t>Social threats were likely seen as establishment of dominance hierarchies within pack behavior and were likely to provoke responses such as shyness or embarrassment.</a:t>
            </a:r>
          </a:p>
          <a:p>
            <a:pPr lvl="1" eaLnBrk="1" hangingPunct="1">
              <a:lnSpc>
                <a:spcPct val="90000"/>
              </a:lnSpc>
              <a:defRPr/>
            </a:pPr>
            <a:r>
              <a:rPr lang="en-US" sz="2000" b="1"/>
              <a:t>The evolutionary model views each type of anxiety as a dysregulation of a mechanism that evolved to deal with a particular kind of danger.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en-US"/>
              <a:t>Social Factors</a:t>
            </a:r>
          </a:p>
        </p:txBody>
      </p:sp>
      <p:sp>
        <p:nvSpPr>
          <p:cNvPr id="21507" name="Rectangle 3"/>
          <p:cNvSpPr>
            <a:spLocks noGrp="1" noChangeArrowheads="1"/>
          </p:cNvSpPr>
          <p:nvPr>
            <p:ph type="body" idx="1"/>
          </p:nvPr>
        </p:nvSpPr>
        <p:spPr>
          <a:xfrm>
            <a:off x="0" y="1981200"/>
            <a:ext cx="9144000" cy="4114800"/>
          </a:xfrm>
        </p:spPr>
        <p:txBody>
          <a:bodyPr/>
          <a:lstStyle/>
          <a:p>
            <a:pPr eaLnBrk="1" hangingPunct="1">
              <a:defRPr/>
            </a:pPr>
            <a:r>
              <a:rPr lang="en-US" sz="2800"/>
              <a:t>Stressful life events that involve danger, interpersonal conflicts or parent-child relationships are thought to contribute to vulnerability to the development of anxiety disorders</a:t>
            </a:r>
            <a:r>
              <a:rPr lang="en-US" sz="2800" b="1"/>
              <a:t>.</a:t>
            </a:r>
          </a:p>
          <a:p>
            <a:pPr eaLnBrk="1" hangingPunct="1">
              <a:buFont typeface="Wingdings" pitchFamily="2" charset="2"/>
              <a:buNone/>
              <a:defRPr/>
            </a:pPr>
            <a:endParaRPr lang="en-US" sz="2800" b="1"/>
          </a:p>
          <a:p>
            <a:pPr eaLnBrk="1" hangingPunct="1">
              <a:defRPr/>
            </a:pPr>
            <a:r>
              <a:rPr lang="en-US" sz="2800"/>
              <a:t>Childhood Adversity</a:t>
            </a:r>
          </a:p>
          <a:p>
            <a:pPr eaLnBrk="1" hangingPunct="1">
              <a:buFont typeface="Wingdings" pitchFamily="2" charset="2"/>
              <a:buNone/>
              <a:defRPr/>
            </a:pPr>
            <a:endParaRPr lang="en-US" sz="2800"/>
          </a:p>
          <a:p>
            <a:pPr eaLnBrk="1" hangingPunct="1">
              <a:defRPr/>
            </a:pPr>
            <a:r>
              <a:rPr lang="en-US" sz="2800"/>
              <a:t>Attachment Relationships and Separation Anxiety </a:t>
            </a:r>
          </a:p>
          <a:p>
            <a:pPr eaLnBrk="1" hangingPunct="1">
              <a:defRPr/>
            </a:pPr>
            <a:endParaRPr lang="en-US" sz="28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b="1"/>
              <a:t>Anxiety Disorders</a:t>
            </a:r>
            <a:r>
              <a:rPr lang="en-US"/>
              <a:t> </a:t>
            </a:r>
          </a:p>
        </p:txBody>
      </p:sp>
      <p:sp>
        <p:nvSpPr>
          <p:cNvPr id="8195" name="Rectangle 3"/>
          <p:cNvSpPr>
            <a:spLocks noGrp="1" noChangeArrowheads="1"/>
          </p:cNvSpPr>
          <p:nvPr>
            <p:ph type="body" idx="1"/>
          </p:nvPr>
        </p:nvSpPr>
        <p:spPr>
          <a:xfrm>
            <a:off x="0" y="1600200"/>
            <a:ext cx="9296400" cy="5257800"/>
          </a:xfrm>
        </p:spPr>
        <p:txBody>
          <a:bodyPr/>
          <a:lstStyle/>
          <a:p>
            <a:pPr eaLnBrk="1" hangingPunct="1">
              <a:lnSpc>
                <a:spcPct val="80000"/>
              </a:lnSpc>
              <a:defRPr/>
            </a:pPr>
            <a:r>
              <a:rPr lang="en-US" sz="2800" b="1" dirty="0" smtClean="0"/>
              <a:t>Def: </a:t>
            </a:r>
            <a:r>
              <a:rPr lang="en-US" sz="2800" dirty="0" smtClean="0"/>
              <a:t>behaviors </a:t>
            </a:r>
            <a:r>
              <a:rPr lang="en-US" sz="2800" dirty="0"/>
              <a:t>that include phobias, obsessions, compulsions and extreme worry. People with an anxiety disorder share a pre-occupation with , or persistent avoidance of thoughts or situations that provoke fear or anxiety, and frequently have a negative impact on aspects of a person’s life.</a:t>
            </a:r>
            <a:r>
              <a:rPr lang="en-US" dirty="0"/>
              <a:t>   </a:t>
            </a:r>
            <a:endParaRPr lang="en-US" dirty="0" smtClean="0"/>
          </a:p>
          <a:p>
            <a:pPr eaLnBrk="1" hangingPunct="1">
              <a:lnSpc>
                <a:spcPct val="80000"/>
              </a:lnSpc>
              <a:defRPr/>
            </a:pPr>
            <a:r>
              <a:rPr lang="en-US" sz="2800" b="1" dirty="0" smtClean="0"/>
              <a:t>Similarities </a:t>
            </a:r>
            <a:r>
              <a:rPr lang="en-US" sz="2800" b="1" dirty="0"/>
              <a:t>with mood disorders:</a:t>
            </a:r>
          </a:p>
          <a:p>
            <a:pPr lvl="1" eaLnBrk="1" hangingPunct="1">
              <a:lnSpc>
                <a:spcPct val="80000"/>
              </a:lnSpc>
              <a:defRPr/>
            </a:pPr>
            <a:r>
              <a:rPr lang="en-US" sz="2400" dirty="0"/>
              <a:t>Both are defined in terms of negative emotional responses</a:t>
            </a:r>
          </a:p>
          <a:p>
            <a:pPr lvl="1" eaLnBrk="1" hangingPunct="1">
              <a:lnSpc>
                <a:spcPct val="80000"/>
              </a:lnSpc>
              <a:defRPr/>
            </a:pPr>
            <a:r>
              <a:rPr lang="en-US" sz="2400" dirty="0"/>
              <a:t>Both involve feelings of guilt, worry, and anger.</a:t>
            </a:r>
          </a:p>
          <a:p>
            <a:pPr lvl="1" eaLnBrk="1" hangingPunct="1">
              <a:lnSpc>
                <a:spcPct val="80000"/>
              </a:lnSpc>
              <a:defRPr/>
            </a:pPr>
            <a:r>
              <a:rPr lang="en-US" sz="2400" dirty="0"/>
              <a:t>Common etiological features, such as cognitive distortions, triggers by stressful life events, and biological factors such as neurotransmitter imbalances</a:t>
            </a:r>
            <a:r>
              <a:rPr lang="en-US" sz="2400" dirty="0" smtClean="0"/>
              <a:t>.</a:t>
            </a:r>
          </a:p>
          <a:p>
            <a:pPr lvl="1" eaLnBrk="1" hangingPunct="1">
              <a:lnSpc>
                <a:spcPct val="80000"/>
              </a:lnSpc>
              <a:defRPr/>
            </a:pPr>
            <a:r>
              <a:rPr lang="en-US" sz="2400" dirty="0" smtClean="0"/>
              <a:t>Close relationship of symptoms for anxiety and mood disorder suggests the possibility of common causal features (e.g. stressful life events)</a:t>
            </a: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a:t>Psychological Factors</a:t>
            </a:r>
          </a:p>
        </p:txBody>
      </p:sp>
      <p:sp>
        <p:nvSpPr>
          <p:cNvPr id="22531" name="Rectangle 3"/>
          <p:cNvSpPr>
            <a:spLocks noGrp="1" noChangeArrowheads="1"/>
          </p:cNvSpPr>
          <p:nvPr>
            <p:ph type="body" idx="1"/>
          </p:nvPr>
        </p:nvSpPr>
        <p:spPr/>
        <p:txBody>
          <a:bodyPr/>
          <a:lstStyle/>
          <a:p>
            <a:pPr eaLnBrk="1" hangingPunct="1">
              <a:lnSpc>
                <a:spcPct val="80000"/>
              </a:lnSpc>
              <a:defRPr/>
            </a:pPr>
            <a:r>
              <a:rPr lang="en-US" sz="1800"/>
              <a:t>Learning Processes and Phobias</a:t>
            </a:r>
          </a:p>
          <a:p>
            <a:pPr lvl="1" eaLnBrk="1" hangingPunct="1">
              <a:lnSpc>
                <a:spcPct val="80000"/>
              </a:lnSpc>
              <a:defRPr/>
            </a:pPr>
            <a:r>
              <a:rPr lang="en-US" sz="1600"/>
              <a:t>Preparedness Model-theory that brain contans certain modules or circuitry that has been shaped by evolution to serves some adaptive purpose.</a:t>
            </a:r>
          </a:p>
          <a:p>
            <a:pPr lvl="1" eaLnBrk="1" hangingPunct="1">
              <a:lnSpc>
                <a:spcPct val="80000"/>
              </a:lnSpc>
              <a:defRPr/>
            </a:pPr>
            <a:r>
              <a:rPr lang="en-US" sz="1600"/>
              <a:t>Operate at maximal speed and perform without conscious awareness.</a:t>
            </a:r>
          </a:p>
          <a:p>
            <a:pPr lvl="1" eaLnBrk="1" hangingPunct="1">
              <a:lnSpc>
                <a:spcPct val="80000"/>
              </a:lnSpc>
              <a:defRPr/>
            </a:pPr>
            <a:r>
              <a:rPr lang="en-US" sz="1600"/>
              <a:t>Humans develop intense persistent fears to only a select set of objects or situations.</a:t>
            </a:r>
          </a:p>
          <a:p>
            <a:pPr lvl="1" eaLnBrk="1" hangingPunct="1">
              <a:lnSpc>
                <a:spcPct val="80000"/>
              </a:lnSpc>
              <a:defRPr/>
            </a:pPr>
            <a:r>
              <a:rPr lang="en-US" sz="1600"/>
              <a:t>Development of social and specific phobias could be related to evolutionary lag.</a:t>
            </a:r>
          </a:p>
          <a:p>
            <a:pPr lvl="1" eaLnBrk="1" hangingPunct="1">
              <a:lnSpc>
                <a:spcPct val="80000"/>
              </a:lnSpc>
              <a:defRPr/>
            </a:pPr>
            <a:endParaRPr lang="en-US" sz="1600"/>
          </a:p>
          <a:p>
            <a:pPr eaLnBrk="1" hangingPunct="1">
              <a:lnSpc>
                <a:spcPct val="80000"/>
              </a:lnSpc>
              <a:defRPr/>
            </a:pPr>
            <a:r>
              <a:rPr lang="en-US" sz="1800"/>
              <a:t>Observational Learning</a:t>
            </a:r>
          </a:p>
          <a:p>
            <a:pPr lvl="1" eaLnBrk="1" hangingPunct="1">
              <a:lnSpc>
                <a:spcPct val="80000"/>
              </a:lnSpc>
              <a:defRPr/>
            </a:pPr>
            <a:r>
              <a:rPr lang="en-US" sz="1600"/>
              <a:t>Social Learning Theory</a:t>
            </a:r>
          </a:p>
          <a:p>
            <a:pPr eaLnBrk="1" hangingPunct="1">
              <a:lnSpc>
                <a:spcPct val="80000"/>
              </a:lnSpc>
              <a:defRPr/>
            </a:pPr>
            <a:r>
              <a:rPr lang="en-US" sz="1800"/>
              <a:t>Cognitive Factors: Perception and Memory</a:t>
            </a:r>
            <a:r>
              <a:rPr lang="en-US" sz="1800">
                <a:sym typeface="Wingdings" pitchFamily="2" charset="2"/>
              </a:rPr>
              <a:t> Four General Areas that play a role in anxiety Disorders.</a:t>
            </a:r>
          </a:p>
          <a:p>
            <a:pPr lvl="1" eaLnBrk="1" hangingPunct="1">
              <a:lnSpc>
                <a:spcPct val="80000"/>
              </a:lnSpc>
              <a:defRPr/>
            </a:pPr>
            <a:r>
              <a:rPr lang="en-US" sz="1600"/>
              <a:t>Perception of Control</a:t>
            </a:r>
          </a:p>
          <a:p>
            <a:pPr lvl="1" eaLnBrk="1" hangingPunct="1">
              <a:lnSpc>
                <a:spcPct val="80000"/>
              </a:lnSpc>
              <a:defRPr/>
            </a:pPr>
            <a:r>
              <a:rPr lang="en-US" sz="1600"/>
              <a:t>Catastrophic Misinterpretation</a:t>
            </a:r>
          </a:p>
          <a:p>
            <a:pPr lvl="1" eaLnBrk="1" hangingPunct="1">
              <a:lnSpc>
                <a:spcPct val="80000"/>
              </a:lnSpc>
              <a:defRPr/>
            </a:pPr>
            <a:r>
              <a:rPr lang="en-US" sz="1600"/>
              <a:t>Attention to Threat and Biased Information Processing</a:t>
            </a:r>
          </a:p>
          <a:p>
            <a:pPr lvl="1" eaLnBrk="1" hangingPunct="1">
              <a:lnSpc>
                <a:spcPct val="80000"/>
              </a:lnSpc>
              <a:defRPr/>
            </a:pPr>
            <a:r>
              <a:rPr lang="en-US" sz="1600"/>
              <a:t>Thought Suppression (OCD)</a:t>
            </a:r>
          </a:p>
          <a:p>
            <a:pPr lvl="1" eaLnBrk="1" hangingPunct="1">
              <a:lnSpc>
                <a:spcPct val="80000"/>
              </a:lnSpc>
              <a:defRPr/>
            </a:pPr>
            <a:endParaRPr lang="en-US" sz="16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a:t>Biological Factors</a:t>
            </a:r>
          </a:p>
        </p:txBody>
      </p:sp>
      <p:sp>
        <p:nvSpPr>
          <p:cNvPr id="23555" name="Rectangle 3"/>
          <p:cNvSpPr>
            <a:spLocks noGrp="1" noChangeArrowheads="1"/>
          </p:cNvSpPr>
          <p:nvPr>
            <p:ph type="body" idx="1"/>
          </p:nvPr>
        </p:nvSpPr>
        <p:spPr>
          <a:xfrm>
            <a:off x="0" y="1981200"/>
            <a:ext cx="9144000" cy="4876800"/>
          </a:xfrm>
        </p:spPr>
        <p:txBody>
          <a:bodyPr/>
          <a:lstStyle/>
          <a:p>
            <a:pPr eaLnBrk="1" hangingPunct="1">
              <a:defRPr/>
            </a:pPr>
            <a:r>
              <a:rPr lang="en-US"/>
              <a:t>Family Studies-relatives of people with panic disorder show an elevated risk of panic disorder, but not GAD, and vice versa.</a:t>
            </a:r>
          </a:p>
          <a:p>
            <a:pPr eaLnBrk="1" hangingPunct="1">
              <a:defRPr/>
            </a:pPr>
            <a:r>
              <a:rPr lang="en-US"/>
              <a:t>Twin Studies</a:t>
            </a:r>
          </a:p>
          <a:p>
            <a:pPr eaLnBrk="1" hangingPunct="1">
              <a:defRPr/>
            </a:pPr>
            <a:r>
              <a:rPr lang="en-US"/>
              <a:t>Neuroanatomy-brain circuitry involved in fear and conditioning</a:t>
            </a:r>
          </a:p>
          <a:p>
            <a:pPr lvl="1" eaLnBrk="1" hangingPunct="1">
              <a:defRPr/>
            </a:pPr>
            <a:r>
              <a:rPr lang="en-US"/>
              <a:t>Emotional Stimuli follows two primary pathways both of which involve the amygdala.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US"/>
              <a:t>Pathway One</a:t>
            </a:r>
          </a:p>
        </p:txBody>
      </p:sp>
      <p:sp>
        <p:nvSpPr>
          <p:cNvPr id="24579" name="Rectangle 3"/>
          <p:cNvSpPr>
            <a:spLocks noGrp="1" noChangeArrowheads="1"/>
          </p:cNvSpPr>
          <p:nvPr>
            <p:ph type="body" idx="1"/>
          </p:nvPr>
        </p:nvSpPr>
        <p:spPr>
          <a:xfrm>
            <a:off x="0" y="1676400"/>
            <a:ext cx="9144000" cy="5181600"/>
          </a:xfrm>
        </p:spPr>
        <p:txBody>
          <a:bodyPr/>
          <a:lstStyle/>
          <a:p>
            <a:pPr eaLnBrk="1" hangingPunct="1">
              <a:defRPr/>
            </a:pPr>
            <a:r>
              <a:rPr lang="en-US" b="1"/>
              <a:t>Fastest and represents the evolved fear module for conditioned fear.</a:t>
            </a:r>
          </a:p>
          <a:p>
            <a:pPr lvl="3" eaLnBrk="1" hangingPunct="1">
              <a:defRPr/>
            </a:pPr>
            <a:r>
              <a:rPr lang="en-US" b="1"/>
              <a:t>Has direct connections to the amygdale which registers danger and then projects to the hypothalamus which activates fight or flight behavioral responses.</a:t>
            </a:r>
          </a:p>
          <a:p>
            <a:pPr lvl="3" eaLnBrk="1" hangingPunct="1">
              <a:defRPr/>
            </a:pPr>
            <a:r>
              <a:rPr lang="en-US" b="1"/>
              <a:t>This pathway does not involve higher level cognitive function such as conscious memory and decisions via the cortical areas.</a:t>
            </a:r>
          </a:p>
          <a:p>
            <a:pPr lvl="3" eaLnBrk="1" hangingPunct="1">
              <a:defRPr/>
            </a:pPr>
            <a:r>
              <a:rPr lang="en-US" b="1"/>
              <a:t>However the amygdale does store unconscious emotional memories such as those generated through prepared learning.</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381000"/>
            <a:ext cx="8229600" cy="838200"/>
          </a:xfrm>
        </p:spPr>
        <p:txBody>
          <a:bodyPr/>
          <a:lstStyle/>
          <a:p>
            <a:pPr eaLnBrk="1" hangingPunct="1">
              <a:defRPr/>
            </a:pPr>
            <a:r>
              <a:rPr lang="en-US" sz="3200"/>
              <a:t>First Pathway: Fear and Conditioning</a:t>
            </a:r>
          </a:p>
        </p:txBody>
      </p:sp>
      <p:sp>
        <p:nvSpPr>
          <p:cNvPr id="6147" name="Rectangle 3"/>
          <p:cNvSpPr>
            <a:spLocks noGrp="1" noChangeArrowheads="1"/>
          </p:cNvSpPr>
          <p:nvPr>
            <p:ph type="body" idx="1"/>
          </p:nvPr>
        </p:nvSpPr>
        <p:spPr>
          <a:xfrm>
            <a:off x="0" y="1143000"/>
            <a:ext cx="9144000" cy="5715000"/>
          </a:xfrm>
        </p:spPr>
        <p:txBody>
          <a:bodyPr/>
          <a:lstStyle/>
          <a:p>
            <a:pPr eaLnBrk="1" hangingPunct="1">
              <a:buFont typeface="Wingdings" pitchFamily="2" charset="2"/>
              <a:buNone/>
              <a:defRPr/>
            </a:pPr>
            <a:endParaRPr lang="en-US"/>
          </a:p>
        </p:txBody>
      </p:sp>
      <p:sp>
        <p:nvSpPr>
          <p:cNvPr id="24580" name="Oval 4"/>
          <p:cNvSpPr>
            <a:spLocks noChangeArrowheads="1"/>
          </p:cNvSpPr>
          <p:nvPr/>
        </p:nvSpPr>
        <p:spPr bwMode="auto">
          <a:xfrm rot="10800000">
            <a:off x="3124200" y="1600200"/>
            <a:ext cx="2209800" cy="533400"/>
          </a:xfrm>
          <a:prstGeom prst="ellipse">
            <a:avLst/>
          </a:prstGeom>
          <a:solidFill>
            <a:schemeClr val="accent1"/>
          </a:solidFill>
          <a:ln w="9525">
            <a:solidFill>
              <a:schemeClr val="tx1"/>
            </a:solidFill>
            <a:round/>
            <a:headEnd/>
            <a:tailEnd/>
          </a:ln>
        </p:spPr>
        <p:txBody>
          <a:bodyPr wrap="none" anchor="ctr"/>
          <a:lstStyle/>
          <a:p>
            <a:pPr eaLnBrk="0" hangingPunct="0"/>
            <a:endParaRPr lang="en-US"/>
          </a:p>
        </p:txBody>
      </p:sp>
      <p:sp>
        <p:nvSpPr>
          <p:cNvPr id="24581" name="Text Box 6"/>
          <p:cNvSpPr txBox="1">
            <a:spLocks noChangeArrowheads="1"/>
          </p:cNvSpPr>
          <p:nvPr/>
        </p:nvSpPr>
        <p:spPr bwMode="auto">
          <a:xfrm>
            <a:off x="3810000" y="1752600"/>
            <a:ext cx="1143000" cy="366713"/>
          </a:xfrm>
          <a:prstGeom prst="rect">
            <a:avLst/>
          </a:prstGeom>
          <a:noFill/>
          <a:ln w="9525">
            <a:noFill/>
            <a:miter lim="800000"/>
            <a:headEnd/>
            <a:tailEnd/>
          </a:ln>
        </p:spPr>
        <p:txBody>
          <a:bodyPr>
            <a:spAutoFit/>
          </a:bodyPr>
          <a:lstStyle/>
          <a:p>
            <a:pPr eaLnBrk="0" hangingPunct="0">
              <a:spcBef>
                <a:spcPct val="50000"/>
              </a:spcBef>
            </a:pPr>
            <a:r>
              <a:rPr lang="en-US"/>
              <a:t>Stimulus</a:t>
            </a:r>
          </a:p>
        </p:txBody>
      </p:sp>
      <p:sp>
        <p:nvSpPr>
          <p:cNvPr id="24582" name="Rectangle 7"/>
          <p:cNvSpPr>
            <a:spLocks noChangeArrowheads="1"/>
          </p:cNvSpPr>
          <p:nvPr/>
        </p:nvSpPr>
        <p:spPr bwMode="auto">
          <a:xfrm>
            <a:off x="3276600" y="2819400"/>
            <a:ext cx="1752600" cy="533400"/>
          </a:xfrm>
          <a:prstGeom prst="rect">
            <a:avLst/>
          </a:prstGeom>
          <a:solidFill>
            <a:schemeClr val="accent2"/>
          </a:solidFill>
          <a:ln w="9525">
            <a:solidFill>
              <a:schemeClr val="tx1"/>
            </a:solidFill>
            <a:miter lim="800000"/>
            <a:headEnd/>
            <a:tailEnd/>
          </a:ln>
        </p:spPr>
        <p:txBody>
          <a:bodyPr wrap="none" anchor="ctr"/>
          <a:lstStyle/>
          <a:p>
            <a:pPr eaLnBrk="0" hangingPunct="0"/>
            <a:endParaRPr lang="en-US"/>
          </a:p>
        </p:txBody>
      </p:sp>
      <p:sp>
        <p:nvSpPr>
          <p:cNvPr id="24583" name="Text Box 8"/>
          <p:cNvSpPr txBox="1">
            <a:spLocks noChangeArrowheads="1"/>
          </p:cNvSpPr>
          <p:nvPr/>
        </p:nvSpPr>
        <p:spPr bwMode="auto">
          <a:xfrm>
            <a:off x="3429000" y="2895600"/>
            <a:ext cx="1828800" cy="366713"/>
          </a:xfrm>
          <a:prstGeom prst="rect">
            <a:avLst/>
          </a:prstGeom>
          <a:noFill/>
          <a:ln w="9525">
            <a:noFill/>
            <a:miter lim="800000"/>
            <a:headEnd/>
            <a:tailEnd/>
          </a:ln>
        </p:spPr>
        <p:txBody>
          <a:bodyPr>
            <a:spAutoFit/>
          </a:bodyPr>
          <a:lstStyle/>
          <a:p>
            <a:pPr eaLnBrk="0" hangingPunct="0">
              <a:spcBef>
                <a:spcPct val="50000"/>
              </a:spcBef>
            </a:pPr>
            <a:r>
              <a:rPr lang="en-US"/>
              <a:t>Thalamus</a:t>
            </a:r>
          </a:p>
        </p:txBody>
      </p:sp>
      <p:sp>
        <p:nvSpPr>
          <p:cNvPr id="24584" name="Rectangle 9"/>
          <p:cNvSpPr>
            <a:spLocks noChangeArrowheads="1"/>
          </p:cNvSpPr>
          <p:nvPr/>
        </p:nvSpPr>
        <p:spPr bwMode="auto">
          <a:xfrm>
            <a:off x="3276600" y="3962400"/>
            <a:ext cx="1752600" cy="533400"/>
          </a:xfrm>
          <a:prstGeom prst="rect">
            <a:avLst/>
          </a:prstGeom>
          <a:solidFill>
            <a:srgbClr val="FF0000"/>
          </a:solidFill>
          <a:ln w="9525">
            <a:solidFill>
              <a:schemeClr val="tx1"/>
            </a:solidFill>
            <a:miter lim="800000"/>
            <a:headEnd/>
            <a:tailEnd/>
          </a:ln>
        </p:spPr>
        <p:txBody>
          <a:bodyPr wrap="none" anchor="ctr"/>
          <a:lstStyle/>
          <a:p>
            <a:pPr eaLnBrk="0" hangingPunct="0"/>
            <a:endParaRPr lang="en-US"/>
          </a:p>
        </p:txBody>
      </p:sp>
      <p:sp>
        <p:nvSpPr>
          <p:cNvPr id="24585" name="Text Box 10"/>
          <p:cNvSpPr txBox="1">
            <a:spLocks noChangeArrowheads="1"/>
          </p:cNvSpPr>
          <p:nvPr/>
        </p:nvSpPr>
        <p:spPr bwMode="auto">
          <a:xfrm>
            <a:off x="3657600" y="4038600"/>
            <a:ext cx="1371600" cy="366713"/>
          </a:xfrm>
          <a:prstGeom prst="rect">
            <a:avLst/>
          </a:prstGeom>
          <a:noFill/>
          <a:ln w="9525">
            <a:noFill/>
            <a:miter lim="800000"/>
            <a:headEnd/>
            <a:tailEnd/>
          </a:ln>
        </p:spPr>
        <p:txBody>
          <a:bodyPr>
            <a:spAutoFit/>
          </a:bodyPr>
          <a:lstStyle/>
          <a:p>
            <a:pPr eaLnBrk="0" hangingPunct="0">
              <a:spcBef>
                <a:spcPct val="50000"/>
              </a:spcBef>
            </a:pPr>
            <a:r>
              <a:rPr lang="en-US"/>
              <a:t>Amygdala</a:t>
            </a:r>
          </a:p>
        </p:txBody>
      </p:sp>
      <p:sp>
        <p:nvSpPr>
          <p:cNvPr id="24586" name="Rectangle 11"/>
          <p:cNvSpPr>
            <a:spLocks noChangeArrowheads="1"/>
          </p:cNvSpPr>
          <p:nvPr/>
        </p:nvSpPr>
        <p:spPr bwMode="auto">
          <a:xfrm>
            <a:off x="2971800" y="5105400"/>
            <a:ext cx="2286000" cy="457200"/>
          </a:xfrm>
          <a:prstGeom prst="rect">
            <a:avLst/>
          </a:prstGeom>
          <a:solidFill>
            <a:srgbClr val="993366"/>
          </a:solidFill>
          <a:ln w="9525">
            <a:solidFill>
              <a:schemeClr val="tx1"/>
            </a:solidFill>
            <a:miter lim="800000"/>
            <a:headEnd/>
            <a:tailEnd/>
          </a:ln>
        </p:spPr>
        <p:txBody>
          <a:bodyPr wrap="none" anchor="ctr"/>
          <a:lstStyle/>
          <a:p>
            <a:pPr algn="ctr" eaLnBrk="0" hangingPunct="0"/>
            <a:r>
              <a:rPr lang="en-US"/>
              <a:t>Hypothalmus</a:t>
            </a:r>
          </a:p>
        </p:txBody>
      </p:sp>
      <p:sp>
        <p:nvSpPr>
          <p:cNvPr id="24587" name="Text Box 13"/>
          <p:cNvSpPr txBox="1">
            <a:spLocks noChangeArrowheads="1"/>
          </p:cNvSpPr>
          <p:nvPr/>
        </p:nvSpPr>
        <p:spPr bwMode="auto">
          <a:xfrm>
            <a:off x="2590800" y="6019800"/>
            <a:ext cx="3505200" cy="366713"/>
          </a:xfrm>
          <a:prstGeom prst="rect">
            <a:avLst/>
          </a:prstGeom>
          <a:noFill/>
          <a:ln w="9525">
            <a:noFill/>
            <a:miter lim="800000"/>
            <a:headEnd/>
            <a:tailEnd/>
          </a:ln>
        </p:spPr>
        <p:txBody>
          <a:bodyPr>
            <a:spAutoFit/>
          </a:bodyPr>
          <a:lstStyle/>
          <a:p>
            <a:pPr eaLnBrk="0" hangingPunct="0">
              <a:spcBef>
                <a:spcPct val="50000"/>
              </a:spcBef>
            </a:pPr>
            <a:r>
              <a:rPr lang="en-US"/>
              <a:t>FLIGHT OR FIGHT RESPONSE</a:t>
            </a:r>
          </a:p>
        </p:txBody>
      </p:sp>
      <p:sp>
        <p:nvSpPr>
          <p:cNvPr id="24588" name="Line 14"/>
          <p:cNvSpPr>
            <a:spLocks noChangeShapeType="1"/>
          </p:cNvSpPr>
          <p:nvPr/>
        </p:nvSpPr>
        <p:spPr bwMode="auto">
          <a:xfrm>
            <a:off x="4191000" y="2209800"/>
            <a:ext cx="0" cy="609600"/>
          </a:xfrm>
          <a:prstGeom prst="line">
            <a:avLst/>
          </a:prstGeom>
          <a:noFill/>
          <a:ln w="9525">
            <a:solidFill>
              <a:schemeClr val="tx1"/>
            </a:solidFill>
            <a:round/>
            <a:headEnd/>
            <a:tailEnd type="triangle" w="med" len="med"/>
          </a:ln>
        </p:spPr>
        <p:txBody>
          <a:bodyPr/>
          <a:lstStyle/>
          <a:p>
            <a:endParaRPr lang="en-US"/>
          </a:p>
        </p:txBody>
      </p:sp>
      <p:sp>
        <p:nvSpPr>
          <p:cNvPr id="24589" name="Line 15"/>
          <p:cNvSpPr>
            <a:spLocks noChangeShapeType="1"/>
          </p:cNvSpPr>
          <p:nvPr/>
        </p:nvSpPr>
        <p:spPr bwMode="auto">
          <a:xfrm>
            <a:off x="4191000" y="3429000"/>
            <a:ext cx="0" cy="533400"/>
          </a:xfrm>
          <a:prstGeom prst="line">
            <a:avLst/>
          </a:prstGeom>
          <a:noFill/>
          <a:ln w="9525">
            <a:solidFill>
              <a:schemeClr val="tx1"/>
            </a:solidFill>
            <a:round/>
            <a:headEnd/>
            <a:tailEnd type="triangle" w="med" len="med"/>
          </a:ln>
        </p:spPr>
        <p:txBody>
          <a:bodyPr/>
          <a:lstStyle/>
          <a:p>
            <a:endParaRPr lang="en-US"/>
          </a:p>
        </p:txBody>
      </p:sp>
      <p:sp>
        <p:nvSpPr>
          <p:cNvPr id="24590" name="Line 16"/>
          <p:cNvSpPr>
            <a:spLocks noChangeShapeType="1"/>
          </p:cNvSpPr>
          <p:nvPr/>
        </p:nvSpPr>
        <p:spPr bwMode="auto">
          <a:xfrm>
            <a:off x="4191000" y="4495800"/>
            <a:ext cx="0" cy="609600"/>
          </a:xfrm>
          <a:prstGeom prst="line">
            <a:avLst/>
          </a:prstGeom>
          <a:noFill/>
          <a:ln w="9525">
            <a:solidFill>
              <a:schemeClr val="tx1"/>
            </a:solidFill>
            <a:round/>
            <a:headEnd/>
            <a:tailEnd type="triangle" w="med" len="med"/>
          </a:ln>
        </p:spPr>
        <p:txBody>
          <a:bodyPr/>
          <a:lstStyle/>
          <a:p>
            <a:endParaRPr lang="en-US"/>
          </a:p>
        </p:txBody>
      </p:sp>
      <p:sp>
        <p:nvSpPr>
          <p:cNvPr id="24591" name="Line 17"/>
          <p:cNvSpPr>
            <a:spLocks noChangeShapeType="1"/>
          </p:cNvSpPr>
          <p:nvPr/>
        </p:nvSpPr>
        <p:spPr bwMode="auto">
          <a:xfrm>
            <a:off x="4191000" y="5562600"/>
            <a:ext cx="0" cy="4572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381000"/>
            <a:ext cx="9144000" cy="1219200"/>
          </a:xfrm>
        </p:spPr>
        <p:txBody>
          <a:bodyPr/>
          <a:lstStyle/>
          <a:p>
            <a:pPr eaLnBrk="1" hangingPunct="1">
              <a:defRPr/>
            </a:pPr>
            <a:r>
              <a:rPr lang="en-US"/>
              <a:t>Second Complementary Pathway</a:t>
            </a:r>
          </a:p>
        </p:txBody>
      </p:sp>
      <p:sp>
        <p:nvSpPr>
          <p:cNvPr id="25603" name="Rectangle 3"/>
          <p:cNvSpPr>
            <a:spLocks noGrp="1" noChangeArrowheads="1"/>
          </p:cNvSpPr>
          <p:nvPr>
            <p:ph type="body" idx="1"/>
          </p:nvPr>
        </p:nvSpPr>
        <p:spPr>
          <a:xfrm>
            <a:off x="0" y="1981200"/>
            <a:ext cx="9144000" cy="4876800"/>
          </a:xfrm>
        </p:spPr>
        <p:txBody>
          <a:bodyPr/>
          <a:lstStyle/>
          <a:p>
            <a:pPr eaLnBrk="1" hangingPunct="1">
              <a:lnSpc>
                <a:spcPct val="90000"/>
              </a:lnSpc>
              <a:defRPr/>
            </a:pPr>
            <a:r>
              <a:rPr lang="en-US" sz="2400"/>
              <a:t>Pathway from the thalamus leads to higher cortical areas and provides a detailed and slower analysis of the information.</a:t>
            </a:r>
          </a:p>
          <a:p>
            <a:pPr eaLnBrk="1" hangingPunct="1">
              <a:lnSpc>
                <a:spcPct val="90000"/>
              </a:lnSpc>
              <a:defRPr/>
            </a:pPr>
            <a:r>
              <a:rPr lang="en-US" sz="2400"/>
              <a:t>Once the pattern has been identified in the appropriate modality the data would be integrated with additional information from memory about is emotional significance.</a:t>
            </a:r>
          </a:p>
          <a:p>
            <a:pPr eaLnBrk="1" hangingPunct="1">
              <a:lnSpc>
                <a:spcPct val="90000"/>
              </a:lnSpc>
              <a:defRPr/>
            </a:pPr>
            <a:r>
              <a:rPr lang="en-US" sz="2400"/>
              <a:t>The message would then be sent to the amygdala which would tiger an organized response to threat as well as to other cortical areas that also initiate plans against dangers.</a:t>
            </a:r>
          </a:p>
          <a:p>
            <a:pPr eaLnBrk="1" hangingPunct="1">
              <a:lnSpc>
                <a:spcPct val="90000"/>
              </a:lnSpc>
              <a:defRPr/>
            </a:pPr>
            <a:r>
              <a:rPr lang="en-US" sz="2400"/>
              <a:t>Second pathway takes longer than the first.</a:t>
            </a:r>
          </a:p>
          <a:p>
            <a:pPr eaLnBrk="1" hangingPunct="1">
              <a:lnSpc>
                <a:spcPct val="90000"/>
              </a:lnSpc>
              <a:defRPr/>
            </a:pPr>
            <a:r>
              <a:rPr lang="en-US" sz="2400"/>
              <a:t>Sensitivity of the first pathway (fear module) is thought to be more sensitive than the second.</a:t>
            </a:r>
          </a:p>
          <a:p>
            <a:pPr eaLnBrk="1" hangingPunct="1">
              <a:lnSpc>
                <a:spcPct val="90000"/>
              </a:lnSpc>
              <a:defRPr/>
            </a:pPr>
            <a:r>
              <a:rPr lang="en-US" sz="2400"/>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381000"/>
            <a:ext cx="8229600" cy="838200"/>
          </a:xfrm>
        </p:spPr>
        <p:txBody>
          <a:bodyPr/>
          <a:lstStyle/>
          <a:p>
            <a:pPr eaLnBrk="1" hangingPunct="1">
              <a:defRPr/>
            </a:pPr>
            <a:r>
              <a:rPr lang="en-US" sz="3200"/>
              <a:t>Second Pathway</a:t>
            </a:r>
          </a:p>
        </p:txBody>
      </p:sp>
      <p:sp>
        <p:nvSpPr>
          <p:cNvPr id="7171" name="Rectangle 3"/>
          <p:cNvSpPr>
            <a:spLocks noGrp="1" noChangeArrowheads="1"/>
          </p:cNvSpPr>
          <p:nvPr>
            <p:ph type="body" idx="1"/>
          </p:nvPr>
        </p:nvSpPr>
        <p:spPr>
          <a:xfrm>
            <a:off x="0" y="1143000"/>
            <a:ext cx="9144000" cy="5715000"/>
          </a:xfrm>
        </p:spPr>
        <p:txBody>
          <a:bodyPr/>
          <a:lstStyle/>
          <a:p>
            <a:pPr eaLnBrk="1" hangingPunct="1">
              <a:buFont typeface="Wingdings" pitchFamily="2" charset="2"/>
              <a:buNone/>
              <a:defRPr/>
            </a:pPr>
            <a:endParaRPr lang="en-US"/>
          </a:p>
        </p:txBody>
      </p:sp>
      <p:sp>
        <p:nvSpPr>
          <p:cNvPr id="26628" name="Oval 4"/>
          <p:cNvSpPr>
            <a:spLocks noChangeArrowheads="1"/>
          </p:cNvSpPr>
          <p:nvPr/>
        </p:nvSpPr>
        <p:spPr bwMode="auto">
          <a:xfrm rot="10800000">
            <a:off x="3124200" y="1295400"/>
            <a:ext cx="2209800" cy="533400"/>
          </a:xfrm>
          <a:prstGeom prst="ellipse">
            <a:avLst/>
          </a:prstGeom>
          <a:solidFill>
            <a:schemeClr val="accent1"/>
          </a:solidFill>
          <a:ln w="9525">
            <a:solidFill>
              <a:schemeClr val="tx1"/>
            </a:solidFill>
            <a:round/>
            <a:headEnd/>
            <a:tailEnd/>
          </a:ln>
        </p:spPr>
        <p:txBody>
          <a:bodyPr wrap="none" anchor="ctr"/>
          <a:lstStyle/>
          <a:p>
            <a:pPr eaLnBrk="0" hangingPunct="0"/>
            <a:endParaRPr lang="en-US"/>
          </a:p>
        </p:txBody>
      </p:sp>
      <p:sp>
        <p:nvSpPr>
          <p:cNvPr id="26629" name="Text Box 5"/>
          <p:cNvSpPr txBox="1">
            <a:spLocks noChangeArrowheads="1"/>
          </p:cNvSpPr>
          <p:nvPr/>
        </p:nvSpPr>
        <p:spPr bwMode="auto">
          <a:xfrm>
            <a:off x="3733800" y="1371600"/>
            <a:ext cx="1143000" cy="366713"/>
          </a:xfrm>
          <a:prstGeom prst="rect">
            <a:avLst/>
          </a:prstGeom>
          <a:noFill/>
          <a:ln w="9525">
            <a:noFill/>
            <a:miter lim="800000"/>
            <a:headEnd/>
            <a:tailEnd/>
          </a:ln>
        </p:spPr>
        <p:txBody>
          <a:bodyPr>
            <a:spAutoFit/>
          </a:bodyPr>
          <a:lstStyle/>
          <a:p>
            <a:pPr eaLnBrk="0" hangingPunct="0">
              <a:spcBef>
                <a:spcPct val="50000"/>
              </a:spcBef>
            </a:pPr>
            <a:r>
              <a:rPr lang="en-US"/>
              <a:t>Stimulus</a:t>
            </a:r>
          </a:p>
        </p:txBody>
      </p:sp>
      <p:sp>
        <p:nvSpPr>
          <p:cNvPr id="26630" name="Rectangle 6"/>
          <p:cNvSpPr>
            <a:spLocks noChangeArrowheads="1"/>
          </p:cNvSpPr>
          <p:nvPr/>
        </p:nvSpPr>
        <p:spPr bwMode="auto">
          <a:xfrm>
            <a:off x="3276600" y="3048000"/>
            <a:ext cx="1752600" cy="533400"/>
          </a:xfrm>
          <a:prstGeom prst="rect">
            <a:avLst/>
          </a:prstGeom>
          <a:solidFill>
            <a:schemeClr val="accent2"/>
          </a:solidFill>
          <a:ln w="9525">
            <a:solidFill>
              <a:schemeClr val="tx1"/>
            </a:solidFill>
            <a:miter lim="800000"/>
            <a:headEnd/>
            <a:tailEnd/>
          </a:ln>
        </p:spPr>
        <p:txBody>
          <a:bodyPr wrap="none" anchor="ctr"/>
          <a:lstStyle/>
          <a:p>
            <a:pPr eaLnBrk="0" hangingPunct="0"/>
            <a:endParaRPr lang="en-US"/>
          </a:p>
        </p:txBody>
      </p:sp>
      <p:sp>
        <p:nvSpPr>
          <p:cNvPr id="26631" name="Text Box 7"/>
          <p:cNvSpPr txBox="1">
            <a:spLocks noChangeArrowheads="1"/>
          </p:cNvSpPr>
          <p:nvPr/>
        </p:nvSpPr>
        <p:spPr bwMode="auto">
          <a:xfrm>
            <a:off x="3429000" y="3124200"/>
            <a:ext cx="1828800" cy="366713"/>
          </a:xfrm>
          <a:prstGeom prst="rect">
            <a:avLst/>
          </a:prstGeom>
          <a:noFill/>
          <a:ln w="9525">
            <a:noFill/>
            <a:miter lim="800000"/>
            <a:headEnd/>
            <a:tailEnd/>
          </a:ln>
        </p:spPr>
        <p:txBody>
          <a:bodyPr>
            <a:spAutoFit/>
          </a:bodyPr>
          <a:lstStyle/>
          <a:p>
            <a:pPr eaLnBrk="0" hangingPunct="0">
              <a:spcBef>
                <a:spcPct val="50000"/>
              </a:spcBef>
            </a:pPr>
            <a:r>
              <a:rPr lang="en-US"/>
              <a:t>Thalamus</a:t>
            </a:r>
          </a:p>
        </p:txBody>
      </p:sp>
      <p:sp>
        <p:nvSpPr>
          <p:cNvPr id="26632" name="Rectangle 8"/>
          <p:cNvSpPr>
            <a:spLocks noChangeArrowheads="1"/>
          </p:cNvSpPr>
          <p:nvPr/>
        </p:nvSpPr>
        <p:spPr bwMode="auto">
          <a:xfrm>
            <a:off x="1905000" y="4191000"/>
            <a:ext cx="1905000" cy="533400"/>
          </a:xfrm>
          <a:prstGeom prst="rect">
            <a:avLst/>
          </a:prstGeom>
          <a:solidFill>
            <a:srgbClr val="FF0000"/>
          </a:solidFill>
          <a:ln w="9525">
            <a:solidFill>
              <a:schemeClr val="tx1"/>
            </a:solidFill>
            <a:miter lim="800000"/>
            <a:headEnd/>
            <a:tailEnd/>
          </a:ln>
        </p:spPr>
        <p:txBody>
          <a:bodyPr wrap="none" anchor="ctr"/>
          <a:lstStyle/>
          <a:p>
            <a:pPr eaLnBrk="0" hangingPunct="0"/>
            <a:endParaRPr lang="en-US"/>
          </a:p>
        </p:txBody>
      </p:sp>
      <p:sp>
        <p:nvSpPr>
          <p:cNvPr id="26633" name="Text Box 9"/>
          <p:cNvSpPr txBox="1">
            <a:spLocks noChangeArrowheads="1"/>
          </p:cNvSpPr>
          <p:nvPr/>
        </p:nvSpPr>
        <p:spPr bwMode="auto">
          <a:xfrm>
            <a:off x="2209800" y="4267200"/>
            <a:ext cx="1371600" cy="366713"/>
          </a:xfrm>
          <a:prstGeom prst="rect">
            <a:avLst/>
          </a:prstGeom>
          <a:noFill/>
          <a:ln w="9525">
            <a:noFill/>
            <a:miter lim="800000"/>
            <a:headEnd/>
            <a:tailEnd/>
          </a:ln>
        </p:spPr>
        <p:txBody>
          <a:bodyPr>
            <a:spAutoFit/>
          </a:bodyPr>
          <a:lstStyle/>
          <a:p>
            <a:pPr eaLnBrk="0" hangingPunct="0">
              <a:spcBef>
                <a:spcPct val="50000"/>
              </a:spcBef>
            </a:pPr>
            <a:r>
              <a:rPr lang="en-US"/>
              <a:t>Amygdala</a:t>
            </a:r>
          </a:p>
        </p:txBody>
      </p:sp>
      <p:sp>
        <p:nvSpPr>
          <p:cNvPr id="26634" name="Rectangle 10"/>
          <p:cNvSpPr>
            <a:spLocks noChangeArrowheads="1"/>
          </p:cNvSpPr>
          <p:nvPr/>
        </p:nvSpPr>
        <p:spPr bwMode="auto">
          <a:xfrm>
            <a:off x="1752600" y="5105400"/>
            <a:ext cx="1981200" cy="457200"/>
          </a:xfrm>
          <a:prstGeom prst="rect">
            <a:avLst/>
          </a:prstGeom>
          <a:solidFill>
            <a:srgbClr val="993366"/>
          </a:solidFill>
          <a:ln w="9525">
            <a:solidFill>
              <a:schemeClr val="tx1"/>
            </a:solidFill>
            <a:miter lim="800000"/>
            <a:headEnd/>
            <a:tailEnd/>
          </a:ln>
        </p:spPr>
        <p:txBody>
          <a:bodyPr wrap="none" anchor="ctr"/>
          <a:lstStyle/>
          <a:p>
            <a:pPr algn="ctr" eaLnBrk="0" hangingPunct="0"/>
            <a:r>
              <a:rPr lang="en-US"/>
              <a:t>Hypothalamus</a:t>
            </a:r>
          </a:p>
        </p:txBody>
      </p:sp>
      <p:sp>
        <p:nvSpPr>
          <p:cNvPr id="26635" name="Text Box 11"/>
          <p:cNvSpPr txBox="1">
            <a:spLocks noChangeArrowheads="1"/>
          </p:cNvSpPr>
          <p:nvPr/>
        </p:nvSpPr>
        <p:spPr bwMode="auto">
          <a:xfrm>
            <a:off x="1066800" y="6019800"/>
            <a:ext cx="3276600" cy="366713"/>
          </a:xfrm>
          <a:prstGeom prst="rect">
            <a:avLst/>
          </a:prstGeom>
          <a:noFill/>
          <a:ln w="9525">
            <a:noFill/>
            <a:miter lim="800000"/>
            <a:headEnd/>
            <a:tailEnd/>
          </a:ln>
        </p:spPr>
        <p:txBody>
          <a:bodyPr>
            <a:spAutoFit/>
          </a:bodyPr>
          <a:lstStyle/>
          <a:p>
            <a:pPr eaLnBrk="0" hangingPunct="0">
              <a:spcBef>
                <a:spcPct val="50000"/>
              </a:spcBef>
            </a:pPr>
            <a:r>
              <a:rPr lang="en-US"/>
              <a:t>FLIGHT OR FIGHT RESPONSE</a:t>
            </a:r>
          </a:p>
        </p:txBody>
      </p:sp>
      <p:sp>
        <p:nvSpPr>
          <p:cNvPr id="26636" name="Line 12"/>
          <p:cNvSpPr>
            <a:spLocks noChangeShapeType="1"/>
          </p:cNvSpPr>
          <p:nvPr/>
        </p:nvSpPr>
        <p:spPr bwMode="auto">
          <a:xfrm>
            <a:off x="4191000" y="1752600"/>
            <a:ext cx="0" cy="609600"/>
          </a:xfrm>
          <a:prstGeom prst="line">
            <a:avLst/>
          </a:prstGeom>
          <a:noFill/>
          <a:ln w="9525">
            <a:solidFill>
              <a:schemeClr val="tx1"/>
            </a:solidFill>
            <a:round/>
            <a:headEnd/>
            <a:tailEnd type="triangle" w="med" len="med"/>
          </a:ln>
        </p:spPr>
        <p:txBody>
          <a:bodyPr/>
          <a:lstStyle/>
          <a:p>
            <a:endParaRPr lang="en-US"/>
          </a:p>
        </p:txBody>
      </p:sp>
      <p:sp>
        <p:nvSpPr>
          <p:cNvPr id="26637" name="Line 13"/>
          <p:cNvSpPr>
            <a:spLocks noChangeShapeType="1"/>
          </p:cNvSpPr>
          <p:nvPr/>
        </p:nvSpPr>
        <p:spPr bwMode="auto">
          <a:xfrm flipH="1">
            <a:off x="3048000" y="3581400"/>
            <a:ext cx="1143000" cy="533400"/>
          </a:xfrm>
          <a:prstGeom prst="line">
            <a:avLst/>
          </a:prstGeom>
          <a:noFill/>
          <a:ln w="9525">
            <a:solidFill>
              <a:schemeClr val="tx1"/>
            </a:solidFill>
            <a:round/>
            <a:headEnd/>
            <a:tailEnd type="triangle" w="med" len="med"/>
          </a:ln>
        </p:spPr>
        <p:txBody>
          <a:bodyPr/>
          <a:lstStyle/>
          <a:p>
            <a:endParaRPr lang="en-US"/>
          </a:p>
        </p:txBody>
      </p:sp>
      <p:sp>
        <p:nvSpPr>
          <p:cNvPr id="26638" name="Line 14"/>
          <p:cNvSpPr>
            <a:spLocks noChangeShapeType="1"/>
          </p:cNvSpPr>
          <p:nvPr/>
        </p:nvSpPr>
        <p:spPr bwMode="auto">
          <a:xfrm>
            <a:off x="2895600" y="4724400"/>
            <a:ext cx="0" cy="381000"/>
          </a:xfrm>
          <a:prstGeom prst="line">
            <a:avLst/>
          </a:prstGeom>
          <a:noFill/>
          <a:ln w="9525">
            <a:solidFill>
              <a:schemeClr val="tx1"/>
            </a:solidFill>
            <a:round/>
            <a:headEnd/>
            <a:tailEnd type="triangle" w="med" len="med"/>
          </a:ln>
        </p:spPr>
        <p:txBody>
          <a:bodyPr/>
          <a:lstStyle/>
          <a:p>
            <a:endParaRPr lang="en-US"/>
          </a:p>
        </p:txBody>
      </p:sp>
      <p:sp>
        <p:nvSpPr>
          <p:cNvPr id="26639" name="Line 15"/>
          <p:cNvSpPr>
            <a:spLocks noChangeShapeType="1"/>
          </p:cNvSpPr>
          <p:nvPr/>
        </p:nvSpPr>
        <p:spPr bwMode="auto">
          <a:xfrm>
            <a:off x="2895600" y="5562600"/>
            <a:ext cx="0" cy="457200"/>
          </a:xfrm>
          <a:prstGeom prst="line">
            <a:avLst/>
          </a:prstGeom>
          <a:noFill/>
          <a:ln w="9525">
            <a:solidFill>
              <a:schemeClr val="tx1"/>
            </a:solidFill>
            <a:round/>
            <a:headEnd/>
            <a:tailEnd type="triangle" w="med" len="med"/>
          </a:ln>
        </p:spPr>
        <p:txBody>
          <a:bodyPr/>
          <a:lstStyle/>
          <a:p>
            <a:endParaRPr lang="en-US"/>
          </a:p>
        </p:txBody>
      </p:sp>
      <p:sp>
        <p:nvSpPr>
          <p:cNvPr id="26640" name="Rectangle 16"/>
          <p:cNvSpPr>
            <a:spLocks noChangeArrowheads="1"/>
          </p:cNvSpPr>
          <p:nvPr/>
        </p:nvSpPr>
        <p:spPr bwMode="auto">
          <a:xfrm>
            <a:off x="3581400" y="2362200"/>
            <a:ext cx="1371600" cy="381000"/>
          </a:xfrm>
          <a:prstGeom prst="rect">
            <a:avLst/>
          </a:prstGeom>
          <a:solidFill>
            <a:srgbClr val="339966"/>
          </a:solidFill>
          <a:ln w="9525">
            <a:solidFill>
              <a:schemeClr val="tx1"/>
            </a:solidFill>
            <a:miter lim="800000"/>
            <a:headEnd/>
            <a:tailEnd/>
          </a:ln>
        </p:spPr>
        <p:txBody>
          <a:bodyPr wrap="none" anchor="ctr"/>
          <a:lstStyle/>
          <a:p>
            <a:pPr eaLnBrk="0" hangingPunct="0"/>
            <a:endParaRPr lang="en-US"/>
          </a:p>
        </p:txBody>
      </p:sp>
      <p:sp>
        <p:nvSpPr>
          <p:cNvPr id="26641" name="Text Box 17"/>
          <p:cNvSpPr txBox="1">
            <a:spLocks noChangeArrowheads="1"/>
          </p:cNvSpPr>
          <p:nvPr/>
        </p:nvSpPr>
        <p:spPr bwMode="auto">
          <a:xfrm>
            <a:off x="3810000" y="2438400"/>
            <a:ext cx="990600" cy="366713"/>
          </a:xfrm>
          <a:prstGeom prst="rect">
            <a:avLst/>
          </a:prstGeom>
          <a:noFill/>
          <a:ln w="9525">
            <a:noFill/>
            <a:miter lim="800000"/>
            <a:headEnd/>
            <a:tailEnd/>
          </a:ln>
        </p:spPr>
        <p:txBody>
          <a:bodyPr>
            <a:spAutoFit/>
          </a:bodyPr>
          <a:lstStyle/>
          <a:p>
            <a:pPr eaLnBrk="0" hangingPunct="0">
              <a:spcBef>
                <a:spcPct val="50000"/>
              </a:spcBef>
            </a:pPr>
            <a:r>
              <a:rPr lang="en-US"/>
              <a:t>Lobe</a:t>
            </a:r>
          </a:p>
        </p:txBody>
      </p:sp>
      <p:sp>
        <p:nvSpPr>
          <p:cNvPr id="26642" name="Text Box 18"/>
          <p:cNvSpPr txBox="1">
            <a:spLocks noChangeArrowheads="1"/>
          </p:cNvSpPr>
          <p:nvPr/>
        </p:nvSpPr>
        <p:spPr bwMode="auto">
          <a:xfrm>
            <a:off x="5486400" y="2362200"/>
            <a:ext cx="3276600" cy="641350"/>
          </a:xfrm>
          <a:prstGeom prst="rect">
            <a:avLst/>
          </a:prstGeom>
          <a:noFill/>
          <a:ln w="9525">
            <a:noFill/>
            <a:miter lim="800000"/>
            <a:headEnd/>
            <a:tailEnd/>
          </a:ln>
        </p:spPr>
        <p:txBody>
          <a:bodyPr>
            <a:spAutoFit/>
          </a:bodyPr>
          <a:lstStyle/>
          <a:p>
            <a:pPr eaLnBrk="0" hangingPunct="0">
              <a:spcBef>
                <a:spcPct val="50000"/>
              </a:spcBef>
            </a:pPr>
            <a:r>
              <a:rPr lang="en-US"/>
              <a:t>Identification and recognition of stimulus</a:t>
            </a:r>
          </a:p>
        </p:txBody>
      </p:sp>
      <p:sp>
        <p:nvSpPr>
          <p:cNvPr id="26643" name="Line 19"/>
          <p:cNvSpPr>
            <a:spLocks noChangeShapeType="1"/>
          </p:cNvSpPr>
          <p:nvPr/>
        </p:nvSpPr>
        <p:spPr bwMode="auto">
          <a:xfrm>
            <a:off x="4191000" y="2743200"/>
            <a:ext cx="0" cy="304800"/>
          </a:xfrm>
          <a:prstGeom prst="line">
            <a:avLst/>
          </a:prstGeom>
          <a:noFill/>
          <a:ln w="9525">
            <a:solidFill>
              <a:schemeClr val="tx1"/>
            </a:solidFill>
            <a:round/>
            <a:headEnd/>
            <a:tailEnd type="triangle" w="med" len="med"/>
          </a:ln>
        </p:spPr>
        <p:txBody>
          <a:bodyPr/>
          <a:lstStyle/>
          <a:p>
            <a:endParaRPr lang="en-US"/>
          </a:p>
        </p:txBody>
      </p:sp>
      <p:sp>
        <p:nvSpPr>
          <p:cNvPr id="26644" name="Text Box 20"/>
          <p:cNvSpPr txBox="1">
            <a:spLocks noChangeArrowheads="1"/>
          </p:cNvSpPr>
          <p:nvPr/>
        </p:nvSpPr>
        <p:spPr bwMode="auto">
          <a:xfrm>
            <a:off x="152400" y="4191000"/>
            <a:ext cx="1447800" cy="366713"/>
          </a:xfrm>
          <a:prstGeom prst="rect">
            <a:avLst/>
          </a:prstGeom>
          <a:noFill/>
          <a:ln w="9525">
            <a:noFill/>
            <a:miter lim="800000"/>
            <a:headEnd/>
            <a:tailEnd/>
          </a:ln>
        </p:spPr>
        <p:txBody>
          <a:bodyPr>
            <a:spAutoFit/>
          </a:bodyPr>
          <a:lstStyle/>
          <a:p>
            <a:pPr eaLnBrk="0" hangingPunct="0">
              <a:spcBef>
                <a:spcPct val="50000"/>
              </a:spcBef>
            </a:pPr>
            <a:r>
              <a:rPr lang="en-US"/>
              <a:t>Emotionality</a:t>
            </a:r>
          </a:p>
        </p:txBody>
      </p:sp>
      <p:sp>
        <p:nvSpPr>
          <p:cNvPr id="26645" name="Rectangle 21"/>
          <p:cNvSpPr>
            <a:spLocks noChangeArrowheads="1"/>
          </p:cNvSpPr>
          <p:nvPr/>
        </p:nvSpPr>
        <p:spPr bwMode="auto">
          <a:xfrm>
            <a:off x="4724400" y="4267200"/>
            <a:ext cx="2286000" cy="457200"/>
          </a:xfrm>
          <a:prstGeom prst="rect">
            <a:avLst/>
          </a:prstGeom>
          <a:solidFill>
            <a:srgbClr val="3366FF"/>
          </a:solidFill>
          <a:ln w="9525">
            <a:solidFill>
              <a:schemeClr val="tx1"/>
            </a:solidFill>
            <a:miter lim="800000"/>
            <a:headEnd/>
            <a:tailEnd/>
          </a:ln>
        </p:spPr>
        <p:txBody>
          <a:bodyPr wrap="none" anchor="ctr"/>
          <a:lstStyle/>
          <a:p>
            <a:pPr algn="ctr" eaLnBrk="0" hangingPunct="0"/>
            <a:r>
              <a:rPr lang="en-US"/>
              <a:t>Somatosensory cortex</a:t>
            </a:r>
          </a:p>
        </p:txBody>
      </p:sp>
      <p:sp>
        <p:nvSpPr>
          <p:cNvPr id="26646" name="Rectangle 22"/>
          <p:cNvSpPr>
            <a:spLocks noChangeArrowheads="1"/>
          </p:cNvSpPr>
          <p:nvPr/>
        </p:nvSpPr>
        <p:spPr bwMode="auto">
          <a:xfrm>
            <a:off x="4800600" y="5181600"/>
            <a:ext cx="1981200" cy="4572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a:t>Motor Cortex</a:t>
            </a:r>
          </a:p>
        </p:txBody>
      </p:sp>
      <p:sp>
        <p:nvSpPr>
          <p:cNvPr id="26647" name="Text Box 23"/>
          <p:cNvSpPr txBox="1">
            <a:spLocks noChangeArrowheads="1"/>
          </p:cNvSpPr>
          <p:nvPr/>
        </p:nvSpPr>
        <p:spPr bwMode="auto">
          <a:xfrm>
            <a:off x="4800600" y="4343400"/>
            <a:ext cx="1905000" cy="366713"/>
          </a:xfrm>
          <a:prstGeom prst="rect">
            <a:avLst/>
          </a:prstGeom>
          <a:noFill/>
          <a:ln w="9525">
            <a:noFill/>
            <a:miter lim="800000"/>
            <a:headEnd/>
            <a:tailEnd/>
          </a:ln>
        </p:spPr>
        <p:txBody>
          <a:bodyPr>
            <a:spAutoFit/>
          </a:bodyPr>
          <a:lstStyle/>
          <a:p>
            <a:pPr eaLnBrk="0" hangingPunct="0">
              <a:spcBef>
                <a:spcPct val="50000"/>
              </a:spcBef>
            </a:pPr>
            <a:endParaRPr lang="en-US"/>
          </a:p>
        </p:txBody>
      </p:sp>
      <p:sp>
        <p:nvSpPr>
          <p:cNvPr id="26648" name="Text Box 24"/>
          <p:cNvSpPr txBox="1">
            <a:spLocks noChangeArrowheads="1"/>
          </p:cNvSpPr>
          <p:nvPr/>
        </p:nvSpPr>
        <p:spPr bwMode="auto">
          <a:xfrm>
            <a:off x="5105400" y="5181600"/>
            <a:ext cx="1524000" cy="366713"/>
          </a:xfrm>
          <a:prstGeom prst="rect">
            <a:avLst/>
          </a:prstGeom>
          <a:noFill/>
          <a:ln w="9525">
            <a:noFill/>
            <a:miter lim="800000"/>
            <a:headEnd/>
            <a:tailEnd/>
          </a:ln>
        </p:spPr>
        <p:txBody>
          <a:bodyPr>
            <a:spAutoFit/>
          </a:bodyPr>
          <a:lstStyle/>
          <a:p>
            <a:pPr eaLnBrk="0" hangingPunct="0">
              <a:spcBef>
                <a:spcPct val="50000"/>
              </a:spcBef>
            </a:pPr>
            <a:endParaRPr lang="en-US"/>
          </a:p>
        </p:txBody>
      </p:sp>
      <p:sp>
        <p:nvSpPr>
          <p:cNvPr id="26649" name="Text Box 25"/>
          <p:cNvSpPr txBox="1">
            <a:spLocks noChangeArrowheads="1"/>
          </p:cNvSpPr>
          <p:nvPr/>
        </p:nvSpPr>
        <p:spPr bwMode="auto">
          <a:xfrm>
            <a:off x="7239000" y="4572000"/>
            <a:ext cx="1524000" cy="915988"/>
          </a:xfrm>
          <a:prstGeom prst="rect">
            <a:avLst/>
          </a:prstGeom>
          <a:noFill/>
          <a:ln w="9525">
            <a:noFill/>
            <a:miter lim="800000"/>
            <a:headEnd/>
            <a:tailEnd/>
          </a:ln>
        </p:spPr>
        <p:txBody>
          <a:bodyPr>
            <a:spAutoFit/>
          </a:bodyPr>
          <a:lstStyle/>
          <a:p>
            <a:pPr eaLnBrk="0" hangingPunct="0">
              <a:spcBef>
                <a:spcPct val="50000"/>
              </a:spcBef>
            </a:pPr>
            <a:r>
              <a:rPr lang="en-US"/>
              <a:t>Planned Voluntary Movements</a:t>
            </a:r>
          </a:p>
        </p:txBody>
      </p:sp>
      <p:sp>
        <p:nvSpPr>
          <p:cNvPr id="26650" name="Line 26"/>
          <p:cNvSpPr>
            <a:spLocks noChangeShapeType="1"/>
          </p:cNvSpPr>
          <p:nvPr/>
        </p:nvSpPr>
        <p:spPr bwMode="auto">
          <a:xfrm>
            <a:off x="4267200" y="3581400"/>
            <a:ext cx="990600" cy="685800"/>
          </a:xfrm>
          <a:prstGeom prst="line">
            <a:avLst/>
          </a:prstGeom>
          <a:noFill/>
          <a:ln w="9525">
            <a:solidFill>
              <a:schemeClr val="tx1"/>
            </a:solidFill>
            <a:round/>
            <a:headEnd/>
            <a:tailEnd type="triangle" w="med" len="med"/>
          </a:ln>
        </p:spPr>
        <p:txBody>
          <a:bodyPr/>
          <a:lstStyle/>
          <a:p>
            <a:endParaRPr lang="en-US"/>
          </a:p>
        </p:txBody>
      </p:sp>
      <p:sp>
        <p:nvSpPr>
          <p:cNvPr id="26651" name="Line 27"/>
          <p:cNvSpPr>
            <a:spLocks noChangeShapeType="1"/>
          </p:cNvSpPr>
          <p:nvPr/>
        </p:nvSpPr>
        <p:spPr bwMode="auto">
          <a:xfrm>
            <a:off x="5867400" y="4724400"/>
            <a:ext cx="0" cy="4572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a:t>Neurotransmitters</a:t>
            </a:r>
          </a:p>
        </p:txBody>
      </p:sp>
      <p:sp>
        <p:nvSpPr>
          <p:cNvPr id="26627" name="Rectangle 3"/>
          <p:cNvSpPr>
            <a:spLocks noGrp="1" noChangeArrowheads="1"/>
          </p:cNvSpPr>
          <p:nvPr>
            <p:ph type="body" idx="1"/>
          </p:nvPr>
        </p:nvSpPr>
        <p:spPr/>
        <p:txBody>
          <a:bodyPr/>
          <a:lstStyle/>
          <a:p>
            <a:pPr eaLnBrk="1" hangingPunct="1">
              <a:defRPr/>
            </a:pPr>
            <a:r>
              <a:rPr lang="en-US"/>
              <a:t>Various pharmacological challenge studies suggest the influence of serotonin, NE, GABA, and DA in triggering panic attacks.</a:t>
            </a:r>
          </a:p>
          <a:p>
            <a:pPr eaLnBrk="1" hangingPunct="1">
              <a:defRPr/>
            </a:pPr>
            <a:r>
              <a:rPr lang="en-US"/>
              <a:t>Efficacy of drug treatments affecting these neurotransmitters suggest they may be involved (convergent evidence)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en-US"/>
              <a:t>Treatment</a:t>
            </a:r>
          </a:p>
        </p:txBody>
      </p:sp>
      <p:sp>
        <p:nvSpPr>
          <p:cNvPr id="27651" name="Rectangle 3"/>
          <p:cNvSpPr>
            <a:spLocks noGrp="1" noChangeArrowheads="1"/>
          </p:cNvSpPr>
          <p:nvPr>
            <p:ph type="body" idx="1"/>
          </p:nvPr>
        </p:nvSpPr>
        <p:spPr>
          <a:xfrm>
            <a:off x="0" y="1524000"/>
            <a:ext cx="9144000" cy="5334000"/>
          </a:xfrm>
        </p:spPr>
        <p:txBody>
          <a:bodyPr/>
          <a:lstStyle/>
          <a:p>
            <a:pPr eaLnBrk="1" hangingPunct="1">
              <a:lnSpc>
                <a:spcPct val="80000"/>
              </a:lnSpc>
              <a:defRPr/>
            </a:pPr>
            <a:r>
              <a:rPr lang="en-US" sz="2800"/>
              <a:t>Psychological Interventions</a:t>
            </a:r>
          </a:p>
          <a:p>
            <a:pPr lvl="2" eaLnBrk="1" hangingPunct="1">
              <a:lnSpc>
                <a:spcPct val="80000"/>
              </a:lnSpc>
              <a:defRPr/>
            </a:pPr>
            <a:r>
              <a:rPr lang="en-US" sz="2000" b="1"/>
              <a:t>Insight therapy-Freudian analysis of unconscious motives that presumably lie at the heart of the symptoms.</a:t>
            </a:r>
          </a:p>
          <a:p>
            <a:pPr lvl="2" eaLnBrk="1" hangingPunct="1">
              <a:lnSpc>
                <a:spcPct val="80000"/>
              </a:lnSpc>
              <a:defRPr/>
            </a:pPr>
            <a:r>
              <a:rPr lang="en-US" sz="2000" b="1"/>
              <a:t>Behavioral Therapies</a:t>
            </a:r>
            <a:endParaRPr lang="en-US" sz="2000" b="1" i="1"/>
          </a:p>
          <a:p>
            <a:pPr lvl="3" eaLnBrk="1" hangingPunct="1">
              <a:lnSpc>
                <a:spcPct val="80000"/>
              </a:lnSpc>
              <a:defRPr/>
            </a:pPr>
            <a:r>
              <a:rPr lang="en-US" sz="1800" b="1" i="1"/>
              <a:t>Systematic Desensitization-</a:t>
            </a:r>
            <a:r>
              <a:rPr lang="en-US" sz="1800" b="1"/>
              <a:t>client is first taught progressive relaxation. Then the therapist constructs a hierarchy of feared stimuli, beginning with those items that provoke only small amounts of fear and progressing through items that are more frightening then while the client the client is in a relaxed state, he or she imagine the lowest item on the hierarchy. This item is mentally presented until the thought of the object or situation is no longer anxiety producing. The client moves systematically up the hierarchy sequentially confronting stimuli that were originally rated as being more frightening.</a:t>
            </a:r>
          </a:p>
          <a:p>
            <a:pPr lvl="3" eaLnBrk="1" hangingPunct="1">
              <a:lnSpc>
                <a:spcPct val="80000"/>
              </a:lnSpc>
              <a:defRPr/>
            </a:pPr>
            <a:r>
              <a:rPr lang="en-US" sz="1800" b="1"/>
              <a:t> </a:t>
            </a:r>
            <a:r>
              <a:rPr lang="en-US" sz="1800" b="1" i="1"/>
              <a:t>Flooding-</a:t>
            </a:r>
            <a:r>
              <a:rPr lang="en-US" sz="1800" b="1"/>
              <a:t> exposure to the most frightening experience without avoidance.</a:t>
            </a:r>
            <a:endParaRPr lang="en-US" sz="1800" b="1" i="1"/>
          </a:p>
          <a:p>
            <a:pPr lvl="3" eaLnBrk="1" hangingPunct="1">
              <a:lnSpc>
                <a:spcPct val="80000"/>
              </a:lnSpc>
              <a:defRPr/>
            </a:pPr>
            <a:r>
              <a:rPr lang="en-US" sz="1800" b="1" i="1"/>
              <a:t> Interoceptive Exposure</a:t>
            </a:r>
            <a:r>
              <a:rPr lang="en-US" sz="1800" b="1"/>
              <a:t>- have patient engage in exercises known to produce physical sensations associated with panic attacks such as increased heart rate, respiration or dizziness and attempt to reduce the person’s fear of the symptoms.</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en-US"/>
              <a:t>Treatment</a:t>
            </a:r>
          </a:p>
        </p:txBody>
      </p:sp>
      <p:sp>
        <p:nvSpPr>
          <p:cNvPr id="28675" name="Rectangle 3"/>
          <p:cNvSpPr>
            <a:spLocks noGrp="1" noChangeArrowheads="1"/>
          </p:cNvSpPr>
          <p:nvPr>
            <p:ph type="body" idx="1"/>
          </p:nvPr>
        </p:nvSpPr>
        <p:spPr/>
        <p:txBody>
          <a:bodyPr/>
          <a:lstStyle/>
          <a:p>
            <a:pPr eaLnBrk="1" hangingPunct="1">
              <a:defRPr/>
            </a:pPr>
            <a:r>
              <a:rPr lang="en-US"/>
              <a:t>Cognitive Therapy</a:t>
            </a:r>
          </a:p>
          <a:p>
            <a:pPr lvl="2" eaLnBrk="1" hangingPunct="1">
              <a:defRPr/>
            </a:pPr>
            <a:r>
              <a:rPr lang="en-US" b="1"/>
              <a:t>Identify faulty logic such as over-generalizations and jumping to conclusions.</a:t>
            </a:r>
          </a:p>
          <a:p>
            <a:pPr lvl="2" eaLnBrk="1" hangingPunct="1">
              <a:defRPr/>
            </a:pPr>
            <a:r>
              <a:rPr lang="en-US" b="1"/>
              <a:t>Decatastrophisizing-imagine the worst case scenario and confront the negative predictions, and gross exaggerations based on cognitive errors.</a:t>
            </a:r>
          </a:p>
          <a:p>
            <a:pPr lvl="2" eaLnBrk="1" hangingPunct="1">
              <a:defRPr/>
            </a:pPr>
            <a:r>
              <a:rPr lang="en-US" b="1"/>
              <a:t>Extensive practice, homework and journaling.</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en-US"/>
              <a:t>Treatment</a:t>
            </a:r>
          </a:p>
        </p:txBody>
      </p:sp>
      <p:sp>
        <p:nvSpPr>
          <p:cNvPr id="29699" name="Rectangle 3"/>
          <p:cNvSpPr>
            <a:spLocks noGrp="1" noChangeArrowheads="1"/>
          </p:cNvSpPr>
          <p:nvPr>
            <p:ph type="body" idx="1"/>
          </p:nvPr>
        </p:nvSpPr>
        <p:spPr>
          <a:xfrm>
            <a:off x="152400" y="1371600"/>
            <a:ext cx="8991600" cy="5486400"/>
          </a:xfrm>
        </p:spPr>
        <p:txBody>
          <a:bodyPr/>
          <a:lstStyle/>
          <a:p>
            <a:pPr eaLnBrk="1" hangingPunct="1">
              <a:lnSpc>
                <a:spcPct val="90000"/>
              </a:lnSpc>
              <a:defRPr/>
            </a:pPr>
            <a:r>
              <a:rPr lang="en-US" sz="2800" dirty="0"/>
              <a:t>Biological Therapy</a:t>
            </a:r>
          </a:p>
          <a:p>
            <a:pPr lvl="2" eaLnBrk="1" hangingPunct="1">
              <a:lnSpc>
                <a:spcPct val="90000"/>
              </a:lnSpc>
              <a:defRPr/>
            </a:pPr>
            <a:r>
              <a:rPr lang="en-US" sz="2000" b="1" dirty="0"/>
              <a:t>Anti-Anxiety Medications.</a:t>
            </a:r>
          </a:p>
          <a:p>
            <a:pPr lvl="3" eaLnBrk="1" hangingPunct="1">
              <a:lnSpc>
                <a:spcPct val="90000"/>
              </a:lnSpc>
              <a:defRPr/>
            </a:pPr>
            <a:r>
              <a:rPr lang="en-US" sz="1800" b="1" dirty="0" err="1"/>
              <a:t>Benzodiazepenes</a:t>
            </a:r>
            <a:r>
              <a:rPr lang="en-US" sz="1800" b="1" dirty="0"/>
              <a:t>--reduce anxiety symptoms primarily by inhibiting GABA neuron activity. Drug of </a:t>
            </a:r>
            <a:r>
              <a:rPr lang="en-US" sz="1800" b="1" dirty="0" err="1"/>
              <a:t>choice</a:t>
            </a:r>
            <a:r>
              <a:rPr lang="en-US" sz="1800" b="1" dirty="0" err="1">
                <a:sym typeface="Wingdings" pitchFamily="2" charset="2"/>
              </a:rPr>
              <a:t></a:t>
            </a:r>
            <a:r>
              <a:rPr lang="en-US" sz="1800" b="1" dirty="0" err="1"/>
              <a:t>xanax</a:t>
            </a:r>
            <a:r>
              <a:rPr lang="en-US" sz="1800" b="1" dirty="0"/>
              <a:t>.</a:t>
            </a:r>
          </a:p>
          <a:p>
            <a:pPr lvl="4" eaLnBrk="1" hangingPunct="1">
              <a:lnSpc>
                <a:spcPct val="90000"/>
              </a:lnSpc>
              <a:defRPr/>
            </a:pPr>
            <a:r>
              <a:rPr lang="en-US" sz="1800" b="1" dirty="0"/>
              <a:t>Panic attacks and agoraphobia</a:t>
            </a:r>
          </a:p>
          <a:p>
            <a:pPr lvl="4" eaLnBrk="1" hangingPunct="1">
              <a:lnSpc>
                <a:spcPct val="90000"/>
              </a:lnSpc>
              <a:defRPr/>
            </a:pPr>
            <a:r>
              <a:rPr lang="en-US" sz="1800" b="1" dirty="0"/>
              <a:t>Problems: high rate of addiction and dependence.   Many patients relapse after discontinuation of medication</a:t>
            </a:r>
          </a:p>
          <a:p>
            <a:pPr lvl="3" eaLnBrk="1" hangingPunct="1">
              <a:lnSpc>
                <a:spcPct val="90000"/>
              </a:lnSpc>
              <a:defRPr/>
            </a:pPr>
            <a:r>
              <a:rPr lang="en-US" sz="1800" b="1" dirty="0" err="1"/>
              <a:t>Azapirones</a:t>
            </a:r>
            <a:r>
              <a:rPr lang="en-US" sz="1800" b="1" dirty="0"/>
              <a:t>-inhibit serotonin activity. </a:t>
            </a:r>
            <a:r>
              <a:rPr lang="en-US" sz="1800" b="1" dirty="0" err="1"/>
              <a:t>BusPar</a:t>
            </a:r>
            <a:r>
              <a:rPr lang="en-US" sz="1800" b="1" dirty="0" err="1">
                <a:sym typeface="Wingdings" pitchFamily="2" charset="2"/>
              </a:rPr>
              <a:t></a:t>
            </a:r>
            <a:r>
              <a:rPr lang="en-US" sz="1800" b="1" dirty="0" err="1"/>
              <a:t>GAD</a:t>
            </a:r>
            <a:r>
              <a:rPr lang="en-US" sz="1800" b="1" dirty="0">
                <a:sym typeface="Wingdings" pitchFamily="2" charset="2"/>
              </a:rPr>
              <a:t></a:t>
            </a:r>
            <a:r>
              <a:rPr lang="en-US" sz="1800" b="1" dirty="0"/>
              <a:t> Does not work as quickly</a:t>
            </a:r>
          </a:p>
          <a:p>
            <a:pPr lvl="2" eaLnBrk="1" hangingPunct="1">
              <a:lnSpc>
                <a:spcPct val="90000"/>
              </a:lnSpc>
              <a:defRPr/>
            </a:pPr>
            <a:r>
              <a:rPr lang="en-US" sz="2000" b="1" dirty="0"/>
              <a:t>Antidepressants-often preferred over anti-anxiety drugs due to problems with addiction.</a:t>
            </a:r>
          </a:p>
          <a:p>
            <a:pPr lvl="3" eaLnBrk="1" hangingPunct="1">
              <a:lnSpc>
                <a:spcPct val="90000"/>
              </a:lnSpc>
              <a:defRPr/>
            </a:pPr>
            <a:r>
              <a:rPr lang="en-US" sz="1800" b="1" dirty="0"/>
              <a:t>SSRI’s- first line treatment due to tolerability of side effects</a:t>
            </a:r>
            <a:r>
              <a:rPr lang="en-US" sz="1800" b="1" dirty="0" smtClean="0"/>
              <a:t>.</a:t>
            </a:r>
          </a:p>
          <a:p>
            <a:pPr lvl="3" eaLnBrk="1" hangingPunct="1">
              <a:lnSpc>
                <a:spcPct val="90000"/>
              </a:lnSpc>
              <a:defRPr/>
            </a:pPr>
            <a:r>
              <a:rPr lang="en-US" sz="1800" b="1" dirty="0" smtClean="0"/>
              <a:t>SNUB-</a:t>
            </a:r>
            <a:r>
              <a:rPr lang="en-US" sz="1800" b="1" dirty="0" err="1" smtClean="0"/>
              <a:t>Effexor</a:t>
            </a:r>
            <a:r>
              <a:rPr lang="en-US" sz="1800" b="1" dirty="0" smtClean="0"/>
              <a:t>, </a:t>
            </a:r>
            <a:r>
              <a:rPr lang="en-US" sz="1800" b="1" dirty="0" err="1" smtClean="0"/>
              <a:t>Cymbalta</a:t>
            </a:r>
            <a:endParaRPr lang="en-US" sz="1800" b="1" dirty="0"/>
          </a:p>
          <a:p>
            <a:pPr lvl="3" eaLnBrk="1" hangingPunct="1">
              <a:lnSpc>
                <a:spcPct val="90000"/>
              </a:lnSpc>
              <a:defRPr/>
            </a:pPr>
            <a:r>
              <a:rPr lang="en-US" sz="1800" b="1" dirty="0" err="1"/>
              <a:t>Tricyclics</a:t>
            </a:r>
            <a:r>
              <a:rPr lang="en-US" sz="1800" b="1" dirty="0"/>
              <a:t>-used for the longest period of time. Work as well as the SSRI’s but range of side effects leads to non-compliance.</a:t>
            </a:r>
          </a:p>
          <a:p>
            <a:pPr lvl="2" eaLnBrk="1" hangingPunct="1">
              <a:lnSpc>
                <a:spcPct val="90000"/>
              </a:lnSpc>
              <a:defRPr/>
            </a:pPr>
            <a:r>
              <a:rPr lang="en-US" sz="2000" b="1" dirty="0" err="1"/>
              <a:t>Anafranil</a:t>
            </a:r>
            <a:r>
              <a:rPr lang="en-US" sz="2000" b="1" dirty="0"/>
              <a:t> (OCD)-</a:t>
            </a:r>
            <a:r>
              <a:rPr lang="en-US" sz="2000" b="1" dirty="0" err="1"/>
              <a:t>tricyclic</a:t>
            </a:r>
            <a:r>
              <a:rPr lang="en-US" sz="2000" b="1" dirty="0"/>
              <a:t> especially helpful with OCD, not used with any other panic disorder, however relapse is common after discontinuation of the drug.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US" sz="3600" b="1" u="sng"/>
              <a:t>Anxiety as a Mood vs. a Syndrome</a:t>
            </a:r>
            <a:r>
              <a:rPr lang="en-US"/>
              <a:t> </a:t>
            </a:r>
          </a:p>
        </p:txBody>
      </p:sp>
      <p:sp>
        <p:nvSpPr>
          <p:cNvPr id="9219" name="Rectangle 3"/>
          <p:cNvSpPr>
            <a:spLocks noGrp="1" noChangeArrowheads="1"/>
          </p:cNvSpPr>
          <p:nvPr>
            <p:ph type="body" idx="1"/>
          </p:nvPr>
        </p:nvSpPr>
        <p:spPr>
          <a:xfrm>
            <a:off x="0" y="1600200"/>
            <a:ext cx="9144000" cy="5257800"/>
          </a:xfrm>
        </p:spPr>
        <p:txBody>
          <a:bodyPr/>
          <a:lstStyle/>
          <a:p>
            <a:pPr eaLnBrk="1" hangingPunct="1">
              <a:lnSpc>
                <a:spcPct val="90000"/>
              </a:lnSpc>
              <a:defRPr/>
            </a:pPr>
            <a:r>
              <a:rPr lang="en-US" sz="2800" dirty="0" smtClean="0"/>
              <a:t>Fear-experienced in the face of real or immediate danger, builds quickly and helps organize a person’s behavioral responses to threats from the environment. </a:t>
            </a:r>
          </a:p>
          <a:p>
            <a:pPr eaLnBrk="1" hangingPunct="1">
              <a:lnSpc>
                <a:spcPct val="90000"/>
              </a:lnSpc>
              <a:defRPr/>
            </a:pPr>
            <a:r>
              <a:rPr lang="en-US" sz="2800" dirty="0" smtClean="0"/>
              <a:t>Anxious Mood-general </a:t>
            </a:r>
            <a:r>
              <a:rPr lang="en-US" sz="2800" dirty="0"/>
              <a:t>or diffuse emotional reaction that is beyond simple fear and out of proportion to threats in the environment. </a:t>
            </a:r>
          </a:p>
          <a:p>
            <a:pPr lvl="1" eaLnBrk="1" hangingPunct="1">
              <a:lnSpc>
                <a:spcPct val="90000"/>
              </a:lnSpc>
              <a:defRPr/>
            </a:pPr>
            <a:r>
              <a:rPr lang="en-US" sz="2400" dirty="0"/>
              <a:t>Not always directed at the person’s present </a:t>
            </a:r>
            <a:r>
              <a:rPr lang="en-US" sz="2400" dirty="0" smtClean="0"/>
              <a:t>circumstance </a:t>
            </a:r>
            <a:r>
              <a:rPr lang="en-US" sz="2400" dirty="0" smtClean="0">
                <a:sym typeface="Wingdings" pitchFamily="2" charset="2"/>
              </a:rPr>
              <a:t> </a:t>
            </a:r>
            <a:r>
              <a:rPr lang="en-US" sz="2400" dirty="0" smtClean="0"/>
              <a:t>can </a:t>
            </a:r>
            <a:r>
              <a:rPr lang="en-US" sz="2400" dirty="0"/>
              <a:t>be associated with the anticipation of future problems. </a:t>
            </a:r>
          </a:p>
          <a:p>
            <a:pPr lvl="1" eaLnBrk="1" hangingPunct="1">
              <a:lnSpc>
                <a:spcPct val="90000"/>
              </a:lnSpc>
              <a:defRPr/>
            </a:pPr>
            <a:r>
              <a:rPr lang="en-US" sz="2400" dirty="0"/>
              <a:t>Adaptive at low levels as it signals a person must prepare for an upcoming event.</a:t>
            </a:r>
          </a:p>
          <a:p>
            <a:pPr lvl="1" eaLnBrk="1" hangingPunct="1">
              <a:lnSpc>
                <a:spcPct val="90000"/>
              </a:lnSpc>
              <a:defRPr/>
            </a:pPr>
            <a:r>
              <a:rPr lang="en-US" sz="2400" dirty="0"/>
              <a:t>Anxious apprehension- a pervasively anxious mood associated with pessimistic </a:t>
            </a:r>
            <a:r>
              <a:rPr lang="en-US" sz="2400" dirty="0" smtClean="0"/>
              <a:t>thoughts, negative self-evaluation and negative concern for future events.</a:t>
            </a:r>
            <a:endParaRPr lang="en-US" sz="1800"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en-US"/>
              <a:t>Case Study: Paula</a:t>
            </a:r>
          </a:p>
        </p:txBody>
      </p:sp>
      <p:sp>
        <p:nvSpPr>
          <p:cNvPr id="30723"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en-US" sz="2800" b="1"/>
              <a:t>Paula: 27 year old white female</a:t>
            </a:r>
          </a:p>
          <a:p>
            <a:pPr lvl="1" eaLnBrk="1" hangingPunct="1">
              <a:lnSpc>
                <a:spcPct val="90000"/>
              </a:lnSpc>
              <a:defRPr/>
            </a:pPr>
            <a:r>
              <a:rPr lang="en-US" sz="2400" b="1"/>
              <a:t>Single</a:t>
            </a:r>
          </a:p>
          <a:p>
            <a:pPr lvl="1" eaLnBrk="1" hangingPunct="1">
              <a:lnSpc>
                <a:spcPct val="90000"/>
              </a:lnSpc>
              <a:defRPr/>
            </a:pPr>
            <a:r>
              <a:rPr lang="en-US" sz="2400" b="1"/>
              <a:t>Education: BA –economics</a:t>
            </a:r>
          </a:p>
          <a:p>
            <a:pPr lvl="1" eaLnBrk="1" hangingPunct="1">
              <a:lnSpc>
                <a:spcPct val="90000"/>
              </a:lnSpc>
              <a:defRPr/>
            </a:pPr>
            <a:r>
              <a:rPr lang="en-US" sz="2400" b="1"/>
              <a:t>Occupation: Securities and Bond Trader</a:t>
            </a:r>
            <a:endParaRPr lang="en-US" sz="2400" b="1" u="sng"/>
          </a:p>
          <a:p>
            <a:pPr eaLnBrk="1" hangingPunct="1">
              <a:lnSpc>
                <a:spcPct val="90000"/>
              </a:lnSpc>
              <a:buFont typeface="Wingdings" pitchFamily="2" charset="2"/>
              <a:buNone/>
              <a:defRPr/>
            </a:pPr>
            <a:r>
              <a:rPr lang="en-US" sz="2800" b="1" u="sng"/>
              <a:t>Presentation:</a:t>
            </a:r>
            <a:endParaRPr lang="en-US" sz="2800" b="1"/>
          </a:p>
          <a:p>
            <a:pPr lvl="1" eaLnBrk="1" hangingPunct="1">
              <a:lnSpc>
                <a:spcPct val="90000"/>
              </a:lnSpc>
              <a:defRPr/>
            </a:pPr>
            <a:r>
              <a:rPr lang="en-US" sz="2400" b="1"/>
              <a:t>Blunted Affect, Good eye contact, fidgety</a:t>
            </a:r>
          </a:p>
          <a:p>
            <a:pPr lvl="1" eaLnBrk="1" hangingPunct="1">
              <a:lnSpc>
                <a:spcPct val="90000"/>
              </a:lnSpc>
              <a:defRPr/>
            </a:pPr>
            <a:r>
              <a:rPr lang="en-US" sz="2400" b="1"/>
              <a:t>Extremely uncomfortable talking about painful subjects in the past, Before the end of the first session, patient became so uncomfortable discussing a subject, she left the session early.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US" b="1" u="sng"/>
              <a:t>Reason for appointment</a:t>
            </a:r>
          </a:p>
        </p:txBody>
      </p:sp>
      <p:sp>
        <p:nvSpPr>
          <p:cNvPr id="31747" name="Rectangle 3"/>
          <p:cNvSpPr>
            <a:spLocks noGrp="1" noChangeArrowheads="1"/>
          </p:cNvSpPr>
          <p:nvPr>
            <p:ph type="body" idx="1"/>
          </p:nvPr>
        </p:nvSpPr>
        <p:spPr>
          <a:xfrm>
            <a:off x="0" y="1676400"/>
            <a:ext cx="8686800" cy="4419600"/>
          </a:xfrm>
        </p:spPr>
        <p:txBody>
          <a:bodyPr/>
          <a:lstStyle/>
          <a:p>
            <a:pPr eaLnBrk="1" hangingPunct="1">
              <a:lnSpc>
                <a:spcPct val="90000"/>
              </a:lnSpc>
              <a:defRPr/>
            </a:pPr>
            <a:r>
              <a:rPr lang="en-US" sz="2800"/>
              <a:t> </a:t>
            </a:r>
            <a:r>
              <a:rPr lang="en-US" sz="2800" b="1"/>
              <a:t>Recurring attacks that she thought were heart attacks. </a:t>
            </a:r>
          </a:p>
          <a:p>
            <a:pPr eaLnBrk="1" hangingPunct="1">
              <a:lnSpc>
                <a:spcPct val="90000"/>
              </a:lnSpc>
              <a:defRPr/>
            </a:pPr>
            <a:r>
              <a:rPr lang="en-US" sz="2800" b="1"/>
              <a:t>Patient experienced chest pains, dizziness and shortness of breath resulting in multiple trips to the emergency room.</a:t>
            </a:r>
          </a:p>
          <a:p>
            <a:pPr eaLnBrk="1" hangingPunct="1">
              <a:lnSpc>
                <a:spcPct val="90000"/>
              </a:lnSpc>
              <a:defRPr/>
            </a:pPr>
            <a:r>
              <a:rPr lang="en-US" sz="2800" b="1"/>
              <a:t>Cardiology testing</a:t>
            </a:r>
          </a:p>
          <a:p>
            <a:pPr eaLnBrk="1" hangingPunct="1">
              <a:lnSpc>
                <a:spcPct val="90000"/>
              </a:lnSpc>
              <a:defRPr/>
            </a:pPr>
            <a:r>
              <a:rPr lang="en-US" sz="2800" b="1"/>
              <a:t> Zanax prescribed</a:t>
            </a:r>
          </a:p>
          <a:p>
            <a:pPr eaLnBrk="1" hangingPunct="1">
              <a:lnSpc>
                <a:spcPct val="90000"/>
              </a:lnSpc>
              <a:defRPr/>
            </a:pPr>
            <a:r>
              <a:rPr lang="en-US" sz="2800" b="1"/>
              <a:t>Acceleration of symptoms and avoidance behaviors</a:t>
            </a:r>
          </a:p>
          <a:p>
            <a:pPr eaLnBrk="1" hangingPunct="1">
              <a:lnSpc>
                <a:spcPct val="90000"/>
              </a:lnSpc>
              <a:defRPr/>
            </a:pPr>
            <a:r>
              <a:rPr lang="en-US" sz="2800" b="1"/>
              <a:t>Medical leave from job.</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en-US" b="1" u="sng"/>
              <a:t>Family Background</a:t>
            </a:r>
            <a:r>
              <a:rPr lang="en-US"/>
              <a:t> </a:t>
            </a:r>
          </a:p>
        </p:txBody>
      </p:sp>
      <p:sp>
        <p:nvSpPr>
          <p:cNvPr id="32771" name="Rectangle 3"/>
          <p:cNvSpPr>
            <a:spLocks noGrp="1" noChangeArrowheads="1"/>
          </p:cNvSpPr>
          <p:nvPr>
            <p:ph type="body" idx="1"/>
          </p:nvPr>
        </p:nvSpPr>
        <p:spPr/>
        <p:txBody>
          <a:bodyPr/>
          <a:lstStyle/>
          <a:p>
            <a:pPr eaLnBrk="1" hangingPunct="1">
              <a:lnSpc>
                <a:spcPct val="90000"/>
              </a:lnSpc>
              <a:defRPr/>
            </a:pPr>
            <a:r>
              <a:rPr lang="en-US" sz="2800" b="1"/>
              <a:t>Mother: Homemaker</a:t>
            </a:r>
          </a:p>
          <a:p>
            <a:pPr eaLnBrk="1" hangingPunct="1">
              <a:lnSpc>
                <a:spcPct val="90000"/>
              </a:lnSpc>
              <a:defRPr/>
            </a:pPr>
            <a:r>
              <a:rPr lang="en-US" sz="2800" b="1"/>
              <a:t>Father: Deceased five years from Congestive heart Failure</a:t>
            </a:r>
          </a:p>
          <a:p>
            <a:pPr eaLnBrk="1" hangingPunct="1">
              <a:lnSpc>
                <a:spcPct val="90000"/>
              </a:lnSpc>
              <a:defRPr/>
            </a:pPr>
            <a:r>
              <a:rPr lang="en-US" sz="2800" b="1"/>
              <a:t>Siblings: younger brother born with multiple birth defects including severe heart problems The died when he was three years old and the family still grieved his loss. </a:t>
            </a:r>
          </a:p>
          <a:p>
            <a:pPr eaLnBrk="1" hangingPunct="1">
              <a:lnSpc>
                <a:spcPct val="90000"/>
              </a:lnSpc>
              <a:defRPr/>
            </a:pPr>
            <a:r>
              <a:rPr lang="en-US" sz="2800" b="1"/>
              <a:t>Maternal Grandfather: Alcoholic</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152400"/>
            <a:ext cx="8229600" cy="1371600"/>
          </a:xfrm>
        </p:spPr>
        <p:txBody>
          <a:bodyPr/>
          <a:lstStyle/>
          <a:p>
            <a:pPr eaLnBrk="1" hangingPunct="1">
              <a:defRPr/>
            </a:pPr>
            <a:r>
              <a:rPr lang="en-US" u="sng"/>
              <a:t>Evaluation</a:t>
            </a:r>
          </a:p>
        </p:txBody>
      </p:sp>
      <p:sp>
        <p:nvSpPr>
          <p:cNvPr id="33795" name="Rectangle 3"/>
          <p:cNvSpPr>
            <a:spLocks noGrp="1" noChangeArrowheads="1"/>
          </p:cNvSpPr>
          <p:nvPr>
            <p:ph type="body" idx="1"/>
          </p:nvPr>
        </p:nvSpPr>
        <p:spPr>
          <a:xfrm>
            <a:off x="0" y="1371600"/>
            <a:ext cx="9144000" cy="5181600"/>
          </a:xfrm>
        </p:spPr>
        <p:txBody>
          <a:bodyPr/>
          <a:lstStyle/>
          <a:p>
            <a:pPr lvl="1" eaLnBrk="1" hangingPunct="1">
              <a:lnSpc>
                <a:spcPct val="90000"/>
              </a:lnSpc>
              <a:defRPr/>
            </a:pPr>
            <a:r>
              <a:rPr lang="en-US" sz="2400" b="1" u="sng"/>
              <a:t>Assessment Tools</a:t>
            </a:r>
            <a:endParaRPr lang="en-US" sz="2400" b="1"/>
          </a:p>
          <a:p>
            <a:pPr lvl="2" eaLnBrk="1" hangingPunct="1">
              <a:lnSpc>
                <a:spcPct val="90000"/>
              </a:lnSpc>
              <a:defRPr/>
            </a:pPr>
            <a:r>
              <a:rPr lang="en-US" sz="2000" b="1"/>
              <a:t>Unstructured Interview</a:t>
            </a:r>
          </a:p>
          <a:p>
            <a:pPr lvl="2" eaLnBrk="1" hangingPunct="1">
              <a:lnSpc>
                <a:spcPct val="90000"/>
              </a:lnSpc>
              <a:defRPr/>
            </a:pPr>
            <a:r>
              <a:rPr lang="en-US" sz="2000" b="1"/>
              <a:t>Psychiatric Evaluation</a:t>
            </a:r>
            <a:r>
              <a:rPr lang="en-US" sz="2000"/>
              <a:t> </a:t>
            </a:r>
          </a:p>
          <a:p>
            <a:pPr lvl="2" eaLnBrk="1" hangingPunct="1">
              <a:lnSpc>
                <a:spcPct val="90000"/>
              </a:lnSpc>
              <a:buFont typeface="Wingdings" pitchFamily="2" charset="2"/>
              <a:buNone/>
              <a:defRPr/>
            </a:pPr>
            <a:endParaRPr lang="en-US" sz="2000"/>
          </a:p>
          <a:p>
            <a:pPr lvl="2" eaLnBrk="1" hangingPunct="1">
              <a:lnSpc>
                <a:spcPct val="90000"/>
              </a:lnSpc>
              <a:buFont typeface="Wingdings" pitchFamily="2" charset="2"/>
              <a:buNone/>
              <a:defRPr/>
            </a:pPr>
            <a:r>
              <a:rPr lang="en-US" sz="2000" b="1" i="1" u="sng"/>
              <a:t>Symptoms:</a:t>
            </a:r>
          </a:p>
          <a:p>
            <a:pPr lvl="2" eaLnBrk="1" hangingPunct="1">
              <a:lnSpc>
                <a:spcPct val="90000"/>
              </a:lnSpc>
              <a:defRPr/>
            </a:pPr>
            <a:r>
              <a:rPr lang="en-US" sz="2000" b="1"/>
              <a:t>Onset :  shortly after entering college where she experienced adjustment problems.</a:t>
            </a:r>
          </a:p>
          <a:p>
            <a:pPr lvl="2" eaLnBrk="1" hangingPunct="1">
              <a:lnSpc>
                <a:spcPct val="90000"/>
              </a:lnSpc>
              <a:defRPr/>
            </a:pPr>
            <a:r>
              <a:rPr lang="en-US" sz="2000" b="1"/>
              <a:t>Unresolved  grief.</a:t>
            </a:r>
          </a:p>
          <a:p>
            <a:pPr lvl="2" eaLnBrk="1" hangingPunct="1">
              <a:lnSpc>
                <a:spcPct val="90000"/>
              </a:lnSpc>
              <a:defRPr/>
            </a:pPr>
            <a:r>
              <a:rPr lang="en-US" sz="2000" b="1"/>
              <a:t>Acceleration of symptoms </a:t>
            </a:r>
          </a:p>
          <a:p>
            <a:pPr lvl="2" eaLnBrk="1" hangingPunct="1">
              <a:lnSpc>
                <a:spcPct val="90000"/>
              </a:lnSpc>
              <a:defRPr/>
            </a:pPr>
            <a:r>
              <a:rPr lang="en-US" sz="2000" b="1"/>
              <a:t>Avoidance Behaviors</a:t>
            </a:r>
          </a:p>
          <a:p>
            <a:pPr lvl="2" eaLnBrk="1" hangingPunct="1">
              <a:lnSpc>
                <a:spcPct val="90000"/>
              </a:lnSpc>
              <a:defRPr/>
            </a:pPr>
            <a:r>
              <a:rPr lang="en-US" sz="2000" b="1"/>
              <a:t>Abuse of alcohol and over the counter drugs for a short period</a:t>
            </a:r>
          </a:p>
          <a:p>
            <a:pPr lvl="2" eaLnBrk="1" hangingPunct="1">
              <a:lnSpc>
                <a:spcPct val="90000"/>
              </a:lnSpc>
              <a:defRPr/>
            </a:pPr>
            <a:r>
              <a:rPr lang="en-US" sz="2000" b="1"/>
              <a:t>Suicidal Ideations</a:t>
            </a:r>
          </a:p>
          <a:p>
            <a:pPr lvl="2" eaLnBrk="1" hangingPunct="1">
              <a:lnSpc>
                <a:spcPct val="90000"/>
              </a:lnSpc>
              <a:defRPr/>
            </a:pPr>
            <a:r>
              <a:rPr lang="en-US" sz="2000" b="1"/>
              <a:t>Irrational thoughts</a:t>
            </a:r>
          </a:p>
          <a:p>
            <a:pPr lvl="2" eaLnBrk="1" hangingPunct="1">
              <a:lnSpc>
                <a:spcPct val="90000"/>
              </a:lnSpc>
              <a:defRPr/>
            </a:pPr>
            <a:r>
              <a:rPr lang="en-US" sz="2000" b="1"/>
              <a:t>Anger at Mother</a:t>
            </a:r>
            <a:endParaRPr lang="en-US" sz="2000"/>
          </a:p>
          <a:p>
            <a:pPr lvl="1" eaLnBrk="1" hangingPunct="1">
              <a:lnSpc>
                <a:spcPct val="90000"/>
              </a:lnSpc>
              <a:defRPr/>
            </a:pPr>
            <a:endParaRPr lang="en-US" sz="2400"/>
          </a:p>
          <a:p>
            <a:pPr lvl="1" eaLnBrk="1" hangingPunct="1">
              <a:lnSpc>
                <a:spcPct val="90000"/>
              </a:lnSpc>
              <a:defRPr/>
            </a:pPr>
            <a:endParaRPr lang="en-US" sz="24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en-US" b="1" u="sng"/>
              <a:t>Etiology</a:t>
            </a:r>
          </a:p>
        </p:txBody>
      </p:sp>
      <p:sp>
        <p:nvSpPr>
          <p:cNvPr id="34819" name="Rectangle 3"/>
          <p:cNvSpPr>
            <a:spLocks noGrp="1" noChangeArrowheads="1"/>
          </p:cNvSpPr>
          <p:nvPr>
            <p:ph type="body" idx="1"/>
          </p:nvPr>
        </p:nvSpPr>
        <p:spPr/>
        <p:txBody>
          <a:bodyPr/>
          <a:lstStyle/>
          <a:p>
            <a:pPr eaLnBrk="1" hangingPunct="1">
              <a:defRPr/>
            </a:pPr>
            <a:r>
              <a:rPr lang="en-US"/>
              <a:t>Learning</a:t>
            </a:r>
            <a:r>
              <a:rPr lang="en-US">
                <a:sym typeface="Wingdings" pitchFamily="2" charset="2"/>
              </a:rPr>
              <a:t>negative reinforcement</a:t>
            </a:r>
            <a:endParaRPr lang="en-US"/>
          </a:p>
          <a:p>
            <a:pPr eaLnBrk="1" hangingPunct="1">
              <a:defRPr/>
            </a:pPr>
            <a:r>
              <a:rPr lang="en-US"/>
              <a:t>Irrational thinking</a:t>
            </a:r>
          </a:p>
          <a:p>
            <a:pPr eaLnBrk="1" hangingPunct="1">
              <a:defRPr/>
            </a:pPr>
            <a:r>
              <a:rPr lang="en-US"/>
              <a:t>Biological</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en-US" b="1"/>
              <a:t>Treatment:</a:t>
            </a:r>
            <a:r>
              <a:rPr lang="en-US"/>
              <a:t> </a:t>
            </a:r>
          </a:p>
        </p:txBody>
      </p:sp>
      <p:sp>
        <p:nvSpPr>
          <p:cNvPr id="35843" name="Rectangle 3"/>
          <p:cNvSpPr>
            <a:spLocks noGrp="1" noChangeArrowheads="1"/>
          </p:cNvSpPr>
          <p:nvPr>
            <p:ph type="body" idx="1"/>
          </p:nvPr>
        </p:nvSpPr>
        <p:spPr/>
        <p:txBody>
          <a:bodyPr/>
          <a:lstStyle/>
          <a:p>
            <a:pPr eaLnBrk="1" hangingPunct="1">
              <a:defRPr/>
            </a:pPr>
            <a:r>
              <a:rPr lang="en-US"/>
              <a:t>Group Therapy</a:t>
            </a:r>
          </a:p>
          <a:p>
            <a:pPr eaLnBrk="1" hangingPunct="1">
              <a:defRPr/>
            </a:pPr>
            <a:r>
              <a:rPr lang="en-US"/>
              <a:t>Medication: zoloft</a:t>
            </a:r>
          </a:p>
          <a:p>
            <a:pPr eaLnBrk="1" hangingPunct="1">
              <a:defRPr/>
            </a:pPr>
            <a:r>
              <a:rPr lang="en-US"/>
              <a:t>Relaxation Therapy</a:t>
            </a:r>
          </a:p>
          <a:p>
            <a:pPr eaLnBrk="1" hangingPunct="1">
              <a:defRPr/>
            </a:pPr>
            <a:r>
              <a:rPr lang="en-US"/>
              <a:t>Hypnosis</a:t>
            </a:r>
          </a:p>
          <a:p>
            <a:pPr eaLnBrk="1" hangingPunct="1">
              <a:defRPr/>
            </a:pPr>
            <a:r>
              <a:rPr lang="en-US"/>
              <a:t>Duration: 7 months</a:t>
            </a:r>
          </a:p>
          <a:p>
            <a:pPr lvl="1" eaLnBrk="1" hangingPunct="1">
              <a:defRPr/>
            </a:pPr>
            <a:r>
              <a:rPr lang="en-US"/>
              <a:t>Prognosis-good</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defRPr/>
            </a:pPr>
            <a:r>
              <a:rPr lang="en-US"/>
              <a:t>DSM IV TR</a:t>
            </a:r>
          </a:p>
        </p:txBody>
      </p:sp>
      <p:sp>
        <p:nvSpPr>
          <p:cNvPr id="36867" name="Rectangle 3"/>
          <p:cNvSpPr>
            <a:spLocks noGrp="1" noChangeArrowheads="1"/>
          </p:cNvSpPr>
          <p:nvPr>
            <p:ph type="body" idx="1"/>
          </p:nvPr>
        </p:nvSpPr>
        <p:spPr/>
        <p:txBody>
          <a:bodyPr/>
          <a:lstStyle/>
          <a:p>
            <a:pPr eaLnBrk="1" hangingPunct="1">
              <a:defRPr/>
            </a:pPr>
            <a:r>
              <a:rPr lang="en-US"/>
              <a:t>Axis One: Panic Disorder with Agoraphobia</a:t>
            </a:r>
          </a:p>
          <a:p>
            <a:pPr eaLnBrk="1" hangingPunct="1">
              <a:defRPr/>
            </a:pPr>
            <a:r>
              <a:rPr lang="en-US"/>
              <a:t>Axis Two:</a:t>
            </a:r>
          </a:p>
          <a:p>
            <a:pPr eaLnBrk="1" hangingPunct="1">
              <a:defRPr/>
            </a:pPr>
            <a:r>
              <a:rPr lang="en-US"/>
              <a:t>Axis Three:</a:t>
            </a:r>
          </a:p>
          <a:p>
            <a:pPr eaLnBrk="1" hangingPunct="1">
              <a:defRPr/>
            </a:pPr>
            <a:r>
              <a:rPr lang="en-US"/>
              <a:t>Axis Four:</a:t>
            </a:r>
          </a:p>
          <a:p>
            <a:pPr eaLnBrk="1" hangingPunct="1">
              <a:defRPr/>
            </a:pPr>
            <a:r>
              <a:rPr lang="en-US"/>
              <a:t>Axis Five: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sz="4000" b="1" u="sng" dirty="0" smtClean="0"/>
              <a:t>Symptoms of </a:t>
            </a:r>
            <a:r>
              <a:rPr lang="en-US" sz="4000" b="1" u="sng" dirty="0"/>
              <a:t>Anxiety Disorders</a:t>
            </a:r>
          </a:p>
        </p:txBody>
      </p:sp>
      <p:sp>
        <p:nvSpPr>
          <p:cNvPr id="10243" name="Rectangle 3"/>
          <p:cNvSpPr>
            <a:spLocks noGrp="1" noChangeArrowheads="1"/>
          </p:cNvSpPr>
          <p:nvPr>
            <p:ph type="body" idx="1"/>
          </p:nvPr>
        </p:nvSpPr>
        <p:spPr>
          <a:xfrm>
            <a:off x="0" y="1600200"/>
            <a:ext cx="9144000" cy="5257800"/>
          </a:xfrm>
        </p:spPr>
        <p:txBody>
          <a:bodyPr/>
          <a:lstStyle/>
          <a:p>
            <a:pPr eaLnBrk="1" hangingPunct="1">
              <a:lnSpc>
                <a:spcPct val="90000"/>
              </a:lnSpc>
              <a:defRPr/>
            </a:pPr>
            <a:r>
              <a:rPr lang="en-US" sz="2400" b="1" i="1" u="sng" dirty="0"/>
              <a:t>Excessive Worry-</a:t>
            </a:r>
            <a:r>
              <a:rPr lang="en-US" sz="2400" dirty="0"/>
              <a:t> </a:t>
            </a:r>
            <a:r>
              <a:rPr lang="en-US" sz="2400" dirty="0" smtClean="0"/>
              <a:t> </a:t>
            </a:r>
          </a:p>
          <a:p>
            <a:pPr eaLnBrk="1" hangingPunct="1">
              <a:lnSpc>
                <a:spcPct val="90000"/>
              </a:lnSpc>
              <a:defRPr/>
            </a:pPr>
            <a:r>
              <a:rPr lang="en-US" sz="2400" b="1" i="1" u="sng" dirty="0" smtClean="0"/>
              <a:t>Panic </a:t>
            </a:r>
            <a:r>
              <a:rPr lang="en-US" sz="2400" b="1" i="1" u="sng" dirty="0"/>
              <a:t>Attacks</a:t>
            </a:r>
            <a:r>
              <a:rPr lang="en-US" sz="2400" i="1" u="sng" dirty="0"/>
              <a:t>-</a:t>
            </a:r>
            <a:r>
              <a:rPr lang="en-US" sz="2400" dirty="0"/>
              <a:t> </a:t>
            </a:r>
          </a:p>
          <a:p>
            <a:pPr eaLnBrk="1" hangingPunct="1">
              <a:lnSpc>
                <a:spcPct val="90000"/>
              </a:lnSpc>
              <a:defRPr/>
            </a:pPr>
            <a:r>
              <a:rPr lang="en-US" sz="2400" b="1" i="1" u="sng" dirty="0" smtClean="0"/>
              <a:t>Phobias- </a:t>
            </a:r>
            <a:r>
              <a:rPr lang="en-US" sz="2400" dirty="0" smtClean="0"/>
              <a:t>persistent</a:t>
            </a:r>
            <a:r>
              <a:rPr lang="en-US" sz="2400" dirty="0"/>
              <a:t>, irrational narrowly defined fears that are associated with a specific object or situation.</a:t>
            </a:r>
          </a:p>
          <a:p>
            <a:pPr eaLnBrk="1" hangingPunct="1">
              <a:lnSpc>
                <a:spcPct val="90000"/>
              </a:lnSpc>
              <a:defRPr/>
            </a:pPr>
            <a:r>
              <a:rPr lang="en-US" sz="2400" i="1" u="sng" dirty="0"/>
              <a:t>Obsessions and Compulsions</a:t>
            </a:r>
          </a:p>
          <a:p>
            <a:pPr lvl="1" eaLnBrk="1" hangingPunct="1">
              <a:lnSpc>
                <a:spcPct val="90000"/>
              </a:lnSpc>
              <a:defRPr/>
            </a:pPr>
            <a:r>
              <a:rPr lang="en-US" sz="2000" b="1" dirty="0"/>
              <a:t>Obsessions (def)-repetitive unwanted, intrusive cognitive events that may take the form of thoughts images or impulses and lead to an increase in subjective anxiety.</a:t>
            </a:r>
            <a:r>
              <a:rPr lang="en-US" sz="2000" dirty="0"/>
              <a:t> </a:t>
            </a:r>
          </a:p>
          <a:p>
            <a:pPr lvl="1" eaLnBrk="1" hangingPunct="1">
              <a:lnSpc>
                <a:spcPct val="90000"/>
              </a:lnSpc>
              <a:defRPr/>
            </a:pPr>
            <a:r>
              <a:rPr lang="en-US" sz="2000" b="1" dirty="0"/>
              <a:t>Compulsions-repetitive behaviors or mental acts that are used to reduce anxiety.</a:t>
            </a:r>
            <a:r>
              <a:rPr lang="en-US" sz="2000"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Excessive Worry</a:t>
            </a:r>
            <a:endParaRPr lang="en-US" dirty="0"/>
          </a:p>
        </p:txBody>
      </p:sp>
      <p:sp>
        <p:nvSpPr>
          <p:cNvPr id="3" name="Content Placeholder 2"/>
          <p:cNvSpPr>
            <a:spLocks noGrp="1"/>
          </p:cNvSpPr>
          <p:nvPr>
            <p:ph idx="1"/>
          </p:nvPr>
        </p:nvSpPr>
        <p:spPr/>
        <p:txBody>
          <a:bodyPr/>
          <a:lstStyle/>
          <a:p>
            <a:pPr>
              <a:defRPr/>
            </a:pPr>
            <a:r>
              <a:rPr lang="en-US" dirty="0" smtClean="0"/>
              <a:t>Cognitive activity associated with anxiety that manifests as a  relatively uncontrollable sequence of negative, emotional thoughts that are concerned with possible future threats or dangers.</a:t>
            </a:r>
          </a:p>
          <a:p>
            <a:pPr lvl="1">
              <a:defRPr/>
            </a:pPr>
            <a:r>
              <a:rPr lang="en-US" dirty="0" smtClean="0"/>
              <a:t>Lack of perceived control</a:t>
            </a:r>
          </a:p>
          <a:p>
            <a:pPr lvl="1">
              <a:defRPr/>
            </a:pPr>
            <a:r>
              <a:rPr lang="en-US" dirty="0" smtClean="0"/>
              <a:t>Negative Affect</a:t>
            </a:r>
          </a:p>
          <a:p>
            <a:pPr lvl="1">
              <a:defRPr/>
            </a:pPr>
            <a:r>
              <a:rPr lang="en-US" dirty="0" smtClean="0"/>
              <a:t>Quantity</a:t>
            </a:r>
          </a:p>
          <a:p>
            <a:pPr lvl="1">
              <a:defRP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381000"/>
            <a:ext cx="8229600" cy="990600"/>
          </a:xfrm>
        </p:spPr>
        <p:txBody>
          <a:bodyPr/>
          <a:lstStyle/>
          <a:p>
            <a:pPr eaLnBrk="1" hangingPunct="1">
              <a:defRPr/>
            </a:pPr>
            <a:r>
              <a:rPr lang="en-US" sz="3200" dirty="0" smtClean="0"/>
              <a:t>Panic Attacks</a:t>
            </a:r>
            <a:endParaRPr lang="en-US" sz="3200" dirty="0"/>
          </a:p>
        </p:txBody>
      </p:sp>
      <p:sp>
        <p:nvSpPr>
          <p:cNvPr id="11267" name="Rectangle 3"/>
          <p:cNvSpPr>
            <a:spLocks noGrp="1" noChangeArrowheads="1"/>
          </p:cNvSpPr>
          <p:nvPr>
            <p:ph type="body" idx="1"/>
          </p:nvPr>
        </p:nvSpPr>
        <p:spPr>
          <a:xfrm>
            <a:off x="0" y="1371600"/>
            <a:ext cx="9144000" cy="5486400"/>
          </a:xfrm>
        </p:spPr>
        <p:txBody>
          <a:bodyPr/>
          <a:lstStyle/>
          <a:p>
            <a:pPr eaLnBrk="1" hangingPunct="1">
              <a:lnSpc>
                <a:spcPct val="80000"/>
              </a:lnSpc>
              <a:defRPr/>
            </a:pPr>
            <a:r>
              <a:rPr lang="en-US" sz="2000" b="1" dirty="0" smtClean="0"/>
              <a:t>Panic attacks-</a:t>
            </a:r>
            <a:r>
              <a:rPr lang="en-US" sz="2000" dirty="0" smtClean="0"/>
              <a:t> sudden overwhelming experience of terror or fright. More focused than anxiety believed to be a normal fear response triggered at an inappropriate time.</a:t>
            </a:r>
          </a:p>
          <a:p>
            <a:pPr eaLnBrk="1" hangingPunct="1">
              <a:lnSpc>
                <a:spcPct val="80000"/>
              </a:lnSpc>
              <a:defRPr/>
            </a:pPr>
            <a:r>
              <a:rPr lang="en-US" sz="2000" dirty="0" smtClean="0"/>
              <a:t> </a:t>
            </a:r>
            <a:r>
              <a:rPr lang="en-US" sz="2000" b="1" dirty="0" smtClean="0"/>
              <a:t>Physical </a:t>
            </a:r>
            <a:r>
              <a:rPr lang="en-US" sz="2000" b="1" dirty="0"/>
              <a:t>sensations of which the patient must experience at least four, which develop suddenly and reach peak intensity within 10 minutes:</a:t>
            </a:r>
          </a:p>
          <a:p>
            <a:pPr lvl="2" eaLnBrk="1" hangingPunct="1">
              <a:lnSpc>
                <a:spcPct val="80000"/>
              </a:lnSpc>
              <a:defRPr/>
            </a:pPr>
            <a:r>
              <a:rPr lang="en-US" sz="1600" b="1" dirty="0"/>
              <a:t>Heart palpitations</a:t>
            </a:r>
          </a:p>
          <a:p>
            <a:pPr lvl="2" eaLnBrk="1" hangingPunct="1">
              <a:lnSpc>
                <a:spcPct val="80000"/>
              </a:lnSpc>
              <a:defRPr/>
            </a:pPr>
            <a:r>
              <a:rPr lang="en-US" sz="1600" b="1" dirty="0"/>
              <a:t>Sweating</a:t>
            </a:r>
          </a:p>
          <a:p>
            <a:pPr lvl="2" eaLnBrk="1" hangingPunct="1">
              <a:lnSpc>
                <a:spcPct val="80000"/>
              </a:lnSpc>
              <a:defRPr/>
            </a:pPr>
            <a:r>
              <a:rPr lang="en-US" sz="1600" b="1" dirty="0"/>
              <a:t>Trembling or shaking</a:t>
            </a:r>
          </a:p>
          <a:p>
            <a:pPr lvl="2" eaLnBrk="1" hangingPunct="1">
              <a:lnSpc>
                <a:spcPct val="80000"/>
              </a:lnSpc>
              <a:defRPr/>
            </a:pPr>
            <a:r>
              <a:rPr lang="en-US" sz="1600" b="1" dirty="0"/>
              <a:t>Sensation of shortness of breath</a:t>
            </a:r>
          </a:p>
          <a:p>
            <a:pPr lvl="2" eaLnBrk="1" hangingPunct="1">
              <a:lnSpc>
                <a:spcPct val="80000"/>
              </a:lnSpc>
              <a:defRPr/>
            </a:pPr>
            <a:r>
              <a:rPr lang="en-US" sz="1600" b="1" dirty="0"/>
              <a:t>Choking feeling</a:t>
            </a:r>
          </a:p>
          <a:p>
            <a:pPr lvl="2" eaLnBrk="1" hangingPunct="1">
              <a:lnSpc>
                <a:spcPct val="80000"/>
              </a:lnSpc>
              <a:defRPr/>
            </a:pPr>
            <a:r>
              <a:rPr lang="en-US" sz="1600" b="1" dirty="0"/>
              <a:t>Chest pain</a:t>
            </a:r>
          </a:p>
          <a:p>
            <a:pPr lvl="2" eaLnBrk="1" hangingPunct="1">
              <a:lnSpc>
                <a:spcPct val="80000"/>
              </a:lnSpc>
              <a:defRPr/>
            </a:pPr>
            <a:r>
              <a:rPr lang="en-US" sz="1600" b="1" dirty="0"/>
              <a:t>Nausea or abdominal distress</a:t>
            </a:r>
          </a:p>
          <a:p>
            <a:pPr lvl="2" eaLnBrk="1" hangingPunct="1">
              <a:lnSpc>
                <a:spcPct val="80000"/>
              </a:lnSpc>
              <a:defRPr/>
            </a:pPr>
            <a:r>
              <a:rPr lang="en-US" sz="1600" b="1" dirty="0"/>
              <a:t>Dizziness</a:t>
            </a:r>
          </a:p>
          <a:p>
            <a:pPr lvl="2" eaLnBrk="1" hangingPunct="1">
              <a:lnSpc>
                <a:spcPct val="80000"/>
              </a:lnSpc>
              <a:defRPr/>
            </a:pPr>
            <a:r>
              <a:rPr lang="en-US" sz="1600" b="1" dirty="0"/>
              <a:t>Feelings of unreality or detachment from oneself</a:t>
            </a:r>
          </a:p>
          <a:p>
            <a:pPr lvl="2" eaLnBrk="1" hangingPunct="1">
              <a:lnSpc>
                <a:spcPct val="80000"/>
              </a:lnSpc>
              <a:defRPr/>
            </a:pPr>
            <a:r>
              <a:rPr lang="en-US" sz="1600" b="1" dirty="0"/>
              <a:t>Fear of losing control or going crazy</a:t>
            </a:r>
          </a:p>
          <a:p>
            <a:pPr lvl="2" eaLnBrk="1" hangingPunct="1">
              <a:lnSpc>
                <a:spcPct val="80000"/>
              </a:lnSpc>
              <a:defRPr/>
            </a:pPr>
            <a:r>
              <a:rPr lang="en-US" sz="1600" b="1" dirty="0"/>
              <a:t>Fear of dying</a:t>
            </a:r>
          </a:p>
          <a:p>
            <a:pPr lvl="2" eaLnBrk="1" hangingPunct="1">
              <a:lnSpc>
                <a:spcPct val="80000"/>
              </a:lnSpc>
              <a:defRPr/>
            </a:pPr>
            <a:r>
              <a:rPr lang="en-US" sz="1600" b="1" dirty="0"/>
              <a:t>Numbness or tingling sensation</a:t>
            </a:r>
          </a:p>
          <a:p>
            <a:pPr lvl="2" eaLnBrk="1" hangingPunct="1">
              <a:lnSpc>
                <a:spcPct val="80000"/>
              </a:lnSpc>
              <a:defRPr/>
            </a:pPr>
            <a:r>
              <a:rPr lang="en-US" sz="1600" b="1" dirty="0"/>
              <a:t>Chills or hot flushes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Phobias</a:t>
            </a:r>
            <a:endParaRPr lang="en-US" dirty="0"/>
          </a:p>
        </p:txBody>
      </p:sp>
      <p:sp>
        <p:nvSpPr>
          <p:cNvPr id="3" name="Content Placeholder 2"/>
          <p:cNvSpPr>
            <a:spLocks noGrp="1"/>
          </p:cNvSpPr>
          <p:nvPr>
            <p:ph idx="1"/>
          </p:nvPr>
        </p:nvSpPr>
        <p:spPr/>
        <p:txBody>
          <a:bodyPr/>
          <a:lstStyle/>
          <a:p>
            <a:pPr>
              <a:defRPr/>
            </a:pPr>
            <a:r>
              <a:rPr lang="en-US" dirty="0" smtClean="0"/>
              <a:t>Persistent, irrational narrowly defined fears that are associated with a specific object or situation.</a:t>
            </a:r>
          </a:p>
          <a:p>
            <a:pPr lvl="1" eaLnBrk="1" hangingPunct="1">
              <a:lnSpc>
                <a:spcPct val="80000"/>
              </a:lnSpc>
              <a:defRPr/>
            </a:pPr>
            <a:r>
              <a:rPr lang="en-US" sz="2400" dirty="0" smtClean="0"/>
              <a:t>Avoidance</a:t>
            </a:r>
          </a:p>
          <a:p>
            <a:pPr lvl="1" eaLnBrk="1" hangingPunct="1">
              <a:lnSpc>
                <a:spcPct val="80000"/>
              </a:lnSpc>
              <a:defRPr/>
            </a:pPr>
            <a:r>
              <a:rPr lang="en-US" sz="2400" dirty="0" smtClean="0"/>
              <a:t>Agoraphobia-Fear becomes more intense as the distance between the person and his or her familiar surroundings increases, or as avenues of escape are closed off.</a:t>
            </a:r>
          </a:p>
          <a:p>
            <a:pPr>
              <a:defRPr/>
            </a:pPr>
            <a:endParaRPr lang="en-US" dirty="0" smtClean="0"/>
          </a:p>
          <a:p>
            <a:pPr>
              <a:defRP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381000"/>
            <a:ext cx="8229600" cy="1066800"/>
          </a:xfrm>
        </p:spPr>
        <p:txBody>
          <a:bodyPr/>
          <a:lstStyle/>
          <a:p>
            <a:pPr eaLnBrk="1" hangingPunct="1">
              <a:defRPr/>
            </a:pPr>
            <a:r>
              <a:rPr lang="en-US" sz="3200" dirty="0" smtClean="0"/>
              <a:t>Obsessions and Compulsions</a:t>
            </a:r>
            <a:endParaRPr lang="en-US" sz="3200" dirty="0"/>
          </a:p>
        </p:txBody>
      </p:sp>
      <p:sp>
        <p:nvSpPr>
          <p:cNvPr id="12291" name="Rectangle 3"/>
          <p:cNvSpPr>
            <a:spLocks noGrp="1" noChangeArrowheads="1"/>
          </p:cNvSpPr>
          <p:nvPr>
            <p:ph type="body" idx="1"/>
          </p:nvPr>
        </p:nvSpPr>
        <p:spPr>
          <a:xfrm>
            <a:off x="0" y="1600200"/>
            <a:ext cx="9144000" cy="5257800"/>
          </a:xfrm>
        </p:spPr>
        <p:txBody>
          <a:bodyPr/>
          <a:lstStyle/>
          <a:p>
            <a:pPr lvl="1" eaLnBrk="1" hangingPunct="1">
              <a:lnSpc>
                <a:spcPct val="90000"/>
              </a:lnSpc>
              <a:defRPr/>
            </a:pPr>
            <a:r>
              <a:rPr lang="en-US" i="1" dirty="0" smtClean="0"/>
              <a:t>Obsessions </a:t>
            </a:r>
            <a:r>
              <a:rPr lang="en-US" i="1" dirty="0"/>
              <a:t>and </a:t>
            </a:r>
            <a:r>
              <a:rPr lang="en-US" i="1" dirty="0" smtClean="0"/>
              <a:t>Compulsions-</a:t>
            </a:r>
          </a:p>
          <a:p>
            <a:pPr lvl="2" eaLnBrk="1" hangingPunct="1">
              <a:lnSpc>
                <a:spcPct val="90000"/>
              </a:lnSpc>
              <a:defRPr/>
            </a:pPr>
            <a:r>
              <a:rPr lang="en-US" sz="1600" b="1" i="1" dirty="0" smtClean="0"/>
              <a:t>Obsessions</a:t>
            </a:r>
            <a:r>
              <a:rPr lang="en-US" sz="1600" b="1" dirty="0" smtClean="0"/>
              <a:t> (def)-repetitive unwanted, intrusive cognitive events that may take the form of thoughts images or impulses and lead to an increase in subjective anxiety.</a:t>
            </a:r>
            <a:r>
              <a:rPr lang="en-US" sz="1600" dirty="0" smtClean="0"/>
              <a:t> </a:t>
            </a:r>
          </a:p>
          <a:p>
            <a:pPr lvl="2" eaLnBrk="1" hangingPunct="1">
              <a:lnSpc>
                <a:spcPct val="90000"/>
              </a:lnSpc>
              <a:defRPr/>
            </a:pPr>
            <a:r>
              <a:rPr lang="en-US" sz="1600" b="1" i="1" dirty="0" smtClean="0"/>
              <a:t>Compulsions</a:t>
            </a:r>
            <a:r>
              <a:rPr lang="en-US" sz="1600" b="1" dirty="0" smtClean="0"/>
              <a:t>-repetitive behaviors or mental acts that are used to reduce anxiety.</a:t>
            </a:r>
            <a:r>
              <a:rPr lang="en-US" sz="1600" dirty="0" smtClean="0"/>
              <a:t> </a:t>
            </a:r>
          </a:p>
          <a:p>
            <a:pPr eaLnBrk="1" hangingPunct="1">
              <a:lnSpc>
                <a:spcPct val="80000"/>
              </a:lnSpc>
              <a:defRPr/>
            </a:pPr>
            <a:endParaRPr lang="en-US" sz="2800" i="1" dirty="0"/>
          </a:p>
          <a:p>
            <a:pPr lvl="1" eaLnBrk="1" hangingPunct="1">
              <a:lnSpc>
                <a:spcPct val="80000"/>
              </a:lnSpc>
              <a:defRPr/>
            </a:pPr>
            <a:r>
              <a:rPr lang="en-US" sz="2400" dirty="0"/>
              <a:t>Obsessions</a:t>
            </a:r>
          </a:p>
          <a:p>
            <a:pPr lvl="2" eaLnBrk="1" hangingPunct="1">
              <a:lnSpc>
                <a:spcPct val="80000"/>
              </a:lnSpc>
              <a:defRPr/>
            </a:pPr>
            <a:r>
              <a:rPr lang="en-US" sz="2000" dirty="0"/>
              <a:t>Seem to come out of the </a:t>
            </a:r>
            <a:r>
              <a:rPr lang="en-US" sz="2000" dirty="0" smtClean="0"/>
              <a:t>blue </a:t>
            </a:r>
            <a:endParaRPr lang="en-US" sz="2000" dirty="0"/>
          </a:p>
          <a:p>
            <a:pPr lvl="2" eaLnBrk="1" hangingPunct="1">
              <a:lnSpc>
                <a:spcPct val="80000"/>
              </a:lnSpc>
              <a:defRPr/>
            </a:pPr>
            <a:r>
              <a:rPr lang="en-US" sz="2000" dirty="0"/>
              <a:t>Content of obsessions  </a:t>
            </a:r>
          </a:p>
          <a:p>
            <a:pPr lvl="1" eaLnBrk="1" hangingPunct="1">
              <a:lnSpc>
                <a:spcPct val="80000"/>
              </a:lnSpc>
              <a:defRPr/>
            </a:pPr>
            <a:r>
              <a:rPr lang="en-US" sz="2400" dirty="0"/>
              <a:t>Compulsions-Must perform the ritual to keep something “bad” from happening</a:t>
            </a:r>
            <a:r>
              <a:rPr lang="en-US" sz="2400" dirty="0" smtClean="0"/>
              <a:t>.</a:t>
            </a:r>
          </a:p>
          <a:p>
            <a:pPr lvl="2" eaLnBrk="1" hangingPunct="1">
              <a:lnSpc>
                <a:spcPct val="80000"/>
              </a:lnSpc>
              <a:defRPr/>
            </a:pPr>
            <a:r>
              <a:rPr lang="en-US" sz="2000" dirty="0" smtClean="0"/>
              <a:t>Most common are cleaning and checking</a:t>
            </a:r>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381000"/>
            <a:ext cx="8686800" cy="1371600"/>
          </a:xfrm>
        </p:spPr>
        <p:txBody>
          <a:bodyPr/>
          <a:lstStyle/>
          <a:p>
            <a:pPr eaLnBrk="1" hangingPunct="1">
              <a:defRPr/>
            </a:pPr>
            <a:r>
              <a:rPr lang="en-US" sz="2400" b="1"/>
              <a:t>Diagnostic Systems of Anxiety Disorders (DSM-IV-TR)</a:t>
            </a:r>
          </a:p>
        </p:txBody>
      </p:sp>
      <p:sp>
        <p:nvSpPr>
          <p:cNvPr id="16387" name="Rectangle 3"/>
          <p:cNvSpPr>
            <a:spLocks noGrp="1" noChangeArrowheads="1"/>
          </p:cNvSpPr>
          <p:nvPr>
            <p:ph type="body" idx="1"/>
          </p:nvPr>
        </p:nvSpPr>
        <p:spPr>
          <a:xfrm>
            <a:off x="152400" y="1600200"/>
            <a:ext cx="8991600" cy="5257800"/>
          </a:xfrm>
        </p:spPr>
        <p:txBody>
          <a:bodyPr/>
          <a:lstStyle/>
          <a:p>
            <a:pPr eaLnBrk="1" hangingPunct="1">
              <a:lnSpc>
                <a:spcPct val="80000"/>
              </a:lnSpc>
              <a:defRPr/>
            </a:pPr>
            <a:r>
              <a:rPr lang="en-US" sz="2800"/>
              <a:t>Panic Disorder</a:t>
            </a:r>
          </a:p>
          <a:p>
            <a:pPr lvl="1" eaLnBrk="1" hangingPunct="1">
              <a:lnSpc>
                <a:spcPct val="80000"/>
              </a:lnSpc>
              <a:defRPr/>
            </a:pPr>
            <a:r>
              <a:rPr lang="en-US" sz="2400"/>
              <a:t>Recurrent unexpected panic attacks with at least half of the attacks followed by a period of one month or more in which the person fears having another attack. (fear of fear)</a:t>
            </a:r>
          </a:p>
          <a:p>
            <a:pPr lvl="1" eaLnBrk="1" hangingPunct="1">
              <a:lnSpc>
                <a:spcPct val="80000"/>
              </a:lnSpc>
              <a:defRPr/>
            </a:pPr>
            <a:r>
              <a:rPr lang="en-US" sz="2400"/>
              <a:t>Avoidance of the situation (change in behavior)</a:t>
            </a:r>
          </a:p>
          <a:p>
            <a:pPr eaLnBrk="1" hangingPunct="1">
              <a:lnSpc>
                <a:spcPct val="80000"/>
              </a:lnSpc>
              <a:defRPr/>
            </a:pPr>
            <a:r>
              <a:rPr lang="en-US" sz="2800"/>
              <a:t>Agoraphobia</a:t>
            </a:r>
          </a:p>
          <a:p>
            <a:pPr lvl="1" eaLnBrk="1" hangingPunct="1">
              <a:lnSpc>
                <a:spcPct val="80000"/>
              </a:lnSpc>
              <a:defRPr/>
            </a:pPr>
            <a:r>
              <a:rPr lang="en-US" sz="2400"/>
              <a:t>Avoid the situation or endure it with great distress</a:t>
            </a:r>
          </a:p>
          <a:p>
            <a:pPr lvl="1" eaLnBrk="1" hangingPunct="1">
              <a:lnSpc>
                <a:spcPct val="80000"/>
              </a:lnSpc>
              <a:defRPr/>
            </a:pPr>
            <a:r>
              <a:rPr lang="en-US" sz="2400"/>
              <a:t>Insist on being accompanied by a safe person.</a:t>
            </a:r>
          </a:p>
          <a:p>
            <a:pPr eaLnBrk="1" hangingPunct="1">
              <a:lnSpc>
                <a:spcPct val="80000"/>
              </a:lnSpc>
              <a:defRPr/>
            </a:pPr>
            <a:r>
              <a:rPr lang="en-US" sz="2800"/>
              <a:t>Specific Phobia-marked and persistent fear that is excessive or unreasonable, cued by the presence of specific object or situation.</a:t>
            </a:r>
          </a:p>
          <a:p>
            <a:pPr lvl="1" eaLnBrk="1" hangingPunct="1">
              <a:lnSpc>
                <a:spcPct val="80000"/>
              </a:lnSpc>
              <a:defRPr/>
            </a:pPr>
            <a:r>
              <a:rPr lang="en-US" sz="2400"/>
              <a:t>Exposure produces immediate fear response</a:t>
            </a:r>
          </a:p>
          <a:p>
            <a:pPr lvl="1" eaLnBrk="1" hangingPunct="1">
              <a:lnSpc>
                <a:spcPct val="80000"/>
              </a:lnSpc>
              <a:defRPr/>
            </a:pPr>
            <a:r>
              <a:rPr lang="en-US" sz="2400"/>
              <a:t>Awareness that fear is unreasonable</a:t>
            </a:r>
          </a:p>
          <a:p>
            <a:pPr lvl="1" eaLnBrk="1" hangingPunct="1">
              <a:lnSpc>
                <a:spcPct val="80000"/>
              </a:lnSpc>
              <a:defRPr/>
            </a:pPr>
            <a:r>
              <a:rPr lang="en-US" sz="2400"/>
              <a:t>Avoidance</a:t>
            </a:r>
          </a:p>
        </p:txBody>
      </p:sp>
    </p:spTree>
  </p:cSld>
  <p:clrMapOvr>
    <a:masterClrMapping/>
  </p:clrMapOvr>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Textured</Template>
  <TotalTime>2159</TotalTime>
  <Words>2374</Words>
  <Application>Microsoft Office PowerPoint</Application>
  <PresentationFormat>On-screen Show (4:3)</PresentationFormat>
  <Paragraphs>263</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Tahoma</vt:lpstr>
      <vt:lpstr>Wingdings</vt:lpstr>
      <vt:lpstr>Textured</vt:lpstr>
      <vt:lpstr>Anxiety Disorders</vt:lpstr>
      <vt:lpstr>Anxiety Disorders </vt:lpstr>
      <vt:lpstr>Anxiety as a Mood vs. a Syndrome </vt:lpstr>
      <vt:lpstr>Symptoms of Anxiety Disorders</vt:lpstr>
      <vt:lpstr>Excessive Worry</vt:lpstr>
      <vt:lpstr>Panic Attacks</vt:lpstr>
      <vt:lpstr>Phobias</vt:lpstr>
      <vt:lpstr>Obsessions and Compulsions</vt:lpstr>
      <vt:lpstr>Diagnostic Systems of Anxiety Disorders (DSM-IV-TR)</vt:lpstr>
      <vt:lpstr>History of Anxiety as a Disorder</vt:lpstr>
      <vt:lpstr>Diagnostic Systems of Anxiety Disorders (DSM-IV-TR)</vt:lpstr>
      <vt:lpstr>DSM Classification</vt:lpstr>
      <vt:lpstr>Course and outcome</vt:lpstr>
      <vt:lpstr>Course and Outcome</vt:lpstr>
      <vt:lpstr>Frequency</vt:lpstr>
      <vt:lpstr>Prevalence</vt:lpstr>
      <vt:lpstr>Etiology</vt:lpstr>
      <vt:lpstr>Evolutionary Theoretical Perspective</vt:lpstr>
      <vt:lpstr>Social Factors</vt:lpstr>
      <vt:lpstr>Psychological Factors</vt:lpstr>
      <vt:lpstr>Biological Factors</vt:lpstr>
      <vt:lpstr>Pathway One</vt:lpstr>
      <vt:lpstr>First Pathway: Fear and Conditioning</vt:lpstr>
      <vt:lpstr>Second Complementary Pathway</vt:lpstr>
      <vt:lpstr>Second Pathway</vt:lpstr>
      <vt:lpstr>Neurotransmitters</vt:lpstr>
      <vt:lpstr>Treatment</vt:lpstr>
      <vt:lpstr>Treatment</vt:lpstr>
      <vt:lpstr>Treatment</vt:lpstr>
      <vt:lpstr>Case Study: Paula</vt:lpstr>
      <vt:lpstr>Reason for appointment</vt:lpstr>
      <vt:lpstr>Family Background </vt:lpstr>
      <vt:lpstr>Evaluation</vt:lpstr>
      <vt:lpstr>Etiology</vt:lpstr>
      <vt:lpstr>Treatment: </vt:lpstr>
      <vt:lpstr>DSM IV TR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Anxiety Disorders</dc:title>
  <dc:creator>pamela</dc:creator>
  <cp:lastModifiedBy>fatemeh</cp:lastModifiedBy>
  <cp:revision>52</cp:revision>
  <dcterms:created xsi:type="dcterms:W3CDTF">2004-10-03T16:18:48Z</dcterms:created>
  <dcterms:modified xsi:type="dcterms:W3CDTF">2017-05-05T10:33:15Z</dcterms:modified>
</cp:coreProperties>
</file>