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7" r:id="rId4"/>
    <p:sldId id="259" r:id="rId5"/>
    <p:sldId id="261" r:id="rId6"/>
    <p:sldId id="271" r:id="rId7"/>
    <p:sldId id="262" r:id="rId8"/>
    <p:sldId id="272" r:id="rId9"/>
    <p:sldId id="263" r:id="rId10"/>
    <p:sldId id="273" r:id="rId11"/>
    <p:sldId id="265" r:id="rId12"/>
    <p:sldId id="274" r:id="rId13"/>
    <p:sldId id="266" r:id="rId14"/>
    <p:sldId id="275" r:id="rId15"/>
    <p:sldId id="267" r:id="rId16"/>
    <p:sldId id="277" r:id="rId17"/>
    <p:sldId id="268" r:id="rId18"/>
    <p:sldId id="278" r:id="rId19"/>
    <p:sldId id="269" r:id="rId20"/>
    <p:sldId id="279" r:id="rId21"/>
    <p:sldId id="270" r:id="rId22"/>
    <p:sldId id="280" r:id="rId23"/>
    <p:sldId id="276" r:id="rId24"/>
    <p:sldId id="260" r:id="rId25"/>
    <p:sldId id="264"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BA5037A-DD87-44BB-A056-EFA8B8512BE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A5037A-DD87-44BB-A056-EFA8B8512B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A5037A-DD87-44BB-A056-EFA8B8512B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A5037A-DD87-44BB-A056-EFA8B8512B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A5037A-DD87-44BB-A056-EFA8B8512BE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A5037A-DD87-44BB-A056-EFA8B8512B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BA5037A-DD87-44BB-A056-EFA8B8512B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BA5037A-DD87-44BB-A056-EFA8B8512B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BA5037A-DD87-44BB-A056-EFA8B8512BE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A5037A-DD87-44BB-A056-EFA8B8512B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2BF3D91-5603-462B-A6C6-3E93E8BFA52C}" type="datetimeFigureOut">
              <a:rPr lang="en-US" smtClean="0"/>
              <a:t>3/27/2014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A5037A-DD87-44BB-A056-EFA8B8512BE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2BF3D91-5603-462B-A6C6-3E93E8BFA52C}" type="datetimeFigureOut">
              <a:rPr lang="en-US" smtClean="0"/>
              <a:t>3/27/2014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BA5037A-DD87-44BB-A056-EFA8B8512BE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irobinson@neosho.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3xJWxPE8G2c&amp;feature=results_main&amp;playnext=1&amp;list=PL20327BE26E5BA2A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9600"/>
            <a:ext cx="7117180" cy="3352800"/>
          </a:xfrm>
        </p:spPr>
        <p:txBody>
          <a:bodyPr/>
          <a:lstStyle/>
          <a:p>
            <a:r>
              <a:rPr lang="en-US" sz="4800" dirty="0" smtClean="0">
                <a:solidFill>
                  <a:schemeClr val="tx2">
                    <a:lumMod val="50000"/>
                  </a:schemeClr>
                </a:solidFill>
              </a:rPr>
              <a:t>Learning Styles</a:t>
            </a:r>
            <a:r>
              <a:rPr lang="en-US" sz="6600" dirty="0" smtClean="0">
                <a:solidFill>
                  <a:schemeClr val="tx2">
                    <a:lumMod val="50000"/>
                  </a:schemeClr>
                </a:solidFill>
              </a:rPr>
              <a:t/>
            </a:r>
            <a:br>
              <a:rPr lang="en-US" sz="6600" dirty="0" smtClean="0">
                <a:solidFill>
                  <a:schemeClr val="tx2">
                    <a:lumMod val="50000"/>
                  </a:schemeClr>
                </a:solidFill>
              </a:rPr>
            </a:br>
            <a:r>
              <a:rPr lang="en-US" sz="1800" dirty="0" smtClean="0">
                <a:solidFill>
                  <a:schemeClr val="tx2">
                    <a:lumMod val="50000"/>
                  </a:schemeClr>
                </a:solidFill>
              </a:rPr>
              <a:t>or</a:t>
            </a:r>
            <a:r>
              <a:rPr lang="en-US" sz="2000" dirty="0" smtClean="0">
                <a:solidFill>
                  <a:schemeClr val="tx2">
                    <a:lumMod val="50000"/>
                  </a:schemeClr>
                </a:solidFill>
              </a:rPr>
              <a:t/>
            </a:r>
            <a:br>
              <a:rPr lang="en-US" sz="2000" dirty="0" smtClean="0">
                <a:solidFill>
                  <a:schemeClr val="tx2">
                    <a:lumMod val="50000"/>
                  </a:schemeClr>
                </a:solidFill>
              </a:rPr>
            </a:br>
            <a:r>
              <a:rPr lang="en-US" sz="4800" dirty="0" smtClean="0">
                <a:solidFill>
                  <a:schemeClr val="tx2">
                    <a:lumMod val="50000"/>
                  </a:schemeClr>
                </a:solidFill>
              </a:rPr>
              <a:t>Multiple Intelligences</a:t>
            </a:r>
            <a:br>
              <a:rPr lang="en-US" sz="4800" dirty="0" smtClean="0">
                <a:solidFill>
                  <a:schemeClr val="tx2">
                    <a:lumMod val="50000"/>
                  </a:schemeClr>
                </a:solidFill>
              </a:rPr>
            </a:br>
            <a:r>
              <a:rPr lang="en-US" sz="1800" dirty="0" smtClean="0">
                <a:solidFill>
                  <a:schemeClr val="tx2">
                    <a:lumMod val="50000"/>
                  </a:schemeClr>
                </a:solidFill>
              </a:rPr>
              <a:t>or</a:t>
            </a:r>
            <a:r>
              <a:rPr lang="en-US" sz="2000" dirty="0" smtClean="0">
                <a:solidFill>
                  <a:schemeClr val="tx2">
                    <a:lumMod val="50000"/>
                  </a:schemeClr>
                </a:solidFill>
              </a:rPr>
              <a:t/>
            </a:r>
            <a:br>
              <a:rPr lang="en-US" sz="2000" dirty="0" smtClean="0">
                <a:solidFill>
                  <a:schemeClr val="tx2">
                    <a:lumMod val="50000"/>
                  </a:schemeClr>
                </a:solidFill>
              </a:rPr>
            </a:br>
            <a:r>
              <a:rPr lang="en-US" sz="1800" dirty="0" smtClean="0">
                <a:solidFill>
                  <a:schemeClr val="tx2">
                    <a:lumMod val="50000"/>
                  </a:schemeClr>
                </a:solidFill>
              </a:rPr>
              <a:t>Best Practices for Paradigm-shifting Meta-cognition </a:t>
            </a:r>
            <a:r>
              <a:rPr lang="en-US" sz="1800" dirty="0">
                <a:solidFill>
                  <a:schemeClr val="tx2">
                    <a:lumMod val="50000"/>
                  </a:schemeClr>
                </a:solidFill>
              </a:rPr>
              <a:t>I</a:t>
            </a:r>
            <a:r>
              <a:rPr lang="en-US" sz="1800" dirty="0" smtClean="0">
                <a:solidFill>
                  <a:schemeClr val="tx2">
                    <a:lumMod val="50000"/>
                  </a:schemeClr>
                </a:solidFill>
              </a:rPr>
              <a:t>nstruction as it Applies to the Educational Environment Zeitgeist for the Modern Facilitator/Learner Accountability Relationship Ethos</a:t>
            </a:r>
            <a:endParaRPr lang="en-US" sz="1800" dirty="0">
              <a:solidFill>
                <a:schemeClr val="tx2">
                  <a:lumMod val="50000"/>
                </a:schemeClr>
              </a:solidFill>
            </a:endParaRPr>
          </a:p>
        </p:txBody>
      </p:sp>
      <p:sp>
        <p:nvSpPr>
          <p:cNvPr id="3" name="Subtitle 2"/>
          <p:cNvSpPr>
            <a:spLocks noGrp="1"/>
          </p:cNvSpPr>
          <p:nvPr>
            <p:ph type="subTitle" idx="1"/>
          </p:nvPr>
        </p:nvSpPr>
        <p:spPr>
          <a:xfrm>
            <a:off x="1219200" y="6324600"/>
            <a:ext cx="7117180" cy="381000"/>
          </a:xfrm>
        </p:spPr>
        <p:txBody>
          <a:bodyPr>
            <a:noAutofit/>
          </a:bodyPr>
          <a:lstStyle/>
          <a:p>
            <a:r>
              <a:rPr lang="en-US" sz="1600" dirty="0" smtClean="0">
                <a:solidFill>
                  <a:schemeClr val="tx2">
                    <a:lumMod val="75000"/>
                  </a:schemeClr>
                </a:solidFill>
              </a:rPr>
              <a:t>Taught to you by: Isaac Robinson, with a little help from his friends</a:t>
            </a:r>
          </a:p>
        </p:txBody>
      </p:sp>
    </p:spTree>
    <p:extLst>
      <p:ext uri="{BB962C8B-B14F-4D97-AF65-F5344CB8AC3E}">
        <p14:creationId xmlns:p14="http://schemas.microsoft.com/office/powerpoint/2010/main" val="296611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That’ll learn ‘</a:t>
            </a:r>
            <a:r>
              <a:rPr lang="en-US" dirty="0" err="1" smtClean="0"/>
              <a:t>em</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Kinesthetic learners need to move.  Sometimes.</a:t>
            </a:r>
          </a:p>
          <a:p>
            <a:r>
              <a:rPr lang="en-US" dirty="0" smtClean="0"/>
              <a:t>Hands-on activities</a:t>
            </a:r>
          </a:p>
          <a:p>
            <a:r>
              <a:rPr lang="en-US" dirty="0" smtClean="0"/>
              <a:t>Dancing and acting</a:t>
            </a:r>
          </a:p>
          <a:p>
            <a:r>
              <a:rPr lang="en-US" dirty="0" smtClean="0"/>
              <a:t>Writing is movement!</a:t>
            </a:r>
          </a:p>
          <a:p>
            <a:r>
              <a:rPr lang="en-US" dirty="0" smtClean="0"/>
              <a:t>Toe and finger taps can be done at your desk.</a:t>
            </a:r>
          </a:p>
          <a:p>
            <a:r>
              <a:rPr lang="en-US" dirty="0" smtClean="0"/>
              <a:t>Math and language manipulatives</a:t>
            </a:r>
          </a:p>
          <a:p>
            <a:r>
              <a:rPr lang="en-US" dirty="0" smtClean="0"/>
              <a:t>Computers can be interactive.</a:t>
            </a:r>
          </a:p>
          <a:p>
            <a:r>
              <a:rPr lang="en-US" dirty="0" smtClean="0"/>
              <a:t>ADHD doesn’t always equal kinesthetic learner.</a:t>
            </a:r>
          </a:p>
          <a:p>
            <a:r>
              <a:rPr lang="en-US" dirty="0" smtClean="0"/>
              <a:t>Play catch, origami, tie knots, doodle</a:t>
            </a:r>
            <a:endParaRPr lang="en-US" dirty="0"/>
          </a:p>
        </p:txBody>
      </p:sp>
    </p:spTree>
    <p:extLst>
      <p:ext uri="{BB962C8B-B14F-4D97-AF65-F5344CB8AC3E}">
        <p14:creationId xmlns:p14="http://schemas.microsoft.com/office/powerpoint/2010/main" val="853770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Logical Style</a:t>
            </a:r>
            <a:endParaRPr lang="en-US" dirty="0"/>
          </a:p>
        </p:txBody>
      </p:sp>
      <p:sp>
        <p:nvSpPr>
          <p:cNvPr id="3" name="Content Placeholder 2"/>
          <p:cNvSpPr>
            <a:spLocks noGrp="1"/>
          </p:cNvSpPr>
          <p:nvPr>
            <p:ph idx="1"/>
          </p:nvPr>
        </p:nvSpPr>
        <p:spPr>
          <a:xfrm>
            <a:off x="1009443" y="1807361"/>
            <a:ext cx="7125112" cy="1926439"/>
          </a:xfrm>
        </p:spPr>
        <p:txBody>
          <a:bodyPr>
            <a:normAutofit fontScale="92500" lnSpcReduction="20000"/>
          </a:bodyPr>
          <a:lstStyle/>
          <a:p>
            <a:r>
              <a:rPr lang="en-US" u="sng" dirty="0" smtClean="0"/>
              <a:t>Logical/Mathematical</a:t>
            </a:r>
            <a:r>
              <a:rPr lang="en-US" dirty="0" smtClean="0"/>
              <a:t> – Seek order and consistency, good with cause and effect, break down patterns and problems into their constituent parts, good with puzzles and numbers, troubleshooters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86200"/>
            <a:ext cx="3429000" cy="2571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02160"/>
            <a:ext cx="2861101" cy="2609323"/>
          </a:xfrm>
          <a:prstGeom prst="rect">
            <a:avLst/>
          </a:prstGeom>
        </p:spPr>
      </p:pic>
      <p:sp>
        <p:nvSpPr>
          <p:cNvPr id="6" name="TextBox 5"/>
          <p:cNvSpPr txBox="1"/>
          <p:nvPr/>
        </p:nvSpPr>
        <p:spPr>
          <a:xfrm>
            <a:off x="3581400" y="4114800"/>
            <a:ext cx="2438400" cy="461665"/>
          </a:xfrm>
          <a:prstGeom prst="rect">
            <a:avLst/>
          </a:prstGeom>
          <a:noFill/>
        </p:spPr>
        <p:txBody>
          <a:bodyPr wrap="square" rtlCol="0">
            <a:spAutoFit/>
          </a:bodyPr>
          <a:lstStyle/>
          <a:p>
            <a:r>
              <a:rPr lang="en-US" sz="1200" dirty="0" smtClean="0"/>
              <a:t>Spock and Sheldon are both Logical learners</a:t>
            </a:r>
            <a:endParaRPr lang="en-US" sz="1200" dirty="0"/>
          </a:p>
        </p:txBody>
      </p:sp>
    </p:spTree>
    <p:extLst>
      <p:ext uri="{BB962C8B-B14F-4D97-AF65-F5344CB8AC3E}">
        <p14:creationId xmlns:p14="http://schemas.microsoft.com/office/powerpoint/2010/main" val="1197613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That’ll learn ‘</a:t>
            </a:r>
            <a:r>
              <a:rPr lang="en-US" dirty="0" err="1" smtClean="0"/>
              <a:t>em</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 organized.</a:t>
            </a:r>
          </a:p>
          <a:p>
            <a:r>
              <a:rPr lang="en-US" dirty="0" smtClean="0"/>
              <a:t>Allow them to test hypotheses and ask questions.  They probably aren’t testing your authority.</a:t>
            </a:r>
          </a:p>
          <a:p>
            <a:r>
              <a:rPr lang="en-US" dirty="0" smtClean="0"/>
              <a:t>Puzzles, charts, discussions and debates as projects.</a:t>
            </a:r>
          </a:p>
          <a:p>
            <a:r>
              <a:rPr lang="en-US" dirty="0" smtClean="0"/>
              <a:t>Set clear and reachable goals in class.  Allow student participation in goal-setting.</a:t>
            </a:r>
          </a:p>
          <a:p>
            <a:r>
              <a:rPr lang="en-US" dirty="0" smtClean="0"/>
              <a:t>Let them know WHY you’re doing the assignment.</a:t>
            </a:r>
          </a:p>
          <a:p>
            <a:r>
              <a:rPr lang="en-US" dirty="0" smtClean="0"/>
              <a:t>Give them grading rubrics ahead of time.</a:t>
            </a:r>
            <a:endParaRPr lang="en-US" dirty="0"/>
          </a:p>
        </p:txBody>
      </p:sp>
    </p:spTree>
    <p:extLst>
      <p:ext uri="{BB962C8B-B14F-4D97-AF65-F5344CB8AC3E}">
        <p14:creationId xmlns:p14="http://schemas.microsoft.com/office/powerpoint/2010/main" val="3566342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Musical Style</a:t>
            </a:r>
            <a:endParaRPr lang="en-US" dirty="0"/>
          </a:p>
        </p:txBody>
      </p:sp>
      <p:sp>
        <p:nvSpPr>
          <p:cNvPr id="3" name="Content Placeholder 2"/>
          <p:cNvSpPr>
            <a:spLocks noGrp="1"/>
          </p:cNvSpPr>
          <p:nvPr>
            <p:ph idx="1"/>
          </p:nvPr>
        </p:nvSpPr>
        <p:spPr>
          <a:xfrm>
            <a:off x="1009443" y="1807361"/>
            <a:ext cx="4248357" cy="4745839"/>
          </a:xfrm>
        </p:spPr>
        <p:txBody>
          <a:bodyPr/>
          <a:lstStyle/>
          <a:p>
            <a:r>
              <a:rPr lang="en-US" u="sng" dirty="0" smtClean="0"/>
              <a:t>Musical style </a:t>
            </a:r>
            <a:r>
              <a:rPr lang="en-US" dirty="0" smtClean="0"/>
              <a:t>– rhythm and patterns, disinclined to express thoughts in words, music expresses emotions, excellent ability to listen, learn other languages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295401"/>
            <a:ext cx="2477064" cy="4267200"/>
          </a:xfrm>
          <a:prstGeom prst="rect">
            <a:avLst/>
          </a:prstGeom>
        </p:spPr>
      </p:pic>
      <p:sp>
        <p:nvSpPr>
          <p:cNvPr id="5" name="TextBox 4"/>
          <p:cNvSpPr txBox="1"/>
          <p:nvPr/>
        </p:nvSpPr>
        <p:spPr>
          <a:xfrm>
            <a:off x="6705600" y="5638800"/>
            <a:ext cx="2173723" cy="646331"/>
          </a:xfrm>
          <a:prstGeom prst="rect">
            <a:avLst/>
          </a:prstGeom>
          <a:noFill/>
        </p:spPr>
        <p:txBody>
          <a:bodyPr wrap="square" rtlCol="0">
            <a:spAutoFit/>
          </a:bodyPr>
          <a:lstStyle/>
          <a:p>
            <a:r>
              <a:rPr lang="en-US" dirty="0" smtClean="0"/>
              <a:t>Disco Stu learns music from you!</a:t>
            </a:r>
            <a:endParaRPr lang="en-US" dirty="0"/>
          </a:p>
        </p:txBody>
      </p:sp>
    </p:spTree>
    <p:extLst>
      <p:ext uri="{BB962C8B-B14F-4D97-AF65-F5344CB8AC3E}">
        <p14:creationId xmlns:p14="http://schemas.microsoft.com/office/powerpoint/2010/main" val="1188112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That’ll learn ‘</a:t>
            </a:r>
            <a:r>
              <a:rPr lang="en-US" dirty="0" err="1" smtClean="0"/>
              <a:t>em</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Patterns, sounds and rhythm are great – if you can do it.</a:t>
            </a:r>
          </a:p>
          <a:p>
            <a:r>
              <a:rPr lang="en-US" dirty="0" smtClean="0"/>
              <a:t>Encourage toe and finger tapping.</a:t>
            </a:r>
          </a:p>
          <a:p>
            <a:r>
              <a:rPr lang="en-US" dirty="0" smtClean="0"/>
              <a:t>Projects can include music.  History is musical.</a:t>
            </a:r>
          </a:p>
          <a:p>
            <a:r>
              <a:rPr lang="en-US" dirty="0" smtClean="0"/>
              <a:t>Codes, number sequences, other languages</a:t>
            </a:r>
          </a:p>
          <a:p>
            <a:r>
              <a:rPr lang="en-US" dirty="0" smtClean="0"/>
              <a:t>Encourage expression of feelings using descriptive words</a:t>
            </a:r>
          </a:p>
          <a:p>
            <a:r>
              <a:rPr lang="en-US" dirty="0" smtClean="0"/>
              <a:t>Work at home with music.</a:t>
            </a:r>
          </a:p>
          <a:p>
            <a:r>
              <a:rPr lang="en-US" dirty="0" smtClean="0"/>
              <a:t>Put things to music, but don’t shoe-horn it.</a:t>
            </a:r>
          </a:p>
          <a:p>
            <a:r>
              <a:rPr lang="en-US" dirty="0" smtClean="0"/>
              <a:t>Do types of music matter?</a:t>
            </a:r>
          </a:p>
          <a:p>
            <a:r>
              <a:rPr lang="en-US" dirty="0" smtClean="0"/>
              <a:t>Be careful about headphones in class!</a:t>
            </a:r>
            <a:endParaRPr lang="en-US" dirty="0"/>
          </a:p>
        </p:txBody>
      </p:sp>
    </p:spTree>
    <p:extLst>
      <p:ext uri="{BB962C8B-B14F-4D97-AF65-F5344CB8AC3E}">
        <p14:creationId xmlns:p14="http://schemas.microsoft.com/office/powerpoint/2010/main" val="3941658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Interpersonal Style	</a:t>
            </a:r>
            <a:endParaRPr lang="en-US" dirty="0"/>
          </a:p>
        </p:txBody>
      </p:sp>
      <p:sp>
        <p:nvSpPr>
          <p:cNvPr id="3" name="Content Placeholder 2"/>
          <p:cNvSpPr>
            <a:spLocks noGrp="1"/>
          </p:cNvSpPr>
          <p:nvPr>
            <p:ph idx="1"/>
          </p:nvPr>
        </p:nvSpPr>
        <p:spPr>
          <a:xfrm>
            <a:off x="1009443" y="1807361"/>
            <a:ext cx="7125112" cy="1621639"/>
          </a:xfrm>
        </p:spPr>
        <p:txBody>
          <a:bodyPr>
            <a:normAutofit fontScale="92500" lnSpcReduction="20000"/>
          </a:bodyPr>
          <a:lstStyle/>
          <a:p>
            <a:r>
              <a:rPr lang="en-US" u="sng" dirty="0" smtClean="0"/>
              <a:t>Interpersonal Style</a:t>
            </a:r>
            <a:r>
              <a:rPr lang="en-US" dirty="0" smtClean="0"/>
              <a:t> – Group work, good leadership, social influence, concern for social impact, relationships, gregarious, well-liked</a:t>
            </a:r>
            <a:endParaRPr lang="en-US" u="sng" dirty="0"/>
          </a:p>
        </p:txBody>
      </p:sp>
      <p:sp>
        <p:nvSpPr>
          <p:cNvPr id="5" name="TextBox 4"/>
          <p:cNvSpPr txBox="1"/>
          <p:nvPr/>
        </p:nvSpPr>
        <p:spPr>
          <a:xfrm>
            <a:off x="1331663" y="4343400"/>
            <a:ext cx="2478337" cy="954107"/>
          </a:xfrm>
          <a:prstGeom prst="rect">
            <a:avLst/>
          </a:prstGeom>
          <a:noFill/>
        </p:spPr>
        <p:txBody>
          <a:bodyPr wrap="square" rtlCol="0">
            <a:spAutoFit/>
          </a:bodyPr>
          <a:lstStyle/>
          <a:p>
            <a:r>
              <a:rPr lang="en-US" sz="1400" dirty="0" smtClean="0"/>
              <a:t>One of the people in this picture is known for strong interpersonal skills, and the other is not.</a:t>
            </a:r>
            <a:endParaRPr lang="en-US"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133662"/>
            <a:ext cx="5005353" cy="3397250"/>
          </a:xfrm>
          <a:prstGeom prst="rect">
            <a:avLst/>
          </a:prstGeom>
        </p:spPr>
      </p:pic>
    </p:spTree>
    <p:extLst>
      <p:ext uri="{BB962C8B-B14F-4D97-AF65-F5344CB8AC3E}">
        <p14:creationId xmlns:p14="http://schemas.microsoft.com/office/powerpoint/2010/main" val="1486267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That’ll learn ‘</a:t>
            </a:r>
            <a:r>
              <a:rPr lang="en-US" dirty="0" err="1" smtClean="0"/>
              <a:t>em</a:t>
            </a:r>
            <a:r>
              <a:rPr lang="en-US" dirty="0" smtClean="0"/>
              <a:t>!</a:t>
            </a:r>
            <a:endParaRPr lang="en-US" dirty="0"/>
          </a:p>
        </p:txBody>
      </p:sp>
      <p:sp>
        <p:nvSpPr>
          <p:cNvPr id="3" name="Content Placeholder 2"/>
          <p:cNvSpPr>
            <a:spLocks noGrp="1"/>
          </p:cNvSpPr>
          <p:nvPr>
            <p:ph idx="1"/>
          </p:nvPr>
        </p:nvSpPr>
        <p:spPr>
          <a:xfrm>
            <a:off x="1009443" y="1807361"/>
            <a:ext cx="7125112" cy="2078839"/>
          </a:xfrm>
        </p:spPr>
        <p:txBody>
          <a:bodyPr>
            <a:normAutofit fontScale="77500" lnSpcReduction="20000"/>
          </a:bodyPr>
          <a:lstStyle/>
          <a:p>
            <a:r>
              <a:rPr lang="en-US" dirty="0" smtClean="0"/>
              <a:t>Group work, teams, interaction with you.</a:t>
            </a:r>
          </a:p>
          <a:p>
            <a:r>
              <a:rPr lang="en-US" dirty="0" smtClean="0"/>
              <a:t>Drama, competitions, games</a:t>
            </a:r>
          </a:p>
          <a:p>
            <a:r>
              <a:rPr lang="en-US" dirty="0" smtClean="0"/>
              <a:t>Greeting cards, gifts, anything to be given</a:t>
            </a:r>
          </a:p>
          <a:p>
            <a:r>
              <a:rPr lang="en-US" dirty="0" smtClean="0"/>
              <a:t>Watch movies and analyze characters</a:t>
            </a:r>
          </a:p>
          <a:p>
            <a:r>
              <a:rPr lang="en-US" dirty="0" smtClean="0"/>
              <a:t>Give them freedom, but don’t let them take over.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86200"/>
            <a:ext cx="2238375" cy="2857500"/>
          </a:xfrm>
          <a:prstGeom prst="rect">
            <a:avLst/>
          </a:prstGeom>
        </p:spPr>
      </p:pic>
      <p:sp>
        <p:nvSpPr>
          <p:cNvPr id="5" name="TextBox 4"/>
          <p:cNvSpPr txBox="1"/>
          <p:nvPr/>
        </p:nvSpPr>
        <p:spPr>
          <a:xfrm>
            <a:off x="3352801" y="5257800"/>
            <a:ext cx="4800600" cy="1200329"/>
          </a:xfrm>
          <a:prstGeom prst="rect">
            <a:avLst/>
          </a:prstGeom>
          <a:noFill/>
        </p:spPr>
        <p:txBody>
          <a:bodyPr wrap="square" rtlCol="0">
            <a:spAutoFit/>
          </a:bodyPr>
          <a:lstStyle/>
          <a:p>
            <a:r>
              <a:rPr lang="en-US" dirty="0" smtClean="0"/>
              <a:t>Strong interpersonal skills can save you from the Klingons, but they can also prevent work from getting done.  Don’t let charisma distract you.</a:t>
            </a:r>
            <a:endParaRPr lang="en-US" dirty="0"/>
          </a:p>
        </p:txBody>
      </p:sp>
    </p:spTree>
    <p:extLst>
      <p:ext uri="{BB962C8B-B14F-4D97-AF65-F5344CB8AC3E}">
        <p14:creationId xmlns:p14="http://schemas.microsoft.com/office/powerpoint/2010/main" val="2572450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Intrapersonal Style</a:t>
            </a:r>
            <a:endParaRPr lang="en-US" dirty="0"/>
          </a:p>
        </p:txBody>
      </p:sp>
      <p:sp>
        <p:nvSpPr>
          <p:cNvPr id="3" name="Content Placeholder 2"/>
          <p:cNvSpPr>
            <a:spLocks noGrp="1"/>
          </p:cNvSpPr>
          <p:nvPr>
            <p:ph idx="1"/>
          </p:nvPr>
        </p:nvSpPr>
        <p:spPr>
          <a:xfrm>
            <a:off x="1009443" y="1807361"/>
            <a:ext cx="7125112" cy="1545439"/>
          </a:xfrm>
        </p:spPr>
        <p:txBody>
          <a:bodyPr>
            <a:normAutofit fontScale="77500" lnSpcReduction="20000"/>
          </a:bodyPr>
          <a:lstStyle/>
          <a:p>
            <a:r>
              <a:rPr lang="en-US" u="sng" dirty="0" smtClean="0"/>
              <a:t>Intrapersonal style</a:t>
            </a:r>
            <a:r>
              <a:rPr lang="en-US" dirty="0" smtClean="0"/>
              <a:t> – awareness of their own thought patterns, ethical awareness, comfort with self, aware of actions, strong likes and dislikes, realistic goals, justice and fairness, instinctual</a:t>
            </a:r>
            <a:r>
              <a:rPr lang="en-US" u="sng" dirty="0" smtClean="0"/>
              <a:t> </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919" y="3429001"/>
            <a:ext cx="1895475" cy="2819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200401"/>
            <a:ext cx="2476500" cy="3048000"/>
          </a:xfrm>
          <a:prstGeom prst="rect">
            <a:avLst/>
          </a:prstGeom>
        </p:spPr>
      </p:pic>
      <p:sp>
        <p:nvSpPr>
          <p:cNvPr id="6" name="TextBox 5"/>
          <p:cNvSpPr txBox="1"/>
          <p:nvPr/>
        </p:nvSpPr>
        <p:spPr>
          <a:xfrm>
            <a:off x="2971800" y="4572000"/>
            <a:ext cx="2895600" cy="523220"/>
          </a:xfrm>
          <a:prstGeom prst="rect">
            <a:avLst/>
          </a:prstGeom>
          <a:noFill/>
        </p:spPr>
        <p:txBody>
          <a:bodyPr wrap="square" rtlCol="0">
            <a:spAutoFit/>
          </a:bodyPr>
          <a:lstStyle/>
          <a:p>
            <a:r>
              <a:rPr lang="en-US" sz="1400" dirty="0" smtClean="0"/>
              <a:t>Clark Kent and Atticus Finch show strong Intrapersonal Characteristics.</a:t>
            </a:r>
            <a:endParaRPr lang="en-US" sz="1400" dirty="0"/>
          </a:p>
        </p:txBody>
      </p:sp>
      <p:sp>
        <p:nvSpPr>
          <p:cNvPr id="7" name="TextBox 6"/>
          <p:cNvSpPr txBox="1"/>
          <p:nvPr/>
        </p:nvSpPr>
        <p:spPr>
          <a:xfrm>
            <a:off x="1447800" y="6438900"/>
            <a:ext cx="713657" cy="369332"/>
          </a:xfrm>
          <a:prstGeom prst="rect">
            <a:avLst/>
          </a:prstGeom>
          <a:noFill/>
        </p:spPr>
        <p:txBody>
          <a:bodyPr wrap="none" rtlCol="0">
            <a:spAutoFit/>
          </a:bodyPr>
          <a:lstStyle/>
          <a:p>
            <a:r>
              <a:rPr lang="en-US" dirty="0" smtClean="0"/>
              <a:t>Boo!</a:t>
            </a:r>
            <a:endParaRPr lang="en-US" dirty="0"/>
          </a:p>
        </p:txBody>
      </p:sp>
      <p:sp>
        <p:nvSpPr>
          <p:cNvPr id="8" name="TextBox 7"/>
          <p:cNvSpPr txBox="1"/>
          <p:nvPr/>
        </p:nvSpPr>
        <p:spPr>
          <a:xfrm>
            <a:off x="6019800" y="6400800"/>
            <a:ext cx="2971800" cy="369332"/>
          </a:xfrm>
          <a:prstGeom prst="rect">
            <a:avLst/>
          </a:prstGeom>
          <a:noFill/>
        </p:spPr>
        <p:txBody>
          <a:bodyPr wrap="square" rtlCol="0">
            <a:spAutoFit/>
          </a:bodyPr>
          <a:lstStyle/>
          <a:p>
            <a:r>
              <a:rPr lang="en-US" dirty="0" smtClean="0"/>
              <a:t>That really isn’t funny.</a:t>
            </a:r>
            <a:endParaRPr lang="en-US" dirty="0"/>
          </a:p>
        </p:txBody>
      </p:sp>
    </p:spTree>
    <p:extLst>
      <p:ext uri="{BB962C8B-B14F-4D97-AF65-F5344CB8AC3E}">
        <p14:creationId xmlns:p14="http://schemas.microsoft.com/office/powerpoint/2010/main" val="17219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That’ll learn ‘</a:t>
            </a:r>
            <a:r>
              <a:rPr lang="en-US" dirty="0" err="1" smtClean="0"/>
              <a:t>em</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Journals, diaries, reflection of any kind</a:t>
            </a:r>
          </a:p>
          <a:p>
            <a:r>
              <a:rPr lang="en-US" dirty="0" smtClean="0"/>
              <a:t>Class discussions require participation.</a:t>
            </a:r>
          </a:p>
          <a:p>
            <a:r>
              <a:rPr lang="en-US" dirty="0" smtClean="0"/>
              <a:t>Shyness does not equal intrapersonal learner.</a:t>
            </a:r>
          </a:p>
          <a:p>
            <a:r>
              <a:rPr lang="en-US" dirty="0" smtClean="0"/>
              <a:t>Relate it back to them.</a:t>
            </a:r>
          </a:p>
          <a:p>
            <a:r>
              <a:rPr lang="en-US" dirty="0" smtClean="0"/>
              <a:t>Talk about values and reasons.</a:t>
            </a:r>
          </a:p>
          <a:p>
            <a:r>
              <a:rPr lang="en-US" dirty="0" smtClean="0"/>
              <a:t>What would YOU do in that situation?</a:t>
            </a:r>
          </a:p>
          <a:p>
            <a:r>
              <a:rPr lang="en-US" dirty="0" smtClean="0"/>
              <a:t>ASK WHY! – You should be doing this, anyway.</a:t>
            </a:r>
          </a:p>
          <a:p>
            <a:r>
              <a:rPr lang="en-US" dirty="0" smtClean="0"/>
              <a:t>Keep your rules fair and just.</a:t>
            </a:r>
            <a:endParaRPr lang="en-US" dirty="0"/>
          </a:p>
        </p:txBody>
      </p:sp>
    </p:spTree>
    <p:extLst>
      <p:ext uri="{BB962C8B-B14F-4D97-AF65-F5344CB8AC3E}">
        <p14:creationId xmlns:p14="http://schemas.microsoft.com/office/powerpoint/2010/main" val="73365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Existential Style</a:t>
            </a:r>
            <a:endParaRPr lang="en-US" dirty="0"/>
          </a:p>
        </p:txBody>
      </p:sp>
      <p:sp>
        <p:nvSpPr>
          <p:cNvPr id="3" name="Content Placeholder 2"/>
          <p:cNvSpPr>
            <a:spLocks noGrp="1"/>
          </p:cNvSpPr>
          <p:nvPr>
            <p:ph idx="1"/>
          </p:nvPr>
        </p:nvSpPr>
        <p:spPr>
          <a:xfrm>
            <a:off x="1009443" y="1807361"/>
            <a:ext cx="7125112" cy="1545439"/>
          </a:xfrm>
        </p:spPr>
        <p:txBody>
          <a:bodyPr>
            <a:normAutofit fontScale="77500" lnSpcReduction="20000"/>
          </a:bodyPr>
          <a:lstStyle/>
          <a:p>
            <a:r>
              <a:rPr lang="en-US" u="sng" dirty="0" smtClean="0"/>
              <a:t>Spiritual/Existential</a:t>
            </a:r>
            <a:r>
              <a:rPr lang="en-US" dirty="0" smtClean="0"/>
              <a:t> – intangibles like recognizing and loving art, truth, beauty, etc.; deep meaning, cross-discipline learning, in-context, friends and family connection, philosophy/religion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352800"/>
            <a:ext cx="3355382" cy="3254721"/>
          </a:xfrm>
          <a:prstGeom prst="rect">
            <a:avLst/>
          </a:prstGeom>
        </p:spPr>
      </p:pic>
      <p:sp>
        <p:nvSpPr>
          <p:cNvPr id="5" name="TextBox 4"/>
          <p:cNvSpPr txBox="1"/>
          <p:nvPr/>
        </p:nvSpPr>
        <p:spPr>
          <a:xfrm>
            <a:off x="1676400" y="4876800"/>
            <a:ext cx="3276600" cy="830997"/>
          </a:xfrm>
          <a:prstGeom prst="rect">
            <a:avLst/>
          </a:prstGeom>
          <a:noFill/>
        </p:spPr>
        <p:txBody>
          <a:bodyPr wrap="square" rtlCol="0">
            <a:spAutoFit/>
          </a:bodyPr>
          <a:lstStyle/>
          <a:p>
            <a:r>
              <a:rPr lang="en-US" sz="1200" dirty="0" smtClean="0"/>
              <a:t>This lesson could be taught entirely in the context of MASH.  Hawkeye, here, is not merely the cowboy-plumber he appears.  His thoughts are much deeper.</a:t>
            </a:r>
            <a:endParaRPr lang="en-US" sz="1200" dirty="0"/>
          </a:p>
        </p:txBody>
      </p:sp>
    </p:spTree>
    <p:extLst>
      <p:ext uri="{BB962C8B-B14F-4D97-AF65-F5344CB8AC3E}">
        <p14:creationId xmlns:p14="http://schemas.microsoft.com/office/powerpoint/2010/main" val="3773115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learning styles.</a:t>
            </a:r>
            <a:endParaRPr lang="en-US" dirty="0"/>
          </a:p>
        </p:txBody>
      </p:sp>
      <p:sp>
        <p:nvSpPr>
          <p:cNvPr id="3" name="Content Placeholder 2"/>
          <p:cNvSpPr>
            <a:spLocks noGrp="1"/>
          </p:cNvSpPr>
          <p:nvPr>
            <p:ph idx="1"/>
          </p:nvPr>
        </p:nvSpPr>
        <p:spPr/>
        <p:txBody>
          <a:bodyPr>
            <a:normAutofit lnSpcReduction="10000"/>
          </a:bodyPr>
          <a:lstStyle/>
          <a:p>
            <a:r>
              <a:rPr lang="en-US" dirty="0" smtClean="0"/>
              <a:t>1. Visual/Spatial  </a:t>
            </a:r>
          </a:p>
          <a:p>
            <a:r>
              <a:rPr lang="en-US" dirty="0" smtClean="0"/>
              <a:t>2. Verbal/Linguistic</a:t>
            </a:r>
          </a:p>
          <a:p>
            <a:r>
              <a:rPr lang="en-US" dirty="0" smtClean="0"/>
              <a:t>3. Kinesthetic/Body</a:t>
            </a:r>
          </a:p>
          <a:p>
            <a:r>
              <a:rPr lang="en-US" dirty="0" smtClean="0"/>
              <a:t>4. Logical/Mathematical</a:t>
            </a:r>
          </a:p>
          <a:p>
            <a:r>
              <a:rPr lang="en-US" dirty="0" smtClean="0"/>
              <a:t>5. Musical</a:t>
            </a:r>
          </a:p>
          <a:p>
            <a:r>
              <a:rPr lang="en-US" dirty="0" smtClean="0"/>
              <a:t>6. Interpersonal</a:t>
            </a:r>
          </a:p>
          <a:p>
            <a:r>
              <a:rPr lang="en-US" dirty="0" smtClean="0"/>
              <a:t>7. Intrapersonal</a:t>
            </a:r>
          </a:p>
          <a:p>
            <a:r>
              <a:rPr lang="en-US" dirty="0" smtClean="0"/>
              <a:t>8. Existential/Spiritual</a:t>
            </a:r>
          </a:p>
          <a:p>
            <a:r>
              <a:rPr lang="en-US" dirty="0" smtClean="0"/>
              <a:t>9. Naturalist</a:t>
            </a:r>
            <a:endParaRPr lang="en-US" dirty="0"/>
          </a:p>
        </p:txBody>
      </p:sp>
    </p:spTree>
    <p:extLst>
      <p:ext uri="{BB962C8B-B14F-4D97-AF65-F5344CB8AC3E}">
        <p14:creationId xmlns:p14="http://schemas.microsoft.com/office/powerpoint/2010/main" val="38254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That’ll learn ‘</a:t>
            </a:r>
            <a:r>
              <a:rPr lang="en-US" dirty="0" err="1" smtClean="0"/>
              <a:t>em</a:t>
            </a:r>
            <a:r>
              <a:rPr lang="en-US" dirty="0" smtClean="0"/>
              <a:t>!</a:t>
            </a:r>
            <a:endParaRPr lang="en-US" dirty="0"/>
          </a:p>
        </p:txBody>
      </p:sp>
      <p:sp>
        <p:nvSpPr>
          <p:cNvPr id="3" name="Content Placeholder 2"/>
          <p:cNvSpPr>
            <a:spLocks noGrp="1"/>
          </p:cNvSpPr>
          <p:nvPr>
            <p:ph idx="1"/>
          </p:nvPr>
        </p:nvSpPr>
        <p:spPr>
          <a:xfrm>
            <a:off x="1009443" y="1524001"/>
            <a:ext cx="7125112" cy="2285999"/>
          </a:xfrm>
        </p:spPr>
        <p:txBody>
          <a:bodyPr>
            <a:normAutofit fontScale="70000" lnSpcReduction="20000"/>
          </a:bodyPr>
          <a:lstStyle/>
          <a:p>
            <a:r>
              <a:rPr lang="en-US" dirty="0" smtClean="0"/>
              <a:t>Overview, preview, reasons, wrap-up, reflection</a:t>
            </a:r>
          </a:p>
          <a:p>
            <a:r>
              <a:rPr lang="en-US" dirty="0" smtClean="0"/>
              <a:t>Global views, multiple points of view</a:t>
            </a:r>
          </a:p>
          <a:p>
            <a:r>
              <a:rPr lang="en-US" dirty="0" smtClean="0"/>
              <a:t>Cross-curricular lessons</a:t>
            </a:r>
          </a:p>
          <a:p>
            <a:r>
              <a:rPr lang="en-US" dirty="0" smtClean="0"/>
              <a:t>Application of concepts</a:t>
            </a:r>
          </a:p>
          <a:p>
            <a:r>
              <a:rPr lang="en-US" dirty="0" smtClean="0"/>
              <a:t>Review art (not just paintings)</a:t>
            </a:r>
          </a:p>
          <a:p>
            <a:r>
              <a:rPr lang="en-US" dirty="0" smtClean="0"/>
              <a:t>Give your reasons, show connections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429000"/>
            <a:ext cx="3219450" cy="3219450"/>
          </a:xfrm>
          <a:prstGeom prst="rect">
            <a:avLst/>
          </a:prstGeom>
        </p:spPr>
      </p:pic>
      <p:sp>
        <p:nvSpPr>
          <p:cNvPr id="6" name="TextBox 5"/>
          <p:cNvSpPr txBox="1"/>
          <p:nvPr/>
        </p:nvSpPr>
        <p:spPr>
          <a:xfrm>
            <a:off x="1111313" y="4894124"/>
            <a:ext cx="4495800" cy="1754326"/>
          </a:xfrm>
          <a:prstGeom prst="rect">
            <a:avLst/>
          </a:prstGeom>
          <a:noFill/>
        </p:spPr>
        <p:txBody>
          <a:bodyPr wrap="square" rtlCol="0">
            <a:spAutoFit/>
          </a:bodyPr>
          <a:lstStyle/>
          <a:p>
            <a:r>
              <a:rPr lang="en-US" dirty="0" smtClean="0"/>
              <a:t>Existential learners will ask a lot of questions, and try to find deeper meaning everywhere they can.  If this gets too tedious, give them Bob Dylan’s “Blonde on Blonde” record and tell them to figure that one out.  You’ll get some quiet… at least for a while.</a:t>
            </a:r>
            <a:endParaRPr lang="en-US" dirty="0"/>
          </a:p>
        </p:txBody>
      </p:sp>
    </p:spTree>
    <p:extLst>
      <p:ext uri="{BB962C8B-B14F-4D97-AF65-F5344CB8AC3E}">
        <p14:creationId xmlns:p14="http://schemas.microsoft.com/office/powerpoint/2010/main" val="2582577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Naturalist Style	</a:t>
            </a:r>
            <a:endParaRPr lang="en-US" dirty="0"/>
          </a:p>
        </p:txBody>
      </p:sp>
      <p:sp>
        <p:nvSpPr>
          <p:cNvPr id="3" name="Content Placeholder 2"/>
          <p:cNvSpPr>
            <a:spLocks noGrp="1"/>
          </p:cNvSpPr>
          <p:nvPr>
            <p:ph idx="1"/>
          </p:nvPr>
        </p:nvSpPr>
        <p:spPr>
          <a:xfrm>
            <a:off x="1009443" y="1807361"/>
            <a:ext cx="7125112" cy="1393039"/>
          </a:xfrm>
        </p:spPr>
        <p:txBody>
          <a:bodyPr>
            <a:normAutofit fontScale="77500" lnSpcReduction="20000"/>
          </a:bodyPr>
          <a:lstStyle/>
          <a:p>
            <a:r>
              <a:rPr lang="en-US" u="sng" dirty="0" smtClean="0"/>
              <a:t>Naturalist</a:t>
            </a:r>
            <a:r>
              <a:rPr lang="en-US" dirty="0" smtClean="0"/>
              <a:t> – organized, structured, seek patterns, collections and categories, remember attributes, relate to living organisms and environments, impose their own sense of order and structure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276600"/>
            <a:ext cx="3502348" cy="3429000"/>
          </a:xfrm>
          <a:prstGeom prst="rect">
            <a:avLst/>
          </a:prstGeom>
        </p:spPr>
      </p:pic>
      <p:sp>
        <p:nvSpPr>
          <p:cNvPr id="5" name="TextBox 4"/>
          <p:cNvSpPr txBox="1"/>
          <p:nvPr/>
        </p:nvSpPr>
        <p:spPr>
          <a:xfrm>
            <a:off x="5676900" y="4267200"/>
            <a:ext cx="3276600" cy="2308324"/>
          </a:xfrm>
          <a:prstGeom prst="rect">
            <a:avLst/>
          </a:prstGeom>
          <a:noFill/>
        </p:spPr>
        <p:txBody>
          <a:bodyPr wrap="square" rtlCol="0">
            <a:spAutoFit/>
          </a:bodyPr>
          <a:lstStyle/>
          <a:p>
            <a:r>
              <a:rPr lang="en-US" dirty="0" smtClean="0"/>
              <a:t>Regardless of the politics imposed upon them, Bert and Ernie show naturalist tendencies and an inability to get along at times because their categorization can be incompatible.</a:t>
            </a:r>
            <a:endParaRPr lang="en-US" dirty="0"/>
          </a:p>
        </p:txBody>
      </p:sp>
    </p:spTree>
    <p:extLst>
      <p:ext uri="{BB962C8B-B14F-4D97-AF65-F5344CB8AC3E}">
        <p14:creationId xmlns:p14="http://schemas.microsoft.com/office/powerpoint/2010/main" val="588311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That’ll learn ‘</a:t>
            </a:r>
            <a:r>
              <a:rPr lang="en-US" dirty="0" err="1" smtClean="0"/>
              <a:t>em</a:t>
            </a:r>
            <a:r>
              <a:rPr lang="en-US" dirty="0" smtClean="0"/>
              <a:t>!</a:t>
            </a:r>
            <a:endParaRPr lang="en-US" dirty="0"/>
          </a:p>
        </p:txBody>
      </p:sp>
      <p:sp>
        <p:nvSpPr>
          <p:cNvPr id="3" name="Content Placeholder 2"/>
          <p:cNvSpPr>
            <a:spLocks noGrp="1"/>
          </p:cNvSpPr>
          <p:nvPr>
            <p:ph idx="1"/>
          </p:nvPr>
        </p:nvSpPr>
        <p:spPr>
          <a:xfrm>
            <a:off x="1009443" y="1219201"/>
            <a:ext cx="7125112" cy="2285999"/>
          </a:xfrm>
        </p:spPr>
        <p:txBody>
          <a:bodyPr>
            <a:normAutofit fontScale="55000" lnSpcReduction="20000"/>
          </a:bodyPr>
          <a:lstStyle/>
          <a:p>
            <a:r>
              <a:rPr lang="en-US" dirty="0" smtClean="0"/>
              <a:t>ORGANIZATION! You need it and they’ll love it.</a:t>
            </a:r>
          </a:p>
          <a:p>
            <a:r>
              <a:rPr lang="en-US" dirty="0" smtClean="0"/>
              <a:t>Charts, graphs, maps, categorizing of any kind</a:t>
            </a:r>
          </a:p>
          <a:p>
            <a:r>
              <a:rPr lang="en-US" dirty="0" smtClean="0"/>
              <a:t>Gathering, collecting, building, grouping</a:t>
            </a:r>
          </a:p>
          <a:p>
            <a:r>
              <a:rPr lang="en-US" dirty="0" smtClean="0"/>
              <a:t>Nature activities</a:t>
            </a:r>
          </a:p>
          <a:p>
            <a:r>
              <a:rPr lang="en-US" dirty="0" smtClean="0"/>
              <a:t>They may have trouble seeing other people’s patterns and organization patterns at first.  Once they are trained to see other perspectives, and the order therein, they’ll feel better about the world and your classroom.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5" y="3276600"/>
            <a:ext cx="3581399" cy="35813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673" y="3276600"/>
            <a:ext cx="4124221" cy="3578290"/>
          </a:xfrm>
          <a:prstGeom prst="rect">
            <a:avLst/>
          </a:prstGeom>
        </p:spPr>
      </p:pic>
      <p:sp>
        <p:nvSpPr>
          <p:cNvPr id="6" name="TextBox 5"/>
          <p:cNvSpPr txBox="1"/>
          <p:nvPr/>
        </p:nvSpPr>
        <p:spPr>
          <a:xfrm>
            <a:off x="3733800" y="4038601"/>
            <a:ext cx="1219200" cy="1384995"/>
          </a:xfrm>
          <a:prstGeom prst="rect">
            <a:avLst/>
          </a:prstGeom>
          <a:noFill/>
        </p:spPr>
        <p:txBody>
          <a:bodyPr wrap="square" rtlCol="0">
            <a:spAutoFit/>
          </a:bodyPr>
          <a:lstStyle/>
          <a:p>
            <a:r>
              <a:rPr lang="en-US" sz="1200" dirty="0" smtClean="0"/>
              <a:t>This is really hilarious if you’re a visual learner.  Naturalist learners may get confused.</a:t>
            </a:r>
            <a:endParaRPr lang="en-US" sz="1200" dirty="0"/>
          </a:p>
        </p:txBody>
      </p:sp>
    </p:spTree>
    <p:extLst>
      <p:ext uri="{BB962C8B-B14F-4D97-AF65-F5344CB8AC3E}">
        <p14:creationId xmlns:p14="http://schemas.microsoft.com/office/powerpoint/2010/main" val="2586715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Don’t be disingenuous.  If you can’t stand to sing, don’t.</a:t>
            </a:r>
          </a:p>
          <a:p>
            <a:r>
              <a:rPr lang="en-US" dirty="0" smtClean="0"/>
              <a:t>You aren’t a rapper.  Seriously, you aren’t.</a:t>
            </a:r>
          </a:p>
          <a:p>
            <a:r>
              <a:rPr lang="en-US" dirty="0" smtClean="0"/>
              <a:t>Don’t over-do it.  Elementary school décor isn’t cool.</a:t>
            </a:r>
          </a:p>
          <a:p>
            <a:r>
              <a:rPr lang="en-US" dirty="0" smtClean="0"/>
              <a:t>Overlap when you can.</a:t>
            </a:r>
          </a:p>
          <a:p>
            <a:r>
              <a:rPr lang="en-US" dirty="0" smtClean="0"/>
              <a:t>Try it one way and then explain it from a different learning style.</a:t>
            </a:r>
          </a:p>
          <a:p>
            <a:r>
              <a:rPr lang="en-US" dirty="0" smtClean="0"/>
              <a:t>Don’t tell them what you’re doing.  People act differently when they know what’s going on. Heisenberg said so.</a:t>
            </a:r>
          </a:p>
          <a:p>
            <a:r>
              <a:rPr lang="en-US" dirty="0" smtClean="0"/>
              <a:t>The students we have are probably not simply visual or auditory learners.  They’d have been more successful in a regular high school if they were.</a:t>
            </a:r>
          </a:p>
          <a:p>
            <a:r>
              <a:rPr lang="en-US" dirty="0" smtClean="0"/>
              <a:t>Don’t get stuck teaching to your preferred learning style.</a:t>
            </a:r>
          </a:p>
          <a:p>
            <a:r>
              <a:rPr lang="en-US" dirty="0" smtClean="0"/>
              <a:t>Don’t think that a person can only learn one way.</a:t>
            </a:r>
          </a:p>
          <a:p>
            <a:r>
              <a:rPr lang="en-US" dirty="0" smtClean="0"/>
              <a:t>Smells matter! Good Smells make for better learning AND repeated smells help recall (smell it in class, at night and then during the test)</a:t>
            </a:r>
          </a:p>
          <a:p>
            <a:endParaRPr lang="en-US" dirty="0" smtClean="0"/>
          </a:p>
          <a:p>
            <a:endParaRPr lang="en-US" dirty="0"/>
          </a:p>
        </p:txBody>
      </p:sp>
    </p:spTree>
    <p:extLst>
      <p:ext uri="{BB962C8B-B14F-4D97-AF65-F5344CB8AC3E}">
        <p14:creationId xmlns:p14="http://schemas.microsoft.com/office/powerpoint/2010/main" val="2389196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Hoggify</a:t>
            </a:r>
            <a:r>
              <a:rPr lang="en-US" dirty="0" smtClean="0"/>
              <a:t> a little health from your         Fred</a:t>
            </a:r>
            <a:endParaRPr lang="en-US" dirty="0"/>
          </a:p>
        </p:txBody>
      </p:sp>
      <p:sp>
        <p:nvSpPr>
          <p:cNvPr id="3" name="Content Placeholder 2"/>
          <p:cNvSpPr>
            <a:spLocks noGrp="1"/>
          </p:cNvSpPr>
          <p:nvPr>
            <p:ph idx="1"/>
          </p:nvPr>
        </p:nvSpPr>
        <p:spPr>
          <a:xfrm>
            <a:off x="1009443" y="1807361"/>
            <a:ext cx="7125112" cy="2383639"/>
          </a:xfrm>
        </p:spPr>
        <p:txBody>
          <a:bodyPr>
            <a:normAutofit/>
          </a:bodyPr>
          <a:lstStyle/>
          <a:p>
            <a:r>
              <a:rPr lang="en-US" sz="1600" dirty="0"/>
              <a:t>http://</a:t>
            </a:r>
            <a:r>
              <a:rPr lang="en-US" sz="1600" dirty="0" smtClean="0"/>
              <a:t>www.tecweb.org/styles/stylesframe.html</a:t>
            </a:r>
          </a:p>
          <a:p>
            <a:r>
              <a:rPr lang="en-US" sz="1600" dirty="0"/>
              <a:t>http://surfaquarium.com/MI</a:t>
            </a:r>
            <a:r>
              <a:rPr lang="en-US" sz="1600" dirty="0" smtClean="0"/>
              <a:t>/</a:t>
            </a:r>
          </a:p>
          <a:p>
            <a:r>
              <a:rPr lang="en-US" sz="1600" dirty="0"/>
              <a:t>http://</a:t>
            </a:r>
            <a:r>
              <a:rPr lang="en-US" sz="1600" dirty="0" smtClean="0"/>
              <a:t>www.ldrc.ca/projects/miinventory/miinventory.php</a:t>
            </a:r>
          </a:p>
          <a:p>
            <a:r>
              <a:rPr lang="en-US" sz="1600" dirty="0" smtClean="0"/>
              <a:t>Howard Gardner</a:t>
            </a:r>
          </a:p>
          <a:p>
            <a:r>
              <a:rPr lang="en-US" sz="1600" dirty="0"/>
              <a:t>http://www.cracked.com/article_19391_6-ways-your-sense-smell-secretly-controlling-your-mind.html</a:t>
            </a:r>
            <a:endParaRPr lang="en-US"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543300"/>
            <a:ext cx="4419600" cy="3314700"/>
          </a:xfrm>
          <a:prstGeom prst="rect">
            <a:avLst/>
          </a:prstGeom>
        </p:spPr>
      </p:pic>
      <p:sp>
        <p:nvSpPr>
          <p:cNvPr id="5" name="TextBox 4"/>
          <p:cNvSpPr txBox="1"/>
          <p:nvPr/>
        </p:nvSpPr>
        <p:spPr>
          <a:xfrm>
            <a:off x="1051247" y="5860197"/>
            <a:ext cx="3605543" cy="830997"/>
          </a:xfrm>
          <a:prstGeom prst="rect">
            <a:avLst/>
          </a:prstGeom>
          <a:noFill/>
        </p:spPr>
        <p:txBody>
          <a:bodyPr wrap="square" rtlCol="0">
            <a:spAutoFit/>
          </a:bodyPr>
          <a:lstStyle/>
          <a:p>
            <a:r>
              <a:rPr lang="en-US" sz="1200" dirty="0" smtClean="0"/>
              <a:t>Yoda said, “you must unlearn what you have learned.”  Be creative and open your mind to learning styles other than your preferred style and you’ll be a more effective teacher.  And also defeat the Empire.</a:t>
            </a:r>
            <a:endParaRPr lang="en-US" sz="1200" dirty="0"/>
          </a:p>
        </p:txBody>
      </p:sp>
    </p:spTree>
    <p:extLst>
      <p:ext uri="{BB962C8B-B14F-4D97-AF65-F5344CB8AC3E}">
        <p14:creationId xmlns:p14="http://schemas.microsoft.com/office/powerpoint/2010/main" val="2817671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where I got the pictures:</a:t>
            </a:r>
            <a:endParaRPr lang="en-US" dirty="0"/>
          </a:p>
        </p:txBody>
      </p:sp>
      <p:sp>
        <p:nvSpPr>
          <p:cNvPr id="3" name="Content Placeholder 2"/>
          <p:cNvSpPr>
            <a:spLocks noGrp="1"/>
          </p:cNvSpPr>
          <p:nvPr>
            <p:ph idx="1"/>
          </p:nvPr>
        </p:nvSpPr>
        <p:spPr>
          <a:xfrm>
            <a:off x="990600" y="2667000"/>
            <a:ext cx="7125112" cy="4051437"/>
          </a:xfrm>
        </p:spPr>
        <p:txBody>
          <a:bodyPr>
            <a:normAutofit/>
          </a:bodyPr>
          <a:lstStyle/>
          <a:p>
            <a:pPr marL="0" indent="0">
              <a:buNone/>
            </a:pPr>
            <a:r>
              <a:rPr lang="en-US" sz="1200" dirty="0"/>
              <a:t>Helen Keller images rudely stolen </a:t>
            </a:r>
            <a:r>
              <a:rPr lang="en-US" sz="1200" dirty="0" smtClean="0"/>
              <a:t>from: </a:t>
            </a:r>
            <a:endParaRPr lang="en-US" sz="1200" dirty="0"/>
          </a:p>
          <a:p>
            <a:pPr marL="0" indent="0">
              <a:buNone/>
            </a:pPr>
            <a:r>
              <a:rPr lang="en-US" sz="1200" dirty="0"/>
              <a:t>http://www.helenkellerbirthplace.org/helenkellerbio/helen_keller_birthplace2_bio.htm</a:t>
            </a:r>
          </a:p>
          <a:p>
            <a:pPr marL="0" indent="0">
              <a:buNone/>
            </a:pPr>
            <a:r>
              <a:rPr lang="en-US" sz="1200" dirty="0"/>
              <a:t>http://</a:t>
            </a:r>
            <a:r>
              <a:rPr lang="en-US" sz="1200" dirty="0" smtClean="0"/>
              <a:t>www.barewalls.com/pv-394458_Dwight-D-Eisenhower-Helen-Keller-1953.html</a:t>
            </a:r>
            <a:endParaRPr lang="en-US" sz="1200" dirty="0"/>
          </a:p>
          <a:p>
            <a:pPr marL="0" indent="0">
              <a:buNone/>
            </a:pPr>
            <a:r>
              <a:rPr lang="en-US" sz="1200" dirty="0" smtClean="0"/>
              <a:t>Disco Stu: http</a:t>
            </a:r>
            <a:r>
              <a:rPr lang="en-US" sz="1200" dirty="0"/>
              <a:t>://simpsonit.org/?</a:t>
            </a:r>
            <a:r>
              <a:rPr lang="en-US" sz="1200" dirty="0" smtClean="0"/>
              <a:t>sivu=hahmot/disco_stu</a:t>
            </a:r>
          </a:p>
          <a:p>
            <a:pPr marL="0" indent="0">
              <a:buNone/>
            </a:pPr>
            <a:r>
              <a:rPr lang="en-US" sz="1200" dirty="0" smtClean="0"/>
              <a:t>Spock: www.startrek.com</a:t>
            </a:r>
          </a:p>
          <a:p>
            <a:pPr marL="0" indent="0">
              <a:buNone/>
            </a:pPr>
            <a:r>
              <a:rPr lang="en-US" sz="1200" dirty="0" smtClean="0"/>
              <a:t>Atticus Finch: </a:t>
            </a:r>
            <a:r>
              <a:rPr lang="en-US" sz="1200" dirty="0"/>
              <a:t>http://www.sodahead.com/fun/whos-your-favorite-to-kill-a-mockingbird-character/question-827395</a:t>
            </a:r>
            <a:r>
              <a:rPr lang="en-US" sz="1200" dirty="0" smtClean="0"/>
              <a:t>/</a:t>
            </a:r>
          </a:p>
          <a:p>
            <a:pPr marL="0" indent="0">
              <a:buNone/>
            </a:pPr>
            <a:r>
              <a:rPr lang="en-US" sz="1200" dirty="0" smtClean="0"/>
              <a:t>Clark Kent: www.therpf.com</a:t>
            </a:r>
          </a:p>
          <a:p>
            <a:pPr marL="0" indent="0">
              <a:buNone/>
            </a:pPr>
            <a:r>
              <a:rPr lang="en-US" sz="1200" dirty="0" smtClean="0"/>
              <a:t>The Clintons: www.butlersheetmetal.com</a:t>
            </a:r>
          </a:p>
          <a:p>
            <a:pPr marL="0" indent="0">
              <a:buNone/>
            </a:pPr>
            <a:r>
              <a:rPr lang="en-US" sz="1200" dirty="0"/>
              <a:t>Hawkeye: http://</a:t>
            </a:r>
            <a:r>
              <a:rPr lang="en-US" sz="1200" dirty="0" smtClean="0"/>
              <a:t>www.proprofs.com/quiz-school/story.php?title=mash-4077-knowledge-test</a:t>
            </a:r>
          </a:p>
          <a:p>
            <a:pPr marL="0" indent="0">
              <a:buNone/>
            </a:pPr>
            <a:r>
              <a:rPr lang="en-US" sz="1200" dirty="0" smtClean="0"/>
              <a:t>Bert and Ernie: </a:t>
            </a:r>
            <a:r>
              <a:rPr lang="en-US" sz="1200" dirty="0"/>
              <a:t>http://thewordwarrior.wordpress.com/2009/11/14/on-toleration-and-the-muppets</a:t>
            </a:r>
            <a:r>
              <a:rPr lang="en-US" sz="1200" dirty="0" smtClean="0"/>
              <a:t>/</a:t>
            </a:r>
          </a:p>
          <a:p>
            <a:pPr marL="0" indent="0">
              <a:buNone/>
            </a:pPr>
            <a:r>
              <a:rPr lang="en-US" sz="1200" dirty="0" smtClean="0"/>
              <a:t>Sauron: www.johnhowe.com</a:t>
            </a:r>
          </a:p>
          <a:p>
            <a:pPr marL="0" indent="0">
              <a:buNone/>
            </a:pPr>
            <a:r>
              <a:rPr lang="en-US" sz="1200" dirty="0" smtClean="0"/>
              <a:t>Captain Kirk: www.spacetimenews.com</a:t>
            </a:r>
          </a:p>
          <a:p>
            <a:pPr marL="0" indent="0">
              <a:buNone/>
            </a:pPr>
            <a:r>
              <a:rPr lang="en-US" sz="1200" dirty="0" smtClean="0"/>
              <a:t>Bob Dylan: www.amazon.com</a:t>
            </a:r>
          </a:p>
          <a:p>
            <a:pPr marL="0" indent="0">
              <a:buNone/>
            </a:pPr>
            <a:r>
              <a:rPr lang="en-US" sz="1200" dirty="0" smtClean="0"/>
              <a:t>Charts: www.cafepress.com </a:t>
            </a:r>
            <a:r>
              <a:rPr lang="en-US" sz="1200" dirty="0"/>
              <a:t>and  http://24.media.tumblr.com/tumblr_kps623PdwQ1qzohf4o1_500.jpg</a:t>
            </a:r>
            <a:endParaRPr lang="en-US" sz="1200" dirty="0" smtClean="0"/>
          </a:p>
          <a:p>
            <a:pPr marL="0" indent="0">
              <a:buNone/>
            </a:pPr>
            <a:endParaRPr lang="en-US" sz="1200" dirty="0" smtClean="0">
              <a:solidFill>
                <a:schemeClr val="bg1"/>
              </a:solidFill>
            </a:endParaRPr>
          </a:p>
          <a:p>
            <a:pPr marL="0" indent="0">
              <a:buNone/>
            </a:pPr>
            <a:endParaRPr lang="en-US" sz="1200" dirty="0">
              <a:solidFill>
                <a:schemeClr val="bg1"/>
              </a:solidFill>
            </a:endParaRPr>
          </a:p>
          <a:p>
            <a:endParaRPr lang="en-US" dirty="0"/>
          </a:p>
        </p:txBody>
      </p:sp>
    </p:spTree>
    <p:extLst>
      <p:ext uri="{BB962C8B-B14F-4D97-AF65-F5344CB8AC3E}">
        <p14:creationId xmlns:p14="http://schemas.microsoft.com/office/powerpoint/2010/main" val="3932667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my contact information:	</a:t>
            </a:r>
            <a:endParaRPr lang="en-US" dirty="0"/>
          </a:p>
        </p:txBody>
      </p:sp>
      <p:sp>
        <p:nvSpPr>
          <p:cNvPr id="3" name="Content Placeholder 2"/>
          <p:cNvSpPr>
            <a:spLocks noGrp="1"/>
          </p:cNvSpPr>
          <p:nvPr>
            <p:ph idx="1"/>
          </p:nvPr>
        </p:nvSpPr>
        <p:spPr/>
        <p:txBody>
          <a:bodyPr/>
          <a:lstStyle/>
          <a:p>
            <a:r>
              <a:rPr lang="en-US" dirty="0" smtClean="0"/>
              <a:t>Isaac Robinson</a:t>
            </a:r>
          </a:p>
          <a:p>
            <a:r>
              <a:rPr lang="en-US" dirty="0" smtClean="0">
                <a:hlinkClick r:id="rId2"/>
              </a:rPr>
              <a:t>irobinson@neosho.edu</a:t>
            </a:r>
            <a:endParaRPr lang="en-US" dirty="0" smtClean="0"/>
          </a:p>
          <a:p>
            <a:r>
              <a:rPr lang="en-US" dirty="0" smtClean="0"/>
              <a:t>620-431-2820-509</a:t>
            </a:r>
          </a:p>
          <a:p>
            <a:pPr marL="82296"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352800"/>
            <a:ext cx="3505200" cy="262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0" y="6088843"/>
            <a:ext cx="5029200" cy="400110"/>
          </a:xfrm>
          <a:prstGeom prst="rect">
            <a:avLst/>
          </a:prstGeom>
          <a:noFill/>
        </p:spPr>
        <p:txBody>
          <a:bodyPr wrap="square" rtlCol="0">
            <a:spAutoFit/>
          </a:bodyPr>
          <a:lstStyle/>
          <a:p>
            <a:r>
              <a:rPr lang="en-US" sz="1000" dirty="0" smtClean="0"/>
              <a:t>The pictures and funny captions are there to help you remember stuff.  Nobody remembers Clip Art; good luck getting that big-glasses picture of Hilary Clinton out of your head.</a:t>
            </a:r>
            <a:endParaRPr lang="en-US" sz="1000" dirty="0"/>
          </a:p>
        </p:txBody>
      </p:sp>
    </p:spTree>
    <p:extLst>
      <p:ext uri="{BB962C8B-B14F-4D97-AF65-F5344CB8AC3E}">
        <p14:creationId xmlns:p14="http://schemas.microsoft.com/office/powerpoint/2010/main" val="267802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going to blow your mind.</a:t>
            </a:r>
            <a:endParaRPr lang="en-US" dirty="0"/>
          </a:p>
        </p:txBody>
      </p:sp>
      <p:sp>
        <p:nvSpPr>
          <p:cNvPr id="3" name="Content Placeholder 2"/>
          <p:cNvSpPr>
            <a:spLocks noGrp="1"/>
          </p:cNvSpPr>
          <p:nvPr>
            <p:ph idx="1"/>
          </p:nvPr>
        </p:nvSpPr>
        <p:spPr/>
        <p:txBody>
          <a:bodyPr>
            <a:normAutofit/>
          </a:bodyPr>
          <a:lstStyle/>
          <a:p>
            <a:r>
              <a:rPr lang="en-US" sz="1600" dirty="0" smtClean="0">
                <a:hlinkClick r:id="rId2"/>
              </a:rPr>
              <a:t>Watch this video.</a:t>
            </a:r>
            <a:endParaRPr lang="en-US" sz="1600" dirty="0"/>
          </a:p>
        </p:txBody>
      </p:sp>
    </p:spTree>
    <p:extLst>
      <p:ext uri="{BB962C8B-B14F-4D97-AF65-F5344CB8AC3E}">
        <p14:creationId xmlns:p14="http://schemas.microsoft.com/office/powerpoint/2010/main" val="702159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each learning style see?</a:t>
            </a:r>
            <a:endParaRPr lang="en-US" dirty="0"/>
          </a:p>
        </p:txBody>
      </p:sp>
      <p:sp>
        <p:nvSpPr>
          <p:cNvPr id="3" name="Content Placeholder 2"/>
          <p:cNvSpPr>
            <a:spLocks noGrp="1"/>
          </p:cNvSpPr>
          <p:nvPr>
            <p:ph idx="1"/>
          </p:nvPr>
        </p:nvSpPr>
        <p:spPr>
          <a:xfrm>
            <a:off x="990600" y="1752600"/>
            <a:ext cx="7125112" cy="4724400"/>
          </a:xfrm>
        </p:spPr>
        <p:txBody>
          <a:bodyPr>
            <a:normAutofit fontScale="92500" lnSpcReduction="20000"/>
          </a:bodyPr>
          <a:lstStyle/>
          <a:p>
            <a:r>
              <a:rPr lang="en-US" dirty="0"/>
              <a:t>1. </a:t>
            </a:r>
            <a:r>
              <a:rPr lang="en-US" dirty="0" smtClean="0"/>
              <a:t>Visual  </a:t>
            </a:r>
            <a:endParaRPr lang="en-US" dirty="0"/>
          </a:p>
          <a:p>
            <a:r>
              <a:rPr lang="en-US" dirty="0"/>
              <a:t>2. Verbal</a:t>
            </a:r>
          </a:p>
          <a:p>
            <a:r>
              <a:rPr lang="en-US" dirty="0"/>
              <a:t>3. Kinesthetic</a:t>
            </a:r>
          </a:p>
          <a:p>
            <a:r>
              <a:rPr lang="en-US" dirty="0"/>
              <a:t>4. Logical</a:t>
            </a:r>
          </a:p>
          <a:p>
            <a:r>
              <a:rPr lang="en-US" dirty="0"/>
              <a:t>5. Musical</a:t>
            </a:r>
          </a:p>
          <a:p>
            <a:r>
              <a:rPr lang="en-US" dirty="0"/>
              <a:t>6. Interpersonal</a:t>
            </a:r>
          </a:p>
          <a:p>
            <a:r>
              <a:rPr lang="en-US" dirty="0"/>
              <a:t>7. Intrapersonal</a:t>
            </a:r>
          </a:p>
          <a:p>
            <a:r>
              <a:rPr lang="en-US" dirty="0"/>
              <a:t>8. Existential</a:t>
            </a:r>
          </a:p>
          <a:p>
            <a:r>
              <a:rPr lang="en-US" dirty="0"/>
              <a:t>9. Naturalist</a:t>
            </a:r>
          </a:p>
          <a:p>
            <a:pPr marL="0" indent="0">
              <a:buNone/>
            </a:pPr>
            <a:r>
              <a:rPr lang="en-US" dirty="0"/>
              <a:t> </a:t>
            </a:r>
            <a:r>
              <a:rPr lang="en-US" dirty="0" smtClean="0"/>
              <a:t>                                      </a:t>
            </a:r>
            <a:r>
              <a:rPr lang="en-US" sz="1050" dirty="0" smtClean="0"/>
              <a:t>He doesn’t know he’s not really playing a guitar.</a:t>
            </a:r>
            <a:endParaRPr lang="en-US" sz="105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600200"/>
            <a:ext cx="3719491" cy="3752850"/>
          </a:xfrm>
          <a:prstGeom prst="rect">
            <a:avLst/>
          </a:prstGeom>
        </p:spPr>
      </p:pic>
    </p:spTree>
    <p:extLst>
      <p:ext uri="{BB962C8B-B14F-4D97-AF65-F5344CB8AC3E}">
        <p14:creationId xmlns:p14="http://schemas.microsoft.com/office/powerpoint/2010/main" val="200709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Visual/Spatial Style</a:t>
            </a:r>
            <a:endParaRPr lang="en-US" dirty="0"/>
          </a:p>
        </p:txBody>
      </p:sp>
      <p:sp>
        <p:nvSpPr>
          <p:cNvPr id="3" name="Content Placeholder 2"/>
          <p:cNvSpPr>
            <a:spLocks noGrp="1"/>
          </p:cNvSpPr>
          <p:nvPr>
            <p:ph idx="1"/>
          </p:nvPr>
        </p:nvSpPr>
        <p:spPr>
          <a:xfrm>
            <a:off x="1009443" y="1807361"/>
            <a:ext cx="7125112" cy="1926439"/>
          </a:xfrm>
        </p:spPr>
        <p:txBody>
          <a:bodyPr>
            <a:normAutofit fontScale="92500" lnSpcReduction="20000"/>
          </a:bodyPr>
          <a:lstStyle/>
          <a:p>
            <a:pPr marL="0" indent="0">
              <a:buNone/>
            </a:pPr>
            <a:r>
              <a:rPr lang="en-US" sz="3000" u="sng" dirty="0" smtClean="0"/>
              <a:t>Visual/Spatial</a:t>
            </a:r>
            <a:r>
              <a:rPr lang="en-US" sz="3000" dirty="0" smtClean="0"/>
              <a:t> – spatial reasoning, imagination, fine motor control</a:t>
            </a:r>
            <a:r>
              <a:rPr lang="en-US" dirty="0" smtClean="0"/>
              <a:t>, “see ideas”, seek visual stimulation, visual arts, like to change their physical environment, physically SEE the concept in action </a:t>
            </a:r>
            <a:endParaRPr lang="en-US" dirty="0"/>
          </a:p>
        </p:txBody>
      </p:sp>
      <p:sp>
        <p:nvSpPr>
          <p:cNvPr id="5" name="TextBox 4"/>
          <p:cNvSpPr txBox="1"/>
          <p:nvPr/>
        </p:nvSpPr>
        <p:spPr>
          <a:xfrm>
            <a:off x="6477000" y="6182380"/>
            <a:ext cx="2590800" cy="523220"/>
          </a:xfrm>
          <a:prstGeom prst="rect">
            <a:avLst/>
          </a:prstGeom>
          <a:noFill/>
        </p:spPr>
        <p:txBody>
          <a:bodyPr wrap="square" rtlCol="0">
            <a:spAutoFit/>
          </a:bodyPr>
          <a:lstStyle/>
          <a:p>
            <a:r>
              <a:rPr lang="en-US" sz="1400" dirty="0" smtClean="0"/>
              <a:t>Helen Keller was not a visual/spatial learner.</a:t>
            </a:r>
            <a:endParaRPr lang="en-US"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505200"/>
            <a:ext cx="2474976" cy="3200400"/>
          </a:xfrm>
          <a:prstGeom prst="rect">
            <a:avLst/>
          </a:prstGeom>
        </p:spPr>
      </p:pic>
    </p:spTree>
    <p:extLst>
      <p:ext uri="{BB962C8B-B14F-4D97-AF65-F5344CB8AC3E}">
        <p14:creationId xmlns:p14="http://schemas.microsoft.com/office/powerpoint/2010/main" val="2733044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That’ll learn ‘</a:t>
            </a:r>
            <a:r>
              <a:rPr lang="en-US" dirty="0" err="1" smtClean="0"/>
              <a:t>em</a:t>
            </a:r>
            <a:r>
              <a:rPr lang="en-US" dirty="0" smtClean="0"/>
              <a:t>! </a:t>
            </a:r>
            <a:endParaRPr lang="en-US" dirty="0"/>
          </a:p>
        </p:txBody>
      </p:sp>
      <p:sp>
        <p:nvSpPr>
          <p:cNvPr id="3" name="Content Placeholder 2"/>
          <p:cNvSpPr>
            <a:spLocks noGrp="1"/>
          </p:cNvSpPr>
          <p:nvPr>
            <p:ph idx="1"/>
          </p:nvPr>
        </p:nvSpPr>
        <p:spPr>
          <a:xfrm>
            <a:off x="1009443" y="1807361"/>
            <a:ext cx="7125112" cy="2459839"/>
          </a:xfrm>
        </p:spPr>
        <p:txBody>
          <a:bodyPr>
            <a:normAutofit fontScale="85000" lnSpcReduction="20000"/>
          </a:bodyPr>
          <a:lstStyle/>
          <a:p>
            <a:r>
              <a:rPr lang="en-US" dirty="0" smtClean="0"/>
              <a:t>Let them move around (see other views)</a:t>
            </a:r>
          </a:p>
          <a:p>
            <a:r>
              <a:rPr lang="en-US" dirty="0" smtClean="0"/>
              <a:t>Visually stimulating classroom (be careful!)</a:t>
            </a:r>
          </a:p>
          <a:p>
            <a:r>
              <a:rPr lang="en-US" dirty="0" smtClean="0"/>
              <a:t>Brainstorming</a:t>
            </a:r>
          </a:p>
          <a:p>
            <a:r>
              <a:rPr lang="en-US" dirty="0" smtClean="0"/>
              <a:t>Videos/computers/overhead projector</a:t>
            </a:r>
          </a:p>
          <a:p>
            <a:r>
              <a:rPr lang="en-US" dirty="0" smtClean="0"/>
              <a:t>Projects that allow them to make visuals</a:t>
            </a:r>
          </a:p>
          <a:p>
            <a:r>
              <a:rPr lang="en-US" dirty="0" smtClean="0"/>
              <a:t>Let them see the concept in action.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268709"/>
            <a:ext cx="3048000" cy="2455333"/>
          </a:xfrm>
          <a:prstGeom prst="rect">
            <a:avLst/>
          </a:prstGeom>
        </p:spPr>
      </p:pic>
      <p:sp>
        <p:nvSpPr>
          <p:cNvPr id="5" name="TextBox 4"/>
          <p:cNvSpPr txBox="1"/>
          <p:nvPr/>
        </p:nvSpPr>
        <p:spPr>
          <a:xfrm>
            <a:off x="4191000" y="6373345"/>
            <a:ext cx="1866473" cy="307777"/>
          </a:xfrm>
          <a:prstGeom prst="rect">
            <a:avLst/>
          </a:prstGeom>
          <a:noFill/>
        </p:spPr>
        <p:txBody>
          <a:bodyPr wrap="none" rtlCol="0">
            <a:spAutoFit/>
          </a:bodyPr>
          <a:lstStyle/>
          <a:p>
            <a:r>
              <a:rPr lang="en-US" sz="1400" dirty="0" smtClean="0"/>
              <a:t>Sauron learned visually.</a:t>
            </a:r>
            <a:endParaRPr lang="en-US" sz="1400" dirty="0"/>
          </a:p>
        </p:txBody>
      </p:sp>
    </p:spTree>
    <p:extLst>
      <p:ext uri="{BB962C8B-B14F-4D97-AF65-F5344CB8AC3E}">
        <p14:creationId xmlns:p14="http://schemas.microsoft.com/office/powerpoint/2010/main" val="96251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Verbal/Linguistic Style</a:t>
            </a:r>
            <a:endParaRPr lang="en-US" dirty="0"/>
          </a:p>
        </p:txBody>
      </p:sp>
      <p:sp>
        <p:nvSpPr>
          <p:cNvPr id="3" name="Content Placeholder 2"/>
          <p:cNvSpPr>
            <a:spLocks noGrp="1"/>
          </p:cNvSpPr>
          <p:nvPr>
            <p:ph idx="1"/>
          </p:nvPr>
        </p:nvSpPr>
        <p:spPr>
          <a:xfrm>
            <a:off x="1009443" y="1807361"/>
            <a:ext cx="7125112" cy="2231239"/>
          </a:xfrm>
        </p:spPr>
        <p:txBody>
          <a:bodyPr>
            <a:normAutofit fontScale="92500" lnSpcReduction="10000"/>
          </a:bodyPr>
          <a:lstStyle/>
          <a:p>
            <a:pPr marL="0" indent="0">
              <a:buNone/>
            </a:pPr>
            <a:r>
              <a:rPr lang="en-US" u="sng" dirty="0" smtClean="0"/>
              <a:t>Verbal/Linguistic</a:t>
            </a:r>
            <a:r>
              <a:rPr lang="en-US" dirty="0" smtClean="0"/>
              <a:t> – good spellers, like puns and word games, may develop own language, hear words when thinking, like lecture, discussion and essay, are good story-tellers, use descriptive language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354" y="3962400"/>
            <a:ext cx="2389909" cy="2819400"/>
          </a:xfrm>
          <a:prstGeom prst="rect">
            <a:avLst/>
          </a:prstGeom>
        </p:spPr>
      </p:pic>
      <p:sp>
        <p:nvSpPr>
          <p:cNvPr id="5" name="TextBox 4"/>
          <p:cNvSpPr txBox="1"/>
          <p:nvPr/>
        </p:nvSpPr>
        <p:spPr>
          <a:xfrm>
            <a:off x="6400800" y="5983069"/>
            <a:ext cx="2667000" cy="646331"/>
          </a:xfrm>
          <a:prstGeom prst="rect">
            <a:avLst/>
          </a:prstGeom>
          <a:noFill/>
        </p:spPr>
        <p:txBody>
          <a:bodyPr wrap="square" rtlCol="0">
            <a:spAutoFit/>
          </a:bodyPr>
          <a:lstStyle/>
          <a:p>
            <a:r>
              <a:rPr lang="en-US" sz="1200" dirty="0" smtClean="0"/>
              <a:t>Helen Keller was not a Verbal/Linguistic learner, either, Alexander.</a:t>
            </a:r>
            <a:endParaRPr lang="en-US" sz="1200" dirty="0"/>
          </a:p>
        </p:txBody>
      </p:sp>
    </p:spTree>
    <p:extLst>
      <p:ext uri="{BB962C8B-B14F-4D97-AF65-F5344CB8AC3E}">
        <p14:creationId xmlns:p14="http://schemas.microsoft.com/office/powerpoint/2010/main" val="3113369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That’ll learn ‘em!</a:t>
            </a:r>
            <a:endParaRPr lang="en-US" dirty="0"/>
          </a:p>
        </p:txBody>
      </p:sp>
      <p:sp>
        <p:nvSpPr>
          <p:cNvPr id="5" name="Content Placeholder 4"/>
          <p:cNvSpPr>
            <a:spLocks noGrp="1"/>
          </p:cNvSpPr>
          <p:nvPr>
            <p:ph idx="1"/>
          </p:nvPr>
        </p:nvSpPr>
        <p:spPr>
          <a:xfrm>
            <a:off x="1009443" y="1676401"/>
            <a:ext cx="7125112" cy="2514599"/>
          </a:xfrm>
        </p:spPr>
        <p:txBody>
          <a:bodyPr>
            <a:normAutofit fontScale="85000" lnSpcReduction="20000"/>
          </a:bodyPr>
          <a:lstStyle/>
          <a:p>
            <a:r>
              <a:rPr lang="en-US" dirty="0" smtClean="0"/>
              <a:t>Auditory learners learn by hearing things.</a:t>
            </a:r>
          </a:p>
          <a:p>
            <a:r>
              <a:rPr lang="en-US" dirty="0" smtClean="0"/>
              <a:t>Vocabulary words</a:t>
            </a:r>
          </a:p>
          <a:p>
            <a:r>
              <a:rPr lang="en-US" dirty="0" smtClean="0"/>
              <a:t>Journals and reflection using words</a:t>
            </a:r>
          </a:p>
          <a:p>
            <a:r>
              <a:rPr lang="en-US" dirty="0" smtClean="0"/>
              <a:t>Speeches and acting</a:t>
            </a:r>
          </a:p>
          <a:p>
            <a:r>
              <a:rPr lang="en-US" dirty="0" smtClean="0"/>
              <a:t>Let them talk and ask questions.</a:t>
            </a:r>
          </a:p>
          <a:p>
            <a:r>
              <a:rPr lang="en-US" dirty="0" smtClean="0"/>
              <a:t>Let them answer them, too.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200400"/>
            <a:ext cx="3510643" cy="3276600"/>
          </a:xfrm>
          <a:prstGeom prst="rect">
            <a:avLst/>
          </a:prstGeom>
        </p:spPr>
      </p:pic>
      <p:sp>
        <p:nvSpPr>
          <p:cNvPr id="7" name="TextBox 6"/>
          <p:cNvSpPr txBox="1"/>
          <p:nvPr/>
        </p:nvSpPr>
        <p:spPr>
          <a:xfrm>
            <a:off x="1371600" y="5334000"/>
            <a:ext cx="4738543" cy="584775"/>
          </a:xfrm>
          <a:prstGeom prst="rect">
            <a:avLst/>
          </a:prstGeom>
          <a:noFill/>
        </p:spPr>
        <p:txBody>
          <a:bodyPr wrap="square" rtlCol="0">
            <a:spAutoFit/>
          </a:bodyPr>
          <a:lstStyle/>
          <a:p>
            <a:r>
              <a:rPr lang="en-US" sz="1600" dirty="0" smtClean="0"/>
              <a:t>Don’t be deceived, some auditory learners will try to take over your class.</a:t>
            </a:r>
            <a:endParaRPr lang="en-US" sz="1600" dirty="0"/>
          </a:p>
        </p:txBody>
      </p:sp>
    </p:spTree>
    <p:extLst>
      <p:ext uri="{BB962C8B-B14F-4D97-AF65-F5344CB8AC3E}">
        <p14:creationId xmlns:p14="http://schemas.microsoft.com/office/powerpoint/2010/main" val="3159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Kinesthetic Style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4114800"/>
            <a:ext cx="3369972" cy="2613025"/>
          </a:xfrm>
        </p:spPr>
      </p:pic>
      <p:sp>
        <p:nvSpPr>
          <p:cNvPr id="7" name="TextBox 6"/>
          <p:cNvSpPr txBox="1"/>
          <p:nvPr/>
        </p:nvSpPr>
        <p:spPr>
          <a:xfrm>
            <a:off x="5638801" y="4876800"/>
            <a:ext cx="3048000" cy="830997"/>
          </a:xfrm>
          <a:prstGeom prst="rect">
            <a:avLst/>
          </a:prstGeom>
          <a:noFill/>
        </p:spPr>
        <p:txBody>
          <a:bodyPr wrap="square" rtlCol="0">
            <a:spAutoFit/>
          </a:bodyPr>
          <a:lstStyle/>
          <a:p>
            <a:r>
              <a:rPr lang="en-US" sz="1600" dirty="0" smtClean="0"/>
              <a:t>President Eisenhower finds out that Helen Keller was a kinesthetic learner.</a:t>
            </a:r>
            <a:endParaRPr lang="en-US" sz="1600" dirty="0"/>
          </a:p>
        </p:txBody>
      </p:sp>
      <p:sp>
        <p:nvSpPr>
          <p:cNvPr id="10" name="TextBox 9"/>
          <p:cNvSpPr txBox="1"/>
          <p:nvPr/>
        </p:nvSpPr>
        <p:spPr>
          <a:xfrm>
            <a:off x="1143000" y="1725036"/>
            <a:ext cx="7086600" cy="1200329"/>
          </a:xfrm>
          <a:prstGeom prst="rect">
            <a:avLst/>
          </a:prstGeom>
          <a:noFill/>
        </p:spPr>
        <p:txBody>
          <a:bodyPr wrap="square" rtlCol="0">
            <a:spAutoFit/>
          </a:bodyPr>
          <a:lstStyle/>
          <a:p>
            <a:r>
              <a:rPr lang="en-US" u="sng" dirty="0" smtClean="0"/>
              <a:t>Bodily/Kinesthetic</a:t>
            </a:r>
            <a:r>
              <a:rPr lang="en-US" dirty="0" smtClean="0"/>
              <a:t> – body contact, physical movement, balance and poise, quick and intuitive response to physical stimulus, hands-on, large gestures, can do hands-on activities for extended periods of time</a:t>
            </a:r>
            <a:endParaRPr lang="en-US" dirty="0"/>
          </a:p>
        </p:txBody>
      </p:sp>
    </p:spTree>
    <p:extLst>
      <p:ext uri="{BB962C8B-B14F-4D97-AF65-F5344CB8AC3E}">
        <p14:creationId xmlns:p14="http://schemas.microsoft.com/office/powerpoint/2010/main" val="9644970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1905</TotalTime>
  <Words>1499</Words>
  <Application>Microsoft Office PowerPoint</Application>
  <PresentationFormat>On-screen Show (4:3)</PresentationFormat>
  <Paragraphs>167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Learning Styles or Multiple Intelligences or Best Practices for Paradigm-shifting Meta-cognition Instruction as it Applies to the Educational Environment Zeitgeist for the Modern Facilitator/Learner Accountability Relationship Ethos</vt:lpstr>
      <vt:lpstr>The current learning styles.</vt:lpstr>
      <vt:lpstr>I’m going to blow your mind.</vt:lpstr>
      <vt:lpstr>What did each learning style see?</vt:lpstr>
      <vt:lpstr>Meet the Visual/Spatial Style</vt:lpstr>
      <vt:lpstr>That’ll learn ‘em! </vt:lpstr>
      <vt:lpstr>Meet the Verbal/Linguistic Style</vt:lpstr>
      <vt:lpstr>That’ll learn ‘em!</vt:lpstr>
      <vt:lpstr>Meet the Kinesthetic Style</vt:lpstr>
      <vt:lpstr>That’ll learn ‘em!</vt:lpstr>
      <vt:lpstr>Meet the Logical Style</vt:lpstr>
      <vt:lpstr>That’ll learn ‘em!</vt:lpstr>
      <vt:lpstr>Meet the Musical Style</vt:lpstr>
      <vt:lpstr>That’ll learn ‘em!</vt:lpstr>
      <vt:lpstr>Meet the Interpersonal Style </vt:lpstr>
      <vt:lpstr>That’ll learn ‘em!</vt:lpstr>
      <vt:lpstr>Meet the Intrapersonal Style</vt:lpstr>
      <vt:lpstr>That’ll learn ‘em!</vt:lpstr>
      <vt:lpstr>Meet the Existential Style</vt:lpstr>
      <vt:lpstr>That’ll learn ‘em!</vt:lpstr>
      <vt:lpstr>Meet the Naturalist Style </vt:lpstr>
      <vt:lpstr>That’ll learn ‘em!</vt:lpstr>
      <vt:lpstr>Tips </vt:lpstr>
      <vt:lpstr>Hoggify a little health from your         Fred</vt:lpstr>
      <vt:lpstr>Here’s where I got the pictures:</vt:lpstr>
      <vt:lpstr>Here’s my contact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Learning Styles</dc:title>
  <dc:creator>Isaac Robinson</dc:creator>
  <cp:lastModifiedBy>Isaac Robinson</cp:lastModifiedBy>
  <cp:revision>46</cp:revision>
  <dcterms:created xsi:type="dcterms:W3CDTF">2011-11-14T15:48:34Z</dcterms:created>
  <dcterms:modified xsi:type="dcterms:W3CDTF">2014-03-27T20:18:58Z</dcterms:modified>
</cp:coreProperties>
</file>