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68" r:id="rId2"/>
    <p:sldId id="269" r:id="rId3"/>
    <p:sldId id="270" r:id="rId4"/>
    <p:sldId id="263" r:id="rId5"/>
    <p:sldId id="271" r:id="rId6"/>
    <p:sldId id="275" r:id="rId7"/>
    <p:sldId id="272" r:id="rId8"/>
    <p:sldId id="273" r:id="rId9"/>
    <p:sldId id="262" r:id="rId10"/>
    <p:sldId id="259" r:id="rId11"/>
    <p:sldId id="258" r:id="rId12"/>
    <p:sldId id="267"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6" autoAdjust="0"/>
    <p:restoredTop sz="94673" autoAdjust="0"/>
  </p:normalViewPr>
  <p:slideViewPr>
    <p:cSldViewPr>
      <p:cViewPr varScale="1">
        <p:scale>
          <a:sx n="104" d="100"/>
          <a:sy n="104"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26E1F-7EC0-4940-BBA6-26F98DA191CC}" type="datetimeFigureOut">
              <a:rPr lang="en-US" smtClean="0"/>
              <a:pPr/>
              <a:t>7/27/2011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78544-3384-4B3B-A566-E91F5783DF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978544-3384-4B3B-A566-E91F5783DF9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DF669F2-030F-4F9F-8D82-3D8F95D198DE}" type="datetimeFigureOut">
              <a:rPr lang="en-US" smtClean="0"/>
              <a:pPr/>
              <a:t>7/27/2011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B24540F-604F-4511-8055-518707D3C59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slow">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669F2-030F-4F9F-8D82-3D8F95D198DE}"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669F2-030F-4F9F-8D82-3D8F95D198DE}"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F669F2-030F-4F9F-8D82-3D8F95D198DE}"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DF669F2-030F-4F9F-8D82-3D8F95D198DE}" type="datetimeFigureOut">
              <a:rPr lang="en-US" smtClean="0"/>
              <a:pPr/>
              <a:t>7/27/2011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B24540F-604F-4511-8055-518707D3C59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F669F2-030F-4F9F-8D82-3D8F95D198DE}"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DF669F2-030F-4F9F-8D82-3D8F95D198DE}" type="datetimeFigureOut">
              <a:rPr lang="en-US" smtClean="0"/>
              <a:pPr/>
              <a:t>7/27/2011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DF669F2-030F-4F9F-8D82-3D8F95D198DE}" type="datetimeFigureOut">
              <a:rPr lang="en-US" smtClean="0"/>
              <a:pPr/>
              <a:t>7/27/2011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669F2-030F-4F9F-8D82-3D8F95D198DE}" type="datetimeFigureOut">
              <a:rPr lang="en-US" smtClean="0"/>
              <a:pPr/>
              <a:t>7/27/2011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DF669F2-030F-4F9F-8D82-3D8F95D198DE}"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DF669F2-030F-4F9F-8D82-3D8F95D198DE}" type="datetimeFigureOut">
              <a:rPr lang="en-US" smtClean="0"/>
              <a:pPr/>
              <a:t>7/27/2011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24540F-604F-4511-8055-518707D3C59F}" type="slidenum">
              <a:rPr lang="en-US" smtClean="0"/>
              <a:pPr/>
              <a:t>‹#›</a:t>
            </a:fld>
            <a:endParaRPr lang="en-US"/>
          </a:p>
        </p:txBody>
      </p:sp>
    </p:spTree>
  </p:cSld>
  <p:clrMapOvr>
    <a:masterClrMapping/>
  </p:clrMapOvr>
  <p:transition spd="slow">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DF669F2-030F-4F9F-8D82-3D8F95D198DE}" type="datetimeFigureOut">
              <a:rPr lang="en-US" smtClean="0"/>
              <a:pPr/>
              <a:t>7/27/2011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B24540F-604F-4511-8055-518707D3C59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slow">
    <p:wipe dir="u"/>
  </p:transition>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ecentearthquakes.net/resources/EarthquakeFreewayCa1989.jpg" TargetMode="External"/><Relationship Id="rId2" Type="http://schemas.openxmlformats.org/officeDocument/2006/relationships/hyperlink" Target="http://sciencespot.net/Pages/classearth.html#Anchor3" TargetMode="External"/><Relationship Id="rId1" Type="http://schemas.openxmlformats.org/officeDocument/2006/relationships/slideLayout" Target="../slideLayouts/slideLayout2.xml"/><Relationship Id="rId5" Type="http://schemas.openxmlformats.org/officeDocument/2006/relationships/hyperlink" Target="http://earthquake.usgs.gov/learn/glossary/?termID=167&amp;alpha=S" TargetMode="External"/><Relationship Id="rId4" Type="http://schemas.openxmlformats.org/officeDocument/2006/relationships/hyperlink" Target="http://media.photobucket.com/image/earthquakes/mscalla_lily/earthquake.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hyperlink" Target="http://www.google.com/imgres?imgurl=http://phobos.ramapo.edu/~erainfor/SW04/07MCfault.JPG&amp;imgrefurl=http://phobos.ramapo.edu/~erainfor/SW04/Jan07MC.html&amp;usg=__tb1F97QomSv2_7QCf7kz8C2wF5w=&amp;h=385&amp;w=513&amp;sz=143&amp;hl=en&amp;start=29&amp;um=1&amp;itbs=1&amp;tbnid=UPoTCR-jvmnjOM:&amp;tbnh=98&amp;tbnw=131&amp;prev=/images?q=faults&amp;start=20&amp;um=1&amp;hl=en&amp;safe=active&amp;sa=N&amp;rls=com.microsoft:en-US&amp;as_st=y&amp;ndsp=20&amp;tbs=isch:1,itp:phot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C00000"/>
                </a:solidFill>
              </a:rPr>
              <a:t>Faults, Earthquakes and Uplift</a:t>
            </a:r>
            <a:endParaRPr lang="en-US" dirty="0">
              <a:solidFill>
                <a:srgbClr val="C00000"/>
              </a:solidFill>
            </a:endParaRPr>
          </a:p>
        </p:txBody>
      </p:sp>
      <p:sp>
        <p:nvSpPr>
          <p:cNvPr id="3" name="Content Placeholder 2"/>
          <p:cNvSpPr>
            <a:spLocks noGrp="1"/>
          </p:cNvSpPr>
          <p:nvPr>
            <p:ph type="subTitle" idx="1"/>
          </p:nvPr>
        </p:nvSpPr>
        <p:spPr/>
        <p:txBody>
          <a:bodyPr>
            <a:normAutofit/>
          </a:bodyPr>
          <a:lstStyle/>
          <a:p>
            <a:r>
              <a:rPr lang="en-US" sz="4400" dirty="0" smtClean="0">
                <a:solidFill>
                  <a:srgbClr val="FF0000"/>
                </a:solidFill>
                <a:latin typeface="+mj-lt"/>
              </a:rPr>
              <a:t>Move it, move it !!</a:t>
            </a:r>
            <a:endParaRPr lang="en-US" sz="4400" dirty="0">
              <a:solidFill>
                <a:srgbClr val="FF0000"/>
              </a:solidFill>
              <a:latin typeface="+mj-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TRT\pictures\Timp Cave 238.jpg"/>
          <p:cNvPicPr>
            <a:picLocks noChangeAspect="1" noChangeArrowheads="1"/>
          </p:cNvPicPr>
          <p:nvPr/>
        </p:nvPicPr>
        <p:blipFill>
          <a:blip r:embed="rId2" cstate="print"/>
          <a:srcRect/>
          <a:stretch>
            <a:fillRect/>
          </a:stretch>
        </p:blipFill>
        <p:spPr bwMode="auto">
          <a:xfrm>
            <a:off x="1600200" y="0"/>
            <a:ext cx="8153400" cy="6858000"/>
          </a:xfrm>
          <a:prstGeom prst="rect">
            <a:avLst/>
          </a:prstGeom>
          <a:noFill/>
        </p:spPr>
      </p:pic>
      <p:sp>
        <p:nvSpPr>
          <p:cNvPr id="5" name="Title 4"/>
          <p:cNvSpPr>
            <a:spLocks noGrp="1"/>
          </p:cNvSpPr>
          <p:nvPr>
            <p:ph type="title"/>
          </p:nvPr>
        </p:nvSpPr>
        <p:spPr>
          <a:xfrm>
            <a:off x="685800" y="457200"/>
            <a:ext cx="7239000" cy="1143000"/>
          </a:xfrm>
        </p:spPr>
        <p:txBody>
          <a:bodyPr/>
          <a:lstStyle/>
          <a:p>
            <a:r>
              <a:rPr lang="en-US" dirty="0" smtClean="0">
                <a:solidFill>
                  <a:srgbClr val="C00000"/>
                </a:solidFill>
              </a:rPr>
              <a:t>Uplift</a:t>
            </a:r>
            <a:endParaRPr lang="en-US" dirty="0">
              <a:solidFill>
                <a:srgbClr val="C00000"/>
              </a:solidFill>
            </a:endParaRPr>
          </a:p>
        </p:txBody>
      </p:sp>
      <p:sp>
        <p:nvSpPr>
          <p:cNvPr id="6" name="Content Placeholder 5"/>
          <p:cNvSpPr>
            <a:spLocks noGrp="1"/>
          </p:cNvSpPr>
          <p:nvPr>
            <p:ph idx="1"/>
          </p:nvPr>
        </p:nvSpPr>
        <p:spPr>
          <a:xfrm>
            <a:off x="-304800" y="457200"/>
            <a:ext cx="2743200" cy="6400800"/>
          </a:xfrm>
        </p:spPr>
        <p:txBody>
          <a:bodyPr>
            <a:normAutofit fontScale="70000" lnSpcReduction="20000"/>
          </a:bodyPr>
          <a:lstStyle/>
          <a:p>
            <a:pPr>
              <a:buNone/>
            </a:pPr>
            <a:r>
              <a:rPr lang="en-US" b="1" dirty="0" smtClean="0">
                <a:solidFill>
                  <a:schemeClr val="bg1"/>
                </a:solidFill>
              </a:rPr>
              <a:t>     ■ Uplift often occurs throughout mountain regions as the crust of the earth thrusts upward.  ■Uplift typically occurs as a result of earthquakes and mountain building. </a:t>
            </a:r>
          </a:p>
          <a:p>
            <a:pPr>
              <a:buNone/>
            </a:pPr>
            <a:r>
              <a:rPr lang="en-US" b="1" dirty="0" smtClean="0">
                <a:solidFill>
                  <a:schemeClr val="bg1"/>
                </a:solidFill>
              </a:rPr>
              <a:t>       ■ Many different examples of uplift can be seen in Timpanogos National Monument and throughout Utah.  </a:t>
            </a:r>
            <a:endParaRPr lang="en-US" b="1" dirty="0">
              <a:solidFill>
                <a:schemeClr val="bg1"/>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P:\Park Photos\Budd's ParkPics Fall 2009\P1010692.JPG"/>
          <p:cNvPicPr>
            <a:picLocks noChangeAspect="1" noChangeArrowheads="1"/>
          </p:cNvPicPr>
          <p:nvPr/>
        </p:nvPicPr>
        <p:blipFill>
          <a:blip r:embed="rId2" cstate="print"/>
          <a:srcRect/>
          <a:stretch>
            <a:fillRect/>
          </a:stretch>
        </p:blipFill>
        <p:spPr bwMode="auto">
          <a:xfrm>
            <a:off x="4495800" y="3276600"/>
            <a:ext cx="3657600" cy="3581400"/>
          </a:xfrm>
          <a:prstGeom prst="rect">
            <a:avLst/>
          </a:prstGeom>
          <a:noFill/>
        </p:spPr>
      </p:pic>
      <p:pic>
        <p:nvPicPr>
          <p:cNvPr id="4099" name="Picture 3" descr="P:\Park Photos\Budd's ParkPics Fall 2009\P1010675.JPG"/>
          <p:cNvPicPr>
            <a:picLocks noChangeAspect="1" noChangeArrowheads="1"/>
          </p:cNvPicPr>
          <p:nvPr/>
        </p:nvPicPr>
        <p:blipFill>
          <a:blip r:embed="rId3" cstate="print"/>
          <a:srcRect/>
          <a:stretch>
            <a:fillRect/>
          </a:stretch>
        </p:blipFill>
        <p:spPr bwMode="auto">
          <a:xfrm>
            <a:off x="0" y="0"/>
            <a:ext cx="4495800" cy="3352800"/>
          </a:xfrm>
          <a:prstGeom prst="rect">
            <a:avLst/>
          </a:prstGeom>
          <a:noFill/>
        </p:spPr>
      </p:pic>
      <p:sp>
        <p:nvSpPr>
          <p:cNvPr id="9" name="Title 8"/>
          <p:cNvSpPr>
            <a:spLocks noGrp="1"/>
          </p:cNvSpPr>
          <p:nvPr>
            <p:ph type="title"/>
          </p:nvPr>
        </p:nvSpPr>
        <p:spPr/>
        <p:txBody>
          <a:bodyPr/>
          <a:lstStyle/>
          <a:p>
            <a:pPr algn="l"/>
            <a:r>
              <a:rPr lang="en-US" dirty="0" smtClean="0">
                <a:solidFill>
                  <a:srgbClr val="C00000"/>
                </a:solidFill>
              </a:rPr>
              <a:t>UPLIFT</a:t>
            </a:r>
            <a:endParaRPr lang="en-US" dirty="0">
              <a:solidFill>
                <a:srgbClr val="C00000"/>
              </a:solidFill>
            </a:endParaRPr>
          </a:p>
        </p:txBody>
      </p:sp>
      <p:pic>
        <p:nvPicPr>
          <p:cNvPr id="4098" name="Picture 2" descr="P:\Park Photos\cave trail\cave trail 238.jpg"/>
          <p:cNvPicPr>
            <a:picLocks noChangeAspect="1" noChangeArrowheads="1"/>
          </p:cNvPicPr>
          <p:nvPr/>
        </p:nvPicPr>
        <p:blipFill>
          <a:blip r:embed="rId4" cstate="print"/>
          <a:srcRect/>
          <a:stretch>
            <a:fillRect/>
          </a:stretch>
        </p:blipFill>
        <p:spPr bwMode="auto">
          <a:xfrm>
            <a:off x="4495800" y="0"/>
            <a:ext cx="3678238" cy="3352800"/>
          </a:xfrm>
          <a:prstGeom prst="rect">
            <a:avLst/>
          </a:prstGeom>
          <a:noFill/>
        </p:spPr>
      </p:pic>
      <p:pic>
        <p:nvPicPr>
          <p:cNvPr id="4100" name="Picture 4" descr="P:\Park Photos\Budd's ParkPics Fall 2009\P1010680.JPG"/>
          <p:cNvPicPr>
            <a:picLocks noChangeAspect="1" noChangeArrowheads="1"/>
          </p:cNvPicPr>
          <p:nvPr/>
        </p:nvPicPr>
        <p:blipFill>
          <a:blip r:embed="rId5" cstate="print"/>
          <a:srcRect/>
          <a:stretch>
            <a:fillRect/>
          </a:stretch>
        </p:blipFill>
        <p:spPr bwMode="auto">
          <a:xfrm>
            <a:off x="0" y="3352800"/>
            <a:ext cx="4495800" cy="3505201"/>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additive="base">
                                        <p:cTn id="17" dur="500" fill="hold"/>
                                        <p:tgtEl>
                                          <p:spTgt spid="4100"/>
                                        </p:tgtEl>
                                        <p:attrNameLst>
                                          <p:attrName>ppt_x</p:attrName>
                                        </p:attrNameLst>
                                      </p:cBhvr>
                                      <p:tavLst>
                                        <p:tav tm="0">
                                          <p:val>
                                            <p:strVal val="#ppt_x"/>
                                          </p:val>
                                        </p:tav>
                                        <p:tav tm="100000">
                                          <p:val>
                                            <p:strVal val="#ppt_x"/>
                                          </p:val>
                                        </p:tav>
                                      </p:tavLst>
                                    </p:anim>
                                    <p:anim calcmode="lin" valueType="num">
                                      <p:cBhvr additive="base">
                                        <p:cTn id="1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01"/>
                                        </p:tgtEl>
                                        <p:attrNameLst>
                                          <p:attrName>style.visibility</p:attrName>
                                        </p:attrNameLst>
                                      </p:cBhvr>
                                      <p:to>
                                        <p:strVal val="visible"/>
                                      </p:to>
                                    </p:set>
                                    <p:anim calcmode="lin" valueType="num">
                                      <p:cBhvr additive="base">
                                        <p:cTn id="23" dur="500" fill="hold"/>
                                        <p:tgtEl>
                                          <p:spTgt spid="4101"/>
                                        </p:tgtEl>
                                        <p:attrNameLst>
                                          <p:attrName>ppt_x</p:attrName>
                                        </p:attrNameLst>
                                      </p:cBhvr>
                                      <p:tavLst>
                                        <p:tav tm="0">
                                          <p:val>
                                            <p:strVal val="#ppt_x"/>
                                          </p:val>
                                        </p:tav>
                                        <p:tav tm="100000">
                                          <p:val>
                                            <p:strVal val="#ppt_x"/>
                                          </p:val>
                                        </p:tav>
                                      </p:tavLst>
                                    </p:anim>
                                    <p:anim calcmode="lin" valueType="num">
                                      <p:cBhvr additive="base">
                                        <p:cTn id="24"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solidFill>
                  <a:srgbClr val="C00000"/>
                </a:solidFill>
              </a:rPr>
              <a:t>SNICKERS FAULTS</a:t>
            </a:r>
            <a:endParaRPr lang="en-US" dirty="0">
              <a:solidFill>
                <a:srgbClr val="C00000"/>
              </a:solidFill>
            </a:endParaRPr>
          </a:p>
        </p:txBody>
      </p:sp>
      <p:sp>
        <p:nvSpPr>
          <p:cNvPr id="4" name="Content Placeholder 3"/>
          <p:cNvSpPr>
            <a:spLocks noGrp="1"/>
          </p:cNvSpPr>
          <p:nvPr>
            <p:ph idx="1"/>
          </p:nvPr>
        </p:nvSpPr>
        <p:spPr/>
        <p:txBody>
          <a:bodyPr>
            <a:normAutofit fontScale="85000" lnSpcReduction="10000"/>
          </a:bodyPr>
          <a:lstStyle/>
          <a:p>
            <a:pPr marL="514350" indent="-514350">
              <a:buFont typeface="+mj-lt"/>
              <a:buAutoNum type="arabicPeriod"/>
            </a:pPr>
            <a:r>
              <a:rPr lang="en-US" b="1" dirty="0" smtClean="0">
                <a:solidFill>
                  <a:schemeClr val="bg1">
                    <a:lumMod val="95000"/>
                    <a:lumOff val="5000"/>
                  </a:schemeClr>
                </a:solidFill>
              </a:rPr>
              <a:t>Wash your hands!</a:t>
            </a:r>
          </a:p>
          <a:p>
            <a:pPr marL="514350" indent="-514350">
              <a:buFont typeface="+mj-lt"/>
              <a:buAutoNum type="arabicPeriod"/>
            </a:pPr>
            <a:r>
              <a:rPr lang="en-US" b="1" dirty="0" smtClean="0">
                <a:solidFill>
                  <a:schemeClr val="bg1">
                    <a:lumMod val="95000"/>
                    <a:lumOff val="5000"/>
                  </a:schemeClr>
                </a:solidFill>
              </a:rPr>
              <a:t>Open your Snickers bar and use your fingernail to make a few breaks in the “crust”</a:t>
            </a:r>
          </a:p>
          <a:p>
            <a:pPr marL="514350" indent="-514350">
              <a:buFont typeface="+mj-lt"/>
              <a:buAutoNum type="arabicPeriod"/>
            </a:pPr>
            <a:r>
              <a:rPr lang="en-US" b="1" dirty="0" smtClean="0">
                <a:solidFill>
                  <a:schemeClr val="bg1">
                    <a:lumMod val="95000"/>
                    <a:lumOff val="5000"/>
                  </a:schemeClr>
                </a:solidFill>
              </a:rPr>
              <a:t>Pull the candy bar carefully apart.  As the “plates” move apart, you can see the caramel underneath and will be able to see an example of tension. </a:t>
            </a:r>
          </a:p>
          <a:p>
            <a:pPr marL="514350" indent="-514350">
              <a:buFont typeface="+mj-lt"/>
              <a:buAutoNum type="arabicPeriod"/>
            </a:pPr>
            <a:r>
              <a:rPr lang="en-US" b="1" dirty="0" smtClean="0">
                <a:solidFill>
                  <a:schemeClr val="bg1">
                    <a:lumMod val="95000"/>
                    <a:lumOff val="5000"/>
                  </a:schemeClr>
                </a:solidFill>
              </a:rPr>
              <a:t>Now push the candy bar back to where it originally started.  Move the ends of the candy bar in opposite directions.  This is shearing.</a:t>
            </a:r>
          </a:p>
          <a:p>
            <a:pPr marL="514350" indent="-514350">
              <a:buFont typeface="+mj-lt"/>
              <a:buAutoNum type="arabicPeriod"/>
            </a:pPr>
            <a:r>
              <a:rPr lang="en-US" b="1" dirty="0" smtClean="0">
                <a:solidFill>
                  <a:schemeClr val="bg1">
                    <a:lumMod val="95000"/>
                    <a:lumOff val="5000"/>
                  </a:schemeClr>
                </a:solidFill>
              </a:rPr>
              <a:t>Now pinch the candy bar together.  This is what happens when plates collide and form mountain ranges.  Notice how some of your chocolate pieces are overlapping each other. </a:t>
            </a:r>
            <a:endParaRPr lang="en-US" b="1" dirty="0">
              <a:solidFill>
                <a:schemeClr val="bg1">
                  <a:lumMod val="95000"/>
                  <a:lumOff val="5000"/>
                </a:schemeClr>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Sources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hlinkClick r:id="rId2"/>
              </a:rPr>
              <a:t>http://sciencespot.net/Pages/classearth.html#Anchor3</a:t>
            </a:r>
            <a:endParaRPr lang="en-US" dirty="0" smtClean="0">
              <a:solidFill>
                <a:schemeClr val="bg1"/>
              </a:solidFill>
            </a:endParaRPr>
          </a:p>
          <a:p>
            <a:r>
              <a:rPr lang="en-US" b="1" dirty="0" smtClean="0">
                <a:solidFill>
                  <a:schemeClr val="bg1"/>
                </a:solidFill>
              </a:rPr>
              <a:t>Timpanogos Cave National Monument</a:t>
            </a:r>
          </a:p>
          <a:p>
            <a:r>
              <a:rPr lang="en-US" dirty="0" smtClean="0">
                <a:solidFill>
                  <a:schemeClr val="bg1"/>
                </a:solidFill>
                <a:hlinkClick r:id="rId3"/>
              </a:rPr>
              <a:t>http://recentearthquakes.net/resources/EarthquakeFreewayCa1989.jpg</a:t>
            </a:r>
            <a:endParaRPr lang="en-US" dirty="0" smtClean="0">
              <a:solidFill>
                <a:schemeClr val="bg1"/>
              </a:solidFill>
            </a:endParaRPr>
          </a:p>
          <a:p>
            <a:r>
              <a:rPr lang="en-US" dirty="0" smtClean="0">
                <a:solidFill>
                  <a:schemeClr val="bg1"/>
                </a:solidFill>
                <a:hlinkClick r:id="rId4"/>
              </a:rPr>
              <a:t>http://media.photobucket.com/image/earthquakes/mscalla_lily/earthquake.jpg#</a:t>
            </a:r>
            <a:endParaRPr lang="en-US" dirty="0" smtClean="0">
              <a:solidFill>
                <a:schemeClr val="bg1"/>
              </a:solidFill>
            </a:endParaRPr>
          </a:p>
          <a:p>
            <a:r>
              <a:rPr lang="en-US" dirty="0" smtClean="0">
                <a:solidFill>
                  <a:schemeClr val="bg1"/>
                </a:solidFill>
                <a:hlinkClick r:id="rId5"/>
              </a:rPr>
              <a:t>http://earthquake.usgs.gov/learn/glossary/?termID=167&amp;alpha=S</a:t>
            </a:r>
            <a:endParaRPr lang="en-US" dirty="0" smtClean="0">
              <a:solidFill>
                <a:schemeClr val="bg1"/>
              </a:solidFill>
            </a:endParaRPr>
          </a:p>
          <a:p>
            <a:endParaRPr lang="en-US" dirty="0">
              <a:solidFill>
                <a:srgbClr val="C00000"/>
              </a:solidFill>
            </a:endParaRPr>
          </a:p>
        </p:txBody>
      </p:sp>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are they?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Fault: a break or fracture in the crust of Earth.</a:t>
            </a:r>
          </a:p>
          <a:p>
            <a:r>
              <a:rPr lang="en-US" dirty="0" smtClean="0"/>
              <a:t>Earthquakes: shaking or trembling of the earth caused by movement along a fault.</a:t>
            </a:r>
          </a:p>
          <a:p>
            <a:r>
              <a:rPr lang="en-US" dirty="0" smtClean="0"/>
              <a:t>Uplift: upward movement of Earth’s crust.</a:t>
            </a:r>
          </a:p>
          <a:p>
            <a:pPr>
              <a:buNone/>
            </a:pPr>
            <a:endParaRPr lang="en-US" dirty="0"/>
          </a:p>
        </p:txBody>
      </p:sp>
      <p:pic>
        <p:nvPicPr>
          <p:cNvPr id="4" name="Picture 3" descr="earthquake.jpg"/>
          <p:cNvPicPr>
            <a:picLocks noChangeAspect="1"/>
          </p:cNvPicPr>
          <p:nvPr/>
        </p:nvPicPr>
        <p:blipFill>
          <a:blip r:embed="rId2" cstate="print"/>
          <a:stretch>
            <a:fillRect/>
          </a:stretch>
        </p:blipFill>
        <p:spPr>
          <a:xfrm>
            <a:off x="0" y="3886200"/>
            <a:ext cx="3048000" cy="2031998"/>
          </a:xfrm>
          <a:prstGeom prst="rect">
            <a:avLst/>
          </a:prstGeom>
        </p:spPr>
      </p:pic>
      <p:pic>
        <p:nvPicPr>
          <p:cNvPr id="5" name="Picture 4" descr="TRT Power Point Pics 019.jpg"/>
          <p:cNvPicPr>
            <a:picLocks noChangeAspect="1"/>
          </p:cNvPicPr>
          <p:nvPr/>
        </p:nvPicPr>
        <p:blipFill>
          <a:blip r:embed="rId3" cstate="print"/>
          <a:stretch>
            <a:fillRect/>
          </a:stretch>
        </p:blipFill>
        <p:spPr>
          <a:xfrm>
            <a:off x="3124200" y="3886200"/>
            <a:ext cx="1981200" cy="2641600"/>
          </a:xfrm>
          <a:prstGeom prst="rect">
            <a:avLst/>
          </a:prstGeom>
        </p:spPr>
      </p:pic>
      <p:pic>
        <p:nvPicPr>
          <p:cNvPr id="1026" name="Picture 2" descr="http://static.panoramio.com/photos/original/15735758.jpg"/>
          <p:cNvPicPr>
            <a:picLocks noChangeAspect="1" noChangeArrowheads="1"/>
          </p:cNvPicPr>
          <p:nvPr/>
        </p:nvPicPr>
        <p:blipFill>
          <a:blip r:embed="rId4" cstate="print"/>
          <a:srcRect/>
          <a:stretch>
            <a:fillRect/>
          </a:stretch>
        </p:blipFill>
        <p:spPr bwMode="auto">
          <a:xfrm>
            <a:off x="5181600" y="3886200"/>
            <a:ext cx="2995611" cy="1997074"/>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0" fill="hold"/>
                                        <p:tgtEl>
                                          <p:spTgt spid="4"/>
                                        </p:tgtEl>
                                        <p:attrNameLst>
                                          <p:attrName>ppt_x</p:attrName>
                                        </p:attrNameLst>
                                      </p:cBhvr>
                                      <p:tavLst>
                                        <p:tav tm="0">
                                          <p:val>
                                            <p:strVal val="#ppt_x"/>
                                          </p:val>
                                        </p:tav>
                                        <p:tav tm="100000">
                                          <p:val>
                                            <p:strVal val="#ppt_x"/>
                                          </p:val>
                                        </p:tav>
                                      </p:tavLst>
                                    </p:anim>
                                    <p:anim calcmode="lin" valueType="num">
                                      <p:cBhvr additive="base">
                                        <p:cTn id="2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slide(fromBottom)">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ult_photo.jpg"/>
          <p:cNvPicPr>
            <a:picLocks noChangeAspect="1"/>
          </p:cNvPicPr>
          <p:nvPr/>
        </p:nvPicPr>
        <p:blipFill>
          <a:blip r:embed="rId2" cstate="print"/>
          <a:stretch>
            <a:fillRect/>
          </a:stretch>
        </p:blipFill>
        <p:spPr>
          <a:xfrm>
            <a:off x="2667000" y="4208550"/>
            <a:ext cx="3157418" cy="2649450"/>
          </a:xfrm>
          <a:prstGeom prst="rect">
            <a:avLst/>
          </a:prstGeom>
        </p:spPr>
      </p:pic>
      <p:sp>
        <p:nvSpPr>
          <p:cNvPr id="2" name="Title 1"/>
          <p:cNvSpPr>
            <a:spLocks noGrp="1"/>
          </p:cNvSpPr>
          <p:nvPr>
            <p:ph type="title"/>
          </p:nvPr>
        </p:nvSpPr>
        <p:spPr>
          <a:xfrm>
            <a:off x="457200" y="274638"/>
            <a:ext cx="8229600" cy="868362"/>
          </a:xfrm>
        </p:spPr>
        <p:txBody>
          <a:bodyPr>
            <a:normAutofit fontScale="90000"/>
          </a:bodyPr>
          <a:lstStyle/>
          <a:p>
            <a:r>
              <a:rPr lang="en-US" sz="6600" dirty="0" smtClean="0">
                <a:solidFill>
                  <a:srgbClr val="FF0000"/>
                </a:solidFill>
              </a:rPr>
              <a:t>Faults</a:t>
            </a:r>
            <a:endParaRPr lang="en-US" sz="6600" dirty="0">
              <a:solidFill>
                <a:srgbClr val="FF0000"/>
              </a:solidFill>
            </a:endParaRPr>
          </a:p>
        </p:txBody>
      </p:sp>
      <p:sp>
        <p:nvSpPr>
          <p:cNvPr id="3" name="Content Placeholder 2"/>
          <p:cNvSpPr>
            <a:spLocks noGrp="1"/>
          </p:cNvSpPr>
          <p:nvPr>
            <p:ph idx="1"/>
          </p:nvPr>
        </p:nvSpPr>
        <p:spPr>
          <a:xfrm>
            <a:off x="457200" y="1600200"/>
            <a:ext cx="8229600" cy="2514600"/>
          </a:xfrm>
        </p:spPr>
        <p:txBody>
          <a:bodyPr/>
          <a:lstStyle/>
          <a:p>
            <a:endParaRPr lang="en-US" sz="2800" dirty="0" smtClean="0">
              <a:latin typeface="Georgia" pitchFamily="18" charset="0"/>
            </a:endParaRPr>
          </a:p>
          <a:p>
            <a:endParaRPr lang="en-US" sz="2800" dirty="0" smtClean="0"/>
          </a:p>
          <a:p>
            <a:endParaRPr lang="en-US" sz="2800" b="1" dirty="0" smtClean="0">
              <a:latin typeface="Georgia" pitchFamily="18" charset="0"/>
            </a:endParaRPr>
          </a:p>
          <a:p>
            <a:endParaRPr lang="en-US" dirty="0"/>
          </a:p>
        </p:txBody>
      </p:sp>
      <p:sp>
        <p:nvSpPr>
          <p:cNvPr id="7" name="Rectangle 6"/>
          <p:cNvSpPr/>
          <p:nvPr/>
        </p:nvSpPr>
        <p:spPr>
          <a:xfrm>
            <a:off x="152400" y="1143001"/>
            <a:ext cx="8534400" cy="3108543"/>
          </a:xfrm>
          <a:prstGeom prst="rect">
            <a:avLst/>
          </a:prstGeom>
        </p:spPr>
        <p:txBody>
          <a:bodyPr wrap="square">
            <a:spAutoFit/>
          </a:bodyPr>
          <a:lstStyle/>
          <a:p>
            <a:pPr algn="ctr"/>
            <a:r>
              <a:rPr lang="en-US" sz="2400" dirty="0" smtClean="0">
                <a:solidFill>
                  <a:srgbClr val="C00000"/>
                </a:solidFill>
              </a:rPr>
              <a:t>■ Faults are blocks of the earth’s crust that meet together.  Scientists identify four types of faults, characterized by the position of the fault plane, the break in the rock and the movement of the two rock blocks. </a:t>
            </a:r>
          </a:p>
          <a:p>
            <a:pPr algn="ctr"/>
            <a:r>
              <a:rPr lang="en-US" sz="2400" dirty="0" smtClean="0">
                <a:solidFill>
                  <a:srgbClr val="C00000"/>
                </a:solidFill>
              </a:rPr>
              <a:t>■ Faults lines are under enormous pressure from the two pieces of the earth’s crust pushing together. </a:t>
            </a:r>
          </a:p>
          <a:p>
            <a:pPr algn="ctr"/>
            <a:r>
              <a:rPr lang="en-US" sz="2400" dirty="0" smtClean="0">
                <a:solidFill>
                  <a:srgbClr val="C00000"/>
                </a:solidFill>
              </a:rPr>
              <a:t>■ The faults will eventually give way to the pressure causin</a:t>
            </a:r>
            <a:r>
              <a:rPr lang="en-US" sz="2000" dirty="0" smtClean="0">
                <a:solidFill>
                  <a:srgbClr val="C00000"/>
                </a:solidFill>
              </a:rPr>
              <a:t>g </a:t>
            </a:r>
            <a:r>
              <a:rPr lang="en-US" sz="2400" dirty="0" smtClean="0">
                <a:solidFill>
                  <a:srgbClr val="C00000"/>
                </a:solidFill>
              </a:rPr>
              <a:t>earthquakes and creating mountain ranges. </a:t>
            </a:r>
            <a:endParaRPr lang="en-US" sz="2400" dirty="0">
              <a:solidFill>
                <a:srgbClr val="C000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ult_types[1].png"/>
          <p:cNvPicPr>
            <a:picLocks noChangeAspect="1"/>
          </p:cNvPicPr>
          <p:nvPr/>
        </p:nvPicPr>
        <p:blipFill>
          <a:blip r:embed="rId2" cstate="print"/>
          <a:stretch>
            <a:fillRect/>
          </a:stretch>
        </p:blipFill>
        <p:spPr>
          <a:xfrm>
            <a:off x="609600" y="1905000"/>
            <a:ext cx="1828572" cy="4571429"/>
          </a:xfrm>
          <a:prstGeom prst="rect">
            <a:avLst/>
          </a:prstGeom>
        </p:spPr>
      </p:pic>
      <p:pic>
        <p:nvPicPr>
          <p:cNvPr id="4" name="Picture 3" descr="Keystn1S.jpg"/>
          <p:cNvPicPr>
            <a:picLocks noChangeAspect="1"/>
          </p:cNvPicPr>
          <p:nvPr/>
        </p:nvPicPr>
        <p:blipFill>
          <a:blip r:embed="rId3" cstate="print"/>
          <a:stretch>
            <a:fillRect/>
          </a:stretch>
        </p:blipFill>
        <p:spPr>
          <a:xfrm>
            <a:off x="4495800" y="3581400"/>
            <a:ext cx="1932305" cy="1295400"/>
          </a:xfrm>
          <a:prstGeom prst="rect">
            <a:avLst/>
          </a:prstGeom>
        </p:spPr>
      </p:pic>
      <p:pic>
        <p:nvPicPr>
          <p:cNvPr id="6" name="Picture 5" descr="LVSSS.jpg"/>
          <p:cNvPicPr>
            <a:picLocks noChangeAspect="1"/>
          </p:cNvPicPr>
          <p:nvPr/>
        </p:nvPicPr>
        <p:blipFill>
          <a:blip r:embed="rId4" cstate="print"/>
          <a:stretch>
            <a:fillRect/>
          </a:stretch>
        </p:blipFill>
        <p:spPr>
          <a:xfrm>
            <a:off x="4495800" y="5257800"/>
            <a:ext cx="1905000" cy="1301416"/>
          </a:xfrm>
          <a:prstGeom prst="rect">
            <a:avLst/>
          </a:prstGeom>
        </p:spPr>
      </p:pic>
      <p:pic>
        <p:nvPicPr>
          <p:cNvPr id="5" name="Picture 4" descr="DVN1S.jpg"/>
          <p:cNvPicPr>
            <a:picLocks noChangeAspect="1"/>
          </p:cNvPicPr>
          <p:nvPr/>
        </p:nvPicPr>
        <p:blipFill>
          <a:blip r:embed="rId5" cstate="print"/>
          <a:stretch>
            <a:fillRect/>
          </a:stretch>
        </p:blipFill>
        <p:spPr>
          <a:xfrm>
            <a:off x="4495800" y="1905000"/>
            <a:ext cx="1905000" cy="1282700"/>
          </a:xfrm>
          <a:prstGeom prst="rect">
            <a:avLst/>
          </a:prstGeom>
        </p:spPr>
      </p:pic>
      <p:sp>
        <p:nvSpPr>
          <p:cNvPr id="11" name="Title 10"/>
          <p:cNvSpPr>
            <a:spLocks noGrp="1"/>
          </p:cNvSpPr>
          <p:nvPr>
            <p:ph type="title"/>
          </p:nvPr>
        </p:nvSpPr>
        <p:spPr/>
        <p:txBody>
          <a:bodyPr/>
          <a:lstStyle/>
          <a:p>
            <a:r>
              <a:rPr lang="en-US" dirty="0" smtClean="0">
                <a:solidFill>
                  <a:srgbClr val="C00000"/>
                </a:solidFill>
              </a:rPr>
              <a:t>Types of Faults</a:t>
            </a:r>
            <a:endParaRPr lang="en-US" dirty="0">
              <a:solidFill>
                <a:srgbClr val="C000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www.geology.wisc.edu/courses/g112/Images/salv_faults.jpg"/>
          <p:cNvPicPr>
            <a:picLocks noChangeAspect="1" noChangeArrowheads="1"/>
          </p:cNvPicPr>
          <p:nvPr/>
        </p:nvPicPr>
        <p:blipFill>
          <a:blip r:embed="rId2" cstate="print"/>
          <a:srcRect/>
          <a:stretch>
            <a:fillRect/>
          </a:stretch>
        </p:blipFill>
        <p:spPr bwMode="auto">
          <a:xfrm>
            <a:off x="0" y="0"/>
            <a:ext cx="2819400" cy="2114550"/>
          </a:xfrm>
          <a:prstGeom prst="rect">
            <a:avLst/>
          </a:prstGeom>
          <a:noFill/>
        </p:spPr>
      </p:pic>
      <p:sp>
        <p:nvSpPr>
          <p:cNvPr id="2" name="Title 1"/>
          <p:cNvSpPr>
            <a:spLocks noGrp="1"/>
          </p:cNvSpPr>
          <p:nvPr>
            <p:ph type="title"/>
          </p:nvPr>
        </p:nvSpPr>
        <p:spPr/>
        <p:txBody>
          <a:bodyPr/>
          <a:lstStyle/>
          <a:p>
            <a:r>
              <a:rPr lang="en-US" dirty="0" smtClean="0"/>
              <a:t>Faults</a:t>
            </a:r>
            <a:endParaRPr lang="en-US" dirty="0"/>
          </a:p>
        </p:txBody>
      </p:sp>
      <p:pic>
        <p:nvPicPr>
          <p:cNvPr id="6" name="Content Placeholder 5" descr="TRT Power Point Pics 013.jpg"/>
          <p:cNvPicPr>
            <a:picLocks noGrp="1" noChangeAspect="1"/>
          </p:cNvPicPr>
          <p:nvPr>
            <p:ph idx="1"/>
          </p:nvPr>
        </p:nvPicPr>
        <p:blipFill>
          <a:blip r:embed="rId3" cstate="print"/>
          <a:stretch>
            <a:fillRect/>
          </a:stretch>
        </p:blipFill>
        <p:spPr>
          <a:xfrm>
            <a:off x="6400800" y="0"/>
            <a:ext cx="1779389" cy="2372518"/>
          </a:xfrm>
        </p:spPr>
      </p:pic>
      <p:pic>
        <p:nvPicPr>
          <p:cNvPr id="8" name="Picture 7" descr="TRT Power Point Pics 024.jpg"/>
          <p:cNvPicPr>
            <a:picLocks noChangeAspect="1"/>
          </p:cNvPicPr>
          <p:nvPr/>
        </p:nvPicPr>
        <p:blipFill>
          <a:blip r:embed="rId4" cstate="print"/>
          <a:stretch>
            <a:fillRect/>
          </a:stretch>
        </p:blipFill>
        <p:spPr>
          <a:xfrm>
            <a:off x="0" y="2133600"/>
            <a:ext cx="2190750" cy="2921000"/>
          </a:xfrm>
          <a:prstGeom prst="rect">
            <a:avLst/>
          </a:prstGeom>
        </p:spPr>
      </p:pic>
      <p:pic>
        <p:nvPicPr>
          <p:cNvPr id="25602" name="Picture 2" descr="http://www.pitt.edu/~cejones/GeoImages/7Structures/ReverseFaults/SmallFaultsWISandPit.JPG"/>
          <p:cNvPicPr>
            <a:picLocks noChangeAspect="1" noChangeArrowheads="1"/>
          </p:cNvPicPr>
          <p:nvPr/>
        </p:nvPicPr>
        <p:blipFill>
          <a:blip r:embed="rId5" cstate="print"/>
          <a:srcRect/>
          <a:stretch>
            <a:fillRect/>
          </a:stretch>
        </p:blipFill>
        <p:spPr bwMode="auto">
          <a:xfrm>
            <a:off x="2514600" y="0"/>
            <a:ext cx="4343400" cy="2921453"/>
          </a:xfrm>
          <a:prstGeom prst="rect">
            <a:avLst/>
          </a:prstGeom>
          <a:noFill/>
        </p:spPr>
      </p:pic>
      <p:pic>
        <p:nvPicPr>
          <p:cNvPr id="25604" name="Picture 4" descr="http://images.astronet.ru/pubd/2000/12/20/0001163809/sanandreasfault_srtm.jpg"/>
          <p:cNvPicPr>
            <a:picLocks noChangeAspect="1" noChangeArrowheads="1"/>
          </p:cNvPicPr>
          <p:nvPr/>
        </p:nvPicPr>
        <p:blipFill>
          <a:blip r:embed="rId6" cstate="print"/>
          <a:srcRect/>
          <a:stretch>
            <a:fillRect/>
          </a:stretch>
        </p:blipFill>
        <p:spPr bwMode="auto">
          <a:xfrm>
            <a:off x="5029200" y="1981200"/>
            <a:ext cx="3149600" cy="2362200"/>
          </a:xfrm>
          <a:prstGeom prst="rect">
            <a:avLst/>
          </a:prstGeom>
          <a:noFill/>
        </p:spPr>
      </p:pic>
      <p:pic>
        <p:nvPicPr>
          <p:cNvPr id="25606" name="Picture 6" descr="http://www.geology.wisc.edu/courses/g112/Images/A59Extensional-Faults2.GIF"/>
          <p:cNvPicPr>
            <a:picLocks noChangeAspect="1" noChangeArrowheads="1"/>
          </p:cNvPicPr>
          <p:nvPr/>
        </p:nvPicPr>
        <p:blipFill>
          <a:blip r:embed="rId7" cstate="print"/>
          <a:srcRect/>
          <a:stretch>
            <a:fillRect/>
          </a:stretch>
        </p:blipFill>
        <p:spPr bwMode="auto">
          <a:xfrm>
            <a:off x="4419600" y="4333875"/>
            <a:ext cx="3771900" cy="2524125"/>
          </a:xfrm>
          <a:prstGeom prst="rect">
            <a:avLst/>
          </a:prstGeom>
          <a:noFill/>
        </p:spPr>
      </p:pic>
      <p:pic>
        <p:nvPicPr>
          <p:cNvPr id="25610" name="Picture 10" descr="http://www.pitt.edu/~cejones/GeoImages/7Structures/NormalFaults/MosaicCanyonNormalFaultSml.jpg"/>
          <p:cNvPicPr>
            <a:picLocks noChangeAspect="1" noChangeArrowheads="1"/>
          </p:cNvPicPr>
          <p:nvPr/>
        </p:nvPicPr>
        <p:blipFill>
          <a:blip r:embed="rId8" cstate="print"/>
          <a:srcRect/>
          <a:stretch>
            <a:fillRect/>
          </a:stretch>
        </p:blipFill>
        <p:spPr bwMode="auto">
          <a:xfrm>
            <a:off x="1981200" y="1905000"/>
            <a:ext cx="3304011" cy="4953000"/>
          </a:xfrm>
          <a:prstGeom prst="rect">
            <a:avLst/>
          </a:prstGeom>
          <a:noFill/>
        </p:spPr>
      </p:pic>
      <p:pic>
        <p:nvPicPr>
          <p:cNvPr id="25612" name="Picture 12" descr="http://t3.gstatic.com/images?q=tbn:UPoTCR-jvmnjOM:http://phobos.ramapo.edu/~erainfor/SW04/07MCfault.JPG">
            <a:hlinkClick r:id="rId9"/>
          </p:cNvPr>
          <p:cNvPicPr>
            <a:picLocks noChangeAspect="1" noChangeArrowheads="1"/>
          </p:cNvPicPr>
          <p:nvPr/>
        </p:nvPicPr>
        <p:blipFill>
          <a:blip r:embed="rId10" cstate="print"/>
          <a:srcRect/>
          <a:stretch>
            <a:fillRect/>
          </a:stretch>
        </p:blipFill>
        <p:spPr bwMode="auto">
          <a:xfrm>
            <a:off x="1" y="4953000"/>
            <a:ext cx="2362200" cy="1905000"/>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down)">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2"/>
                                        </p:tgtEl>
                                        <p:attrNameLst>
                                          <p:attrName>style.visibility</p:attrName>
                                        </p:attrNameLst>
                                      </p:cBhvr>
                                      <p:to>
                                        <p:strVal val="visible"/>
                                      </p:to>
                                    </p:set>
                                    <p:animEffect transition="in" filter="wipe(down)">
                                      <p:cBhvr>
                                        <p:cTn id="12" dur="500"/>
                                        <p:tgtEl>
                                          <p:spTgt spid="2560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610"/>
                                        </p:tgtEl>
                                        <p:attrNameLst>
                                          <p:attrName>style.visibility</p:attrName>
                                        </p:attrNameLst>
                                      </p:cBhvr>
                                      <p:to>
                                        <p:strVal val="visible"/>
                                      </p:to>
                                    </p:set>
                                    <p:animEffect transition="in" filter="wipe(down)">
                                      <p:cBhvr>
                                        <p:cTn id="27" dur="500"/>
                                        <p:tgtEl>
                                          <p:spTgt spid="256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4"/>
                                        </p:tgtEl>
                                        <p:attrNameLst>
                                          <p:attrName>style.visibility</p:attrName>
                                        </p:attrNameLst>
                                      </p:cBhvr>
                                      <p:to>
                                        <p:strVal val="visible"/>
                                      </p:to>
                                    </p:set>
                                    <p:animEffect transition="in" filter="fade">
                                      <p:cBhvr>
                                        <p:cTn id="32" dur="2000"/>
                                        <p:tgtEl>
                                          <p:spTgt spid="256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12"/>
                                        </p:tgtEl>
                                        <p:attrNameLst>
                                          <p:attrName>style.visibility</p:attrName>
                                        </p:attrNameLst>
                                      </p:cBhvr>
                                      <p:to>
                                        <p:strVal val="visible"/>
                                      </p:to>
                                    </p:set>
                                    <p:animEffect transition="in" filter="fade">
                                      <p:cBhvr>
                                        <p:cTn id="37" dur="2000"/>
                                        <p:tgtEl>
                                          <p:spTgt spid="256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5606"/>
                                        </p:tgtEl>
                                        <p:attrNameLst>
                                          <p:attrName>style.visibility</p:attrName>
                                        </p:attrNameLst>
                                      </p:cBhvr>
                                      <p:to>
                                        <p:strVal val="visible"/>
                                      </p:to>
                                    </p:set>
                                    <p:animEffect transition="in" filter="wipe(down)">
                                      <p:cBhvr>
                                        <p:cTn id="4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Timpanogas</a:t>
            </a:r>
            <a:r>
              <a:rPr lang="en-US" dirty="0" smtClean="0">
                <a:solidFill>
                  <a:srgbClr val="FF0000"/>
                </a:solidFill>
              </a:rPr>
              <a:t> Cave Faults</a:t>
            </a:r>
            <a:endParaRPr lang="en-US" dirty="0">
              <a:solidFill>
                <a:srgbClr val="FF0000"/>
              </a:solidFill>
            </a:endParaRPr>
          </a:p>
        </p:txBody>
      </p:sp>
      <p:pic>
        <p:nvPicPr>
          <p:cNvPr id="1026" name="Picture 2" descr="P:\TRT\pictures\Timp Cave 070.jpg"/>
          <p:cNvPicPr>
            <a:picLocks noGrp="1" noChangeAspect="1" noChangeArrowheads="1"/>
          </p:cNvPicPr>
          <p:nvPr>
            <p:ph idx="1"/>
          </p:nvPr>
        </p:nvPicPr>
        <p:blipFill>
          <a:blip r:embed="rId2" cstate="print"/>
          <a:srcRect/>
          <a:stretch>
            <a:fillRect/>
          </a:stretch>
        </p:blipFill>
        <p:spPr bwMode="auto">
          <a:xfrm>
            <a:off x="381000" y="1295400"/>
            <a:ext cx="2641600" cy="1981200"/>
          </a:xfrm>
          <a:prstGeom prst="rect">
            <a:avLst/>
          </a:prstGeom>
          <a:noFill/>
        </p:spPr>
      </p:pic>
      <p:pic>
        <p:nvPicPr>
          <p:cNvPr id="6" name="Picture 3" descr="P:\TRT\pictures\Timp Cave 165.jpg"/>
          <p:cNvPicPr>
            <a:picLocks noChangeAspect="1" noChangeArrowheads="1"/>
          </p:cNvPicPr>
          <p:nvPr/>
        </p:nvPicPr>
        <p:blipFill>
          <a:blip r:embed="rId3" cstate="print"/>
          <a:srcRect/>
          <a:stretch>
            <a:fillRect/>
          </a:stretch>
        </p:blipFill>
        <p:spPr bwMode="auto">
          <a:xfrm>
            <a:off x="3302014" y="1295400"/>
            <a:ext cx="2641421" cy="1981200"/>
          </a:xfrm>
          <a:prstGeom prst="rect">
            <a:avLst/>
          </a:prstGeom>
          <a:noFill/>
        </p:spPr>
      </p:pic>
      <p:pic>
        <p:nvPicPr>
          <p:cNvPr id="1028" name="Picture 4" descr="P:\TRT\pictures\caramel.jpg"/>
          <p:cNvPicPr>
            <a:picLocks noChangeAspect="1" noChangeArrowheads="1"/>
          </p:cNvPicPr>
          <p:nvPr/>
        </p:nvPicPr>
        <p:blipFill>
          <a:blip r:embed="rId4" cstate="print"/>
          <a:srcRect/>
          <a:stretch>
            <a:fillRect/>
          </a:stretch>
        </p:blipFill>
        <p:spPr bwMode="auto">
          <a:xfrm>
            <a:off x="6172200" y="1219200"/>
            <a:ext cx="2819400" cy="2114550"/>
          </a:xfrm>
          <a:prstGeom prst="rect">
            <a:avLst/>
          </a:prstGeom>
          <a:noFill/>
        </p:spPr>
      </p:pic>
      <p:sp>
        <p:nvSpPr>
          <p:cNvPr id="8" name="TextBox 7"/>
          <p:cNvSpPr txBox="1"/>
          <p:nvPr/>
        </p:nvSpPr>
        <p:spPr>
          <a:xfrm>
            <a:off x="685800" y="3581400"/>
            <a:ext cx="8001000" cy="3170099"/>
          </a:xfrm>
          <a:prstGeom prst="rect">
            <a:avLst/>
          </a:prstGeom>
          <a:noFill/>
        </p:spPr>
        <p:txBody>
          <a:bodyPr wrap="square" rtlCol="0">
            <a:spAutoFit/>
          </a:bodyPr>
          <a:lstStyle/>
          <a:p>
            <a:pPr algn="ctr"/>
            <a:r>
              <a:rPr lang="en-US" sz="4000" dirty="0" smtClean="0">
                <a:solidFill>
                  <a:srgbClr val="C00000"/>
                </a:solidFill>
              </a:rPr>
              <a:t>A fault is very important to the cave.  Through the fault line the water can flow through the crack and form beautiful cave formations</a:t>
            </a:r>
            <a:endParaRPr lang="en-US" sz="4000" dirty="0">
              <a:solidFill>
                <a:srgbClr val="C000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http://www.scienceclarified.com/images/uesc_04_img0203.jpg"/>
          <p:cNvPicPr>
            <a:picLocks noChangeAspect="1" noChangeArrowheads="1"/>
          </p:cNvPicPr>
          <p:nvPr/>
        </p:nvPicPr>
        <p:blipFill>
          <a:blip r:embed="rId2" cstate="print"/>
          <a:srcRect/>
          <a:stretch>
            <a:fillRect/>
          </a:stretch>
        </p:blipFill>
        <p:spPr bwMode="auto">
          <a:xfrm>
            <a:off x="0" y="-1"/>
            <a:ext cx="8153400" cy="6838179"/>
          </a:xfrm>
          <a:prstGeom prst="rect">
            <a:avLst/>
          </a:prstGeom>
          <a:noFill/>
        </p:spPr>
      </p:pic>
      <p:sp>
        <p:nvSpPr>
          <p:cNvPr id="3" name="Title 2"/>
          <p:cNvSpPr>
            <a:spLocks noGrp="1"/>
          </p:cNvSpPr>
          <p:nvPr>
            <p:ph type="title"/>
          </p:nvPr>
        </p:nvSpPr>
        <p:spPr>
          <a:xfrm>
            <a:off x="457200" y="274638"/>
            <a:ext cx="7467600" cy="1143000"/>
          </a:xfrm>
        </p:spPr>
        <p:txBody>
          <a:bodyPr/>
          <a:lstStyle/>
          <a:p>
            <a:r>
              <a:rPr lang="en-US" sz="4800" dirty="0" smtClean="0">
                <a:solidFill>
                  <a:srgbClr val="C00000"/>
                </a:solidFill>
              </a:rPr>
              <a:t>Earthquakes</a:t>
            </a:r>
            <a:endParaRPr lang="en-US" sz="4800" dirty="0">
              <a:solidFill>
                <a:srgbClr val="C00000"/>
              </a:solidFill>
            </a:endParaRPr>
          </a:p>
        </p:txBody>
      </p:sp>
      <p:sp>
        <p:nvSpPr>
          <p:cNvPr id="4" name="Content Placeholder 3"/>
          <p:cNvSpPr>
            <a:spLocks noGrp="1"/>
          </p:cNvSpPr>
          <p:nvPr>
            <p:ph idx="1"/>
          </p:nvPr>
        </p:nvSpPr>
        <p:spPr>
          <a:xfrm>
            <a:off x="533400" y="3733800"/>
            <a:ext cx="7086600" cy="2429184"/>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en-US" dirty="0" smtClean="0">
                <a:solidFill>
                  <a:srgbClr val="C00000"/>
                </a:solidFill>
              </a:rPr>
              <a:t>■Earthquakes occur when rock shifts or slips along fault lines.  </a:t>
            </a:r>
          </a:p>
          <a:p>
            <a:r>
              <a:rPr lang="en-US" dirty="0" smtClean="0">
                <a:solidFill>
                  <a:srgbClr val="C00000"/>
                </a:solidFill>
              </a:rPr>
              <a:t>■Earthquakes generate waves that travel through the earths surface.  </a:t>
            </a:r>
          </a:p>
          <a:p>
            <a:r>
              <a:rPr lang="en-US" dirty="0" smtClean="0">
                <a:solidFill>
                  <a:srgbClr val="C00000"/>
                </a:solidFill>
              </a:rPr>
              <a:t>■These waves are what is felt and cause damage around the epicenter of the earthquake.</a:t>
            </a:r>
            <a:endParaRPr lang="en-US" dirty="0">
              <a:solidFill>
                <a:srgbClr val="C000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MEASURING EARTHQUAKES</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smtClean="0">
                <a:solidFill>
                  <a:srgbClr val="C00000"/>
                </a:solidFill>
              </a:rPr>
              <a:t>Measuring earthquakes is a vital part to letting us know how big the earthquake was and what activity might be going on in the earth’s surface.</a:t>
            </a:r>
          </a:p>
          <a:p>
            <a:r>
              <a:rPr lang="en-US" sz="2400" dirty="0" smtClean="0">
                <a:solidFill>
                  <a:srgbClr val="C00000"/>
                </a:solidFill>
              </a:rPr>
              <a:t>Earthquakes are measured by seismographs.  A seismograph is an instrument that measures the size and strength of the seismic waves that are released during an earthquake.</a:t>
            </a:r>
            <a:endParaRPr lang="en-US" sz="2400" dirty="0">
              <a:solidFill>
                <a:srgbClr val="C00000"/>
              </a:solidFill>
            </a:endParaRPr>
          </a:p>
        </p:txBody>
      </p:sp>
      <p:pic>
        <p:nvPicPr>
          <p:cNvPr id="8194" name="Picture 2" descr="seismograph"/>
          <p:cNvPicPr>
            <a:picLocks noChangeAspect="1" noChangeArrowheads="1"/>
          </p:cNvPicPr>
          <p:nvPr/>
        </p:nvPicPr>
        <p:blipFill>
          <a:blip r:embed="rId2" cstate="print"/>
          <a:srcRect/>
          <a:stretch>
            <a:fillRect/>
          </a:stretch>
        </p:blipFill>
        <p:spPr bwMode="auto">
          <a:xfrm>
            <a:off x="2819400" y="4267200"/>
            <a:ext cx="2152650" cy="2324101"/>
          </a:xfrm>
          <a:prstGeom prst="rect">
            <a:avLst/>
          </a:prstGeom>
          <a:noFill/>
        </p:spPr>
      </p:pic>
      <p:sp>
        <p:nvSpPr>
          <p:cNvPr id="71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r>
            <a:br>
              <a:rPr kumimoji="0" lang="en-US" sz="1800" b="0" i="0" u="none" strike="noStrike" cap="none" normalizeH="0" baseline="0" smtClean="0">
                <a:ln>
                  <a:noFill/>
                </a:ln>
                <a:solidFill>
                  <a:schemeClr val="tx1"/>
                </a:solidFill>
                <a:effectLst/>
                <a:latin typeface="Arial" pitchFamily="34" charset="0"/>
              </a:rPr>
            </a:b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fade">
                                      <p:cBhvr>
                                        <p:cTn id="1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Earthquakes</a:t>
            </a:r>
            <a:endParaRPr lang="en-US" dirty="0"/>
          </a:p>
        </p:txBody>
      </p:sp>
      <p:pic>
        <p:nvPicPr>
          <p:cNvPr id="8" name="Content Placeholder 6" descr="haiti-before-after-1558066i2.jpg"/>
          <p:cNvPicPr>
            <a:picLocks noGrp="1" noChangeAspect="1"/>
          </p:cNvPicPr>
          <p:nvPr>
            <p:ph idx="1"/>
          </p:nvPr>
        </p:nvPicPr>
        <p:blipFill>
          <a:blip r:embed="rId3" cstate="print"/>
          <a:stretch>
            <a:fillRect/>
          </a:stretch>
        </p:blipFill>
        <p:spPr>
          <a:xfrm>
            <a:off x="0" y="0"/>
            <a:ext cx="3886200" cy="3429000"/>
          </a:xfrm>
          <a:prstGeom prst="rect">
            <a:avLst/>
          </a:prstGeom>
        </p:spPr>
      </p:pic>
      <p:pic>
        <p:nvPicPr>
          <p:cNvPr id="7172" name="Picture 4" descr="http://www.vfej.vn/public/Images/content_img/bao42.jpg"/>
          <p:cNvPicPr>
            <a:picLocks noChangeAspect="1" noChangeArrowheads="1"/>
          </p:cNvPicPr>
          <p:nvPr/>
        </p:nvPicPr>
        <p:blipFill>
          <a:blip r:embed="rId4" cstate="print"/>
          <a:srcRect/>
          <a:stretch>
            <a:fillRect/>
          </a:stretch>
        </p:blipFill>
        <p:spPr bwMode="auto">
          <a:xfrm>
            <a:off x="3886200" y="0"/>
            <a:ext cx="4286250" cy="2857500"/>
          </a:xfrm>
          <a:prstGeom prst="rect">
            <a:avLst/>
          </a:prstGeom>
          <a:noFill/>
        </p:spPr>
      </p:pic>
      <p:pic>
        <p:nvPicPr>
          <p:cNvPr id="7176" name="Picture 8" descr="http://www.nimsonline.com/wp-content/uploads/2010/02/Earthquakes.jpg"/>
          <p:cNvPicPr>
            <a:picLocks noChangeAspect="1" noChangeArrowheads="1"/>
          </p:cNvPicPr>
          <p:nvPr/>
        </p:nvPicPr>
        <p:blipFill>
          <a:blip r:embed="rId5" cstate="print"/>
          <a:srcRect/>
          <a:stretch>
            <a:fillRect/>
          </a:stretch>
        </p:blipFill>
        <p:spPr bwMode="auto">
          <a:xfrm>
            <a:off x="2438400" y="2819400"/>
            <a:ext cx="3009900" cy="2257425"/>
          </a:xfrm>
          <a:prstGeom prst="rect">
            <a:avLst/>
          </a:prstGeom>
          <a:noFill/>
        </p:spPr>
      </p:pic>
      <p:pic>
        <p:nvPicPr>
          <p:cNvPr id="7178" name="Picture 10" descr="http://kyem.ky.gov/NR/rdonlyres/16495FA3-B3AA-48CC-A249-D6891C601007/0/Earthquake.gif"/>
          <p:cNvPicPr>
            <a:picLocks noChangeAspect="1" noChangeArrowheads="1"/>
          </p:cNvPicPr>
          <p:nvPr/>
        </p:nvPicPr>
        <p:blipFill>
          <a:blip r:embed="rId6" cstate="print"/>
          <a:srcRect/>
          <a:stretch>
            <a:fillRect/>
          </a:stretch>
        </p:blipFill>
        <p:spPr bwMode="auto">
          <a:xfrm>
            <a:off x="1" y="3238500"/>
            <a:ext cx="2438400" cy="3619500"/>
          </a:xfrm>
          <a:prstGeom prst="rect">
            <a:avLst/>
          </a:prstGeom>
          <a:noFill/>
        </p:spPr>
      </p:pic>
      <p:pic>
        <p:nvPicPr>
          <p:cNvPr id="7180" name="Picture 12" descr="earthquake.jpg image mscalla_lily"/>
          <p:cNvPicPr>
            <a:picLocks noChangeAspect="1" noChangeArrowheads="1"/>
          </p:cNvPicPr>
          <p:nvPr/>
        </p:nvPicPr>
        <p:blipFill>
          <a:blip r:embed="rId7" cstate="print"/>
          <a:srcRect/>
          <a:stretch>
            <a:fillRect/>
          </a:stretch>
        </p:blipFill>
        <p:spPr bwMode="auto">
          <a:xfrm>
            <a:off x="2438400" y="5029200"/>
            <a:ext cx="5715000" cy="1828800"/>
          </a:xfrm>
          <a:prstGeom prst="rect">
            <a:avLst/>
          </a:prstGeom>
          <a:noFill/>
        </p:spPr>
      </p:pic>
      <p:pic>
        <p:nvPicPr>
          <p:cNvPr id="7182" name="Picture 14" descr="http://recentearthquakes.net/resources/EarthquakeFreewayCa1989.jpg"/>
          <p:cNvPicPr>
            <a:picLocks noChangeAspect="1" noChangeArrowheads="1"/>
          </p:cNvPicPr>
          <p:nvPr/>
        </p:nvPicPr>
        <p:blipFill>
          <a:blip r:embed="rId8" cstate="print"/>
          <a:srcRect/>
          <a:stretch>
            <a:fillRect/>
          </a:stretch>
        </p:blipFill>
        <p:spPr bwMode="auto">
          <a:xfrm>
            <a:off x="5410200" y="2819400"/>
            <a:ext cx="2755001" cy="2209800"/>
          </a:xfrm>
          <a:prstGeom prst="rect">
            <a:avLst/>
          </a:prstGeom>
          <a:noFill/>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6"/>
                                        </p:tgtEl>
                                        <p:attrNameLst>
                                          <p:attrName>style.visibility</p:attrName>
                                        </p:attrNameLst>
                                      </p:cBhvr>
                                      <p:to>
                                        <p:strVal val="visible"/>
                                      </p:to>
                                    </p:set>
                                    <p:animEffect transition="in" filter="fade">
                                      <p:cBhvr>
                                        <p:cTn id="10" dur="2000"/>
                                        <p:tgtEl>
                                          <p:spTgt spid="717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additive="base">
                                        <p:cTn id="15" dur="500" fill="hold"/>
                                        <p:tgtEl>
                                          <p:spTgt spid="7172"/>
                                        </p:tgtEl>
                                        <p:attrNameLst>
                                          <p:attrName>ppt_x</p:attrName>
                                        </p:attrNameLst>
                                      </p:cBhvr>
                                      <p:tavLst>
                                        <p:tav tm="0">
                                          <p:val>
                                            <p:strVal val="#ppt_x"/>
                                          </p:val>
                                        </p:tav>
                                        <p:tav tm="100000">
                                          <p:val>
                                            <p:strVal val="#ppt_x"/>
                                          </p:val>
                                        </p:tav>
                                      </p:tavLst>
                                    </p:anim>
                                    <p:anim calcmode="lin" valueType="num">
                                      <p:cBhvr additive="base">
                                        <p:cTn id="1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8"/>
                                        </p:tgtEl>
                                        <p:attrNameLst>
                                          <p:attrName>style.visibility</p:attrName>
                                        </p:attrNameLst>
                                      </p:cBhvr>
                                      <p:to>
                                        <p:strVal val="visible"/>
                                      </p:to>
                                    </p:set>
                                    <p:anim calcmode="lin" valueType="num">
                                      <p:cBhvr additive="base">
                                        <p:cTn id="21" dur="500" fill="hold"/>
                                        <p:tgtEl>
                                          <p:spTgt spid="7178"/>
                                        </p:tgtEl>
                                        <p:attrNameLst>
                                          <p:attrName>ppt_x</p:attrName>
                                        </p:attrNameLst>
                                      </p:cBhvr>
                                      <p:tavLst>
                                        <p:tav tm="0">
                                          <p:val>
                                            <p:strVal val="#ppt_x"/>
                                          </p:val>
                                        </p:tav>
                                        <p:tav tm="100000">
                                          <p:val>
                                            <p:strVal val="#ppt_x"/>
                                          </p:val>
                                        </p:tav>
                                      </p:tavLst>
                                    </p:anim>
                                    <p:anim calcmode="lin" valueType="num">
                                      <p:cBhvr additive="base">
                                        <p:cTn id="22"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82"/>
                                        </p:tgtEl>
                                        <p:attrNameLst>
                                          <p:attrName>style.visibility</p:attrName>
                                        </p:attrNameLst>
                                      </p:cBhvr>
                                      <p:to>
                                        <p:strVal val="visible"/>
                                      </p:to>
                                    </p:set>
                                    <p:animEffect transition="in" filter="wipe(down)">
                                      <p:cBhvr>
                                        <p:cTn id="27" dur="500"/>
                                        <p:tgtEl>
                                          <p:spTgt spid="71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wipe(down)">
                                      <p:cBhvr>
                                        <p:cTn id="32" dur="5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757</TotalTime>
  <Words>444</Words>
  <Application>Microsoft Office PowerPoint</Application>
  <PresentationFormat>On-screen Show (4:3)</PresentationFormat>
  <Paragraphs>42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Faults, Earthquakes and Uplift</vt:lpstr>
      <vt:lpstr>What are they?</vt:lpstr>
      <vt:lpstr>Faults</vt:lpstr>
      <vt:lpstr>Types of Faults</vt:lpstr>
      <vt:lpstr>Faults</vt:lpstr>
      <vt:lpstr>Timpanogas Cave Faults</vt:lpstr>
      <vt:lpstr>Earthquakes</vt:lpstr>
      <vt:lpstr>MEASURING EARTHQUAKES</vt:lpstr>
      <vt:lpstr>Earthquakes</vt:lpstr>
      <vt:lpstr>Uplift</vt:lpstr>
      <vt:lpstr>UPLIFT</vt:lpstr>
      <vt:lpstr>SNICKERS FAULTS</vt:lpstr>
      <vt:lpstr>Sources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Timpanogos Cave National Monument</cp:lastModifiedBy>
  <cp:revision>110</cp:revision>
  <dcterms:created xsi:type="dcterms:W3CDTF">2010-07-01T18:13:39Z</dcterms:created>
  <dcterms:modified xsi:type="dcterms:W3CDTF">2011-07-27T16:12:52Z</dcterms:modified>
</cp:coreProperties>
</file>