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6540C-AE93-434C-B06C-4B2E4F6B7323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A9FE5-DD14-4024-B22F-0C33D29D88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3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8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0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02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36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53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02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63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11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9FE5-DD14-4024-B22F-0C33D29D88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1661CAD-57E5-45D3-915E-101C47CF6C77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43A542D-D9EE-47BA-A751-35C4E5BEC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Coal Mining:  From the Ground to powering Your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Herr</a:t>
            </a:r>
          </a:p>
          <a:p>
            <a:r>
              <a:rPr lang="en-US" dirty="0" smtClean="0"/>
              <a:t>Mark Bentley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8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nanotechnology?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study of manipulating matter on an atomic or molecular scale.</a:t>
            </a:r>
          </a:p>
          <a:p>
            <a:endParaRPr lang="en-US" sz="2400" dirty="0"/>
          </a:p>
          <a:p>
            <a:r>
              <a:rPr lang="en-US" sz="2400" dirty="0" smtClean="0"/>
              <a:t>Deals in the size range of 1 to 100 nanometers (nm).</a:t>
            </a:r>
          </a:p>
          <a:p>
            <a:endParaRPr lang="en-US" sz="2400" dirty="0"/>
          </a:p>
          <a:p>
            <a:r>
              <a:rPr lang="en-US" sz="2400" dirty="0" smtClean="0"/>
              <a:t>Applications in many fields such as energy production, medicine, biomaterials, and electronics.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095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Why nanotechnology is </a:t>
            </a:r>
            <a:r>
              <a:rPr lang="en-US" sz="2400" smtClean="0"/>
              <a:t>so advantageous?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772400" cy="3733800"/>
          </a:xfrm>
        </p:spPr>
        <p:txBody>
          <a:bodyPr/>
          <a:lstStyle/>
          <a:p>
            <a:r>
              <a:rPr lang="en-US" dirty="0" smtClean="0"/>
              <a:t>Very high surface area to volume ratio (SA:V).</a:t>
            </a:r>
          </a:p>
          <a:p>
            <a:pPr lvl="1"/>
            <a:r>
              <a:rPr lang="en-US" dirty="0" smtClean="0"/>
              <a:t>This is important for many chemical reactions.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" t="17743" r="5807"/>
          <a:stretch/>
        </p:blipFill>
        <p:spPr bwMode="auto">
          <a:xfrm>
            <a:off x="990600" y="1828800"/>
            <a:ext cx="6511636" cy="4810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31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733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4 Main Types of Coal</a:t>
            </a:r>
          </a:p>
          <a:p>
            <a:pPr lvl="1"/>
            <a:r>
              <a:rPr lang="en-US" dirty="0" smtClean="0"/>
              <a:t>Anthracite</a:t>
            </a:r>
          </a:p>
          <a:p>
            <a:pPr lvl="2"/>
            <a:r>
              <a:rPr lang="en-US" sz="1600" dirty="0" smtClean="0"/>
              <a:t>Carbon content between 86 and 98 percent.  Heat value of about 15,000 BTUs/lb.</a:t>
            </a:r>
          </a:p>
          <a:p>
            <a:pPr lvl="1"/>
            <a:r>
              <a:rPr lang="en-US" dirty="0" smtClean="0"/>
              <a:t>Bituminous</a:t>
            </a:r>
          </a:p>
          <a:p>
            <a:pPr lvl="2"/>
            <a:r>
              <a:rPr lang="en-US" sz="1600" dirty="0" smtClean="0"/>
              <a:t>Carbon content between 45 and 86 percent.  Heat value of 10,500 to 15,500 BTUs/lb.</a:t>
            </a:r>
          </a:p>
          <a:p>
            <a:pPr lvl="1"/>
            <a:r>
              <a:rPr lang="en-US" dirty="0" smtClean="0"/>
              <a:t>Subbituminous</a:t>
            </a:r>
          </a:p>
          <a:p>
            <a:pPr lvl="2"/>
            <a:r>
              <a:rPr lang="en-US" sz="1600" dirty="0" smtClean="0"/>
              <a:t>Carbon content between 35 and 45 percent.  Heat value of 8,300 to 13,000 BTUs/lb.</a:t>
            </a:r>
          </a:p>
          <a:p>
            <a:pPr lvl="1"/>
            <a:r>
              <a:rPr lang="en-US" dirty="0" smtClean="0"/>
              <a:t>Lignite</a:t>
            </a:r>
          </a:p>
          <a:p>
            <a:pPr lvl="2"/>
            <a:r>
              <a:rPr lang="en-US" sz="1600" dirty="0" smtClean="0"/>
              <a:t>Carbon content between 25 and 35 percent.  Heat value of 4,000 to 8,300 BTUs/lb.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get coal out of the ground?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Surface Mining:</a:t>
            </a:r>
          </a:p>
          <a:p>
            <a:pPr lvl="1"/>
            <a:r>
              <a:rPr lang="en-US" sz="2400" dirty="0" smtClean="0"/>
              <a:t>Typically occurs at depths above 180 ft. </a:t>
            </a:r>
          </a:p>
          <a:p>
            <a:pPr lvl="1"/>
            <a:r>
              <a:rPr lang="en-US" sz="2400" dirty="0" smtClean="0"/>
              <a:t>Most common form in Wyoming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3200" dirty="0" smtClean="0"/>
              <a:t>Underground Mining</a:t>
            </a:r>
          </a:p>
          <a:p>
            <a:pPr lvl="1"/>
            <a:r>
              <a:rPr lang="en-US" sz="2400" dirty="0" smtClean="0"/>
              <a:t>Typically occurs at depths below 300 ft.</a:t>
            </a:r>
          </a:p>
          <a:p>
            <a:pPr lvl="1"/>
            <a:r>
              <a:rPr lang="en-US" sz="2400" dirty="0" smtClean="0"/>
              <a:t>Accounts for 60% of world coal production </a:t>
            </a:r>
          </a:p>
        </p:txBody>
      </p:sp>
    </p:spTree>
    <p:extLst>
      <p:ext uri="{BB962C8B-B14F-4D97-AF65-F5344CB8AC3E}">
        <p14:creationId xmlns:p14="http://schemas.microsoft.com/office/powerpoint/2010/main" val="346277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teeic.anl.gov/images/photos/CDC_DesignGuidelinesforHighw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81400" cy="2514600"/>
          </a:xfrm>
          <a:prstGeom prst="rect">
            <a:avLst/>
          </a:prstGeom>
          <a:noFill/>
        </p:spPr>
      </p:pic>
      <p:pic>
        <p:nvPicPr>
          <p:cNvPr id="1029" name="Picture 5" descr="http://teeic.anl.gov/images/photos/loc_mountaintopremov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43400"/>
            <a:ext cx="3733799" cy="25146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326465"/>
            <a:ext cx="3505200" cy="253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-1"/>
            <a:ext cx="3505200" cy="2469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4 Main Types of Surface Mining</a:t>
            </a:r>
          </a:p>
          <a:p>
            <a:pPr lvl="1"/>
            <a:r>
              <a:rPr lang="en-US" sz="2000" dirty="0" smtClean="0"/>
              <a:t>Strip Mining</a:t>
            </a:r>
          </a:p>
          <a:p>
            <a:pPr lvl="2"/>
            <a:r>
              <a:rPr lang="en-US" sz="2000" dirty="0" smtClean="0"/>
              <a:t>Removal of large strips of overlying rock and soil to reveal coal.</a:t>
            </a:r>
          </a:p>
          <a:p>
            <a:pPr lvl="1"/>
            <a:r>
              <a:rPr lang="en-US" sz="2000" dirty="0" smtClean="0"/>
              <a:t>Open-Pit Mining</a:t>
            </a:r>
          </a:p>
          <a:p>
            <a:pPr lvl="2"/>
            <a:r>
              <a:rPr lang="en-US" sz="2000" dirty="0" smtClean="0"/>
              <a:t>Removal of rock and soil creating a vast pit where coal can be extracted.</a:t>
            </a:r>
          </a:p>
          <a:p>
            <a:pPr lvl="1"/>
            <a:r>
              <a:rPr lang="en-US" sz="2000" dirty="0" smtClean="0"/>
              <a:t>Mountaintop Removal Mining</a:t>
            </a:r>
          </a:p>
          <a:p>
            <a:pPr lvl="2"/>
            <a:r>
              <a:rPr lang="en-US" sz="2000" dirty="0" smtClean="0"/>
              <a:t>Removal of mountain tops with explosives.  Land made flat after reclamation.</a:t>
            </a:r>
          </a:p>
          <a:p>
            <a:pPr lvl="1"/>
            <a:r>
              <a:rPr lang="en-US" sz="2000" dirty="0" smtClean="0"/>
              <a:t>Highwall Mining</a:t>
            </a:r>
          </a:p>
          <a:p>
            <a:pPr lvl="2"/>
            <a:r>
              <a:rPr lang="en-US" sz="2000" dirty="0" smtClean="0"/>
              <a:t>A continuous miner cuts holes horizontally into the coal formation.</a:t>
            </a:r>
            <a:endParaRPr lang="en-US" sz="2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the coal go after it leaves the mine?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coal is shipped by train or barge to its destination. </a:t>
            </a:r>
          </a:p>
          <a:p>
            <a:r>
              <a:rPr lang="en-US" dirty="0" smtClean="0"/>
              <a:t>The coal may be refined before shipping</a:t>
            </a:r>
          </a:p>
          <a:p>
            <a:pPr lvl="1"/>
            <a:r>
              <a:rPr lang="en-US" sz="2000" dirty="0" smtClean="0"/>
              <a:t>Washing with water or a chemical bath to remove some impurities</a:t>
            </a:r>
          </a:p>
          <a:p>
            <a:r>
              <a:rPr lang="en-US" dirty="0" smtClean="0"/>
              <a:t>When the coal arrives at the power plant, it is pulverized into a heavy powder that is suitable for burning.</a:t>
            </a:r>
            <a:endParaRPr lang="en-US" dirty="0"/>
          </a:p>
        </p:txBody>
      </p:sp>
      <p:pic>
        <p:nvPicPr>
          <p:cNvPr id="2052" name="Picture 4" descr="http://www.treehugger.com/coaltrain.jpg"/>
          <p:cNvPicPr>
            <a:picLocks noChangeAspect="1" noChangeArrowheads="1"/>
          </p:cNvPicPr>
          <p:nvPr/>
        </p:nvPicPr>
        <p:blipFill>
          <a:blip r:embed="rId3" cstate="print"/>
          <a:srcRect t="30868"/>
          <a:stretch>
            <a:fillRect/>
          </a:stretch>
        </p:blipFill>
        <p:spPr bwMode="auto">
          <a:xfrm>
            <a:off x="1905000" y="3581400"/>
            <a:ext cx="5486400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coal used at a power plant?</a:t>
            </a:r>
            <a:endParaRPr lang="en-US" dirty="0"/>
          </a:p>
        </p:txBody>
      </p:sp>
      <p:pic>
        <p:nvPicPr>
          <p:cNvPr id="24578" name="Picture 2" descr="File:Rankine cycle layout.pn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1219200" y="1219200"/>
            <a:ext cx="6705600" cy="42671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electricity Measured?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Electricity is measured in units of power.</a:t>
            </a:r>
          </a:p>
          <a:p>
            <a:r>
              <a:rPr lang="en-US" sz="3200" dirty="0" smtClean="0"/>
              <a:t>The basic unit of power is the watt (W)</a:t>
            </a:r>
          </a:p>
          <a:p>
            <a:r>
              <a:rPr lang="en-US" sz="3200" dirty="0" smtClean="0"/>
              <a:t>W = J/s = (N x m)/s = (kg x 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)/s</a:t>
            </a:r>
            <a:r>
              <a:rPr lang="en-US" sz="3200" baseline="30000" dirty="0" smtClean="0"/>
              <a:t>3</a:t>
            </a:r>
          </a:p>
          <a:p>
            <a:r>
              <a:rPr lang="en-US" sz="3200" dirty="0" smtClean="0"/>
              <a:t>Most power plants produce electricity in the scale of megawatts (MW)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Plants Near Lander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Beaver Creek Gas Plant</a:t>
            </a:r>
          </a:p>
          <a:p>
            <a:pPr lvl="1"/>
            <a:r>
              <a:rPr lang="en-US" sz="2000" dirty="0" smtClean="0"/>
              <a:t>Power generation – </a:t>
            </a:r>
            <a:r>
              <a:rPr lang="en-US" sz="2000" dirty="0" smtClean="0"/>
              <a:t>5 MW</a:t>
            </a:r>
            <a:endParaRPr lang="en-US" sz="2000" dirty="0" smtClean="0"/>
          </a:p>
          <a:p>
            <a:r>
              <a:rPr lang="en-US" dirty="0" smtClean="0"/>
              <a:t>Boysen Power Plant</a:t>
            </a:r>
          </a:p>
          <a:p>
            <a:pPr lvl="1"/>
            <a:r>
              <a:rPr lang="en-US" sz="2000" dirty="0" smtClean="0"/>
              <a:t>Power generation – 15 MW</a:t>
            </a:r>
          </a:p>
          <a:p>
            <a:r>
              <a:rPr lang="en-US" dirty="0" smtClean="0"/>
              <a:t>Pilot Butte Power Plant</a:t>
            </a:r>
          </a:p>
          <a:p>
            <a:pPr lvl="1"/>
            <a:r>
              <a:rPr lang="en-US" sz="2000" dirty="0" smtClean="0"/>
              <a:t>Power Generation – 1.6 MW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The average household </a:t>
            </a:r>
            <a:r>
              <a:rPr lang="en-US" dirty="0" smtClean="0"/>
              <a:t>in Wyoming consumes 896 kWh.  These 3 plants combined generate enough electricity to run 17,360 homes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2474" y="1828800"/>
            <a:ext cx="61330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Now lets do a</a:t>
            </a: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Problem!!!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015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890</TotalTime>
  <Words>463</Words>
  <Application>Microsoft Office PowerPoint</Application>
  <PresentationFormat>On-screen Show (4:3)</PresentationFormat>
  <Paragraphs>72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 Pop</vt:lpstr>
      <vt:lpstr>Coal Mining:  From the Ground to powering Your Home</vt:lpstr>
      <vt:lpstr>Types of coal</vt:lpstr>
      <vt:lpstr>How do we get coal out of the ground?</vt:lpstr>
      <vt:lpstr>Surface mining</vt:lpstr>
      <vt:lpstr>Where does the coal go after it leaves the mine?</vt:lpstr>
      <vt:lpstr>How is coal used at a power plant?</vt:lpstr>
      <vt:lpstr>How is electricity Measured?</vt:lpstr>
      <vt:lpstr>Power Plants Near Lander</vt:lpstr>
      <vt:lpstr>PowerPoint Presentation</vt:lpstr>
      <vt:lpstr>What is nanotechnology?</vt:lpstr>
      <vt:lpstr>Why nanotechnology is so advantageous?</vt:lpstr>
    </vt:vector>
  </TitlesOfParts>
  <Company>University of Wyoming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Bentley, Mark A.</dc:creator>
  <cp:lastModifiedBy>Mark Bentley</cp:lastModifiedBy>
  <cp:revision>54</cp:revision>
  <dcterms:created xsi:type="dcterms:W3CDTF">2011-01-12T20:00:51Z</dcterms:created>
  <dcterms:modified xsi:type="dcterms:W3CDTF">2011-01-20T23:46:56Z</dcterms:modified>
</cp:coreProperties>
</file>