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83" r:id="rId10"/>
    <p:sldId id="266" r:id="rId11"/>
    <p:sldId id="267" r:id="rId12"/>
    <p:sldId id="268" r:id="rId13"/>
    <p:sldId id="269" r:id="rId14"/>
    <p:sldId id="281" r:id="rId15"/>
    <p:sldId id="282" r:id="rId16"/>
    <p:sldId id="270" r:id="rId17"/>
    <p:sldId id="275" r:id="rId18"/>
    <p:sldId id="276" r:id="rId19"/>
    <p:sldId id="272" r:id="rId20"/>
    <p:sldId id="277" r:id="rId21"/>
    <p:sldId id="273" r:id="rId22"/>
    <p:sldId id="271" r:id="rId23"/>
    <p:sldId id="284" r:id="rId24"/>
    <p:sldId id="288" r:id="rId25"/>
    <p:sldId id="278" r:id="rId26"/>
    <p:sldId id="279" r:id="rId27"/>
    <p:sldId id="280" r:id="rId28"/>
    <p:sldId id="287" r:id="rId29"/>
    <p:sldId id="28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2669" autoAdjust="0"/>
  </p:normalViewPr>
  <p:slideViewPr>
    <p:cSldViewPr showGuides="1">
      <p:cViewPr varScale="1">
        <p:scale>
          <a:sx n="36" d="100"/>
          <a:sy n="36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970D8-4070-49E6-BBA6-AE3317917B32}" type="datetimeFigureOut">
              <a:rPr lang="en-US" smtClean="0"/>
              <a:pPr/>
              <a:t>1/28/2010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A7684-65A2-4D8E-9619-CC34615F6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FB871F-6A69-44E3-A934-4B357E2E4FA6}" type="slidenum">
              <a:rPr lang="en-US"/>
              <a:pPr/>
              <a:t>3</a:t>
            </a:fld>
            <a:endParaRPr lang="en-US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A7684-65A2-4D8E-9619-CC34615F688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A7684-65A2-4D8E-9619-CC34615F688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A7684-65A2-4D8E-9619-CC34615F6883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00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US" sz="1100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AB9762-5BF9-4F21-A741-93379711BC2C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8AA5CB-8CBA-4559-BCDA-27867A37354F}" type="slidenum">
              <a:rPr lang="en-US"/>
              <a:pPr/>
              <a:t>6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A7684-65A2-4D8E-9619-CC34615F688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145872-576F-434E-A912-1F3B17D5612D}" type="slidenum">
              <a:rPr lang="en-US"/>
              <a:pPr/>
              <a:t>11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B782F5-71DB-4438-B6D8-5A7EF026386D}" type="slidenum">
              <a:rPr lang="en-US"/>
              <a:pPr/>
              <a:t>12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A7684-65A2-4D8E-9619-CC34615F688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A7684-65A2-4D8E-9619-CC34615F688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A7684-65A2-4D8E-9619-CC34615F688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A7684-65A2-4D8E-9619-CC34615F688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6ACB-05B6-4AFA-9866-AB5A45A8A202}" type="datetimeFigureOut">
              <a:rPr lang="en-US" smtClean="0"/>
              <a:pPr/>
              <a:t>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7B38-F84D-4065-9EFA-4A0695F4A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6ACB-05B6-4AFA-9866-AB5A45A8A202}" type="datetimeFigureOut">
              <a:rPr lang="en-US" smtClean="0"/>
              <a:pPr/>
              <a:t>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7B38-F84D-4065-9EFA-4A0695F4A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6ACB-05B6-4AFA-9866-AB5A45A8A202}" type="datetimeFigureOut">
              <a:rPr lang="en-US" smtClean="0"/>
              <a:pPr/>
              <a:t>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7B38-F84D-4065-9EFA-4A0695F4A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6ACB-05B6-4AFA-9866-AB5A45A8A202}" type="datetimeFigureOut">
              <a:rPr lang="en-US" smtClean="0"/>
              <a:pPr/>
              <a:t>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7B38-F84D-4065-9EFA-4A0695F4A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6ACB-05B6-4AFA-9866-AB5A45A8A202}" type="datetimeFigureOut">
              <a:rPr lang="en-US" smtClean="0"/>
              <a:pPr/>
              <a:t>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7B38-F84D-4065-9EFA-4A0695F4A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6ACB-05B6-4AFA-9866-AB5A45A8A202}" type="datetimeFigureOut">
              <a:rPr lang="en-US" smtClean="0"/>
              <a:pPr/>
              <a:t>1/28/2010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7B38-F84D-4065-9EFA-4A0695F4A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6ACB-05B6-4AFA-9866-AB5A45A8A202}" type="datetimeFigureOut">
              <a:rPr lang="en-US" smtClean="0"/>
              <a:pPr/>
              <a:t>1/28/2010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7B38-F84D-4065-9EFA-4A0695F4A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6ACB-05B6-4AFA-9866-AB5A45A8A202}" type="datetimeFigureOut">
              <a:rPr lang="en-US" smtClean="0"/>
              <a:pPr/>
              <a:t>1/28/2010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7B38-F84D-4065-9EFA-4A0695F4A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6ACB-05B6-4AFA-9866-AB5A45A8A202}" type="datetimeFigureOut">
              <a:rPr lang="en-US" smtClean="0"/>
              <a:pPr/>
              <a:t>1/28/2010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7B38-F84D-4065-9EFA-4A0695F4A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6ACB-05B6-4AFA-9866-AB5A45A8A202}" type="datetimeFigureOut">
              <a:rPr lang="en-US" smtClean="0"/>
              <a:pPr/>
              <a:t>1/28/2010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7B38-F84D-4065-9EFA-4A0695F4A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6ACB-05B6-4AFA-9866-AB5A45A8A202}" type="datetimeFigureOut">
              <a:rPr lang="en-US" smtClean="0"/>
              <a:pPr/>
              <a:t>1/28/2010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7B38-F84D-4065-9EFA-4A0695F4A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36ACB-05B6-4AFA-9866-AB5A45A8A202}" type="datetimeFigureOut">
              <a:rPr lang="en-US" smtClean="0"/>
              <a:pPr/>
              <a:t>1/28/2010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57B38-F84D-4065-9EFA-4A0695F4AF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focus/rnai/animations/animation/animation.htm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Macintosh%20HD:Applications:Microsoft%20Office%202004:Office:PPT_IB_SupportFiles:Images:09166_ch16_fig58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/>
          <a:p>
            <a:r>
              <a:rPr lang="en-US" dirty="0" err="1" smtClean="0"/>
              <a:t>Epigenetics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438400"/>
            <a:ext cx="6781800" cy="3200400"/>
          </a:xfrm>
        </p:spPr>
        <p:txBody>
          <a:bodyPr>
            <a:normAutofit fontScale="55000" lnSpcReduction="20000"/>
          </a:bodyPr>
          <a:lstStyle/>
          <a:p>
            <a:r>
              <a:rPr lang="en-US" sz="4200" dirty="0" smtClean="0">
                <a:solidFill>
                  <a:schemeClr val="tx1"/>
                </a:solidFill>
              </a:rPr>
              <a:t>Originally defined as “ the branch of biology which studies the causal interactions between genes and their products, which brings the phenotype into being” </a:t>
            </a:r>
            <a:r>
              <a:rPr lang="en-US" sz="4200" i="1" dirty="0" smtClean="0">
                <a:solidFill>
                  <a:schemeClr val="tx1"/>
                </a:solidFill>
              </a:rPr>
              <a:t>Waddington, 1942</a:t>
            </a:r>
          </a:p>
          <a:p>
            <a:endParaRPr lang="en-US" sz="4200" i="1" dirty="0" smtClean="0">
              <a:solidFill>
                <a:schemeClr val="tx1"/>
              </a:solidFill>
            </a:endParaRPr>
          </a:p>
          <a:p>
            <a:r>
              <a:rPr lang="en-US" sz="4200" dirty="0" smtClean="0">
                <a:solidFill>
                  <a:schemeClr val="tx1"/>
                </a:solidFill>
              </a:rPr>
              <a:t>“The study of any potentially stable, and ideally, heritable change in gene expression or cellular phenotype that occurs without changes in Watson-Crick base-pairing of </a:t>
            </a:r>
            <a:r>
              <a:rPr lang="en-US" sz="4000" dirty="0" smtClean="0">
                <a:solidFill>
                  <a:schemeClr val="tx1"/>
                </a:solidFill>
              </a:rPr>
              <a:t>DNA” </a:t>
            </a:r>
            <a:r>
              <a:rPr lang="en-US" sz="4000" i="1" dirty="0" smtClean="0">
                <a:solidFill>
                  <a:schemeClr val="tx1"/>
                </a:solidFill>
              </a:rPr>
              <a:t>Goldberg , Allis and Bernstein. Cell, 2007.</a:t>
            </a:r>
            <a:endParaRPr lang="en-US" sz="4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5410200" cy="1143000"/>
          </a:xfrm>
        </p:spPr>
        <p:txBody>
          <a:bodyPr>
            <a:normAutofit fontScale="90000"/>
          </a:bodyPr>
          <a:lstStyle/>
          <a:p>
            <a:r>
              <a:rPr lang="en-US" sz="2800"/>
              <a:t>Chromatin-remodeling and histone-modifying complexes work together to alter chromatin structure</a:t>
            </a:r>
          </a:p>
        </p:txBody>
      </p:sp>
      <p:pic>
        <p:nvPicPr>
          <p:cNvPr id="115716" name="Picture 4" descr="07_Figure4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41975" y="0"/>
            <a:ext cx="3117850" cy="6858000"/>
          </a:xfrm>
          <a:noFill/>
          <a:ln/>
        </p:spPr>
      </p:pic>
      <p:pic>
        <p:nvPicPr>
          <p:cNvPr id="115718" name="Picture 6" descr="ch4f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822575"/>
            <a:ext cx="3676650" cy="2720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figure 4-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71700" y="381000"/>
            <a:ext cx="4814888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100"/>
              <a:t>Figure 4-43 </a:t>
            </a:r>
            <a:r>
              <a:rPr lang="en-US" sz="1100" i="1"/>
              <a:t> Molecular Biology of the Cell</a:t>
            </a:r>
            <a:r>
              <a:rPr lang="en-US" sz="1100"/>
              <a:t> (© Garland Science 2008)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ext Box 2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100"/>
              <a:t>Figure 4-45 </a:t>
            </a:r>
            <a:r>
              <a:rPr lang="en-US" sz="1100" i="1"/>
              <a:t> Molecular Biology of the Cell</a:t>
            </a:r>
            <a:r>
              <a:rPr lang="en-US" sz="1100"/>
              <a:t> (© Garland Science 2008)</a:t>
            </a:r>
          </a:p>
        </p:txBody>
      </p:sp>
      <p:pic>
        <p:nvPicPr>
          <p:cNvPr id="179203" name="Picture 3" descr="figure 4-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3484563" cy="4800600"/>
          </a:xfrm>
          <a:prstGeom prst="rect">
            <a:avLst/>
          </a:prstGeom>
          <a:noFill/>
        </p:spPr>
      </p:pic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4572000" y="6521450"/>
            <a:ext cx="4572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1100"/>
              <a:t>Figure 4-46a </a:t>
            </a:r>
            <a:r>
              <a:rPr lang="en-US" sz="1100" i="1"/>
              <a:t> Molecular Biology of the Cell</a:t>
            </a:r>
            <a:r>
              <a:rPr lang="en-US" sz="1100"/>
              <a:t> (© Garland Science 2008)</a:t>
            </a:r>
          </a:p>
        </p:txBody>
      </p:sp>
      <p:pic>
        <p:nvPicPr>
          <p:cNvPr id="179205" name="Picture 5" descr="figure 4-46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60963" y="1447800"/>
            <a:ext cx="3586162" cy="4800600"/>
          </a:xfrm>
          <a:prstGeom prst="rect">
            <a:avLst/>
          </a:prstGeom>
          <a:noFill/>
        </p:spPr>
      </p:pic>
      <p:sp>
        <p:nvSpPr>
          <p:cNvPr id="179206" name="Text Box 6"/>
          <p:cNvSpPr txBox="1">
            <a:spLocks noChangeArrowheads="1"/>
          </p:cNvSpPr>
          <p:nvPr/>
        </p:nvSpPr>
        <p:spPr bwMode="auto">
          <a:xfrm>
            <a:off x="811213" y="217488"/>
            <a:ext cx="79517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Spreading of an epigenetic mark and remodelling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the </a:t>
            </a:r>
            <a:r>
              <a:rPr lang="en-US" dirty="0" err="1" smtClean="0"/>
              <a:t>histone</a:t>
            </a:r>
            <a:r>
              <a:rPr lang="en-US" dirty="0" smtClean="0"/>
              <a:t> modifications really epigenetic and thus heritable?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Histone</a:t>
            </a:r>
            <a:r>
              <a:rPr lang="en-US" dirty="0" smtClean="0"/>
              <a:t> </a:t>
            </a:r>
            <a:r>
              <a:rPr lang="en-US" dirty="0" err="1" smtClean="0"/>
              <a:t>demethylases</a:t>
            </a:r>
            <a:r>
              <a:rPr lang="en-US" dirty="0" smtClean="0"/>
              <a:t>, </a:t>
            </a:r>
            <a:r>
              <a:rPr lang="en-US" dirty="0" err="1" smtClean="0"/>
              <a:t>deacetylases</a:t>
            </a:r>
            <a:r>
              <a:rPr lang="en-US" dirty="0" smtClean="0"/>
              <a:t>, </a:t>
            </a:r>
            <a:r>
              <a:rPr lang="en-US" dirty="0" err="1" smtClean="0"/>
              <a:t>dephosphorylases</a:t>
            </a:r>
            <a:endParaRPr lang="en-US" dirty="0" smtClean="0"/>
          </a:p>
          <a:p>
            <a:r>
              <a:rPr lang="en-US" dirty="0" smtClean="0"/>
              <a:t>Is DNA </a:t>
            </a:r>
            <a:r>
              <a:rPr lang="en-US" dirty="0" err="1" smtClean="0"/>
              <a:t>methylation</a:t>
            </a:r>
            <a:r>
              <a:rPr lang="en-US" dirty="0" smtClean="0"/>
              <a:t> or an RNA </a:t>
            </a:r>
            <a:r>
              <a:rPr lang="en-US" dirty="0" err="1" smtClean="0"/>
              <a:t>speices</a:t>
            </a:r>
            <a:r>
              <a:rPr lang="en-US" dirty="0" smtClean="0"/>
              <a:t> involved</a:t>
            </a:r>
            <a:r>
              <a:rPr lang="en-US" dirty="0" smtClean="0"/>
              <a:t>?</a:t>
            </a:r>
          </a:p>
          <a:p>
            <a:r>
              <a:rPr lang="en-US" dirty="0" smtClean="0"/>
              <a:t>Can this mark be propagated during replication?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Inheritance of histones after DNA replication</a:t>
            </a:r>
          </a:p>
        </p:txBody>
      </p:sp>
      <p:pic>
        <p:nvPicPr>
          <p:cNvPr id="163844" name="Picture 4" descr="07_Figure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75" y="1524000"/>
            <a:ext cx="5343525" cy="5116513"/>
          </a:xfrm>
          <a:prstGeom prst="rect">
            <a:avLst/>
          </a:prstGeom>
          <a:noFill/>
        </p:spPr>
      </p:pic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600200"/>
            <a:ext cx="4114800" cy="45259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Differential labeling of old and new </a:t>
            </a:r>
            <a:r>
              <a:rPr lang="en-US" sz="2000" dirty="0" err="1"/>
              <a:t>histones</a:t>
            </a: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b="1" dirty="0"/>
              <a:t>Results indicate: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Old </a:t>
            </a:r>
            <a:r>
              <a:rPr lang="en-US" sz="2000" dirty="0" err="1"/>
              <a:t>histones</a:t>
            </a:r>
            <a:r>
              <a:rPr lang="en-US" sz="2000" dirty="0"/>
              <a:t> are present on both of the daughter chromosomes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Mixing is not entirely random: H3.H4 tetramers and H2A.H2B </a:t>
            </a:r>
            <a:r>
              <a:rPr lang="en-US" sz="2000" dirty="0" err="1"/>
              <a:t>dimers</a:t>
            </a:r>
            <a:r>
              <a:rPr lang="en-US" sz="2000" dirty="0"/>
              <a:t> are composed of all new or all old </a:t>
            </a:r>
            <a:r>
              <a:rPr lang="en-US" sz="2000" dirty="0" err="1"/>
              <a:t>histones</a:t>
            </a: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H3.H4 tetramers remain bound to the DNA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H2A.H2B </a:t>
            </a:r>
            <a:r>
              <a:rPr lang="en-US" sz="2000" dirty="0" err="1"/>
              <a:t>dimers</a:t>
            </a:r>
            <a:r>
              <a:rPr lang="en-US" sz="2000" dirty="0"/>
              <a:t> are released and enter the local pool available fir new </a:t>
            </a:r>
            <a:r>
              <a:rPr lang="en-US" sz="2000" dirty="0" err="1"/>
              <a:t>nucleosome</a:t>
            </a:r>
            <a:r>
              <a:rPr lang="en-US" sz="2000" dirty="0"/>
              <a:t> assembly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86800" cy="715963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Inheritance of parental H3:H4 tetramers </a:t>
            </a:r>
            <a:r>
              <a:rPr lang="en-US" sz="2400" dirty="0" smtClean="0"/>
              <a:t>could potentially facilitate the </a:t>
            </a:r>
            <a:r>
              <a:rPr lang="en-US" sz="2400" dirty="0"/>
              <a:t>inheritance of chromatin states</a:t>
            </a:r>
          </a:p>
        </p:txBody>
      </p:sp>
      <p:pic>
        <p:nvPicPr>
          <p:cNvPr id="118787" name="Picture 3" descr="07_Figure43"/>
          <p:cNvPicPr>
            <a:picLocks noChangeAspect="1" noChangeArrowheads="1"/>
          </p:cNvPicPr>
          <p:nvPr/>
        </p:nvPicPr>
        <p:blipFill>
          <a:blip r:embed="rId2" cstate="print"/>
          <a:srcRect b="2463"/>
          <a:stretch>
            <a:fillRect/>
          </a:stretch>
        </p:blipFill>
        <p:spPr bwMode="auto">
          <a:xfrm>
            <a:off x="512763" y="760413"/>
            <a:ext cx="8116887" cy="6097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</a:t>
            </a:r>
            <a:r>
              <a:rPr lang="en-US" dirty="0" err="1" smtClean="0"/>
              <a:t>Methylation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Methylation</a:t>
            </a:r>
            <a:r>
              <a:rPr lang="en-US" dirty="0" smtClean="0"/>
              <a:t> to the 5’ position of </a:t>
            </a:r>
            <a:r>
              <a:rPr lang="en-US" dirty="0" err="1" smtClean="0"/>
              <a:t>cytosines</a:t>
            </a:r>
            <a:r>
              <a:rPr lang="en-US" dirty="0" smtClean="0"/>
              <a:t> just before </a:t>
            </a:r>
            <a:r>
              <a:rPr lang="en-US" dirty="0" err="1" smtClean="0"/>
              <a:t>guanosines</a:t>
            </a:r>
            <a:r>
              <a:rPr lang="en-US" dirty="0" smtClean="0"/>
              <a:t> in </a:t>
            </a:r>
            <a:r>
              <a:rPr lang="en-US" dirty="0" err="1" smtClean="0"/>
              <a:t>CpG</a:t>
            </a:r>
            <a:r>
              <a:rPr lang="en-US" dirty="0" smtClean="0"/>
              <a:t> nucleotides</a:t>
            </a:r>
          </a:p>
          <a:p>
            <a:r>
              <a:rPr lang="en-US" dirty="0" err="1" smtClean="0"/>
              <a:t>CpG</a:t>
            </a:r>
            <a:r>
              <a:rPr lang="en-US" dirty="0" smtClean="0"/>
              <a:t> nucleotides are uncommon in mammalian DNA (about 1%) and are present 10-20 times their average density in selected regions called CG islands (1000-2000 nucleotides long)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smtClean="0"/>
              <a:t>Epigenetic gene regulation: Patterns of DNA methylation can be maintained through cell division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901825"/>
            <a:ext cx="8548687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172201" y="6324600"/>
            <a:ext cx="281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eaLnBrk="0" hangingPunct="0"/>
            <a:r>
              <a:rPr lang="en-US" sz="1600" b="0" dirty="0">
                <a:solidFill>
                  <a:schemeClr val="tx2"/>
                </a:solidFill>
              </a:rPr>
              <a:t>Figure </a:t>
            </a:r>
            <a:r>
              <a:rPr lang="en-US" sz="1600" b="0" dirty="0" smtClean="0">
                <a:solidFill>
                  <a:schemeClr val="tx2"/>
                </a:solidFill>
              </a:rPr>
              <a:t>17-28 Molecular Biology of the Gene</a:t>
            </a:r>
            <a:endParaRPr lang="en-US" sz="1600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Role of </a:t>
            </a:r>
            <a:r>
              <a:rPr lang="en-US" sz="4000" dirty="0" err="1" smtClean="0"/>
              <a:t>methylation</a:t>
            </a:r>
            <a:r>
              <a:rPr lang="en-US" sz="4000" dirty="0" smtClean="0"/>
              <a:t> in silencing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463" y="1792288"/>
            <a:ext cx="8161337" cy="48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457200" y="5638800"/>
            <a:ext cx="1971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eaLnBrk="0" hangingPunct="0"/>
            <a:r>
              <a:rPr lang="en-US" sz="1600" b="0" dirty="0">
                <a:solidFill>
                  <a:schemeClr val="tx2"/>
                </a:solidFill>
              </a:rPr>
              <a:t>Figure </a:t>
            </a:r>
            <a:r>
              <a:rPr lang="en-US" sz="1600" b="0" dirty="0" smtClean="0">
                <a:solidFill>
                  <a:schemeClr val="tx2"/>
                </a:solidFill>
              </a:rPr>
              <a:t>17-25, Molecular Biology of the Gene</a:t>
            </a:r>
            <a:endParaRPr lang="en-US" sz="1600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DNA </a:t>
            </a:r>
            <a:r>
              <a:rPr lang="en-US" b="1" dirty="0" err="1" smtClean="0"/>
              <a:t>methylation</a:t>
            </a:r>
            <a:r>
              <a:rPr lang="en-US" b="1" dirty="0" smtClean="0"/>
              <a:t> patterns differ between stem cells and differentiated cells</a:t>
            </a:r>
            <a:endParaRPr lang="en-US" dirty="0"/>
          </a:p>
        </p:txBody>
      </p:sp>
      <p:pic>
        <p:nvPicPr>
          <p:cNvPr id="1026" name="Picture 2" descr="http://www.nature.com.cuhsl.creighton.edu/nature/journal/v462/n7271/images/462296a-f1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1200"/>
            <a:ext cx="4762500" cy="46386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29200" y="2413337"/>
            <a:ext cx="411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Filled circles: </a:t>
            </a:r>
            <a:r>
              <a:rPr lang="en-US" dirty="0" err="1" smtClean="0"/>
              <a:t>methylated</a:t>
            </a:r>
            <a:r>
              <a:rPr lang="en-US" dirty="0" smtClean="0"/>
              <a:t> </a:t>
            </a:r>
            <a:r>
              <a:rPr lang="en-US" dirty="0" err="1" smtClean="0"/>
              <a:t>cytosines</a:t>
            </a:r>
            <a:r>
              <a:rPr lang="en-US" dirty="0" smtClean="0"/>
              <a:t>; Unfilled circle: </a:t>
            </a:r>
            <a:r>
              <a:rPr lang="en-US" dirty="0" err="1" smtClean="0"/>
              <a:t>unmethylated</a:t>
            </a:r>
            <a:r>
              <a:rPr lang="en-US" dirty="0" smtClean="0"/>
              <a:t> </a:t>
            </a:r>
            <a:r>
              <a:rPr lang="en-US" dirty="0" err="1" smtClean="0"/>
              <a:t>cytosines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H stands for A, C or T; </a:t>
            </a:r>
          </a:p>
          <a:p>
            <a:r>
              <a:rPr lang="en-US" dirty="0" smtClean="0"/>
              <a:t>N stands for any nucleotide.</a:t>
            </a:r>
          </a:p>
          <a:p>
            <a:r>
              <a:rPr lang="en-US" dirty="0" smtClean="0"/>
              <a:t>Dirk </a:t>
            </a:r>
            <a:r>
              <a:rPr lang="en-US" dirty="0" err="1" smtClean="0"/>
              <a:t>Schübeler</a:t>
            </a:r>
            <a:r>
              <a:rPr lang="en-US" dirty="0" smtClean="0"/>
              <a:t>, Nature. 2009. 462: 296-297.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main players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166" y="1905000"/>
            <a:ext cx="874643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00600" y="5410200"/>
            <a:ext cx="30030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Li and Zhao, Stem Cells Dev., 2008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DNA </a:t>
            </a:r>
            <a:r>
              <a:rPr lang="en-US" sz="4000" dirty="0" err="1" smtClean="0"/>
              <a:t>methylation</a:t>
            </a:r>
            <a:r>
              <a:rPr lang="en-US" sz="4000" dirty="0" smtClean="0"/>
              <a:t> lies at the heart of Imprinting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1955800"/>
            <a:ext cx="8548687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7019925" y="6324600"/>
            <a:ext cx="1971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ctr"/>
          <a:lstStyle/>
          <a:p>
            <a:pPr eaLnBrk="0" hangingPunct="0"/>
            <a:r>
              <a:rPr lang="en-US" sz="2400" b="0">
                <a:solidFill>
                  <a:schemeClr val="tx2"/>
                </a:solidFill>
              </a:rPr>
              <a:t>Figure 17-26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Recent study by </a:t>
            </a:r>
            <a:r>
              <a:rPr lang="en-US" sz="3200" b="1" dirty="0" err="1" smtClean="0"/>
              <a:t>Ciccone</a:t>
            </a:r>
            <a:r>
              <a:rPr lang="en-US" sz="3200" b="1" dirty="0" smtClean="0"/>
              <a:t> et al suggests that Imprinting involves </a:t>
            </a:r>
            <a:r>
              <a:rPr lang="en-US" sz="3200" b="1" dirty="0" err="1" smtClean="0"/>
              <a:t>histone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demethylation</a:t>
            </a:r>
            <a:r>
              <a:rPr lang="en-US" sz="3200" b="1" dirty="0" smtClean="0"/>
              <a:t> and DNA </a:t>
            </a:r>
            <a:r>
              <a:rPr lang="en-US" sz="3200" b="1" dirty="0" err="1" smtClean="0"/>
              <a:t>methylation</a:t>
            </a:r>
            <a:endParaRPr lang="en-US" sz="3200" b="1" dirty="0"/>
          </a:p>
        </p:txBody>
      </p:sp>
      <p:pic>
        <p:nvPicPr>
          <p:cNvPr id="34818" name="Picture 2" descr="http://www.nature.com.cuhsl.creighton.edu/nature/journal/v461/n7262/images/461359a-f1.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0" y="2133600"/>
            <a:ext cx="66675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 meets Chromatin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Dosage compensation: a strong link between RNA and chromatin</a:t>
            </a:r>
          </a:p>
          <a:p>
            <a:r>
              <a:rPr lang="en-US" dirty="0" smtClean="0"/>
              <a:t>RNA interference can direct Heterochromatin Formation</a:t>
            </a:r>
          </a:p>
          <a:p>
            <a:r>
              <a:rPr lang="en-US" dirty="0" err="1" smtClean="0"/>
              <a:t>si</a:t>
            </a:r>
            <a:r>
              <a:rPr lang="en-US" dirty="0" smtClean="0"/>
              <a:t>/</a:t>
            </a:r>
            <a:r>
              <a:rPr lang="en-US" dirty="0" err="1" smtClean="0"/>
              <a:t>miRNAs</a:t>
            </a:r>
            <a:r>
              <a:rPr lang="en-US" dirty="0" smtClean="0"/>
              <a:t> can also affect specific gene expression either </a:t>
            </a:r>
            <a:r>
              <a:rPr lang="en-US" dirty="0" smtClean="0"/>
              <a:t>post-</a:t>
            </a:r>
            <a:r>
              <a:rPr lang="en-US" dirty="0" err="1" smtClean="0"/>
              <a:t>transcriptionally</a:t>
            </a:r>
            <a:r>
              <a:rPr lang="en-US" dirty="0" smtClean="0"/>
              <a:t> </a:t>
            </a:r>
            <a:r>
              <a:rPr lang="en-US" dirty="0" smtClean="0"/>
              <a:t>or </a:t>
            </a:r>
            <a:r>
              <a:rPr lang="en-US" dirty="0" smtClean="0"/>
              <a:t>post-</a:t>
            </a:r>
            <a:r>
              <a:rPr lang="en-US" dirty="0" err="1" smtClean="0"/>
              <a:t>translationally</a:t>
            </a:r>
            <a:endParaRPr lang="en-US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6705600" cy="1371600"/>
          </a:xfrm>
        </p:spPr>
        <p:txBody>
          <a:bodyPr/>
          <a:lstStyle/>
          <a:p>
            <a:r>
              <a:rPr lang="en-US" sz="2800" dirty="0" smtClean="0"/>
              <a:t>Short RNAs (21-23 </a:t>
            </a:r>
            <a:r>
              <a:rPr lang="en-US" sz="2800" dirty="0" err="1" smtClean="0"/>
              <a:t>nt</a:t>
            </a:r>
            <a:r>
              <a:rPr lang="en-US" sz="2800" dirty="0" smtClean="0"/>
              <a:t>) direct silencing of genes in three different ways</a:t>
            </a:r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609600" y="5943600"/>
            <a:ext cx="3962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 dirty="0">
                <a:hlinkClick r:id="rId3"/>
              </a:rPr>
              <a:t>http://www.nature.com/focus/rnai/animations/animation/animation.htm</a:t>
            </a:r>
            <a:endParaRPr lang="en-US" sz="1600" b="0" dirty="0"/>
          </a:p>
        </p:txBody>
      </p:sp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304800" y="1828800"/>
            <a:ext cx="8382000" cy="3836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-RNA interference (RNAi): Several types of short RNAs repress, or silence expression of genes with homology to those short RNAs:</a:t>
            </a:r>
          </a:p>
          <a:p>
            <a:pPr lvl="1">
              <a:buFontTx/>
              <a:buChar char="-"/>
            </a:pPr>
            <a:r>
              <a:rPr lang="en-US" sz="1600" b="0"/>
              <a:t>microRNAs (miRNAs) are derived from precursor RNAs  encoded within genes</a:t>
            </a:r>
          </a:p>
          <a:p>
            <a:pPr lvl="1">
              <a:buFontTx/>
              <a:buChar char="-"/>
            </a:pPr>
            <a:r>
              <a:rPr lang="en-US" sz="1600" b="0"/>
              <a:t>small interfering RNAs (siRNAs) are produced from dsRNAs</a:t>
            </a:r>
          </a:p>
          <a:p>
            <a:pPr lvl="1">
              <a:buFontTx/>
              <a:buChar char="-"/>
            </a:pPr>
            <a:endParaRPr lang="en-US" sz="1600" b="0"/>
          </a:p>
          <a:p>
            <a:r>
              <a:rPr lang="en-US" b="0"/>
              <a:t>This can happen by two mechansims: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-"/>
            </a:pPr>
            <a:r>
              <a:rPr lang="en-US" b="0"/>
              <a:t>post-transcriptional gene silencing (PTGS) and transcriptional gene silencing (TGS). </a:t>
            </a:r>
          </a:p>
          <a:p>
            <a:pPr>
              <a:spcBef>
                <a:spcPts val="500"/>
              </a:spcBef>
              <a:spcAft>
                <a:spcPts val="500"/>
              </a:spcAft>
              <a:buFontTx/>
              <a:buChar char="-"/>
            </a:pPr>
            <a:r>
              <a:rPr lang="en-US" b="0"/>
              <a:t>PTGS can, in turn, be divided into two main mechanisms: 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FontTx/>
              <a:buChar char="-"/>
            </a:pPr>
            <a:r>
              <a:rPr lang="en-US" b="0"/>
              <a:t>direct sequence-specific cleavage, 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buFontTx/>
              <a:buChar char="-"/>
            </a:pPr>
            <a:r>
              <a:rPr lang="en-US" b="0"/>
              <a:t>and translational repression and RNA degradation. </a:t>
            </a:r>
          </a:p>
          <a:p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487363"/>
          </a:xfrm>
        </p:spPr>
        <p:txBody>
          <a:bodyPr>
            <a:normAutofit fontScale="90000"/>
          </a:bodyPr>
          <a:lstStyle/>
          <a:p>
            <a:r>
              <a:rPr lang="en-US" sz="4000" smtClean="0"/>
              <a:t>Overview</a:t>
            </a:r>
          </a:p>
        </p:txBody>
      </p:sp>
      <p:pic>
        <p:nvPicPr>
          <p:cNvPr id="11267" name="Picture 5" descr="nature07758-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33400"/>
            <a:ext cx="76200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365125" y="6207125"/>
            <a:ext cx="83978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/>
              <a:t>Incorporation of a guide strand RNA into RISC makes the mature complex that is ready to silence gene expression; RISC: RNA-induced silencing complex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2800" smtClean="0"/>
              <a:t>Core features of miRNA and siRNA silencing</a:t>
            </a:r>
          </a:p>
        </p:txBody>
      </p:sp>
      <p:pic>
        <p:nvPicPr>
          <p:cNvPr id="3075" name="Picture 2" descr="http://0-download.cell.com.library.unl.edu/images/journalimages/0092-8674/PIIS009286740900083X.gr1.lrg.jpg"/>
          <p:cNvPicPr>
            <a:picLocks noChangeAspect="1" noChangeArrowheads="1"/>
          </p:cNvPicPr>
          <p:nvPr/>
        </p:nvPicPr>
        <p:blipFill>
          <a:blip r:embed="rId3" cstate="print"/>
          <a:srcRect r="44186"/>
          <a:stretch>
            <a:fillRect/>
          </a:stretch>
        </p:blipFill>
        <p:spPr bwMode="auto">
          <a:xfrm>
            <a:off x="4267200" y="1250950"/>
            <a:ext cx="413385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3"/>
          <p:cNvSpPr>
            <a:spLocks noChangeArrowheads="1"/>
          </p:cNvSpPr>
          <p:nvPr/>
        </p:nvSpPr>
        <p:spPr bwMode="auto">
          <a:xfrm>
            <a:off x="4038600" y="6488113"/>
            <a:ext cx="4302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Carthew and Sontheimer. 2009 Cell 136, 642–655</a:t>
            </a: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381000" y="1219200"/>
            <a:ext cx="3657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In general:</a:t>
            </a:r>
          </a:p>
          <a:p>
            <a:r>
              <a:rPr lang="en-US" b="0" dirty="0"/>
              <a:t>- </a:t>
            </a:r>
            <a:r>
              <a:rPr lang="en-US" b="0" dirty="0" err="1"/>
              <a:t>miRNAs</a:t>
            </a:r>
            <a:r>
              <a:rPr lang="en-US" b="0" dirty="0"/>
              <a:t>- regulators of endogenous genes</a:t>
            </a:r>
          </a:p>
          <a:p>
            <a:r>
              <a:rPr lang="en-US" b="0" dirty="0"/>
              <a:t>- </a:t>
            </a:r>
            <a:r>
              <a:rPr lang="en-US" b="0" dirty="0" err="1"/>
              <a:t>siRNAs</a:t>
            </a:r>
            <a:r>
              <a:rPr lang="en-US" b="0" dirty="0"/>
              <a:t>- defenders of genome integrity in response to foreign or invasive nucleic acids such as viruses, </a:t>
            </a:r>
            <a:r>
              <a:rPr lang="en-US" b="0" dirty="0" err="1"/>
              <a:t>transposons</a:t>
            </a:r>
            <a:r>
              <a:rPr lang="en-US" b="0" dirty="0"/>
              <a:t>, and </a:t>
            </a:r>
            <a:r>
              <a:rPr lang="en-US" b="0" dirty="0" err="1"/>
              <a:t>transgenes</a:t>
            </a:r>
            <a:r>
              <a:rPr lang="en-US" b="0" dirty="0"/>
              <a:t>. </a:t>
            </a:r>
          </a:p>
          <a:p>
            <a:endParaRPr lang="en-US" b="0" dirty="0"/>
          </a:p>
          <a:p>
            <a:r>
              <a:rPr lang="en-US" b="0" dirty="0"/>
              <a:t>Single-stranded forms of both </a:t>
            </a:r>
            <a:r>
              <a:rPr lang="en-US" b="0" dirty="0" err="1"/>
              <a:t>miRNAs</a:t>
            </a:r>
            <a:r>
              <a:rPr lang="en-US" b="0" dirty="0"/>
              <a:t> and </a:t>
            </a:r>
            <a:r>
              <a:rPr lang="en-US" b="0" dirty="0" err="1"/>
              <a:t>siRNAs</a:t>
            </a:r>
            <a:r>
              <a:rPr lang="en-US" b="0" dirty="0"/>
              <a:t> are found to associate with </a:t>
            </a:r>
            <a:r>
              <a:rPr lang="en-US" b="0" dirty="0" err="1"/>
              <a:t>effector</a:t>
            </a:r>
            <a:r>
              <a:rPr lang="en-US" b="0" dirty="0"/>
              <a:t> assemblies known as RNA-induced silencing complexes (RISCs).</a:t>
            </a:r>
          </a:p>
          <a:p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18_Figure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8900" y="273050"/>
            <a:ext cx="397510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228600" y="1143000"/>
            <a:ext cx="4648200" cy="4708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Machinery includes</a:t>
            </a:r>
            <a:r>
              <a:rPr lang="en-US" sz="2000" b="1" dirty="0" smtClean="0"/>
              <a:t>:</a:t>
            </a:r>
          </a:p>
          <a:p>
            <a:endParaRPr lang="en-US" sz="2000" b="0" dirty="0"/>
          </a:p>
          <a:p>
            <a:r>
              <a:rPr lang="en-US" sz="2000" b="0" dirty="0"/>
              <a:t>-Dicer (</a:t>
            </a:r>
            <a:r>
              <a:rPr lang="en-US" sz="2000" b="0" dirty="0" err="1"/>
              <a:t>Rnase</a:t>
            </a:r>
            <a:r>
              <a:rPr lang="en-US" sz="2000" b="0" dirty="0"/>
              <a:t>-III-like enzyme) that generates the </a:t>
            </a:r>
            <a:r>
              <a:rPr lang="en-US" sz="2000" b="0" dirty="0" err="1"/>
              <a:t>siRNAs</a:t>
            </a:r>
            <a:r>
              <a:rPr lang="en-US" sz="2000" b="0" dirty="0"/>
              <a:t> and </a:t>
            </a:r>
            <a:r>
              <a:rPr lang="en-US" sz="2000" b="0" dirty="0" err="1" smtClean="0"/>
              <a:t>miRNAs</a:t>
            </a:r>
            <a:endParaRPr lang="en-US" sz="2000" b="0" dirty="0" smtClean="0"/>
          </a:p>
          <a:p>
            <a:endParaRPr lang="en-US" sz="2000" b="0" dirty="0"/>
          </a:p>
          <a:p>
            <a:r>
              <a:rPr lang="en-US" sz="2000" b="0" dirty="0"/>
              <a:t>-RNA-induced silencing complex (RISC): contains various proteins including a member of the </a:t>
            </a:r>
            <a:r>
              <a:rPr lang="en-US" sz="2000" b="0" dirty="0" err="1"/>
              <a:t>Argonaute</a:t>
            </a:r>
            <a:r>
              <a:rPr lang="en-US" sz="2000" b="0" dirty="0"/>
              <a:t> family (Slicer) and the </a:t>
            </a:r>
            <a:r>
              <a:rPr lang="en-US" sz="2000" b="0" dirty="0" err="1"/>
              <a:t>siRNA</a:t>
            </a:r>
            <a:r>
              <a:rPr lang="en-US" sz="2000" b="0" dirty="0"/>
              <a:t>/</a:t>
            </a:r>
            <a:r>
              <a:rPr lang="en-US" sz="2000" b="0" dirty="0" err="1"/>
              <a:t>miRNA</a:t>
            </a:r>
            <a:r>
              <a:rPr lang="en-US" sz="2000" b="0" dirty="0"/>
              <a:t> which is denatured to a guide RNA. Some RISC complexes can be directed to the nucleus to recruit chromatin modifying complexes….silencing of </a:t>
            </a:r>
            <a:r>
              <a:rPr lang="en-US" sz="2000" b="0" dirty="0" smtClean="0"/>
              <a:t>transcription</a:t>
            </a:r>
          </a:p>
          <a:p>
            <a:endParaRPr lang="en-US" sz="2000" b="0" dirty="0"/>
          </a:p>
          <a:p>
            <a:r>
              <a:rPr lang="en-US" sz="2000" b="0" dirty="0"/>
              <a:t>-RNA –dependent RNA polymerase (</a:t>
            </a:r>
            <a:r>
              <a:rPr lang="en-US" sz="2000" b="0" dirty="0" err="1"/>
              <a:t>RdRP</a:t>
            </a:r>
            <a:r>
              <a:rPr lang="en-US" sz="2000" b="0" dirty="0"/>
              <a:t>).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4267200" cy="2133600"/>
          </a:xfrm>
        </p:spPr>
        <p:txBody>
          <a:bodyPr/>
          <a:lstStyle/>
          <a:p>
            <a:r>
              <a:rPr lang="en-US" sz="2800" dirty="0" err="1" smtClean="0"/>
              <a:t>siRNAs</a:t>
            </a:r>
            <a:r>
              <a:rPr lang="en-US" sz="2800" dirty="0" smtClean="0"/>
              <a:t> can </a:t>
            </a:r>
            <a:r>
              <a:rPr lang="en-US" sz="2800" dirty="0" err="1" smtClean="0"/>
              <a:t>transcriptionally</a:t>
            </a:r>
            <a:r>
              <a:rPr lang="en-US" sz="2800" dirty="0" smtClean="0"/>
              <a:t> silence genes by directing chromatin modification ( in fission yeast)</a:t>
            </a:r>
          </a:p>
        </p:txBody>
      </p:sp>
      <p:pic>
        <p:nvPicPr>
          <p:cNvPr id="5123" name="Picture 3" descr="18_Figure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25" y="136525"/>
            <a:ext cx="376237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48133" y="6019800"/>
            <a:ext cx="38238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b="0" dirty="0"/>
              <a:t>Figure </a:t>
            </a:r>
            <a:r>
              <a:rPr lang="en-US" sz="1600" b="0" dirty="0" smtClean="0"/>
              <a:t>18-13, Molecular Biology of the gene</a:t>
            </a:r>
            <a:endParaRPr lang="en-US" sz="1600" b="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Epigenetic changes may affect </a:t>
            </a:r>
            <a:r>
              <a:rPr lang="en-US" sz="3200" dirty="0" err="1" smtClean="0"/>
              <a:t>miRNA</a:t>
            </a:r>
            <a:r>
              <a:rPr lang="en-US" sz="3200" dirty="0" smtClean="0"/>
              <a:t> expression and </a:t>
            </a:r>
            <a:r>
              <a:rPr lang="en-US" sz="3200" dirty="0" smtClean="0"/>
              <a:t>vice versa</a:t>
            </a:r>
            <a:endParaRPr lang="en-US" sz="3200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0" y="1430514"/>
            <a:ext cx="6477000" cy="5427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Synopsis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Ultimately, expression of genes requires that RNA </a:t>
            </a:r>
            <a:r>
              <a:rPr lang="en-US" dirty="0" err="1" smtClean="0"/>
              <a:t>Pol</a:t>
            </a:r>
            <a:r>
              <a:rPr lang="en-US" dirty="0" smtClean="0"/>
              <a:t> and transcription factors have access to promoter and enhancer sequences to initiate transcription</a:t>
            </a:r>
          </a:p>
          <a:p>
            <a:r>
              <a:rPr lang="en-US" dirty="0" smtClean="0"/>
              <a:t>Chromatin structure around genes is dictated by:</a:t>
            </a:r>
          </a:p>
          <a:p>
            <a:pPr lvl="1"/>
            <a:r>
              <a:rPr lang="en-US" dirty="0" smtClean="0"/>
              <a:t> modifications to </a:t>
            </a:r>
            <a:r>
              <a:rPr lang="en-US" dirty="0" err="1" smtClean="0"/>
              <a:t>histones</a:t>
            </a:r>
            <a:r>
              <a:rPr lang="en-US" dirty="0" smtClean="0"/>
              <a:t> and the resulting interactions of </a:t>
            </a:r>
            <a:r>
              <a:rPr lang="en-US" dirty="0" err="1" smtClean="0"/>
              <a:t>histone</a:t>
            </a:r>
            <a:r>
              <a:rPr lang="en-US" dirty="0" smtClean="0"/>
              <a:t> modifiers and chromatin remodelers</a:t>
            </a:r>
          </a:p>
          <a:p>
            <a:pPr lvl="1"/>
            <a:r>
              <a:rPr lang="en-US" dirty="0" smtClean="0"/>
              <a:t>DNA </a:t>
            </a:r>
            <a:r>
              <a:rPr lang="en-US" dirty="0" err="1" smtClean="0"/>
              <a:t>methylation</a:t>
            </a:r>
            <a:r>
              <a:rPr lang="en-US" dirty="0" smtClean="0"/>
              <a:t>, which can recruit </a:t>
            </a:r>
            <a:r>
              <a:rPr lang="en-US" dirty="0" err="1" smtClean="0"/>
              <a:t>histone</a:t>
            </a:r>
            <a:r>
              <a:rPr lang="en-US" dirty="0" smtClean="0"/>
              <a:t> modifiers/remodelers</a:t>
            </a:r>
          </a:p>
          <a:p>
            <a:pPr lvl="1"/>
            <a:r>
              <a:rPr lang="en-US" dirty="0" err="1" smtClean="0"/>
              <a:t>siRNAs</a:t>
            </a:r>
            <a:r>
              <a:rPr lang="en-US" dirty="0" smtClean="0"/>
              <a:t>, again ultimately directing chromatin modification and remodeling</a:t>
            </a:r>
          </a:p>
          <a:p>
            <a:r>
              <a:rPr lang="en-US" dirty="0" err="1" smtClean="0"/>
              <a:t>si</a:t>
            </a:r>
            <a:r>
              <a:rPr lang="en-US" dirty="0" smtClean="0"/>
              <a:t>/</a:t>
            </a:r>
            <a:r>
              <a:rPr lang="en-US" dirty="0" err="1" smtClean="0"/>
              <a:t>miRNAs</a:t>
            </a:r>
            <a:r>
              <a:rPr lang="en-US" dirty="0" smtClean="0"/>
              <a:t> can also affect specific gene expression either post-</a:t>
            </a:r>
            <a:r>
              <a:rPr lang="en-US" dirty="0" err="1" smtClean="0"/>
              <a:t>transcriptionally</a:t>
            </a:r>
            <a:r>
              <a:rPr lang="en-US" dirty="0" smtClean="0"/>
              <a:t> or post-</a:t>
            </a:r>
            <a:r>
              <a:rPr lang="en-US" dirty="0" err="1" smtClean="0"/>
              <a:t>translationally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Chromatin</a:t>
            </a:r>
          </a:p>
        </p:txBody>
      </p:sp>
      <p:pic>
        <p:nvPicPr>
          <p:cNvPr id="140293" name="Picture 5" descr="histonecarriers"/>
          <p:cNvPicPr>
            <a:picLocks noChangeAspect="1" noChangeArrowheads="1"/>
          </p:cNvPicPr>
          <p:nvPr/>
        </p:nvPicPr>
        <p:blipFill>
          <a:blip r:embed="rId3" cstate="print"/>
          <a:srcRect t="10389"/>
          <a:stretch>
            <a:fillRect/>
          </a:stretch>
        </p:blipFill>
        <p:spPr bwMode="auto">
          <a:xfrm>
            <a:off x="1590675" y="1752600"/>
            <a:ext cx="5962650" cy="394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4000" b="1">
                <a:solidFill>
                  <a:srgbClr val="CC0000"/>
                </a:solidFill>
              </a:rPr>
              <a:t>Histone modifications on the nucleosome core particle</a:t>
            </a:r>
          </a:p>
        </p:txBody>
      </p:sp>
      <p:pic>
        <p:nvPicPr>
          <p:cNvPr id="161796" name="Picture 4" descr="Macintosh HD:Applications:Microsoft Office 2004:Office:PPT_IB_SupportFiles:Images:09166_ch16_fig58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219200" y="1376363"/>
            <a:ext cx="6686550" cy="471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76200" y="6472238"/>
            <a:ext cx="5080000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3500" tIns="63500" rIns="63500" bIns="63500">
            <a:spAutoFit/>
          </a:bodyPr>
          <a:lstStyle/>
          <a:p>
            <a:pPr eaLnBrk="0" hangingPunct="0"/>
            <a:r>
              <a:rPr lang="en-US" sz="1200">
                <a:ea typeface="ヒラギノ角ゴ Pro W3" pitchFamily="-80" charset="-128"/>
              </a:rPr>
              <a:t>Adapted from Turner, B. M., Cell 111 (2002): 285-291.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Histone modifications determine function</a:t>
            </a:r>
          </a:p>
        </p:txBody>
      </p:sp>
      <p:pic>
        <p:nvPicPr>
          <p:cNvPr id="108552" name="Picture 8" descr="07_Figure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6197600" cy="5118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2800"/>
              <a:t>Examples of the “histone code” for H3/H4</a:t>
            </a:r>
          </a:p>
        </p:txBody>
      </p:sp>
      <p:pic>
        <p:nvPicPr>
          <p:cNvPr id="106501" name="Picture 5" descr="ch4f35"/>
          <p:cNvPicPr>
            <a:picLocks noChangeAspect="1" noChangeArrowheads="1"/>
          </p:cNvPicPr>
          <p:nvPr/>
        </p:nvPicPr>
        <p:blipFill>
          <a:blip r:embed="rId3" cstate="print"/>
          <a:srcRect t="40475"/>
          <a:stretch>
            <a:fillRect/>
          </a:stretch>
        </p:blipFill>
        <p:spPr bwMode="auto">
          <a:xfrm>
            <a:off x="2286000" y="1070850"/>
            <a:ext cx="5295900" cy="4366338"/>
          </a:xfrm>
          <a:prstGeom prst="rect">
            <a:avLst/>
          </a:prstGeom>
          <a:noFill/>
        </p:spPr>
      </p:pic>
      <p:sp>
        <p:nvSpPr>
          <p:cNvPr id="106502" name="Text Box 6"/>
          <p:cNvSpPr txBox="1">
            <a:spLocks noChangeArrowheads="1"/>
          </p:cNvSpPr>
          <p:nvPr/>
        </p:nvSpPr>
        <p:spPr bwMode="auto">
          <a:xfrm>
            <a:off x="1009650" y="6491288"/>
            <a:ext cx="7124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Ac = acetyl (lysine) Me = methyl (lysine), P = phosphoryl (Ser or Thr)</a:t>
            </a: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304800" y="3810000"/>
            <a:ext cx="1543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See table 7-7</a:t>
            </a: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460375" y="5410200"/>
            <a:ext cx="82232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/>
              <a:t>Modifications include acetylation, methylation, phosphorylation, and ubiquitylation. Modification patterns comprise the “histone code”.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Principle: “Epigenetic “ marks alter gene function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20763"/>
          </a:xfrm>
        </p:spPr>
        <p:txBody>
          <a:bodyPr>
            <a:normAutofit fontScale="90000"/>
          </a:bodyPr>
          <a:lstStyle/>
          <a:p>
            <a:r>
              <a:rPr lang="en-US" sz="4000"/>
              <a:t>Histone tail modifications alter chromatin accessiblity</a:t>
            </a:r>
          </a:p>
        </p:txBody>
      </p:sp>
      <p:pic>
        <p:nvPicPr>
          <p:cNvPr id="111619" name="Picture 3" descr="07_Figure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3" y="1066800"/>
            <a:ext cx="8548687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7" name="Picture 3" descr="07_Table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630208"/>
            <a:ext cx="8153400" cy="2151592"/>
          </a:xfrm>
          <a:prstGeom prst="rect">
            <a:avLst/>
          </a:prstGeom>
          <a:noFill/>
        </p:spPr>
      </p:pic>
      <p:sp>
        <p:nvSpPr>
          <p:cNvPr id="123908" name="Rectangle 4"/>
          <p:cNvSpPr>
            <a:spLocks noChangeArrowheads="1"/>
          </p:cNvSpPr>
          <p:nvPr/>
        </p:nvSpPr>
        <p:spPr bwMode="auto">
          <a:xfrm>
            <a:off x="457200" y="228600"/>
            <a:ext cx="8229600" cy="103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400" dirty="0" err="1">
                <a:solidFill>
                  <a:schemeClr val="tx2"/>
                </a:solidFill>
              </a:rPr>
              <a:t>Histone</a:t>
            </a:r>
            <a:r>
              <a:rPr lang="en-US" sz="2400" dirty="0">
                <a:solidFill>
                  <a:schemeClr val="tx2"/>
                </a:solidFill>
              </a:rPr>
              <a:t> modifying complexes and </a:t>
            </a:r>
            <a:r>
              <a:rPr lang="en-US" sz="2400" dirty="0" err="1">
                <a:solidFill>
                  <a:schemeClr val="tx2"/>
                </a:solidFill>
              </a:rPr>
              <a:t>nucleosome</a:t>
            </a:r>
            <a:r>
              <a:rPr lang="en-US" sz="2400" dirty="0">
                <a:solidFill>
                  <a:schemeClr val="tx2"/>
                </a:solidFill>
              </a:rPr>
              <a:t> remodeling complexes recognize the modified </a:t>
            </a:r>
            <a:r>
              <a:rPr lang="en-US" sz="2400" dirty="0" err="1">
                <a:solidFill>
                  <a:schemeClr val="tx2"/>
                </a:solidFill>
              </a:rPr>
              <a:t>histones</a:t>
            </a:r>
            <a:r>
              <a:rPr lang="en-US" sz="2400" dirty="0">
                <a:solidFill>
                  <a:schemeClr val="tx2"/>
                </a:solidFill>
              </a:rPr>
              <a:t> through specific domains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140" y="1371600"/>
            <a:ext cx="867786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00800" y="3962400"/>
            <a:ext cx="20065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Kouzarides</a:t>
            </a:r>
            <a:r>
              <a:rPr lang="en-US" sz="1600" dirty="0" smtClean="0"/>
              <a:t>, Cell, 2007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there a </a:t>
            </a:r>
            <a:r>
              <a:rPr lang="en-US" dirty="0" err="1" smtClean="0"/>
              <a:t>histone</a:t>
            </a:r>
            <a:r>
              <a:rPr lang="en-US" dirty="0" smtClean="0"/>
              <a:t> code?</a:t>
            </a:r>
            <a:endParaRPr lang="en-US" dirty="0"/>
          </a:p>
        </p:txBody>
      </p:sp>
      <p:pic>
        <p:nvPicPr>
          <p:cNvPr id="83971" name="Picture 3" descr="17_UnFigure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447800"/>
            <a:ext cx="5720790" cy="43736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1905000"/>
            <a:ext cx="2895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i="1" dirty="0" smtClean="0"/>
              <a:t>Drosophila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smtClean="0"/>
              <a:t>During metaphase HP1 is temporarily lost from mitotic chromosomes</a:t>
            </a:r>
          </a:p>
          <a:p>
            <a:pPr>
              <a:buFontTx/>
              <a:buChar char="-"/>
            </a:pPr>
            <a:r>
              <a:rPr lang="en-US" dirty="0" smtClean="0"/>
              <a:t> This is associated with </a:t>
            </a:r>
            <a:r>
              <a:rPr lang="en-US" dirty="0" err="1" smtClean="0"/>
              <a:t>phosphorylation</a:t>
            </a:r>
            <a:r>
              <a:rPr lang="en-US" dirty="0" smtClean="0"/>
              <a:t> of the neighboring serine residue, mediated by cell cycle </a:t>
            </a:r>
            <a:r>
              <a:rPr lang="en-US" dirty="0" err="1" smtClean="0"/>
              <a:t>kinase</a:t>
            </a:r>
            <a:r>
              <a:rPr lang="en-US" dirty="0" smtClean="0"/>
              <a:t> Aurora B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862</TotalTime>
  <Words>973</Words>
  <Application>Microsoft Office PowerPoint</Application>
  <PresentationFormat>On-screen Show (4:3)</PresentationFormat>
  <Paragraphs>108</Paragraphs>
  <Slides>29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Epigenetics</vt:lpstr>
      <vt:lpstr>Three main players</vt:lpstr>
      <vt:lpstr>Chromatin</vt:lpstr>
      <vt:lpstr>Histone modifications on the nucleosome core particle</vt:lpstr>
      <vt:lpstr>Histone modifications determine function</vt:lpstr>
      <vt:lpstr>Examples of the “histone code” for H3/H4</vt:lpstr>
      <vt:lpstr>Histone tail modifications alter chromatin accessiblity</vt:lpstr>
      <vt:lpstr>Slide 8</vt:lpstr>
      <vt:lpstr>Is there a histone code?</vt:lpstr>
      <vt:lpstr>Chromatin-remodeling and histone-modifying complexes work together to alter chromatin structure</vt:lpstr>
      <vt:lpstr>Slide 11</vt:lpstr>
      <vt:lpstr>Slide 12</vt:lpstr>
      <vt:lpstr>Are the histone modifications really epigenetic and thus heritable?</vt:lpstr>
      <vt:lpstr>Inheritance of histones after DNA replication</vt:lpstr>
      <vt:lpstr>Inheritance of parental H3:H4 tetramers could potentially facilitate the inheritance of chromatin states</vt:lpstr>
      <vt:lpstr>DNA Methylation</vt:lpstr>
      <vt:lpstr>Epigenetic gene regulation: Patterns of DNA methylation can be maintained through cell division</vt:lpstr>
      <vt:lpstr>Role of methylation in silencing</vt:lpstr>
      <vt:lpstr>DNA methylation patterns differ between stem cells and differentiated cells</vt:lpstr>
      <vt:lpstr>DNA methylation lies at the heart of Imprinting</vt:lpstr>
      <vt:lpstr>Recent study by Ciccone et al suggests that Imprinting involves histone demethylation and DNA methylation</vt:lpstr>
      <vt:lpstr>RNA meets Chromatin</vt:lpstr>
      <vt:lpstr>Short RNAs (21-23 nt) direct silencing of genes in three different ways</vt:lpstr>
      <vt:lpstr>Overview</vt:lpstr>
      <vt:lpstr>Core features of miRNA and siRNA silencing</vt:lpstr>
      <vt:lpstr>Slide 26</vt:lpstr>
      <vt:lpstr>siRNAs can transcriptionally silence genes by directing chromatin modification ( in fission yeast)</vt:lpstr>
      <vt:lpstr>Epigenetic changes may affect miRNA expression and vice versa</vt:lpstr>
      <vt:lpstr>Synopsis</vt:lpstr>
    </vt:vector>
  </TitlesOfParts>
  <Company>Creighton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Epigenetics</dc:title>
  <dc:creator>Karin van Dijk</dc:creator>
  <cp:lastModifiedBy>Karin van Dijk</cp:lastModifiedBy>
  <cp:revision>13</cp:revision>
  <dcterms:created xsi:type="dcterms:W3CDTF">2010-01-22T18:42:42Z</dcterms:created>
  <dcterms:modified xsi:type="dcterms:W3CDTF">2010-01-28T21:16:46Z</dcterms:modified>
</cp:coreProperties>
</file>