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368" r:id="rId3"/>
    <p:sldId id="345" r:id="rId4"/>
    <p:sldId id="346" r:id="rId5"/>
    <p:sldId id="348" r:id="rId6"/>
    <p:sldId id="380" r:id="rId7"/>
    <p:sldId id="385" r:id="rId8"/>
    <p:sldId id="384" r:id="rId9"/>
    <p:sldId id="377" r:id="rId10"/>
    <p:sldId id="369" r:id="rId11"/>
    <p:sldId id="365" r:id="rId12"/>
    <p:sldId id="371" r:id="rId13"/>
    <p:sldId id="383" r:id="rId14"/>
    <p:sldId id="35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FFCC"/>
    <a:srgbClr val="CCFFFF"/>
    <a:srgbClr val="99CCFF"/>
    <a:srgbClr val="9AE290"/>
    <a:srgbClr val="AEDA98"/>
    <a:srgbClr val="CFAFF3"/>
    <a:srgbClr val="CCCCFF"/>
    <a:srgbClr val="1D08B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84069" autoAdjust="0"/>
  </p:normalViewPr>
  <p:slideViewPr>
    <p:cSldViewPr>
      <p:cViewPr>
        <p:scale>
          <a:sx n="70" d="100"/>
          <a:sy n="70" d="100"/>
        </p:scale>
        <p:origin x="-912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57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86807-DE21-493C-A269-806E4B2950F6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277B3-DC10-4152-A692-1543216D4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89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277B3-DC10-4152-A692-1543216D47B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27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In </a:t>
            </a:r>
            <a:r>
              <a:rPr lang="ca-ES" dirty="0" err="1" smtClean="0"/>
              <a:t>aquatic</a:t>
            </a:r>
            <a:r>
              <a:rPr lang="ca-ES" dirty="0" smtClean="0"/>
              <a:t> </a:t>
            </a:r>
            <a:r>
              <a:rPr lang="ca-ES" dirty="0" err="1" smtClean="0"/>
              <a:t>ecosystem</a:t>
            </a:r>
            <a:r>
              <a:rPr lang="ca-ES" baseline="0" dirty="0" smtClean="0"/>
              <a:t> </a:t>
            </a:r>
            <a:r>
              <a:rPr lang="ca-ES" baseline="0" dirty="0" err="1" smtClean="0"/>
              <a:t>it</a:t>
            </a:r>
            <a:r>
              <a:rPr lang="ca-ES" baseline="0" dirty="0" smtClean="0"/>
              <a:t> </a:t>
            </a:r>
            <a:r>
              <a:rPr lang="ca-ES" baseline="0" dirty="0" err="1" smtClean="0"/>
              <a:t>mostly</a:t>
            </a:r>
            <a:r>
              <a:rPr lang="ca-ES" baseline="0" dirty="0" smtClean="0"/>
              <a:t> </a:t>
            </a:r>
            <a:r>
              <a:rPr lang="ca-ES" baseline="0" dirty="0" err="1" smtClean="0"/>
              <a:t>retains</a:t>
            </a:r>
            <a:r>
              <a:rPr lang="ca-ES" baseline="0" dirty="0" smtClean="0"/>
              <a:t> in sediment </a:t>
            </a:r>
            <a:r>
              <a:rPr lang="ca-ES" baseline="0" dirty="0" err="1" smtClean="0"/>
              <a:t>and</a:t>
            </a:r>
            <a:r>
              <a:rPr lang="ca-ES" baseline="0" dirty="0" smtClean="0"/>
              <a:t> biota in </a:t>
            </a:r>
            <a:r>
              <a:rPr lang="ca-ES" baseline="0" dirty="0" err="1" smtClean="0"/>
              <a:t>bottom</a:t>
            </a:r>
            <a:r>
              <a:rPr lang="ca-ES" baseline="0" dirty="0" smtClean="0"/>
              <a:t> </a:t>
            </a:r>
            <a:r>
              <a:rPr lang="ca-ES" baseline="0" dirty="0" err="1" smtClean="0"/>
              <a:t>area</a:t>
            </a:r>
            <a:r>
              <a:rPr lang="ca-ES" baseline="0" dirty="0" smtClean="0"/>
              <a:t>.  In </a:t>
            </a:r>
            <a:r>
              <a:rPr lang="ca-ES" baseline="0" dirty="0" err="1" smtClean="0"/>
              <a:t>the</a:t>
            </a:r>
            <a:r>
              <a:rPr lang="ca-ES" baseline="0" dirty="0" smtClean="0"/>
              <a:t> </a:t>
            </a:r>
            <a:r>
              <a:rPr lang="ca-ES" baseline="0" dirty="0" err="1" smtClean="0"/>
              <a:t>bottom</a:t>
            </a:r>
            <a:r>
              <a:rPr lang="ca-ES" baseline="0" dirty="0" smtClean="0"/>
              <a:t> </a:t>
            </a:r>
            <a:r>
              <a:rPr lang="ca-ES" baseline="0" dirty="0" err="1" smtClean="0"/>
              <a:t>area</a:t>
            </a:r>
            <a:r>
              <a:rPr lang="ca-ES" baseline="0" dirty="0" smtClean="0"/>
              <a:t> </a:t>
            </a:r>
            <a:r>
              <a:rPr lang="ca-ES" baseline="0" dirty="0" err="1" smtClean="0"/>
              <a:t>there</a:t>
            </a:r>
            <a:r>
              <a:rPr lang="ca-ES" baseline="0" dirty="0" smtClean="0"/>
              <a:t> </a:t>
            </a:r>
            <a:r>
              <a:rPr lang="ca-ES" baseline="0" dirty="0" err="1" smtClean="0"/>
              <a:t>are</a:t>
            </a:r>
            <a:r>
              <a:rPr lang="ca-ES" baseline="0" dirty="0" smtClean="0"/>
              <a:t> </a:t>
            </a:r>
            <a:r>
              <a:rPr lang="ca-ES" baseline="0" dirty="0" err="1" smtClean="0"/>
              <a:t>microbial</a:t>
            </a:r>
            <a:r>
              <a:rPr lang="ca-ES" baseline="0" dirty="0" smtClean="0"/>
              <a:t> </a:t>
            </a:r>
            <a:r>
              <a:rPr lang="ca-ES" baseline="0" dirty="0" err="1" smtClean="0"/>
              <a:t>communities</a:t>
            </a:r>
            <a:r>
              <a:rPr lang="ca-ES" baseline="0" dirty="0" smtClean="0"/>
              <a:t> </a:t>
            </a:r>
            <a:r>
              <a:rPr lang="ca-ES" baseline="0" dirty="0" err="1" smtClean="0"/>
              <a:t>called</a:t>
            </a:r>
            <a:r>
              <a:rPr lang="ca-ES" baseline="0" dirty="0" smtClean="0"/>
              <a:t> biofilm </a:t>
            </a:r>
            <a:r>
              <a:rPr lang="ca-ES" baseline="0" dirty="0" err="1" smtClean="0"/>
              <a:t>and</a:t>
            </a:r>
            <a:r>
              <a:rPr lang="ca-ES" baseline="0" dirty="0" smtClean="0"/>
              <a:t> </a:t>
            </a:r>
            <a:r>
              <a:rPr lang="ca-ES" baseline="0" dirty="0" err="1" smtClean="0"/>
              <a:t>it</a:t>
            </a:r>
            <a:r>
              <a:rPr lang="ca-ES" baseline="0" dirty="0" smtClean="0"/>
              <a:t> is </a:t>
            </a:r>
            <a:r>
              <a:rPr lang="ca-ES" baseline="0" dirty="0" err="1" smtClean="0"/>
              <a:t>composed</a:t>
            </a:r>
            <a:r>
              <a:rPr lang="ca-ES" baseline="0" dirty="0" smtClean="0"/>
              <a:t> of </a:t>
            </a:r>
            <a:r>
              <a:rPr lang="ca-ES" baseline="0" dirty="0" err="1" smtClean="0"/>
              <a:t>diatoms</a:t>
            </a:r>
            <a:r>
              <a:rPr lang="ca-ES" baseline="0" dirty="0" smtClean="0"/>
              <a:t>, green </a:t>
            </a:r>
            <a:r>
              <a:rPr lang="ca-ES" baseline="0" dirty="0" err="1" smtClean="0"/>
              <a:t>algae</a:t>
            </a:r>
            <a:r>
              <a:rPr lang="ca-ES" baseline="0" dirty="0" smtClean="0"/>
              <a:t>, </a:t>
            </a:r>
            <a:r>
              <a:rPr lang="ca-ES" baseline="0" dirty="0" err="1" smtClean="0"/>
              <a:t>cyanobacteria</a:t>
            </a:r>
            <a:r>
              <a:rPr lang="ca-ES" baseline="0" dirty="0" smtClean="0"/>
              <a:t>, </a:t>
            </a:r>
            <a:r>
              <a:rPr lang="ca-ES" baseline="0" dirty="0" err="1" smtClean="0"/>
              <a:t>bacteria</a:t>
            </a:r>
            <a:r>
              <a:rPr lang="ca-ES" baseline="0" dirty="0" smtClean="0"/>
              <a:t>, </a:t>
            </a:r>
            <a:r>
              <a:rPr lang="ca-ES" baseline="0" dirty="0" err="1" smtClean="0"/>
              <a:t>protozoa</a:t>
            </a:r>
            <a:r>
              <a:rPr lang="ca-ES" baseline="0" dirty="0" smtClean="0"/>
              <a:t>, </a:t>
            </a:r>
            <a:r>
              <a:rPr lang="ca-ES" baseline="0" dirty="0" err="1" smtClean="0"/>
              <a:t>fungi</a:t>
            </a:r>
            <a:r>
              <a:rPr lang="ca-ES" baseline="0" dirty="0" smtClean="0"/>
              <a:t>, </a:t>
            </a:r>
            <a:r>
              <a:rPr lang="ca-ES" baseline="0" dirty="0" err="1" smtClean="0"/>
              <a:t>and</a:t>
            </a:r>
            <a:r>
              <a:rPr lang="ca-ES" baseline="0" dirty="0" smtClean="0"/>
              <a:t> </a:t>
            </a:r>
            <a:r>
              <a:rPr lang="ca-ES" baseline="0" dirty="0" err="1" smtClean="0"/>
              <a:t>other</a:t>
            </a:r>
            <a:r>
              <a:rPr lang="ca-ES" baseline="0" dirty="0" smtClean="0"/>
              <a:t> </a:t>
            </a:r>
            <a:r>
              <a:rPr lang="ca-ES" baseline="0" dirty="0" err="1" smtClean="0"/>
              <a:t>microscopic</a:t>
            </a:r>
            <a:r>
              <a:rPr lang="ca-ES" baseline="0" dirty="0" smtClean="0"/>
              <a:t> </a:t>
            </a:r>
            <a:r>
              <a:rPr lang="ca-ES" baseline="0" dirty="0" err="1" smtClean="0"/>
              <a:t>organisms</a:t>
            </a:r>
            <a:r>
              <a:rPr lang="ca-ES" baseline="0" dirty="0" smtClean="0"/>
              <a:t>, all </a:t>
            </a:r>
            <a:r>
              <a:rPr lang="ca-ES" baseline="0" dirty="0" err="1" smtClean="0"/>
              <a:t>embedded</a:t>
            </a:r>
            <a:r>
              <a:rPr lang="ca-ES" baseline="0" dirty="0" smtClean="0"/>
              <a:t> in </a:t>
            </a:r>
            <a:r>
              <a:rPr lang="ca-ES" baseline="0" dirty="0" err="1" smtClean="0"/>
              <a:t>an</a:t>
            </a:r>
            <a:r>
              <a:rPr lang="ca-ES" baseline="0" dirty="0" smtClean="0"/>
              <a:t> </a:t>
            </a:r>
            <a:r>
              <a:rPr lang="ca-ES" baseline="0" dirty="0" err="1" smtClean="0"/>
              <a:t>extracellular</a:t>
            </a:r>
            <a:r>
              <a:rPr lang="ca-ES" baseline="0" dirty="0" smtClean="0"/>
              <a:t> </a:t>
            </a:r>
            <a:r>
              <a:rPr lang="ca-ES" baseline="0" dirty="0" err="1" smtClean="0"/>
              <a:t>matrix</a:t>
            </a:r>
            <a:r>
              <a:rPr lang="ca-ES" baseline="0" dirty="0" smtClean="0"/>
              <a:t> (Sabater </a:t>
            </a:r>
            <a:r>
              <a:rPr lang="ca-ES" baseline="0" dirty="0" err="1" smtClean="0"/>
              <a:t>and</a:t>
            </a:r>
            <a:r>
              <a:rPr lang="ca-ES" baseline="0" dirty="0" smtClean="0"/>
              <a:t> </a:t>
            </a:r>
            <a:r>
              <a:rPr lang="ca-ES" baseline="0" dirty="0" err="1" smtClean="0"/>
              <a:t>Admiraal</a:t>
            </a:r>
            <a:r>
              <a:rPr lang="ca-ES" baseline="0" dirty="0" smtClean="0"/>
              <a:t>, 2005). </a:t>
            </a:r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277B3-DC10-4152-A692-1543216D47B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002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277B3-DC10-4152-A692-1543216D47B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25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system has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aquarium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fish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aquarium for water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mixing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channel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periphyton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growth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Periphyton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3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As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added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22,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fish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added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four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control (C), biofilm (B), arsenic (As) and biofilm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arsenic (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B+As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 circulates through the system</a:t>
            </a:r>
            <a:r>
              <a:rPr lang="en-US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providing  nutrient recycling interaction between fish and biofilms. All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aquarium has sediment to enhance ecological realism and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epipsammon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developed in it.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277B3-DC10-4152-A692-1543216D47B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75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err="1" smtClean="0"/>
              <a:t>We</a:t>
            </a:r>
            <a:r>
              <a:rPr lang="ca-ES" baseline="0" dirty="0" smtClean="0"/>
              <a:t> </a:t>
            </a:r>
            <a:r>
              <a:rPr lang="ca-ES" baseline="0" dirty="0" err="1" smtClean="0"/>
              <a:t>added</a:t>
            </a:r>
            <a:r>
              <a:rPr lang="ca-ES" baseline="0" dirty="0" smtClean="0"/>
              <a:t> 120 </a:t>
            </a:r>
            <a:r>
              <a:rPr lang="ca-ES" baseline="0" dirty="0" err="1" smtClean="0"/>
              <a:t>ug</a:t>
            </a:r>
            <a:r>
              <a:rPr lang="ca-ES" baseline="0" dirty="0" smtClean="0"/>
              <a:t>/L </a:t>
            </a:r>
            <a:r>
              <a:rPr lang="ca-ES" baseline="0" dirty="0" err="1" smtClean="0"/>
              <a:t>arsenic</a:t>
            </a:r>
            <a:r>
              <a:rPr lang="ca-ES" baseline="0" dirty="0" smtClean="0"/>
              <a:t>. </a:t>
            </a:r>
            <a:r>
              <a:rPr lang="ca-ES" baseline="0" dirty="0" err="1" smtClean="0"/>
              <a:t>After</a:t>
            </a:r>
            <a:r>
              <a:rPr lang="ca-ES" baseline="0" dirty="0" smtClean="0"/>
              <a:t> 60 </a:t>
            </a:r>
            <a:r>
              <a:rPr lang="ca-ES" baseline="0" dirty="0" err="1" smtClean="0"/>
              <a:t>days</a:t>
            </a:r>
            <a:r>
              <a:rPr lang="ca-ES" baseline="0" dirty="0" smtClean="0"/>
              <a:t> in </a:t>
            </a:r>
            <a:r>
              <a:rPr lang="ca-ES" baseline="0" dirty="0" err="1" smtClean="0"/>
              <a:t>water</a:t>
            </a:r>
            <a:r>
              <a:rPr lang="ca-ES" baseline="0" dirty="0" smtClean="0"/>
              <a:t> 19.1% </a:t>
            </a:r>
            <a:r>
              <a:rPr lang="ca-ES" baseline="0" dirty="0" err="1" smtClean="0"/>
              <a:t>left</a:t>
            </a:r>
            <a:r>
              <a:rPr lang="ca-ES" baseline="0" dirty="0" smtClean="0"/>
              <a:t>  </a:t>
            </a:r>
            <a:r>
              <a:rPr lang="ca-ES" baseline="0" dirty="0" err="1" smtClean="0"/>
              <a:t>and</a:t>
            </a:r>
            <a:r>
              <a:rPr lang="ca-ES" baseline="0" dirty="0" smtClean="0"/>
              <a:t> </a:t>
            </a:r>
            <a:r>
              <a:rPr lang="en-US" baseline="0" dirty="0" smtClean="0"/>
              <a:t>Most Arsenic is retained to sediment. </a:t>
            </a:r>
          </a:p>
          <a:p>
            <a:r>
              <a:rPr lang="en-US" baseline="0" dirty="0" smtClean="0"/>
              <a:t>The contribution of biofilm to Arsenic retention was low. The accumulation in fish was very low</a:t>
            </a:r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277B3-DC10-4152-A692-1543216D47B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946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FE2EA-9BD7-46AA-B451-3FB09C9D7C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66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D2A89-8460-43E5-AE90-225DD786E7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56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D2A89-8460-43E5-AE90-225DD786E70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45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277B3-DC10-4152-A692-1543216D47B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2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4B36-36D0-4D51-AB7C-9240A2656299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AF86-0FC3-4891-BAD4-1B27215E4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5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4B36-36D0-4D51-AB7C-9240A2656299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AF86-0FC3-4891-BAD4-1B27215E4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54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4B36-36D0-4D51-AB7C-9240A2656299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AF86-0FC3-4891-BAD4-1B27215E4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83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4B36-36D0-4D51-AB7C-9240A2656299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AF86-0FC3-4891-BAD4-1B27215E4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41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4B36-36D0-4D51-AB7C-9240A2656299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AF86-0FC3-4891-BAD4-1B27215E4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9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4B36-36D0-4D51-AB7C-9240A2656299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AF86-0FC3-4891-BAD4-1B27215E4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93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4B36-36D0-4D51-AB7C-9240A2656299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AF86-0FC3-4891-BAD4-1B27215E4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05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4B36-36D0-4D51-AB7C-9240A2656299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AF86-0FC3-4891-BAD4-1B27215E4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97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4B36-36D0-4D51-AB7C-9240A2656299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AF86-0FC3-4891-BAD4-1B27215E4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12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4B36-36D0-4D51-AB7C-9240A2656299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AF86-0FC3-4891-BAD4-1B27215E4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5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4B36-36D0-4D51-AB7C-9240A2656299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AF86-0FC3-4891-BAD4-1B27215E4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45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E4B36-36D0-4D51-AB7C-9240A2656299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6AF86-0FC3-4891-BAD4-1B27215E4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9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1"/>
            <a:ext cx="7696200" cy="1523999"/>
          </a:xfrm>
        </p:spPr>
        <p:txBody>
          <a:bodyPr>
            <a:noAutofit/>
          </a:bodyPr>
          <a:lstStyle/>
          <a:p>
            <a:r>
              <a:rPr 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INFLUENCES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ARSENIC ON FRESHWATER BIOFILMS, FISH AND THEIR NUTRIENT CYCLING </a:t>
            </a:r>
            <a:r>
              <a:rPr 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INTERACTIONS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657600"/>
            <a:ext cx="8034536" cy="1524000"/>
          </a:xfrm>
        </p:spPr>
        <p:txBody>
          <a:bodyPr>
            <a:noAutofit/>
          </a:bodyPr>
          <a:lstStyle/>
          <a:p>
            <a:r>
              <a:rPr lang="ca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Baigal-Amar Tuulaikhuu,  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Anna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Romaní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Berta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Bonet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a-ES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Laura Barral,  Kit Magellan,  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Helena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Guasch</a:t>
            </a:r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2035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D08B8"/>
                </a:solidFill>
              </a:rPr>
              <a:t>SFS 2016</a:t>
            </a:r>
          </a:p>
          <a:p>
            <a:r>
              <a:rPr lang="en-US" dirty="0" smtClean="0">
                <a:solidFill>
                  <a:srgbClr val="1D08B8"/>
                </a:solidFill>
              </a:rPr>
              <a:t>Annual meeting</a:t>
            </a:r>
            <a:endParaRPr lang="en-US" dirty="0">
              <a:solidFill>
                <a:srgbClr val="1D08B8"/>
              </a:solidFill>
            </a:endParaRPr>
          </a:p>
        </p:txBody>
      </p:sp>
      <p:pic>
        <p:nvPicPr>
          <p:cNvPr id="5" name="Picture 2" descr="Resultado de imagen de new logo University of girona Faculty of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2488"/>
            <a:ext cx="1328936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0" y="6096000"/>
            <a:ext cx="9144000" cy="51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Aquatic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Ecology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Girona,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Spain</a:t>
            </a:r>
            <a:endParaRPr lang="es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7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6114321" cy="4588792"/>
          </a:xfrm>
        </p:spPr>
      </p:pic>
      <p:sp>
        <p:nvSpPr>
          <p:cNvPr id="5" name="Rectangle 4"/>
          <p:cNvSpPr/>
          <p:nvPr/>
        </p:nvSpPr>
        <p:spPr>
          <a:xfrm>
            <a:off x="990600" y="5638800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Gained weight of fish in the </a:t>
            </a:r>
            <a:r>
              <a:rPr lang="en-US" dirty="0" smtClean="0"/>
              <a:t>treatments per </a:t>
            </a:r>
            <a:r>
              <a:rPr lang="en-US" dirty="0"/>
              <a:t>day linked to their body length. </a:t>
            </a:r>
            <a:r>
              <a:rPr lang="en-US" dirty="0" smtClean="0"/>
              <a:t>The </a:t>
            </a:r>
            <a:r>
              <a:rPr lang="en-US" dirty="0"/>
              <a:t>lines show a linear regression of the gained weight and fish length.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1800" y="1524000"/>
            <a:ext cx="2133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Arsenic did not influence fish growth rates overall; yet smaller fish gained less weight and larger fish gained more weight in +As treatment.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=0.075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length×As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ANCOVA)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675" y="58982"/>
            <a:ext cx="590465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Arsenic effect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fish growth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8372" y="54428"/>
            <a:ext cx="1981200" cy="52322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2800" dirty="0">
              <a:solidFill>
                <a:srgbClr val="1D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1800" y="6195536"/>
            <a:ext cx="2362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 err="1">
                <a:solidFill>
                  <a:prstClr val="black"/>
                </a:solidFill>
              </a:rPr>
              <a:t>Tuulaikhuu</a:t>
            </a:r>
            <a:r>
              <a:rPr lang="en-US" sz="1400" b="1" dirty="0">
                <a:solidFill>
                  <a:prstClr val="black"/>
                </a:solidFill>
              </a:rPr>
              <a:t> et al., 2016 </a:t>
            </a:r>
          </a:p>
          <a:p>
            <a:pPr lvl="0"/>
            <a:r>
              <a:rPr lang="en-US" sz="1400" b="1" dirty="0">
                <a:solidFill>
                  <a:prstClr val="black"/>
                </a:solidFill>
              </a:rPr>
              <a:t>Science of the Total </a:t>
            </a:r>
            <a:r>
              <a:rPr lang="en-US" sz="1400" b="1" dirty="0" smtClean="0">
                <a:solidFill>
                  <a:prstClr val="black"/>
                </a:solidFill>
              </a:rPr>
              <a:t>Environment 544,  464-475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 rot="20247286">
            <a:off x="1216868" y="3004759"/>
            <a:ext cx="5384789" cy="2661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3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1"/>
            <a:ext cx="7086600" cy="5567356"/>
          </a:xfrm>
        </p:spPr>
      </p:pic>
      <p:sp>
        <p:nvSpPr>
          <p:cNvPr id="3" name="TextBox 2"/>
          <p:cNvSpPr txBox="1"/>
          <p:nvPr/>
        </p:nvSpPr>
        <p:spPr>
          <a:xfrm>
            <a:off x="241675" y="58982"/>
            <a:ext cx="590465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Arsenic effect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fish Antioxidant Enzyme activities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8372" y="54428"/>
            <a:ext cx="1981200" cy="52322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2800" dirty="0">
              <a:solidFill>
                <a:srgbClr val="1D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1800" y="6195536"/>
            <a:ext cx="2362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 err="1">
                <a:solidFill>
                  <a:prstClr val="black"/>
                </a:solidFill>
              </a:rPr>
              <a:t>Tuulaikhuu</a:t>
            </a:r>
            <a:r>
              <a:rPr lang="en-US" sz="1400" b="1" dirty="0">
                <a:solidFill>
                  <a:prstClr val="black"/>
                </a:solidFill>
              </a:rPr>
              <a:t> et al., 2016 </a:t>
            </a:r>
          </a:p>
          <a:p>
            <a:pPr lvl="0"/>
            <a:r>
              <a:rPr lang="en-US" sz="1400" b="1" dirty="0">
                <a:solidFill>
                  <a:prstClr val="black"/>
                </a:solidFill>
              </a:rPr>
              <a:t>Science of the Total </a:t>
            </a:r>
            <a:r>
              <a:rPr lang="en-US" sz="1400" b="1" dirty="0" smtClean="0">
                <a:solidFill>
                  <a:prstClr val="black"/>
                </a:solidFill>
              </a:rPr>
              <a:t>Environment 544,  464-475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577648"/>
            <a:ext cx="1981200" cy="28513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3429000"/>
            <a:ext cx="1524000" cy="276653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76333" y="3505200"/>
            <a:ext cx="975814" cy="2590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71482" y="762000"/>
            <a:ext cx="975814" cy="2590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3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08372" y="54428"/>
            <a:ext cx="1981200" cy="52322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D08B8"/>
                </a:solidFill>
              </a:rPr>
              <a:t>S</a:t>
            </a:r>
            <a:r>
              <a:rPr lang="en-US" sz="2800" dirty="0" smtClean="0">
                <a:solidFill>
                  <a:srgbClr val="1D08B8"/>
                </a:solidFill>
              </a:rPr>
              <a:t>ummary</a:t>
            </a:r>
            <a:endParaRPr lang="en-US" sz="2800" dirty="0">
              <a:solidFill>
                <a:srgbClr val="1D08B8"/>
              </a:solidFill>
            </a:endParaRPr>
          </a:p>
        </p:txBody>
      </p:sp>
      <p:grpSp>
        <p:nvGrpSpPr>
          <p:cNvPr id="9" name="Agrupa 8"/>
          <p:cNvGrpSpPr/>
          <p:nvPr/>
        </p:nvGrpSpPr>
        <p:grpSpPr>
          <a:xfrm>
            <a:off x="539552" y="280592"/>
            <a:ext cx="8375848" cy="6157817"/>
            <a:chOff x="539552" y="280592"/>
            <a:chExt cx="8375848" cy="6157817"/>
          </a:xfrm>
        </p:grpSpPr>
        <p:sp>
          <p:nvSpPr>
            <p:cNvPr id="10" name="Rectangle 9"/>
            <p:cNvSpPr/>
            <p:nvPr/>
          </p:nvSpPr>
          <p:spPr>
            <a:xfrm>
              <a:off x="6084168" y="1257301"/>
              <a:ext cx="1267661" cy="47501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82455" y="1493192"/>
              <a:ext cx="1475382" cy="39188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Triangle rectangle 11"/>
            <p:cNvSpPr/>
            <p:nvPr/>
          </p:nvSpPr>
          <p:spPr>
            <a:xfrm rot="151747">
              <a:off x="6091306" y="1510346"/>
              <a:ext cx="1166255" cy="349250"/>
            </a:xfrm>
            <a:prstGeom prst="rt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Rectangle arrodonit 12"/>
            <p:cNvSpPr/>
            <p:nvPr/>
          </p:nvSpPr>
          <p:spPr>
            <a:xfrm>
              <a:off x="623302" y="1018809"/>
              <a:ext cx="4183080" cy="375174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 noChangeAspect="1"/>
            </p:cNvSpPr>
            <p:nvPr/>
          </p:nvSpPr>
          <p:spPr bwMode="auto">
            <a:xfrm>
              <a:off x="611478" y="3071612"/>
              <a:ext cx="4182604" cy="753185"/>
            </a:xfrm>
            <a:custGeom>
              <a:avLst/>
              <a:gdLst>
                <a:gd name="T0" fmla="*/ 2147483647 w 4320"/>
                <a:gd name="T1" fmla="*/ 2147483647 h 808"/>
                <a:gd name="T2" fmla="*/ 0 w 4320"/>
                <a:gd name="T3" fmla="*/ 2147483647 h 808"/>
                <a:gd name="T4" fmla="*/ 2147483647 w 4320"/>
                <a:gd name="T5" fmla="*/ 2147483647 h 808"/>
                <a:gd name="T6" fmla="*/ 2147483647 w 4320"/>
                <a:gd name="T7" fmla="*/ 2147483647 h 808"/>
                <a:gd name="T8" fmla="*/ 2147483647 w 4320"/>
                <a:gd name="T9" fmla="*/ 2147483647 h 808"/>
                <a:gd name="T10" fmla="*/ 2147483647 w 4320"/>
                <a:gd name="T11" fmla="*/ 2147483647 h 808"/>
                <a:gd name="T12" fmla="*/ 2147483647 w 4320"/>
                <a:gd name="T13" fmla="*/ 2147483647 h 808"/>
                <a:gd name="T14" fmla="*/ 2147483647 w 4320"/>
                <a:gd name="T15" fmla="*/ 2147483647 h 808"/>
                <a:gd name="T16" fmla="*/ 2147483647 w 4320"/>
                <a:gd name="T17" fmla="*/ 2147483647 h 808"/>
                <a:gd name="T18" fmla="*/ 2147483647 w 4320"/>
                <a:gd name="T19" fmla="*/ 2147483647 h 808"/>
                <a:gd name="T20" fmla="*/ 2147483647 w 4320"/>
                <a:gd name="T21" fmla="*/ 2147483647 h 808"/>
                <a:gd name="T22" fmla="*/ 2147483647 w 4320"/>
                <a:gd name="T23" fmla="*/ 2147483647 h 808"/>
                <a:gd name="T24" fmla="*/ 2147483647 w 4320"/>
                <a:gd name="T25" fmla="*/ 2147483647 h 808"/>
                <a:gd name="T26" fmla="*/ 2147483647 w 4320"/>
                <a:gd name="T27" fmla="*/ 2147483647 h 808"/>
                <a:gd name="T28" fmla="*/ 2147483647 w 4320"/>
                <a:gd name="T29" fmla="*/ 2147483647 h 808"/>
                <a:gd name="T30" fmla="*/ 2147483647 w 4320"/>
                <a:gd name="T31" fmla="*/ 2147483647 h 808"/>
                <a:gd name="T32" fmla="*/ 2147483647 w 4320"/>
                <a:gd name="T33" fmla="*/ 0 h 808"/>
                <a:gd name="T34" fmla="*/ 2147483647 w 4320"/>
                <a:gd name="T35" fmla="*/ 2147483647 h 808"/>
                <a:gd name="T36" fmla="*/ 2147483647 w 4320"/>
                <a:gd name="T37" fmla="*/ 2147483647 h 808"/>
                <a:gd name="T38" fmla="*/ 2147483647 w 4320"/>
                <a:gd name="T39" fmla="*/ 2147483647 h 808"/>
                <a:gd name="T40" fmla="*/ 2147483647 w 4320"/>
                <a:gd name="T41" fmla="*/ 2147483647 h 808"/>
                <a:gd name="T42" fmla="*/ 2147483647 w 4320"/>
                <a:gd name="T43" fmla="*/ 2147483647 h 808"/>
                <a:gd name="T44" fmla="*/ 2147483647 w 4320"/>
                <a:gd name="T45" fmla="*/ 2147483647 h 808"/>
                <a:gd name="T46" fmla="*/ 2147483647 w 4320"/>
                <a:gd name="T47" fmla="*/ 2147483647 h 808"/>
                <a:gd name="T48" fmla="*/ 2147483647 w 4320"/>
                <a:gd name="T49" fmla="*/ 2147483647 h 808"/>
                <a:gd name="T50" fmla="*/ 2147483647 w 4320"/>
                <a:gd name="T51" fmla="*/ 2147483647 h 808"/>
                <a:gd name="T52" fmla="*/ 2147483647 w 4320"/>
                <a:gd name="T53" fmla="*/ 2147483647 h 808"/>
                <a:gd name="T54" fmla="*/ 2147483647 w 4320"/>
                <a:gd name="T55" fmla="*/ 2147483647 h 808"/>
                <a:gd name="T56" fmla="*/ 2147483647 w 4320"/>
                <a:gd name="T57" fmla="*/ 2147483647 h 808"/>
                <a:gd name="T58" fmla="*/ 2147483647 w 4320"/>
                <a:gd name="T59" fmla="*/ 2147483647 h 808"/>
                <a:gd name="T60" fmla="*/ 2147483647 w 4320"/>
                <a:gd name="T61" fmla="*/ 2147483647 h 808"/>
                <a:gd name="T62" fmla="*/ 2147483647 w 4320"/>
                <a:gd name="T63" fmla="*/ 2147483647 h 808"/>
                <a:gd name="T64" fmla="*/ 2147483647 w 4320"/>
                <a:gd name="T65" fmla="*/ 2147483647 h 808"/>
                <a:gd name="T66" fmla="*/ 2147483647 w 4320"/>
                <a:gd name="T67" fmla="*/ 2147483647 h 808"/>
                <a:gd name="T68" fmla="*/ 2147483647 w 4320"/>
                <a:gd name="T69" fmla="*/ 2147483647 h 808"/>
                <a:gd name="T70" fmla="*/ 2147483647 w 4320"/>
                <a:gd name="T71" fmla="*/ 2147483647 h 808"/>
                <a:gd name="T72" fmla="*/ 2147483647 w 4320"/>
                <a:gd name="T73" fmla="*/ 2147483647 h 808"/>
                <a:gd name="T74" fmla="*/ 2147483647 w 4320"/>
                <a:gd name="T75" fmla="*/ 2147483647 h 808"/>
                <a:gd name="T76" fmla="*/ 2147483647 w 4320"/>
                <a:gd name="T77" fmla="*/ 2147483647 h 808"/>
                <a:gd name="T78" fmla="*/ 2147483647 w 4320"/>
                <a:gd name="T79" fmla="*/ 2147483647 h 808"/>
                <a:gd name="T80" fmla="*/ 2147483647 w 4320"/>
                <a:gd name="T81" fmla="*/ 2147483647 h 808"/>
                <a:gd name="T82" fmla="*/ 2147483647 w 4320"/>
                <a:gd name="T83" fmla="*/ 2147483647 h 808"/>
                <a:gd name="T84" fmla="*/ 2147483647 w 4320"/>
                <a:gd name="T85" fmla="*/ 2147483647 h 808"/>
                <a:gd name="T86" fmla="*/ 2147483647 w 4320"/>
                <a:gd name="T87" fmla="*/ 2147483647 h 808"/>
                <a:gd name="T88" fmla="*/ 2147483647 w 4320"/>
                <a:gd name="T89" fmla="*/ 2147483647 h 808"/>
                <a:gd name="T90" fmla="*/ 2147483647 w 4320"/>
                <a:gd name="T91" fmla="*/ 2147483647 h 808"/>
                <a:gd name="T92" fmla="*/ 2147483647 w 4320"/>
                <a:gd name="T93" fmla="*/ 2147483647 h 808"/>
                <a:gd name="T94" fmla="*/ 2147483647 w 4320"/>
                <a:gd name="T95" fmla="*/ 2147483647 h 808"/>
                <a:gd name="T96" fmla="*/ 2147483647 w 4320"/>
                <a:gd name="T97" fmla="*/ 2147483647 h 808"/>
                <a:gd name="T98" fmla="*/ 2147483647 w 4320"/>
                <a:gd name="T99" fmla="*/ 2147483647 h 808"/>
                <a:gd name="T100" fmla="*/ 2147483647 w 4320"/>
                <a:gd name="T101" fmla="*/ 2147483647 h 808"/>
                <a:gd name="T102" fmla="*/ 2147483647 w 4320"/>
                <a:gd name="T103" fmla="*/ 2147483647 h 808"/>
                <a:gd name="T104" fmla="*/ 2147483647 w 4320"/>
                <a:gd name="T105" fmla="*/ 2147483647 h 808"/>
                <a:gd name="T106" fmla="*/ 2147483647 w 4320"/>
                <a:gd name="T107" fmla="*/ 2147483647 h 8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20"/>
                <a:gd name="T163" fmla="*/ 0 h 808"/>
                <a:gd name="T164" fmla="*/ 4320 w 4320"/>
                <a:gd name="T165" fmla="*/ 808 h 80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20" h="808">
                  <a:moveTo>
                    <a:pt x="40" y="792"/>
                  </a:moveTo>
                  <a:cubicBezTo>
                    <a:pt x="18" y="759"/>
                    <a:pt x="12" y="725"/>
                    <a:pt x="0" y="688"/>
                  </a:cubicBezTo>
                  <a:cubicBezTo>
                    <a:pt x="12" y="591"/>
                    <a:pt x="8" y="486"/>
                    <a:pt x="32" y="392"/>
                  </a:cubicBezTo>
                  <a:cubicBezTo>
                    <a:pt x="41" y="357"/>
                    <a:pt x="66" y="328"/>
                    <a:pt x="80" y="296"/>
                  </a:cubicBezTo>
                  <a:cubicBezTo>
                    <a:pt x="87" y="281"/>
                    <a:pt x="96" y="248"/>
                    <a:pt x="96" y="248"/>
                  </a:cubicBezTo>
                  <a:cubicBezTo>
                    <a:pt x="104" y="178"/>
                    <a:pt x="98" y="143"/>
                    <a:pt x="168" y="120"/>
                  </a:cubicBezTo>
                  <a:cubicBezTo>
                    <a:pt x="232" y="56"/>
                    <a:pt x="273" y="91"/>
                    <a:pt x="384" y="96"/>
                  </a:cubicBezTo>
                  <a:cubicBezTo>
                    <a:pt x="414" y="103"/>
                    <a:pt x="442" y="113"/>
                    <a:pt x="472" y="120"/>
                  </a:cubicBezTo>
                  <a:cubicBezTo>
                    <a:pt x="567" y="113"/>
                    <a:pt x="652" y="103"/>
                    <a:pt x="744" y="80"/>
                  </a:cubicBezTo>
                  <a:cubicBezTo>
                    <a:pt x="791" y="49"/>
                    <a:pt x="1006" y="91"/>
                    <a:pt x="1080" y="96"/>
                  </a:cubicBezTo>
                  <a:cubicBezTo>
                    <a:pt x="1190" y="118"/>
                    <a:pt x="1292" y="68"/>
                    <a:pt x="1400" y="56"/>
                  </a:cubicBezTo>
                  <a:cubicBezTo>
                    <a:pt x="1477" y="30"/>
                    <a:pt x="1514" y="30"/>
                    <a:pt x="1608" y="24"/>
                  </a:cubicBezTo>
                  <a:cubicBezTo>
                    <a:pt x="1632" y="19"/>
                    <a:pt x="1655" y="8"/>
                    <a:pt x="1680" y="8"/>
                  </a:cubicBezTo>
                  <a:cubicBezTo>
                    <a:pt x="1744" y="8"/>
                    <a:pt x="1796" y="37"/>
                    <a:pt x="1856" y="48"/>
                  </a:cubicBezTo>
                  <a:cubicBezTo>
                    <a:pt x="1952" y="65"/>
                    <a:pt x="2047" y="93"/>
                    <a:pt x="2144" y="104"/>
                  </a:cubicBezTo>
                  <a:cubicBezTo>
                    <a:pt x="2200" y="93"/>
                    <a:pt x="2250" y="74"/>
                    <a:pt x="2304" y="56"/>
                  </a:cubicBezTo>
                  <a:cubicBezTo>
                    <a:pt x="2346" y="14"/>
                    <a:pt x="2407" y="8"/>
                    <a:pt x="2464" y="0"/>
                  </a:cubicBezTo>
                  <a:cubicBezTo>
                    <a:pt x="2595" y="5"/>
                    <a:pt x="2726" y="5"/>
                    <a:pt x="2856" y="24"/>
                  </a:cubicBezTo>
                  <a:cubicBezTo>
                    <a:pt x="3044" y="14"/>
                    <a:pt x="3155" y="18"/>
                    <a:pt x="3352" y="24"/>
                  </a:cubicBezTo>
                  <a:cubicBezTo>
                    <a:pt x="3408" y="43"/>
                    <a:pt x="3461" y="50"/>
                    <a:pt x="3520" y="56"/>
                  </a:cubicBezTo>
                  <a:cubicBezTo>
                    <a:pt x="3625" y="82"/>
                    <a:pt x="3562" y="71"/>
                    <a:pt x="3712" y="80"/>
                  </a:cubicBezTo>
                  <a:cubicBezTo>
                    <a:pt x="3821" y="116"/>
                    <a:pt x="3989" y="91"/>
                    <a:pt x="4080" y="88"/>
                  </a:cubicBezTo>
                  <a:cubicBezTo>
                    <a:pt x="4147" y="66"/>
                    <a:pt x="4151" y="88"/>
                    <a:pt x="4200" y="112"/>
                  </a:cubicBezTo>
                  <a:cubicBezTo>
                    <a:pt x="4215" y="120"/>
                    <a:pt x="4248" y="128"/>
                    <a:pt x="4248" y="128"/>
                  </a:cubicBezTo>
                  <a:cubicBezTo>
                    <a:pt x="4258" y="201"/>
                    <a:pt x="4250" y="166"/>
                    <a:pt x="4272" y="232"/>
                  </a:cubicBezTo>
                  <a:cubicBezTo>
                    <a:pt x="4278" y="250"/>
                    <a:pt x="4293" y="264"/>
                    <a:pt x="4304" y="280"/>
                  </a:cubicBezTo>
                  <a:cubicBezTo>
                    <a:pt x="4309" y="287"/>
                    <a:pt x="4319" y="332"/>
                    <a:pt x="4320" y="336"/>
                  </a:cubicBezTo>
                  <a:cubicBezTo>
                    <a:pt x="4315" y="409"/>
                    <a:pt x="4312" y="487"/>
                    <a:pt x="4296" y="560"/>
                  </a:cubicBezTo>
                  <a:cubicBezTo>
                    <a:pt x="4292" y="576"/>
                    <a:pt x="4285" y="592"/>
                    <a:pt x="4280" y="608"/>
                  </a:cubicBezTo>
                  <a:cubicBezTo>
                    <a:pt x="4277" y="616"/>
                    <a:pt x="4272" y="632"/>
                    <a:pt x="4272" y="632"/>
                  </a:cubicBezTo>
                  <a:cubicBezTo>
                    <a:pt x="4269" y="669"/>
                    <a:pt x="4268" y="707"/>
                    <a:pt x="4264" y="744"/>
                  </a:cubicBezTo>
                  <a:cubicBezTo>
                    <a:pt x="4263" y="755"/>
                    <a:pt x="4263" y="767"/>
                    <a:pt x="4256" y="776"/>
                  </a:cubicBezTo>
                  <a:cubicBezTo>
                    <a:pt x="4240" y="796"/>
                    <a:pt x="4185" y="792"/>
                    <a:pt x="4160" y="800"/>
                  </a:cubicBezTo>
                  <a:cubicBezTo>
                    <a:pt x="4080" y="797"/>
                    <a:pt x="4000" y="784"/>
                    <a:pt x="3920" y="784"/>
                  </a:cubicBezTo>
                  <a:cubicBezTo>
                    <a:pt x="3790" y="784"/>
                    <a:pt x="3597" y="805"/>
                    <a:pt x="3480" y="808"/>
                  </a:cubicBezTo>
                  <a:cubicBezTo>
                    <a:pt x="3431" y="802"/>
                    <a:pt x="3384" y="796"/>
                    <a:pt x="3336" y="784"/>
                  </a:cubicBezTo>
                  <a:cubicBezTo>
                    <a:pt x="3210" y="797"/>
                    <a:pt x="3142" y="797"/>
                    <a:pt x="3000" y="792"/>
                  </a:cubicBezTo>
                  <a:cubicBezTo>
                    <a:pt x="2869" y="766"/>
                    <a:pt x="2730" y="767"/>
                    <a:pt x="2600" y="800"/>
                  </a:cubicBezTo>
                  <a:cubicBezTo>
                    <a:pt x="2536" y="792"/>
                    <a:pt x="2472" y="783"/>
                    <a:pt x="2408" y="776"/>
                  </a:cubicBezTo>
                  <a:cubicBezTo>
                    <a:pt x="2302" y="789"/>
                    <a:pt x="2195" y="797"/>
                    <a:pt x="2088" y="808"/>
                  </a:cubicBezTo>
                  <a:cubicBezTo>
                    <a:pt x="2022" y="801"/>
                    <a:pt x="1959" y="789"/>
                    <a:pt x="1896" y="768"/>
                  </a:cubicBezTo>
                  <a:cubicBezTo>
                    <a:pt x="1838" y="776"/>
                    <a:pt x="1839" y="784"/>
                    <a:pt x="1792" y="800"/>
                  </a:cubicBezTo>
                  <a:cubicBezTo>
                    <a:pt x="1751" y="786"/>
                    <a:pt x="1716" y="781"/>
                    <a:pt x="1672" y="776"/>
                  </a:cubicBezTo>
                  <a:cubicBezTo>
                    <a:pt x="1599" y="752"/>
                    <a:pt x="1700" y="778"/>
                    <a:pt x="1624" y="784"/>
                  </a:cubicBezTo>
                  <a:cubicBezTo>
                    <a:pt x="1526" y="791"/>
                    <a:pt x="1427" y="789"/>
                    <a:pt x="1328" y="792"/>
                  </a:cubicBezTo>
                  <a:cubicBezTo>
                    <a:pt x="1242" y="798"/>
                    <a:pt x="1179" y="796"/>
                    <a:pt x="1096" y="784"/>
                  </a:cubicBezTo>
                  <a:cubicBezTo>
                    <a:pt x="1050" y="796"/>
                    <a:pt x="867" y="791"/>
                    <a:pt x="848" y="792"/>
                  </a:cubicBezTo>
                  <a:cubicBezTo>
                    <a:pt x="780" y="800"/>
                    <a:pt x="784" y="786"/>
                    <a:pt x="728" y="784"/>
                  </a:cubicBezTo>
                  <a:cubicBezTo>
                    <a:pt x="608" y="779"/>
                    <a:pt x="488" y="779"/>
                    <a:pt x="368" y="776"/>
                  </a:cubicBezTo>
                  <a:cubicBezTo>
                    <a:pt x="344" y="773"/>
                    <a:pt x="320" y="766"/>
                    <a:pt x="296" y="768"/>
                  </a:cubicBezTo>
                  <a:cubicBezTo>
                    <a:pt x="279" y="769"/>
                    <a:pt x="248" y="784"/>
                    <a:pt x="248" y="784"/>
                  </a:cubicBezTo>
                  <a:cubicBezTo>
                    <a:pt x="185" y="775"/>
                    <a:pt x="169" y="768"/>
                    <a:pt x="104" y="776"/>
                  </a:cubicBezTo>
                  <a:cubicBezTo>
                    <a:pt x="96" y="779"/>
                    <a:pt x="88" y="784"/>
                    <a:pt x="80" y="784"/>
                  </a:cubicBezTo>
                  <a:cubicBezTo>
                    <a:pt x="31" y="784"/>
                    <a:pt x="23" y="758"/>
                    <a:pt x="40" y="79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15" name="Picture 3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772937"/>
              <a:ext cx="1565275" cy="1155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Fletxa dreta 15"/>
            <p:cNvSpPr/>
            <p:nvPr/>
          </p:nvSpPr>
          <p:spPr>
            <a:xfrm>
              <a:off x="6561797" y="5418953"/>
              <a:ext cx="467995" cy="340591"/>
            </a:xfrm>
            <a:prstGeom prst="rightArrow">
              <a:avLst>
                <a:gd name="adj1" fmla="val 27972"/>
                <a:gd name="adj2" fmla="val 44405"/>
              </a:avLst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dk1"/>
                </a:solidFill>
              </a:endParaRPr>
            </a:p>
          </p:txBody>
        </p:sp>
        <p:sp>
          <p:nvSpPr>
            <p:cNvPr id="17" name="Quadre de text 32"/>
            <p:cNvSpPr txBox="1">
              <a:spLocks noChangeArrowheads="1"/>
            </p:cNvSpPr>
            <p:nvPr/>
          </p:nvSpPr>
          <p:spPr bwMode="auto">
            <a:xfrm>
              <a:off x="4982166" y="5301208"/>
              <a:ext cx="1695960" cy="57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600" b="1" u="none" strike="noStrike" cap="none" normalizeH="0" baseline="0">
                  <a:ln>
                    <a:noFill/>
                  </a:ln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defRPr>
              </a:lvl1pPr>
            </a:lstStyle>
            <a:p>
              <a:r>
                <a:rPr lang="en-US" altLang="en-US" sz="1400" b="0" dirty="0"/>
                <a:t>Food consumption and excretion</a:t>
              </a:r>
            </a:p>
          </p:txBody>
        </p:sp>
        <p:sp>
          <p:nvSpPr>
            <p:cNvPr id="18" name="Quadre de text 40"/>
            <p:cNvSpPr txBox="1">
              <a:spLocks noChangeArrowheads="1"/>
            </p:cNvSpPr>
            <p:nvPr/>
          </p:nvSpPr>
          <p:spPr bwMode="auto">
            <a:xfrm>
              <a:off x="3131088" y="4405316"/>
              <a:ext cx="1117600" cy="396875"/>
            </a:xfrm>
            <a:prstGeom prst="rect">
              <a:avLst/>
            </a:prstGeom>
            <a:solidFill>
              <a:srgbClr val="4843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Sediment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Quadre de text 41"/>
            <p:cNvSpPr txBox="1">
              <a:spLocks noChangeArrowheads="1"/>
            </p:cNvSpPr>
            <p:nvPr/>
          </p:nvSpPr>
          <p:spPr bwMode="auto">
            <a:xfrm>
              <a:off x="4876800" y="2441578"/>
              <a:ext cx="1272739" cy="437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600" b="1" u="none" strike="noStrike" cap="none" normalizeH="0" baseline="0">
                  <a:ln>
                    <a:noFill/>
                  </a:ln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defRPr>
              </a:lvl1pPr>
            </a:lstStyle>
            <a:p>
              <a:r>
                <a:rPr lang="en-US" altLang="en-US" dirty="0" err="1" smtClean="0"/>
                <a:t>Periphyton</a:t>
              </a:r>
              <a:endParaRPr lang="en-US" altLang="en-US" dirty="0"/>
            </a:p>
          </p:txBody>
        </p:sp>
        <p:sp>
          <p:nvSpPr>
            <p:cNvPr id="20" name="Fletxa dreta 19"/>
            <p:cNvSpPr/>
            <p:nvPr/>
          </p:nvSpPr>
          <p:spPr>
            <a:xfrm rot="12432306">
              <a:off x="3152832" y="2787815"/>
              <a:ext cx="722052" cy="266548"/>
            </a:xfrm>
            <a:prstGeom prst="rightArrow">
              <a:avLst>
                <a:gd name="adj1" fmla="val 27972"/>
                <a:gd name="adj2" fmla="val 44405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dk1"/>
                </a:solidFill>
              </a:endParaRPr>
            </a:p>
          </p:txBody>
        </p:sp>
        <p:sp>
          <p:nvSpPr>
            <p:cNvPr id="21" name="Quadre de text 57"/>
            <p:cNvSpPr txBox="1">
              <a:spLocks noChangeArrowheads="1"/>
            </p:cNvSpPr>
            <p:nvPr/>
          </p:nvSpPr>
          <p:spPr bwMode="auto">
            <a:xfrm>
              <a:off x="6115545" y="3296873"/>
              <a:ext cx="2736304" cy="77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altLang="en-US" sz="1400" i="1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Lower proportion of algae (more heterotrophic), lower phosphatase activity and a higher proportion of dead bacteria</a:t>
              </a:r>
              <a:endPara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" name="Imatge 5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83865">
              <a:off x="1684498" y="5248352"/>
              <a:ext cx="588962" cy="80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arrodonit 22"/>
            <p:cNvSpPr/>
            <p:nvPr/>
          </p:nvSpPr>
          <p:spPr>
            <a:xfrm>
              <a:off x="623302" y="3809105"/>
              <a:ext cx="4178180" cy="134352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4" name="Decisió 23"/>
            <p:cNvSpPr/>
            <p:nvPr/>
          </p:nvSpPr>
          <p:spPr>
            <a:xfrm>
              <a:off x="1191798" y="3501008"/>
              <a:ext cx="210821" cy="238760"/>
            </a:xfrm>
            <a:prstGeom prst="flowChartDecis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5" name="Decisió 24"/>
            <p:cNvSpPr/>
            <p:nvPr/>
          </p:nvSpPr>
          <p:spPr>
            <a:xfrm>
              <a:off x="2809352" y="2313640"/>
              <a:ext cx="210820" cy="238760"/>
            </a:xfrm>
            <a:prstGeom prst="flowChartDecis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6" name="Decisió 25"/>
            <p:cNvSpPr/>
            <p:nvPr/>
          </p:nvSpPr>
          <p:spPr>
            <a:xfrm>
              <a:off x="4361179" y="4774416"/>
              <a:ext cx="210821" cy="238760"/>
            </a:xfrm>
            <a:prstGeom prst="flowChartDecis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7" name="Decisió 26"/>
            <p:cNvSpPr/>
            <p:nvPr/>
          </p:nvSpPr>
          <p:spPr>
            <a:xfrm>
              <a:off x="2429413" y="4420238"/>
              <a:ext cx="210821" cy="238760"/>
            </a:xfrm>
            <a:prstGeom prst="flowChartDecis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8" name="Decisió 27"/>
            <p:cNvSpPr/>
            <p:nvPr/>
          </p:nvSpPr>
          <p:spPr>
            <a:xfrm>
              <a:off x="915573" y="4846958"/>
              <a:ext cx="210821" cy="238760"/>
            </a:xfrm>
            <a:prstGeom prst="flowChartDecis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30" name="Imatge 206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2900241"/>
              <a:ext cx="793750" cy="528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Decisió 30"/>
            <p:cNvSpPr/>
            <p:nvPr/>
          </p:nvSpPr>
          <p:spPr>
            <a:xfrm>
              <a:off x="787924" y="2445457"/>
              <a:ext cx="210820" cy="238760"/>
            </a:xfrm>
            <a:prstGeom prst="flowChartDecis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grpSp>
          <p:nvGrpSpPr>
            <p:cNvPr id="32" name="Agrupa 31"/>
            <p:cNvGrpSpPr/>
            <p:nvPr/>
          </p:nvGrpSpPr>
          <p:grpSpPr>
            <a:xfrm>
              <a:off x="2697172" y="4108352"/>
              <a:ext cx="1192848" cy="1518988"/>
              <a:chOff x="5045975" y="3808984"/>
              <a:chExt cx="638009" cy="813391"/>
            </a:xfrm>
          </p:grpSpPr>
          <p:pic>
            <p:nvPicPr>
              <p:cNvPr id="127" name="Imatge 4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46" b="14030"/>
              <a:stretch>
                <a:fillRect/>
              </a:stretch>
            </p:blipFill>
            <p:spPr bwMode="auto">
              <a:xfrm rot="-1306116">
                <a:off x="5045975" y="3808984"/>
                <a:ext cx="449263" cy="411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" name="Imatge 5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216135">
                <a:off x="5095022" y="3812750"/>
                <a:ext cx="588962" cy="809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9" name="Fletxa esquerra i dreta 128"/>
              <p:cNvSpPr/>
              <p:nvPr/>
            </p:nvSpPr>
            <p:spPr>
              <a:xfrm rot="3078255">
                <a:off x="5162012" y="4201236"/>
                <a:ext cx="163049" cy="50391"/>
              </a:xfrm>
              <a:prstGeom prst="leftRightArrow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letxa circular 129"/>
              <p:cNvSpPr/>
              <p:nvPr/>
            </p:nvSpPr>
            <p:spPr>
              <a:xfrm>
                <a:off x="5192882" y="3959135"/>
                <a:ext cx="196621" cy="202997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3037895"/>
                  <a:gd name="adj5" fmla="val 12500"/>
                </a:avLst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Decisió 32"/>
            <p:cNvSpPr/>
            <p:nvPr/>
          </p:nvSpPr>
          <p:spPr>
            <a:xfrm>
              <a:off x="2870883" y="4628433"/>
              <a:ext cx="89345" cy="111161"/>
            </a:xfrm>
            <a:prstGeom prst="flowChartDecis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grpSp>
          <p:nvGrpSpPr>
            <p:cNvPr id="34" name="Agrupa 33"/>
            <p:cNvGrpSpPr/>
            <p:nvPr/>
          </p:nvGrpSpPr>
          <p:grpSpPr>
            <a:xfrm>
              <a:off x="4004476" y="3342240"/>
              <a:ext cx="511080" cy="653365"/>
              <a:chOff x="5045975" y="3808984"/>
              <a:chExt cx="638009" cy="813391"/>
            </a:xfrm>
          </p:grpSpPr>
          <p:pic>
            <p:nvPicPr>
              <p:cNvPr id="123" name="Imatge 4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46" b="14030"/>
              <a:stretch>
                <a:fillRect/>
              </a:stretch>
            </p:blipFill>
            <p:spPr bwMode="auto">
              <a:xfrm rot="-1306116">
                <a:off x="5045975" y="3808984"/>
                <a:ext cx="449263" cy="411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Imatge 5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216135">
                <a:off x="5095022" y="3812750"/>
                <a:ext cx="588962" cy="809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5" name="Fletxa esquerra i dreta 124"/>
              <p:cNvSpPr/>
              <p:nvPr/>
            </p:nvSpPr>
            <p:spPr>
              <a:xfrm rot="3078255">
                <a:off x="5159403" y="4199977"/>
                <a:ext cx="163049" cy="57074"/>
              </a:xfrm>
              <a:prstGeom prst="leftRightArrow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etxa circular 125"/>
              <p:cNvSpPr/>
              <p:nvPr/>
            </p:nvSpPr>
            <p:spPr>
              <a:xfrm>
                <a:off x="5192883" y="3959135"/>
                <a:ext cx="196621" cy="202998"/>
              </a:xfrm>
              <a:prstGeom prst="circularArrow">
                <a:avLst>
                  <a:gd name="adj1" fmla="val 0"/>
                  <a:gd name="adj2" fmla="val 1142319"/>
                  <a:gd name="adj3" fmla="val 204753"/>
                  <a:gd name="adj4" fmla="val 3037895"/>
                  <a:gd name="adj5" fmla="val 12500"/>
                </a:avLst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Decisió 34"/>
            <p:cNvSpPr/>
            <p:nvPr/>
          </p:nvSpPr>
          <p:spPr>
            <a:xfrm>
              <a:off x="4194623" y="3501008"/>
              <a:ext cx="89345" cy="111161"/>
            </a:xfrm>
            <a:prstGeom prst="flowChartDecis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" name="TextBox 4"/>
            <p:cNvSpPr txBox="1"/>
            <p:nvPr/>
          </p:nvSpPr>
          <p:spPr>
            <a:xfrm>
              <a:off x="4131210" y="2170869"/>
              <a:ext cx="761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37" name="TextBox 133"/>
            <p:cNvSpPr txBox="1"/>
            <p:nvPr/>
          </p:nvSpPr>
          <p:spPr>
            <a:xfrm>
              <a:off x="3766406" y="2172700"/>
              <a:ext cx="761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8" name="Down Arrow 139"/>
            <p:cNvSpPr/>
            <p:nvPr/>
          </p:nvSpPr>
          <p:spPr>
            <a:xfrm>
              <a:off x="3690058" y="2226964"/>
              <a:ext cx="78567" cy="26080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Terminator 154"/>
            <p:cNvSpPr/>
            <p:nvPr/>
          </p:nvSpPr>
          <p:spPr>
            <a:xfrm rot="1907280">
              <a:off x="2957837" y="4473955"/>
              <a:ext cx="261866" cy="74727"/>
            </a:xfrm>
            <a:prstGeom prst="flowChartTerminato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Terminator 154"/>
            <p:cNvSpPr/>
            <p:nvPr/>
          </p:nvSpPr>
          <p:spPr>
            <a:xfrm rot="1907280">
              <a:off x="3213108" y="4531867"/>
              <a:ext cx="261866" cy="74727"/>
            </a:xfrm>
            <a:prstGeom prst="flowChartTerminato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Terminator 60"/>
            <p:cNvSpPr/>
            <p:nvPr/>
          </p:nvSpPr>
          <p:spPr>
            <a:xfrm rot="1907280">
              <a:off x="1668724" y="5637907"/>
              <a:ext cx="288032" cy="74733"/>
            </a:xfrm>
            <a:prstGeom prst="flowChartTerminato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31"/>
            <p:cNvSpPr txBox="1"/>
            <p:nvPr/>
          </p:nvSpPr>
          <p:spPr>
            <a:xfrm>
              <a:off x="542579" y="5877272"/>
              <a:ext cx="9523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</a:t>
              </a:r>
              <a:r>
                <a:rPr lang="en-US" sz="1400" dirty="0" smtClean="0"/>
                <a:t>iatom</a:t>
              </a:r>
              <a:endParaRPr lang="en-US" sz="1400" dirty="0"/>
            </a:p>
          </p:txBody>
        </p:sp>
        <p:sp>
          <p:nvSpPr>
            <p:cNvPr id="43" name="TextBox 39"/>
            <p:cNvSpPr txBox="1"/>
            <p:nvPr/>
          </p:nvSpPr>
          <p:spPr>
            <a:xfrm>
              <a:off x="539552" y="5301208"/>
              <a:ext cx="2008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/>
              </a:lvl1pPr>
            </a:lstStyle>
            <a:p>
              <a:r>
                <a:rPr lang="es-ES_tradnl" altLang="es-ES" dirty="0"/>
                <a:t>Live bacteria</a:t>
              </a:r>
              <a:endParaRPr lang="en-US" dirty="0"/>
            </a:p>
          </p:txBody>
        </p:sp>
        <p:grpSp>
          <p:nvGrpSpPr>
            <p:cNvPr id="44" name="Group 120"/>
            <p:cNvGrpSpPr/>
            <p:nvPr/>
          </p:nvGrpSpPr>
          <p:grpSpPr>
            <a:xfrm rot="726508">
              <a:off x="1264898" y="5996632"/>
              <a:ext cx="461997" cy="99203"/>
              <a:chOff x="6221678" y="4703975"/>
              <a:chExt cx="414806" cy="122587"/>
            </a:xfrm>
          </p:grpSpPr>
          <p:sp>
            <p:nvSpPr>
              <p:cNvPr id="121" name="Freeform 121"/>
              <p:cNvSpPr/>
              <p:nvPr/>
            </p:nvSpPr>
            <p:spPr>
              <a:xfrm>
                <a:off x="6221678" y="4703975"/>
                <a:ext cx="414806" cy="122587"/>
              </a:xfrm>
              <a:custGeom>
                <a:avLst/>
                <a:gdLst>
                  <a:gd name="connsiteX0" fmla="*/ 13 w 414806"/>
                  <a:gd name="connsiteY0" fmla="*/ 56561 h 122587"/>
                  <a:gd name="connsiteX1" fmla="*/ 216829 w 414806"/>
                  <a:gd name="connsiteY1" fmla="*/ 0 h 122587"/>
                  <a:gd name="connsiteX2" fmla="*/ 414792 w 414806"/>
                  <a:gd name="connsiteY2" fmla="*/ 56561 h 122587"/>
                  <a:gd name="connsiteX3" fmla="*/ 207402 w 414806"/>
                  <a:gd name="connsiteY3" fmla="*/ 122549 h 122587"/>
                  <a:gd name="connsiteX4" fmla="*/ 13 w 414806"/>
                  <a:gd name="connsiteY4" fmla="*/ 56561 h 122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806" h="122587">
                    <a:moveTo>
                      <a:pt x="13" y="56561"/>
                    </a:moveTo>
                    <a:cubicBezTo>
                      <a:pt x="1584" y="36136"/>
                      <a:pt x="147699" y="0"/>
                      <a:pt x="216829" y="0"/>
                    </a:cubicBezTo>
                    <a:cubicBezTo>
                      <a:pt x="285959" y="0"/>
                      <a:pt x="416363" y="36136"/>
                      <a:pt x="414792" y="56561"/>
                    </a:cubicBezTo>
                    <a:cubicBezTo>
                      <a:pt x="413221" y="76986"/>
                      <a:pt x="278103" y="120978"/>
                      <a:pt x="207402" y="122549"/>
                    </a:cubicBezTo>
                    <a:cubicBezTo>
                      <a:pt x="136701" y="124120"/>
                      <a:pt x="-1558" y="76986"/>
                      <a:pt x="13" y="56561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2" name="Straight Connector 122"/>
              <p:cNvCxnSpPr>
                <a:stCxn id="121" idx="0"/>
                <a:endCxn id="121" idx="2"/>
              </p:cNvCxnSpPr>
              <p:nvPr/>
            </p:nvCxnSpPr>
            <p:spPr>
              <a:xfrm>
                <a:off x="6221691" y="4760536"/>
                <a:ext cx="41477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Cloud 124"/>
            <p:cNvSpPr/>
            <p:nvPr/>
          </p:nvSpPr>
          <p:spPr>
            <a:xfrm>
              <a:off x="1658674" y="6165304"/>
              <a:ext cx="307545" cy="191020"/>
            </a:xfrm>
            <a:prstGeom prst="clou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Terminator 142"/>
            <p:cNvSpPr/>
            <p:nvPr/>
          </p:nvSpPr>
          <p:spPr>
            <a:xfrm rot="1907280">
              <a:off x="1693738" y="5471594"/>
              <a:ext cx="288032" cy="74733"/>
            </a:xfrm>
            <a:prstGeom prst="flowChartTerminator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Terminator 154"/>
            <p:cNvSpPr/>
            <p:nvPr/>
          </p:nvSpPr>
          <p:spPr>
            <a:xfrm rot="1907280">
              <a:off x="3126206" y="4715222"/>
              <a:ext cx="261866" cy="74727"/>
            </a:xfrm>
            <a:prstGeom prst="flowChartTerminato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lowchart: Terminator 154"/>
            <p:cNvSpPr/>
            <p:nvPr/>
          </p:nvSpPr>
          <p:spPr>
            <a:xfrm rot="1907280">
              <a:off x="3038868" y="4821895"/>
              <a:ext cx="261866" cy="74727"/>
            </a:xfrm>
            <a:prstGeom prst="flowChartTerminato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lowchart: Terminator 142"/>
            <p:cNvSpPr/>
            <p:nvPr/>
          </p:nvSpPr>
          <p:spPr>
            <a:xfrm rot="1907280">
              <a:off x="2732494" y="4842709"/>
              <a:ext cx="288032" cy="74733"/>
            </a:xfrm>
            <a:prstGeom prst="flowChartTerminator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2"/>
            <p:cNvSpPr txBox="1"/>
            <p:nvPr/>
          </p:nvSpPr>
          <p:spPr>
            <a:xfrm>
              <a:off x="542579" y="6130632"/>
              <a:ext cx="12058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Green algae</a:t>
              </a:r>
              <a:endParaRPr lang="en-US" sz="1400" dirty="0"/>
            </a:p>
          </p:txBody>
        </p:sp>
        <p:sp>
          <p:nvSpPr>
            <p:cNvPr id="51" name="Cloud 62"/>
            <p:cNvSpPr/>
            <p:nvPr/>
          </p:nvSpPr>
          <p:spPr>
            <a:xfrm>
              <a:off x="787854" y="3264961"/>
              <a:ext cx="245803" cy="236047"/>
            </a:xfrm>
            <a:prstGeom prst="clou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loud 62"/>
            <p:cNvSpPr/>
            <p:nvPr/>
          </p:nvSpPr>
          <p:spPr>
            <a:xfrm>
              <a:off x="1159446" y="4330745"/>
              <a:ext cx="245803" cy="236047"/>
            </a:xfrm>
            <a:prstGeom prst="clou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loud 62"/>
            <p:cNvSpPr/>
            <p:nvPr/>
          </p:nvSpPr>
          <p:spPr>
            <a:xfrm>
              <a:off x="3478116" y="3326265"/>
              <a:ext cx="245803" cy="236047"/>
            </a:xfrm>
            <a:prstGeom prst="clou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loud 62"/>
            <p:cNvSpPr/>
            <p:nvPr/>
          </p:nvSpPr>
          <p:spPr>
            <a:xfrm>
              <a:off x="2238857" y="3376481"/>
              <a:ext cx="245803" cy="236047"/>
            </a:xfrm>
            <a:prstGeom prst="clou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87"/>
            <p:cNvGrpSpPr/>
            <p:nvPr/>
          </p:nvGrpSpPr>
          <p:grpSpPr>
            <a:xfrm>
              <a:off x="1636914" y="3278705"/>
              <a:ext cx="414806" cy="122587"/>
              <a:chOff x="6221678" y="4703975"/>
              <a:chExt cx="414806" cy="122587"/>
            </a:xfrm>
          </p:grpSpPr>
          <p:sp>
            <p:nvSpPr>
              <p:cNvPr id="119" name="Freeform 88"/>
              <p:cNvSpPr/>
              <p:nvPr/>
            </p:nvSpPr>
            <p:spPr>
              <a:xfrm>
                <a:off x="6221678" y="4703975"/>
                <a:ext cx="414806" cy="122587"/>
              </a:xfrm>
              <a:custGeom>
                <a:avLst/>
                <a:gdLst>
                  <a:gd name="connsiteX0" fmla="*/ 13 w 414806"/>
                  <a:gd name="connsiteY0" fmla="*/ 56561 h 122587"/>
                  <a:gd name="connsiteX1" fmla="*/ 216829 w 414806"/>
                  <a:gd name="connsiteY1" fmla="*/ 0 h 122587"/>
                  <a:gd name="connsiteX2" fmla="*/ 414792 w 414806"/>
                  <a:gd name="connsiteY2" fmla="*/ 56561 h 122587"/>
                  <a:gd name="connsiteX3" fmla="*/ 207402 w 414806"/>
                  <a:gd name="connsiteY3" fmla="*/ 122549 h 122587"/>
                  <a:gd name="connsiteX4" fmla="*/ 13 w 414806"/>
                  <a:gd name="connsiteY4" fmla="*/ 56561 h 122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806" h="122587">
                    <a:moveTo>
                      <a:pt x="13" y="56561"/>
                    </a:moveTo>
                    <a:cubicBezTo>
                      <a:pt x="1584" y="36136"/>
                      <a:pt x="147699" y="0"/>
                      <a:pt x="216829" y="0"/>
                    </a:cubicBezTo>
                    <a:cubicBezTo>
                      <a:pt x="285959" y="0"/>
                      <a:pt x="416363" y="36136"/>
                      <a:pt x="414792" y="56561"/>
                    </a:cubicBezTo>
                    <a:cubicBezTo>
                      <a:pt x="413221" y="76986"/>
                      <a:pt x="278103" y="120978"/>
                      <a:pt x="207402" y="122549"/>
                    </a:cubicBezTo>
                    <a:cubicBezTo>
                      <a:pt x="136701" y="124120"/>
                      <a:pt x="-1558" y="76986"/>
                      <a:pt x="13" y="56561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0" name="Straight Connector 89"/>
              <p:cNvCxnSpPr>
                <a:stCxn id="119" idx="0"/>
                <a:endCxn id="119" idx="2"/>
              </p:cNvCxnSpPr>
              <p:nvPr/>
            </p:nvCxnSpPr>
            <p:spPr>
              <a:xfrm>
                <a:off x="6221691" y="4760536"/>
                <a:ext cx="41477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8"/>
            <p:cNvSpPr txBox="1"/>
            <p:nvPr/>
          </p:nvSpPr>
          <p:spPr>
            <a:xfrm>
              <a:off x="3531322" y="1731988"/>
              <a:ext cx="12440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Conductivity</a:t>
              </a:r>
              <a:endParaRPr lang="en-US" sz="1400" dirty="0"/>
            </a:p>
          </p:txBody>
        </p:sp>
        <p:sp>
          <p:nvSpPr>
            <p:cNvPr id="58" name="Up Arrow 9"/>
            <p:cNvSpPr/>
            <p:nvPr/>
          </p:nvSpPr>
          <p:spPr>
            <a:xfrm>
              <a:off x="3491880" y="1700808"/>
              <a:ext cx="115032" cy="263833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9552" y="5536396"/>
              <a:ext cx="1202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altLang="es-ES" sz="1400" dirty="0" err="1"/>
                <a:t>Dead</a:t>
              </a:r>
              <a:r>
                <a:rPr lang="es-ES_tradnl" altLang="es-ES" sz="1400" dirty="0"/>
                <a:t> bacteria</a:t>
              </a:r>
              <a:endParaRPr lang="en-US" sz="1400" dirty="0"/>
            </a:p>
          </p:txBody>
        </p:sp>
        <p:cxnSp>
          <p:nvCxnSpPr>
            <p:cNvPr id="61" name="Connector recte 60"/>
            <p:cNvCxnSpPr/>
            <p:nvPr/>
          </p:nvCxnSpPr>
          <p:spPr>
            <a:xfrm>
              <a:off x="5543674" y="479426"/>
              <a:ext cx="14875" cy="141922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Quadre de text 15"/>
            <p:cNvSpPr txBox="1">
              <a:spLocks noChangeArrowheads="1"/>
            </p:cNvSpPr>
            <p:nvPr/>
          </p:nvSpPr>
          <p:spPr bwMode="auto">
            <a:xfrm>
              <a:off x="6981527" y="1884318"/>
              <a:ext cx="758825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Time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Quadre de text 16"/>
            <p:cNvSpPr txBox="1">
              <a:spLocks noChangeArrowheads="1"/>
            </p:cNvSpPr>
            <p:nvPr/>
          </p:nvSpPr>
          <p:spPr bwMode="auto">
            <a:xfrm rot="16200000">
              <a:off x="4765196" y="805261"/>
              <a:ext cx="1441450" cy="39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Concentration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Quadre de text 2050"/>
            <p:cNvSpPr txBox="1">
              <a:spLocks noChangeArrowheads="1"/>
            </p:cNvSpPr>
            <p:nvPr/>
          </p:nvSpPr>
          <p:spPr bwMode="auto">
            <a:xfrm>
              <a:off x="4982166" y="5877272"/>
              <a:ext cx="820113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Toxicant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Decisió 64"/>
            <p:cNvSpPr/>
            <p:nvPr/>
          </p:nvSpPr>
          <p:spPr>
            <a:xfrm>
              <a:off x="5840328" y="5975568"/>
              <a:ext cx="157512" cy="177574"/>
            </a:xfrm>
            <a:prstGeom prst="flowChartDecision">
              <a:avLst/>
            </a:prstGeom>
            <a:solidFill>
              <a:srgbClr val="FFFF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6194276" y="1473201"/>
              <a:ext cx="73025" cy="762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Decisió 66"/>
            <p:cNvSpPr/>
            <p:nvPr/>
          </p:nvSpPr>
          <p:spPr>
            <a:xfrm>
              <a:off x="6228184" y="1509511"/>
              <a:ext cx="118745" cy="121285"/>
            </a:xfrm>
            <a:prstGeom prst="flowChartDecision">
              <a:avLst/>
            </a:prstGeom>
            <a:solidFill>
              <a:srgbClr val="FFFF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5777703" y="1469391"/>
              <a:ext cx="163830" cy="14795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Quadre de text 2054"/>
            <p:cNvSpPr txBox="1">
              <a:spLocks noChangeArrowheads="1"/>
            </p:cNvSpPr>
            <p:nvPr/>
          </p:nvSpPr>
          <p:spPr bwMode="auto">
            <a:xfrm>
              <a:off x="5581085" y="1618129"/>
              <a:ext cx="83185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water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Quadre de text 2056"/>
            <p:cNvSpPr txBox="1">
              <a:spLocks noChangeArrowheads="1"/>
            </p:cNvSpPr>
            <p:nvPr/>
          </p:nvSpPr>
          <p:spPr bwMode="auto">
            <a:xfrm>
              <a:off x="7322964" y="1400076"/>
              <a:ext cx="705916" cy="23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biofilm</a:t>
              </a:r>
              <a:endParaRPr kumimoji="0" lang="en-US" alt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1" name="Connector recte 70"/>
            <p:cNvCxnSpPr/>
            <p:nvPr/>
          </p:nvCxnSpPr>
          <p:spPr>
            <a:xfrm flipH="1" flipV="1">
              <a:off x="5568938" y="1898479"/>
              <a:ext cx="1792324" cy="1200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Decisió 71"/>
            <p:cNvSpPr/>
            <p:nvPr/>
          </p:nvSpPr>
          <p:spPr>
            <a:xfrm>
              <a:off x="5812945" y="1482725"/>
              <a:ext cx="118745" cy="121285"/>
            </a:xfrm>
            <a:prstGeom prst="flowChartDecision">
              <a:avLst/>
            </a:prstGeom>
            <a:solidFill>
              <a:srgbClr val="FFFF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3" name="Quadre de text 41"/>
            <p:cNvSpPr txBox="1">
              <a:spLocks noChangeArrowheads="1"/>
            </p:cNvSpPr>
            <p:nvPr/>
          </p:nvSpPr>
          <p:spPr bwMode="auto">
            <a:xfrm>
              <a:off x="4876800" y="3281633"/>
              <a:ext cx="1817028" cy="34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Epipsammon</a:t>
              </a:r>
              <a:endParaRPr kumimoji="0" lang="en-US" altLang="en-US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Decisió 77"/>
            <p:cNvSpPr/>
            <p:nvPr/>
          </p:nvSpPr>
          <p:spPr>
            <a:xfrm>
              <a:off x="819024" y="3957625"/>
              <a:ext cx="210821" cy="238760"/>
            </a:xfrm>
            <a:prstGeom prst="flowChartDecis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9" name="Decisió 78"/>
            <p:cNvSpPr/>
            <p:nvPr/>
          </p:nvSpPr>
          <p:spPr>
            <a:xfrm>
              <a:off x="3500447" y="3928605"/>
              <a:ext cx="210821" cy="238760"/>
            </a:xfrm>
            <a:prstGeom prst="flowChartDecis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1" name="Fletxa dreta 80"/>
            <p:cNvSpPr/>
            <p:nvPr/>
          </p:nvSpPr>
          <p:spPr>
            <a:xfrm rot="6718982">
              <a:off x="1653291" y="2615749"/>
              <a:ext cx="468021" cy="232986"/>
            </a:xfrm>
            <a:prstGeom prst="rightArrow">
              <a:avLst>
                <a:gd name="adj1" fmla="val 27972"/>
                <a:gd name="adj2" fmla="val 44405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Multiplicació 82"/>
            <p:cNvSpPr/>
            <p:nvPr/>
          </p:nvSpPr>
          <p:spPr>
            <a:xfrm rot="20411936">
              <a:off x="1070328" y="4180401"/>
              <a:ext cx="515730" cy="520070"/>
            </a:xfrm>
            <a:prstGeom prst="mathMultiply">
              <a:avLst>
                <a:gd name="adj1" fmla="val 5338"/>
              </a:avLst>
            </a:prstGeom>
            <a:noFill/>
            <a:ln w="952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4" name="Quadre de text 32"/>
            <p:cNvSpPr txBox="1">
              <a:spLocks noChangeArrowheads="1"/>
            </p:cNvSpPr>
            <p:nvPr/>
          </p:nvSpPr>
          <p:spPr bwMode="auto">
            <a:xfrm>
              <a:off x="2699792" y="5877272"/>
              <a:ext cx="960438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Catalase</a:t>
              </a:r>
              <a:r>
                <a:rPr kumimoji="0" lang="en-US" altLang="en-US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altLang="en-US" sz="14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activity</a:t>
              </a:r>
            </a:p>
          </p:txBody>
        </p:sp>
        <p:sp>
          <p:nvSpPr>
            <p:cNvPr id="85" name="Flowchart: Terminator 142"/>
            <p:cNvSpPr/>
            <p:nvPr/>
          </p:nvSpPr>
          <p:spPr>
            <a:xfrm rot="1907280">
              <a:off x="2769882" y="4651388"/>
              <a:ext cx="288032" cy="74733"/>
            </a:xfrm>
            <a:prstGeom prst="flowChartTerminator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5-Point Star 158"/>
            <p:cNvSpPr/>
            <p:nvPr/>
          </p:nvSpPr>
          <p:spPr>
            <a:xfrm>
              <a:off x="3898800" y="5536664"/>
              <a:ext cx="216000" cy="180000"/>
            </a:xfrm>
            <a:prstGeom prst="star5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2"/>
            <p:cNvSpPr txBox="1"/>
            <p:nvPr/>
          </p:nvSpPr>
          <p:spPr>
            <a:xfrm>
              <a:off x="2699792" y="5301208"/>
              <a:ext cx="15634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Phosphatase activity</a:t>
              </a:r>
              <a:endParaRPr lang="en-US" dirty="0"/>
            </a:p>
          </p:txBody>
        </p:sp>
        <p:sp>
          <p:nvSpPr>
            <p:cNvPr id="88" name="5-Point Star 158"/>
            <p:cNvSpPr/>
            <p:nvPr/>
          </p:nvSpPr>
          <p:spPr>
            <a:xfrm>
              <a:off x="1835696" y="4689160"/>
              <a:ext cx="216000" cy="180000"/>
            </a:xfrm>
            <a:prstGeom prst="star5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5-Point Star 158"/>
            <p:cNvSpPr/>
            <p:nvPr/>
          </p:nvSpPr>
          <p:spPr>
            <a:xfrm>
              <a:off x="2123752" y="4149080"/>
              <a:ext cx="216000" cy="180000"/>
            </a:xfrm>
            <a:prstGeom prst="star5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Multiplicació 89"/>
            <p:cNvSpPr/>
            <p:nvPr/>
          </p:nvSpPr>
          <p:spPr>
            <a:xfrm rot="585724">
              <a:off x="1915906" y="4070349"/>
              <a:ext cx="417247" cy="373042"/>
            </a:xfrm>
            <a:prstGeom prst="mathMultiply">
              <a:avLst>
                <a:gd name="adj1" fmla="val 5338"/>
              </a:avLst>
            </a:prstGeom>
            <a:noFill/>
            <a:ln w="952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1" name="5-Point Star 158"/>
            <p:cNvSpPr/>
            <p:nvPr/>
          </p:nvSpPr>
          <p:spPr>
            <a:xfrm>
              <a:off x="2771824" y="3501008"/>
              <a:ext cx="216000" cy="180000"/>
            </a:xfrm>
            <a:prstGeom prst="star5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Multiplicació 91"/>
            <p:cNvSpPr/>
            <p:nvPr/>
          </p:nvSpPr>
          <p:spPr>
            <a:xfrm rot="585724">
              <a:off x="2614655" y="3394341"/>
              <a:ext cx="375603" cy="384922"/>
            </a:xfrm>
            <a:prstGeom prst="mathMultiply">
              <a:avLst>
                <a:gd name="adj1" fmla="val 5338"/>
              </a:avLst>
            </a:prstGeom>
            <a:noFill/>
            <a:ln w="952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3" name="5-Point Star 158"/>
            <p:cNvSpPr/>
            <p:nvPr/>
          </p:nvSpPr>
          <p:spPr>
            <a:xfrm>
              <a:off x="3563888" y="3573016"/>
              <a:ext cx="216000" cy="180000"/>
            </a:xfrm>
            <a:prstGeom prst="star5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87"/>
            <p:cNvGrpSpPr/>
            <p:nvPr/>
          </p:nvGrpSpPr>
          <p:grpSpPr>
            <a:xfrm>
              <a:off x="1348882" y="3933056"/>
              <a:ext cx="414806" cy="122587"/>
              <a:chOff x="6221678" y="4703975"/>
              <a:chExt cx="414806" cy="122587"/>
            </a:xfrm>
          </p:grpSpPr>
          <p:sp>
            <p:nvSpPr>
              <p:cNvPr id="117" name="Freeform 88"/>
              <p:cNvSpPr/>
              <p:nvPr/>
            </p:nvSpPr>
            <p:spPr>
              <a:xfrm>
                <a:off x="6221678" y="4703975"/>
                <a:ext cx="414806" cy="122587"/>
              </a:xfrm>
              <a:custGeom>
                <a:avLst/>
                <a:gdLst>
                  <a:gd name="connsiteX0" fmla="*/ 13 w 414806"/>
                  <a:gd name="connsiteY0" fmla="*/ 56561 h 122587"/>
                  <a:gd name="connsiteX1" fmla="*/ 216829 w 414806"/>
                  <a:gd name="connsiteY1" fmla="*/ 0 h 122587"/>
                  <a:gd name="connsiteX2" fmla="*/ 414792 w 414806"/>
                  <a:gd name="connsiteY2" fmla="*/ 56561 h 122587"/>
                  <a:gd name="connsiteX3" fmla="*/ 207402 w 414806"/>
                  <a:gd name="connsiteY3" fmla="*/ 122549 h 122587"/>
                  <a:gd name="connsiteX4" fmla="*/ 13 w 414806"/>
                  <a:gd name="connsiteY4" fmla="*/ 56561 h 122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806" h="122587">
                    <a:moveTo>
                      <a:pt x="13" y="56561"/>
                    </a:moveTo>
                    <a:cubicBezTo>
                      <a:pt x="1584" y="36136"/>
                      <a:pt x="147699" y="0"/>
                      <a:pt x="216829" y="0"/>
                    </a:cubicBezTo>
                    <a:cubicBezTo>
                      <a:pt x="285959" y="0"/>
                      <a:pt x="416363" y="36136"/>
                      <a:pt x="414792" y="56561"/>
                    </a:cubicBezTo>
                    <a:cubicBezTo>
                      <a:pt x="413221" y="76986"/>
                      <a:pt x="278103" y="120978"/>
                      <a:pt x="207402" y="122549"/>
                    </a:cubicBezTo>
                    <a:cubicBezTo>
                      <a:pt x="136701" y="124120"/>
                      <a:pt x="-1558" y="76986"/>
                      <a:pt x="13" y="56561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8" name="Straight Connector 89"/>
              <p:cNvCxnSpPr>
                <a:stCxn id="117" idx="0"/>
                <a:endCxn id="117" idx="2"/>
              </p:cNvCxnSpPr>
              <p:nvPr/>
            </p:nvCxnSpPr>
            <p:spPr>
              <a:xfrm>
                <a:off x="6221691" y="4760536"/>
                <a:ext cx="41477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Multiplicació 94"/>
            <p:cNvSpPr/>
            <p:nvPr/>
          </p:nvSpPr>
          <p:spPr>
            <a:xfrm rot="20411936">
              <a:off x="1319132" y="3792834"/>
              <a:ext cx="515730" cy="390736"/>
            </a:xfrm>
            <a:prstGeom prst="mathMultiply">
              <a:avLst>
                <a:gd name="adj1" fmla="val 5338"/>
              </a:avLst>
            </a:prstGeom>
            <a:noFill/>
            <a:ln w="952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6" name="Quadre de text 32"/>
            <p:cNvSpPr txBox="1">
              <a:spLocks noChangeArrowheads="1"/>
            </p:cNvSpPr>
            <p:nvPr/>
          </p:nvSpPr>
          <p:spPr bwMode="auto">
            <a:xfrm>
              <a:off x="6115545" y="2484457"/>
              <a:ext cx="2799855" cy="888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400" b="0" i="1" u="none" strike="noStrike" cap="none" normalizeH="0" baseline="0">
                  <a:ln>
                    <a:noFill/>
                  </a:ln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defRPr>
              </a:lvl1pPr>
            </a:lstStyle>
            <a:p>
              <a:r>
                <a:rPr lang="en-US" altLang="en-US" dirty="0"/>
                <a:t>Lower </a:t>
              </a:r>
              <a:r>
                <a:rPr lang="en-US" altLang="en-US" dirty="0" smtClean="0"/>
                <a:t>biomass , lower nitrogen content  and lower phosphatase activity</a:t>
              </a:r>
              <a:endParaRPr lang="en-US" altLang="en-US" dirty="0"/>
            </a:p>
          </p:txBody>
        </p:sp>
        <p:sp>
          <p:nvSpPr>
            <p:cNvPr id="97" name="Decisió 96"/>
            <p:cNvSpPr/>
            <p:nvPr/>
          </p:nvSpPr>
          <p:spPr>
            <a:xfrm>
              <a:off x="2921019" y="3190240"/>
              <a:ext cx="210821" cy="238760"/>
            </a:xfrm>
            <a:prstGeom prst="flowChartDecis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8" name="Decisió 97"/>
            <p:cNvSpPr/>
            <p:nvPr/>
          </p:nvSpPr>
          <p:spPr>
            <a:xfrm>
              <a:off x="4427984" y="3356992"/>
              <a:ext cx="210821" cy="238760"/>
            </a:xfrm>
            <a:prstGeom prst="flowChartDecis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9" name="Oval 98"/>
            <p:cNvSpPr/>
            <p:nvPr/>
          </p:nvSpPr>
          <p:spPr>
            <a:xfrm>
              <a:off x="6318101" y="1475259"/>
              <a:ext cx="73025" cy="762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6190084" y="1575842"/>
              <a:ext cx="73025" cy="762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6323434" y="1576983"/>
              <a:ext cx="73025" cy="762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03" name="Quadre de text 2055"/>
            <p:cNvSpPr txBox="1">
              <a:spLocks noChangeArrowheads="1"/>
            </p:cNvSpPr>
            <p:nvPr/>
          </p:nvSpPr>
          <p:spPr bwMode="auto">
            <a:xfrm>
              <a:off x="7322964" y="1637432"/>
              <a:ext cx="78105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sediment</a:t>
              </a:r>
              <a:endParaRPr kumimoji="0" lang="en-US" alt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Forma lliure 103"/>
            <p:cNvSpPr/>
            <p:nvPr/>
          </p:nvSpPr>
          <p:spPr>
            <a:xfrm rot="19228813">
              <a:off x="5879623" y="967906"/>
              <a:ext cx="1364829" cy="810623"/>
            </a:xfrm>
            <a:custGeom>
              <a:avLst/>
              <a:gdLst>
                <a:gd name="connsiteX0" fmla="*/ 0 w 1200150"/>
                <a:gd name="connsiteY0" fmla="*/ 317270 h 661127"/>
                <a:gd name="connsiteX1" fmla="*/ 114300 w 1200150"/>
                <a:gd name="connsiteY1" fmla="*/ 164870 h 661127"/>
                <a:gd name="connsiteX2" fmla="*/ 254000 w 1200150"/>
                <a:gd name="connsiteY2" fmla="*/ 25170 h 661127"/>
                <a:gd name="connsiteX3" fmla="*/ 381000 w 1200150"/>
                <a:gd name="connsiteY3" fmla="*/ 6120 h 661127"/>
                <a:gd name="connsiteX4" fmla="*/ 590550 w 1200150"/>
                <a:gd name="connsiteY4" fmla="*/ 95020 h 661127"/>
                <a:gd name="connsiteX5" fmla="*/ 768350 w 1200150"/>
                <a:gd name="connsiteY5" fmla="*/ 291870 h 661127"/>
                <a:gd name="connsiteX6" fmla="*/ 895350 w 1200150"/>
                <a:gd name="connsiteY6" fmla="*/ 437920 h 661127"/>
                <a:gd name="connsiteX7" fmla="*/ 1066800 w 1200150"/>
                <a:gd name="connsiteY7" fmla="*/ 564920 h 661127"/>
                <a:gd name="connsiteX8" fmla="*/ 1168400 w 1200150"/>
                <a:gd name="connsiteY8" fmla="*/ 647470 h 661127"/>
                <a:gd name="connsiteX9" fmla="*/ 1200150 w 1200150"/>
                <a:gd name="connsiteY9" fmla="*/ 660170 h 66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0150" h="661127">
                  <a:moveTo>
                    <a:pt x="0" y="317270"/>
                  </a:moveTo>
                  <a:cubicBezTo>
                    <a:pt x="35983" y="265411"/>
                    <a:pt x="71967" y="213553"/>
                    <a:pt x="114300" y="164870"/>
                  </a:cubicBezTo>
                  <a:cubicBezTo>
                    <a:pt x="156633" y="116187"/>
                    <a:pt x="209550" y="51628"/>
                    <a:pt x="254000" y="25170"/>
                  </a:cubicBezTo>
                  <a:cubicBezTo>
                    <a:pt x="298450" y="-1288"/>
                    <a:pt x="324908" y="-5522"/>
                    <a:pt x="381000" y="6120"/>
                  </a:cubicBezTo>
                  <a:cubicBezTo>
                    <a:pt x="437092" y="17762"/>
                    <a:pt x="525992" y="47395"/>
                    <a:pt x="590550" y="95020"/>
                  </a:cubicBezTo>
                  <a:cubicBezTo>
                    <a:pt x="655108" y="142645"/>
                    <a:pt x="717550" y="234720"/>
                    <a:pt x="768350" y="291870"/>
                  </a:cubicBezTo>
                  <a:cubicBezTo>
                    <a:pt x="819150" y="349020"/>
                    <a:pt x="845608" y="392412"/>
                    <a:pt x="895350" y="437920"/>
                  </a:cubicBezTo>
                  <a:cubicBezTo>
                    <a:pt x="945092" y="483428"/>
                    <a:pt x="1021292" y="529995"/>
                    <a:pt x="1066800" y="564920"/>
                  </a:cubicBezTo>
                  <a:cubicBezTo>
                    <a:pt x="1112308" y="599845"/>
                    <a:pt x="1146175" y="631595"/>
                    <a:pt x="1168400" y="647470"/>
                  </a:cubicBezTo>
                  <a:cubicBezTo>
                    <a:pt x="1190625" y="663345"/>
                    <a:pt x="1195387" y="661757"/>
                    <a:pt x="1200150" y="660170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05" name="Forma lliure 104"/>
            <p:cNvSpPr/>
            <p:nvPr/>
          </p:nvSpPr>
          <p:spPr>
            <a:xfrm rot="19765679">
              <a:off x="5906300" y="1154328"/>
              <a:ext cx="1356578" cy="720537"/>
            </a:xfrm>
            <a:custGeom>
              <a:avLst/>
              <a:gdLst>
                <a:gd name="connsiteX0" fmla="*/ 0 w 1092200"/>
                <a:gd name="connsiteY0" fmla="*/ 231284 h 510684"/>
                <a:gd name="connsiteX1" fmla="*/ 247650 w 1092200"/>
                <a:gd name="connsiteY1" fmla="*/ 34434 h 510684"/>
                <a:gd name="connsiteX2" fmla="*/ 368300 w 1092200"/>
                <a:gd name="connsiteY2" fmla="*/ 2684 h 510684"/>
                <a:gd name="connsiteX3" fmla="*/ 539750 w 1092200"/>
                <a:gd name="connsiteY3" fmla="*/ 66184 h 510684"/>
                <a:gd name="connsiteX4" fmla="*/ 692150 w 1092200"/>
                <a:gd name="connsiteY4" fmla="*/ 199534 h 510684"/>
                <a:gd name="connsiteX5" fmla="*/ 793750 w 1092200"/>
                <a:gd name="connsiteY5" fmla="*/ 288434 h 510684"/>
                <a:gd name="connsiteX6" fmla="*/ 889000 w 1092200"/>
                <a:gd name="connsiteY6" fmla="*/ 358284 h 510684"/>
                <a:gd name="connsiteX7" fmla="*/ 977900 w 1092200"/>
                <a:gd name="connsiteY7" fmla="*/ 428134 h 510684"/>
                <a:gd name="connsiteX8" fmla="*/ 1092200 w 1092200"/>
                <a:gd name="connsiteY8" fmla="*/ 510684 h 51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200" h="510684">
                  <a:moveTo>
                    <a:pt x="0" y="231284"/>
                  </a:moveTo>
                  <a:cubicBezTo>
                    <a:pt x="93133" y="151909"/>
                    <a:pt x="186267" y="72534"/>
                    <a:pt x="247650" y="34434"/>
                  </a:cubicBezTo>
                  <a:cubicBezTo>
                    <a:pt x="309033" y="-3666"/>
                    <a:pt x="319617" y="-2608"/>
                    <a:pt x="368300" y="2684"/>
                  </a:cubicBezTo>
                  <a:cubicBezTo>
                    <a:pt x="416983" y="7976"/>
                    <a:pt x="485775" y="33376"/>
                    <a:pt x="539750" y="66184"/>
                  </a:cubicBezTo>
                  <a:cubicBezTo>
                    <a:pt x="593725" y="98992"/>
                    <a:pt x="692150" y="199534"/>
                    <a:pt x="692150" y="199534"/>
                  </a:cubicBezTo>
                  <a:cubicBezTo>
                    <a:pt x="734483" y="236576"/>
                    <a:pt x="760942" y="261976"/>
                    <a:pt x="793750" y="288434"/>
                  </a:cubicBezTo>
                  <a:cubicBezTo>
                    <a:pt x="826558" y="314892"/>
                    <a:pt x="858308" y="335001"/>
                    <a:pt x="889000" y="358284"/>
                  </a:cubicBezTo>
                  <a:cubicBezTo>
                    <a:pt x="919692" y="381567"/>
                    <a:pt x="944033" y="402734"/>
                    <a:pt x="977900" y="428134"/>
                  </a:cubicBezTo>
                  <a:cubicBezTo>
                    <a:pt x="1011767" y="453534"/>
                    <a:pt x="1051983" y="482109"/>
                    <a:pt x="1092200" y="510684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06" name="Forma lliure 105"/>
            <p:cNvSpPr/>
            <p:nvPr/>
          </p:nvSpPr>
          <p:spPr>
            <a:xfrm>
              <a:off x="5574348" y="692696"/>
              <a:ext cx="1777365" cy="1204050"/>
            </a:xfrm>
            <a:custGeom>
              <a:avLst/>
              <a:gdLst>
                <a:gd name="connsiteX0" fmla="*/ 0 w 1295400"/>
                <a:gd name="connsiteY0" fmla="*/ 984268 h 994029"/>
                <a:gd name="connsiteX1" fmla="*/ 76200 w 1295400"/>
                <a:gd name="connsiteY1" fmla="*/ 812818 h 994029"/>
                <a:gd name="connsiteX2" fmla="*/ 107950 w 1295400"/>
                <a:gd name="connsiteY2" fmla="*/ 546118 h 994029"/>
                <a:gd name="connsiteX3" fmla="*/ 127000 w 1295400"/>
                <a:gd name="connsiteY3" fmla="*/ 266718 h 994029"/>
                <a:gd name="connsiteX4" fmla="*/ 165100 w 1295400"/>
                <a:gd name="connsiteY4" fmla="*/ 18 h 994029"/>
                <a:gd name="connsiteX5" fmla="*/ 222250 w 1295400"/>
                <a:gd name="connsiteY5" fmla="*/ 279418 h 994029"/>
                <a:gd name="connsiteX6" fmla="*/ 311150 w 1295400"/>
                <a:gd name="connsiteY6" fmla="*/ 584218 h 994029"/>
                <a:gd name="connsiteX7" fmla="*/ 457200 w 1295400"/>
                <a:gd name="connsiteY7" fmla="*/ 768368 h 994029"/>
                <a:gd name="connsiteX8" fmla="*/ 666750 w 1295400"/>
                <a:gd name="connsiteY8" fmla="*/ 908068 h 994029"/>
                <a:gd name="connsiteX9" fmla="*/ 1123950 w 1295400"/>
                <a:gd name="connsiteY9" fmla="*/ 984268 h 994029"/>
                <a:gd name="connsiteX10" fmla="*/ 1295400 w 1295400"/>
                <a:gd name="connsiteY10" fmla="*/ 990618 h 99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5400" h="994029">
                  <a:moveTo>
                    <a:pt x="0" y="984268"/>
                  </a:moveTo>
                  <a:cubicBezTo>
                    <a:pt x="29104" y="935055"/>
                    <a:pt x="58208" y="885843"/>
                    <a:pt x="76200" y="812818"/>
                  </a:cubicBezTo>
                  <a:cubicBezTo>
                    <a:pt x="94192" y="739793"/>
                    <a:pt x="99483" y="637135"/>
                    <a:pt x="107950" y="546118"/>
                  </a:cubicBezTo>
                  <a:cubicBezTo>
                    <a:pt x="116417" y="455101"/>
                    <a:pt x="117475" y="357735"/>
                    <a:pt x="127000" y="266718"/>
                  </a:cubicBezTo>
                  <a:cubicBezTo>
                    <a:pt x="136525" y="175701"/>
                    <a:pt x="149225" y="-2099"/>
                    <a:pt x="165100" y="18"/>
                  </a:cubicBezTo>
                  <a:cubicBezTo>
                    <a:pt x="180975" y="2135"/>
                    <a:pt x="197908" y="182051"/>
                    <a:pt x="222250" y="279418"/>
                  </a:cubicBezTo>
                  <a:cubicBezTo>
                    <a:pt x="246592" y="376785"/>
                    <a:pt x="271992" y="502727"/>
                    <a:pt x="311150" y="584218"/>
                  </a:cubicBezTo>
                  <a:cubicBezTo>
                    <a:pt x="350308" y="665709"/>
                    <a:pt x="397933" y="714393"/>
                    <a:pt x="457200" y="768368"/>
                  </a:cubicBezTo>
                  <a:cubicBezTo>
                    <a:pt x="516467" y="822343"/>
                    <a:pt x="555625" y="872085"/>
                    <a:pt x="666750" y="908068"/>
                  </a:cubicBezTo>
                  <a:cubicBezTo>
                    <a:pt x="777875" y="944051"/>
                    <a:pt x="1019175" y="970510"/>
                    <a:pt x="1123950" y="984268"/>
                  </a:cubicBezTo>
                  <a:cubicBezTo>
                    <a:pt x="1228725" y="998026"/>
                    <a:pt x="1262062" y="994322"/>
                    <a:pt x="1295400" y="990618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107" name="Agrupa 106"/>
            <p:cNvGrpSpPr/>
            <p:nvPr/>
          </p:nvGrpSpPr>
          <p:grpSpPr>
            <a:xfrm>
              <a:off x="5805092" y="1555042"/>
              <a:ext cx="163830" cy="147955"/>
              <a:chOff x="7647255" y="2278632"/>
              <a:chExt cx="163830" cy="147955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7647255" y="2278632"/>
                <a:ext cx="163830" cy="14795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16" name="Decisió 115"/>
              <p:cNvSpPr/>
              <p:nvPr/>
            </p:nvSpPr>
            <p:spPr>
              <a:xfrm>
                <a:off x="7668344" y="2288237"/>
                <a:ext cx="118745" cy="121285"/>
              </a:xfrm>
              <a:prstGeom prst="flowChartDecision">
                <a:avLst/>
              </a:prstGeom>
              <a:solidFill>
                <a:srgbClr val="FFFF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08" name="Quadre de text 2054"/>
            <p:cNvSpPr txBox="1">
              <a:spLocks noChangeArrowheads="1"/>
            </p:cNvSpPr>
            <p:nvPr/>
          </p:nvSpPr>
          <p:spPr bwMode="auto">
            <a:xfrm>
              <a:off x="5730726" y="1667119"/>
              <a:ext cx="83185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water</a:t>
              </a:r>
              <a:endParaRPr kumimoji="0" lang="en-US" alt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6407125" y="1484784"/>
              <a:ext cx="73025" cy="762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0" name="Decisió 109"/>
            <p:cNvSpPr/>
            <p:nvPr/>
          </p:nvSpPr>
          <p:spPr>
            <a:xfrm>
              <a:off x="6453733" y="1521094"/>
              <a:ext cx="118745" cy="121285"/>
            </a:xfrm>
            <a:prstGeom prst="flowChartDecision">
              <a:avLst/>
            </a:prstGeom>
            <a:solidFill>
              <a:srgbClr val="FFFF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1" name="Oval 110"/>
            <p:cNvSpPr/>
            <p:nvPr/>
          </p:nvSpPr>
          <p:spPr>
            <a:xfrm>
              <a:off x="6543650" y="1486842"/>
              <a:ext cx="73025" cy="762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6409283" y="1600125"/>
              <a:ext cx="73025" cy="762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6548983" y="1601266"/>
              <a:ext cx="73025" cy="762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4" name="Decisió 113"/>
            <p:cNvSpPr/>
            <p:nvPr/>
          </p:nvSpPr>
          <p:spPr>
            <a:xfrm>
              <a:off x="6235150" y="1177608"/>
              <a:ext cx="118745" cy="121285"/>
            </a:xfrm>
            <a:prstGeom prst="flowChartDecision">
              <a:avLst/>
            </a:prstGeom>
            <a:solidFill>
              <a:srgbClr val="FFFF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31" name="Quadre de text 57"/>
          <p:cNvSpPr txBox="1">
            <a:spLocks noChangeArrowheads="1"/>
          </p:cNvSpPr>
          <p:nvPr/>
        </p:nvSpPr>
        <p:spPr bwMode="auto">
          <a:xfrm>
            <a:off x="6135397" y="4329080"/>
            <a:ext cx="2736304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4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Higher catalase activity and changes in growth</a:t>
            </a:r>
            <a:endParaRPr kumimoji="0" lang="en-US" alt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Quadre de text 41"/>
          <p:cNvSpPr txBox="1">
            <a:spLocks noChangeArrowheads="1"/>
          </p:cNvSpPr>
          <p:nvPr/>
        </p:nvSpPr>
        <p:spPr bwMode="auto">
          <a:xfrm>
            <a:off x="4958069" y="4365111"/>
            <a:ext cx="1366531" cy="34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Fish </a:t>
            </a:r>
            <a:endParaRPr kumimoji="0" lang="en-US" altLang="en-US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Agrupa 4"/>
          <p:cNvGrpSpPr/>
          <p:nvPr/>
        </p:nvGrpSpPr>
        <p:grpSpPr>
          <a:xfrm>
            <a:off x="4036635" y="5928153"/>
            <a:ext cx="459165" cy="339847"/>
            <a:chOff x="4036635" y="5928153"/>
            <a:chExt cx="459165" cy="339847"/>
          </a:xfrm>
        </p:grpSpPr>
        <p:sp>
          <p:nvSpPr>
            <p:cNvPr id="3" name="Explosió 1 2"/>
            <p:cNvSpPr/>
            <p:nvPr/>
          </p:nvSpPr>
          <p:spPr>
            <a:xfrm>
              <a:off x="4063331" y="5928153"/>
              <a:ext cx="422050" cy="339847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" name="QuadreDeText 3"/>
            <p:cNvSpPr txBox="1"/>
            <p:nvPr/>
          </p:nvSpPr>
          <p:spPr>
            <a:xfrm>
              <a:off x="4036635" y="5943600"/>
              <a:ext cx="4591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CAT</a:t>
              </a:r>
              <a:endParaRPr lang="en-US" sz="1400" b="1" dirty="0"/>
            </a:p>
          </p:txBody>
        </p:sp>
      </p:grpSp>
      <p:grpSp>
        <p:nvGrpSpPr>
          <p:cNvPr id="133" name="Agrupa 132"/>
          <p:cNvGrpSpPr/>
          <p:nvPr/>
        </p:nvGrpSpPr>
        <p:grpSpPr>
          <a:xfrm>
            <a:off x="1558918" y="1469379"/>
            <a:ext cx="650885" cy="394663"/>
            <a:chOff x="4063331" y="5928153"/>
            <a:chExt cx="497667" cy="340026"/>
          </a:xfrm>
        </p:grpSpPr>
        <p:sp>
          <p:nvSpPr>
            <p:cNvPr id="134" name="Explosió 1 133"/>
            <p:cNvSpPr/>
            <p:nvPr/>
          </p:nvSpPr>
          <p:spPr>
            <a:xfrm>
              <a:off x="4063331" y="5928153"/>
              <a:ext cx="422050" cy="339847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5" name="QuadreDeText 134"/>
            <p:cNvSpPr txBox="1"/>
            <p:nvPr/>
          </p:nvSpPr>
          <p:spPr>
            <a:xfrm>
              <a:off x="4101833" y="5960402"/>
              <a:ext cx="4591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CAT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38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Our results highlight the interest and application of </a:t>
            </a:r>
            <a:r>
              <a:rPr lang="en-US" dirty="0"/>
              <a:t>incorporating some of the complexity of natural systems in </a:t>
            </a:r>
            <a:r>
              <a:rPr lang="en-US" dirty="0" smtClean="0"/>
              <a:t>ecotoxicology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Support </a:t>
            </a:r>
            <a:r>
              <a:rPr lang="en-GB" dirty="0"/>
              <a:t>the use of criterion continuous concentration (CCC) for arsenic lower than 150 </a:t>
            </a:r>
            <a:r>
              <a:rPr lang="en-GB" dirty="0" err="1"/>
              <a:t>μg</a:t>
            </a:r>
            <a:r>
              <a:rPr lang="en-GB" dirty="0"/>
              <a:t>/L and closer to the water quality criteria </a:t>
            </a:r>
            <a:r>
              <a:rPr lang="en-GB" dirty="0" smtClean="0"/>
              <a:t>to protect aquatic life recommended </a:t>
            </a:r>
            <a:r>
              <a:rPr lang="en-GB" dirty="0"/>
              <a:t>by the Canadian government </a:t>
            </a:r>
            <a:r>
              <a:rPr lang="en-GB" dirty="0" smtClean="0"/>
              <a:t>(5 </a:t>
            </a:r>
            <a:r>
              <a:rPr lang="en-GB" dirty="0" err="1"/>
              <a:t>μg</a:t>
            </a:r>
            <a:r>
              <a:rPr lang="en-GB" dirty="0"/>
              <a:t> </a:t>
            </a:r>
            <a:r>
              <a:rPr lang="en-GB" dirty="0" smtClean="0"/>
              <a:t>As/L).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357188" y="3836988"/>
            <a:ext cx="8229600" cy="5826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Thank you for your attention</a:t>
            </a:r>
          </a:p>
        </p:txBody>
      </p:sp>
      <p:pic>
        <p:nvPicPr>
          <p:cNvPr id="22530" name="Content Placeholder 3" descr="IMG_124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extBox 1"/>
          <p:cNvSpPr txBox="1"/>
          <p:nvPr/>
        </p:nvSpPr>
        <p:spPr>
          <a:xfrm>
            <a:off x="3200400" y="3998893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Thank you very much for your attention 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76200"/>
            <a:ext cx="9144000" cy="2308324"/>
          </a:xfrm>
          <a:prstGeom prst="rect">
            <a:avLst/>
          </a:prstGeom>
          <a:solidFill>
            <a:srgbClr val="99CCFF">
              <a:alpha val="43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Acknowledgements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Financial support:  Spanish </a:t>
            </a:r>
            <a:r>
              <a:rPr lang="en-US" sz="2400" dirty="0">
                <a:solidFill>
                  <a:srgbClr val="002060"/>
                </a:solidFill>
              </a:rPr>
              <a:t>Science and Education Ministry </a:t>
            </a:r>
            <a:r>
              <a:rPr lang="en-US" sz="2400" dirty="0" smtClean="0">
                <a:solidFill>
                  <a:srgbClr val="002060"/>
                </a:solidFill>
              </a:rPr>
              <a:t>(</a:t>
            </a:r>
            <a:r>
              <a:rPr lang="en-US" sz="2400" dirty="0">
                <a:solidFill>
                  <a:srgbClr val="002060"/>
                </a:solidFill>
              </a:rPr>
              <a:t>Project CTM2009-14111-CO2-01) and the Spanish Economy and </a:t>
            </a:r>
            <a:r>
              <a:rPr lang="en-US" sz="2400" dirty="0" smtClean="0">
                <a:solidFill>
                  <a:srgbClr val="002060"/>
                </a:solidFill>
              </a:rPr>
              <a:t>Competitiveness Ministry </a:t>
            </a:r>
            <a:r>
              <a:rPr lang="en-US" sz="2400" dirty="0">
                <a:solidFill>
                  <a:srgbClr val="002060"/>
                </a:solidFill>
              </a:rPr>
              <a:t>(Project CGL2013-43822-R</a:t>
            </a:r>
            <a:r>
              <a:rPr lang="en-US" sz="2400" dirty="0" smtClean="0">
                <a:solidFill>
                  <a:srgbClr val="002060"/>
                </a:solidFill>
              </a:rPr>
              <a:t>). </a:t>
            </a:r>
          </a:p>
          <a:p>
            <a:r>
              <a:rPr lang="en-US" sz="2400" dirty="0" err="1" smtClean="0">
                <a:solidFill>
                  <a:srgbClr val="002060"/>
                </a:solidFill>
              </a:rPr>
              <a:t>Baigal</a:t>
            </a:r>
            <a:r>
              <a:rPr lang="en-US" sz="2400" dirty="0" smtClean="0">
                <a:solidFill>
                  <a:srgbClr val="002060"/>
                </a:solidFill>
              </a:rPr>
              <a:t>-Amar </a:t>
            </a:r>
            <a:r>
              <a:rPr lang="en-US" sz="2400" dirty="0" err="1">
                <a:solidFill>
                  <a:srgbClr val="002060"/>
                </a:solidFill>
              </a:rPr>
              <a:t>Tuulaikhuu</a:t>
            </a:r>
            <a:r>
              <a:rPr lang="en-US" sz="2400" dirty="0">
                <a:solidFill>
                  <a:srgbClr val="002060"/>
                </a:solidFill>
              </a:rPr>
              <a:t> benefited from a doctoral fellowship from the Techno 2 Program of the European Union Erasmus Mundus partnership. </a:t>
            </a:r>
          </a:p>
        </p:txBody>
      </p:sp>
    </p:spTree>
    <p:extLst>
      <p:ext uri="{BB962C8B-B14F-4D97-AF65-F5344CB8AC3E}">
        <p14:creationId xmlns:p14="http://schemas.microsoft.com/office/powerpoint/2010/main" val="330376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772585" y="53616"/>
            <a:ext cx="2327871" cy="360040"/>
          </a:xfrm>
          <a:solidFill>
            <a:srgbClr val="CCECFF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Background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85682"/>
            <a:ext cx="5072507" cy="415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3712" y="3619205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As contained rocks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170301" y="3321839"/>
            <a:ext cx="457200" cy="408623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673783" y="3148059"/>
            <a:ext cx="491350" cy="408623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4279193" y="3213058"/>
            <a:ext cx="457200" cy="408623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4503112" y="5208267"/>
            <a:ext cx="457200" cy="41148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655881" y="4432258"/>
            <a:ext cx="457200" cy="408623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3936533" y="4757971"/>
            <a:ext cx="457200" cy="408623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3020323" y="4670103"/>
            <a:ext cx="457200" cy="408623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/>
          <a:stretch/>
        </p:blipFill>
        <p:spPr bwMode="auto">
          <a:xfrm>
            <a:off x="5219617" y="1690048"/>
            <a:ext cx="3287487" cy="413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 flipH="1">
            <a:off x="3230250" y="2843726"/>
            <a:ext cx="457200" cy="408623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4583993" y="3517858"/>
            <a:ext cx="457200" cy="408623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4244904" y="4203973"/>
            <a:ext cx="457200" cy="408623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6858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Arsenic and other metal(loid)s are released from  mining or industrial activities and enter to water and soil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3699650" y="3962400"/>
            <a:ext cx="491350" cy="408623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2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0.08107 -0.03264 C 0.09843 -0.04051 0.11996 -0.0382 0.1401 -0.02732 C 0.16302 -0.01505 0.17882 0.00254 0.18732 0.0243 L 0.22899 0.12315 " pathEditMode="relative" rAng="1317384" ptsTypes="FffFF">
                                      <p:cBhvr>
                                        <p:cTn id="6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8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25 -1.11111E-6 C 0.18107 -1.11111E-6 0.25 0.06898 0.25 0.125 L 0.25 0.25 " pathEditMode="relative" rAng="0" ptsTypes="FfFF">
                                      <p:cBhvr>
                                        <p:cTn id="9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21 0.03726 L 0.02639 -0.04977 C 0.07413 -0.08889 0.1599 -0.07824 0.18195 -0.03033 L 0.23091 0.07615 " pathEditMode="relative" rAng="-1887282" ptsTypes="FfFF">
                                      <p:cBhvr>
                                        <p:cTn id="12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5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5 -0.08125 L 0.01198 -0.15926 C 0.02396 -0.19398 0.10521 -0.19652 0.15938 -0.16342 L 0.28021 -0.09004 " pathEditMode="relative" rAng="1474391" ptsTypes="FfFF">
                                      <p:cBhvr>
                                        <p:cTn id="15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3.7037E-6 L 0.13437 -0.02732 C 0.19462 -0.03936 0.27847 0.02685 0.28611 0.09328 L 0.30295 0.24189 " pathEditMode="relative" rAng="-516558" ptsTypes="FfFF">
                                      <p:cBhvr>
                                        <p:cTn id="18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1146 -0.075 C 0.16146 -0.10903 0.24635 -0.08866 0.26528 -0.03866 L 0.30746 0.07292 " pathEditMode="relative" rAng="-1602434" ptsTypes="FfFF">
                                      <p:cBhvr>
                                        <p:cTn id="2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761076" y="729768"/>
            <a:ext cx="6250822" cy="4756632"/>
            <a:chOff x="6101911" y="2687676"/>
            <a:chExt cx="2979536" cy="3058077"/>
          </a:xfrm>
        </p:grpSpPr>
        <p:sp>
          <p:nvSpPr>
            <p:cNvPr id="46" name="Rounded Rectangle 45"/>
            <p:cNvSpPr/>
            <p:nvPr/>
          </p:nvSpPr>
          <p:spPr>
            <a:xfrm>
              <a:off x="6101912" y="2687676"/>
              <a:ext cx="2965888" cy="2988600"/>
            </a:xfrm>
            <a:prstGeom prst="roundRect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30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1784">
              <a:off x="6649253" y="2819535"/>
              <a:ext cx="1226313" cy="1148705"/>
            </a:xfrm>
            <a:prstGeom prst="rect">
              <a:avLst/>
            </a:prstGeom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560" y="5000867"/>
              <a:ext cx="2965887" cy="744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Freeform 8"/>
            <p:cNvSpPr>
              <a:spLocks noChangeAspect="1"/>
            </p:cNvSpPr>
            <p:nvPr/>
          </p:nvSpPr>
          <p:spPr bwMode="auto">
            <a:xfrm>
              <a:off x="6101911" y="4887727"/>
              <a:ext cx="2979535" cy="226280"/>
            </a:xfrm>
            <a:custGeom>
              <a:avLst/>
              <a:gdLst>
                <a:gd name="T0" fmla="*/ 2147483647 w 4320"/>
                <a:gd name="T1" fmla="*/ 2147483647 h 808"/>
                <a:gd name="T2" fmla="*/ 0 w 4320"/>
                <a:gd name="T3" fmla="*/ 2147483647 h 808"/>
                <a:gd name="T4" fmla="*/ 2147483647 w 4320"/>
                <a:gd name="T5" fmla="*/ 2147483647 h 808"/>
                <a:gd name="T6" fmla="*/ 2147483647 w 4320"/>
                <a:gd name="T7" fmla="*/ 2147483647 h 808"/>
                <a:gd name="T8" fmla="*/ 2147483647 w 4320"/>
                <a:gd name="T9" fmla="*/ 2147483647 h 808"/>
                <a:gd name="T10" fmla="*/ 2147483647 w 4320"/>
                <a:gd name="T11" fmla="*/ 2147483647 h 808"/>
                <a:gd name="T12" fmla="*/ 2147483647 w 4320"/>
                <a:gd name="T13" fmla="*/ 2147483647 h 808"/>
                <a:gd name="T14" fmla="*/ 2147483647 w 4320"/>
                <a:gd name="T15" fmla="*/ 2147483647 h 808"/>
                <a:gd name="T16" fmla="*/ 2147483647 w 4320"/>
                <a:gd name="T17" fmla="*/ 2147483647 h 808"/>
                <a:gd name="T18" fmla="*/ 2147483647 w 4320"/>
                <a:gd name="T19" fmla="*/ 2147483647 h 808"/>
                <a:gd name="T20" fmla="*/ 2147483647 w 4320"/>
                <a:gd name="T21" fmla="*/ 2147483647 h 808"/>
                <a:gd name="T22" fmla="*/ 2147483647 w 4320"/>
                <a:gd name="T23" fmla="*/ 2147483647 h 808"/>
                <a:gd name="T24" fmla="*/ 2147483647 w 4320"/>
                <a:gd name="T25" fmla="*/ 2147483647 h 808"/>
                <a:gd name="T26" fmla="*/ 2147483647 w 4320"/>
                <a:gd name="T27" fmla="*/ 2147483647 h 808"/>
                <a:gd name="T28" fmla="*/ 2147483647 w 4320"/>
                <a:gd name="T29" fmla="*/ 2147483647 h 808"/>
                <a:gd name="T30" fmla="*/ 2147483647 w 4320"/>
                <a:gd name="T31" fmla="*/ 2147483647 h 808"/>
                <a:gd name="T32" fmla="*/ 2147483647 w 4320"/>
                <a:gd name="T33" fmla="*/ 0 h 808"/>
                <a:gd name="T34" fmla="*/ 2147483647 w 4320"/>
                <a:gd name="T35" fmla="*/ 2147483647 h 808"/>
                <a:gd name="T36" fmla="*/ 2147483647 w 4320"/>
                <a:gd name="T37" fmla="*/ 2147483647 h 808"/>
                <a:gd name="T38" fmla="*/ 2147483647 w 4320"/>
                <a:gd name="T39" fmla="*/ 2147483647 h 808"/>
                <a:gd name="T40" fmla="*/ 2147483647 w 4320"/>
                <a:gd name="T41" fmla="*/ 2147483647 h 808"/>
                <a:gd name="T42" fmla="*/ 2147483647 w 4320"/>
                <a:gd name="T43" fmla="*/ 2147483647 h 808"/>
                <a:gd name="T44" fmla="*/ 2147483647 w 4320"/>
                <a:gd name="T45" fmla="*/ 2147483647 h 808"/>
                <a:gd name="T46" fmla="*/ 2147483647 w 4320"/>
                <a:gd name="T47" fmla="*/ 2147483647 h 808"/>
                <a:gd name="T48" fmla="*/ 2147483647 w 4320"/>
                <a:gd name="T49" fmla="*/ 2147483647 h 808"/>
                <a:gd name="T50" fmla="*/ 2147483647 w 4320"/>
                <a:gd name="T51" fmla="*/ 2147483647 h 808"/>
                <a:gd name="T52" fmla="*/ 2147483647 w 4320"/>
                <a:gd name="T53" fmla="*/ 2147483647 h 808"/>
                <a:gd name="T54" fmla="*/ 2147483647 w 4320"/>
                <a:gd name="T55" fmla="*/ 2147483647 h 808"/>
                <a:gd name="T56" fmla="*/ 2147483647 w 4320"/>
                <a:gd name="T57" fmla="*/ 2147483647 h 808"/>
                <a:gd name="T58" fmla="*/ 2147483647 w 4320"/>
                <a:gd name="T59" fmla="*/ 2147483647 h 808"/>
                <a:gd name="T60" fmla="*/ 2147483647 w 4320"/>
                <a:gd name="T61" fmla="*/ 2147483647 h 808"/>
                <a:gd name="T62" fmla="*/ 2147483647 w 4320"/>
                <a:gd name="T63" fmla="*/ 2147483647 h 808"/>
                <a:gd name="T64" fmla="*/ 2147483647 w 4320"/>
                <a:gd name="T65" fmla="*/ 2147483647 h 808"/>
                <a:gd name="T66" fmla="*/ 2147483647 w 4320"/>
                <a:gd name="T67" fmla="*/ 2147483647 h 808"/>
                <a:gd name="T68" fmla="*/ 2147483647 w 4320"/>
                <a:gd name="T69" fmla="*/ 2147483647 h 808"/>
                <a:gd name="T70" fmla="*/ 2147483647 w 4320"/>
                <a:gd name="T71" fmla="*/ 2147483647 h 808"/>
                <a:gd name="T72" fmla="*/ 2147483647 w 4320"/>
                <a:gd name="T73" fmla="*/ 2147483647 h 808"/>
                <a:gd name="T74" fmla="*/ 2147483647 w 4320"/>
                <a:gd name="T75" fmla="*/ 2147483647 h 808"/>
                <a:gd name="T76" fmla="*/ 2147483647 w 4320"/>
                <a:gd name="T77" fmla="*/ 2147483647 h 808"/>
                <a:gd name="T78" fmla="*/ 2147483647 w 4320"/>
                <a:gd name="T79" fmla="*/ 2147483647 h 808"/>
                <a:gd name="T80" fmla="*/ 2147483647 w 4320"/>
                <a:gd name="T81" fmla="*/ 2147483647 h 808"/>
                <a:gd name="T82" fmla="*/ 2147483647 w 4320"/>
                <a:gd name="T83" fmla="*/ 2147483647 h 808"/>
                <a:gd name="T84" fmla="*/ 2147483647 w 4320"/>
                <a:gd name="T85" fmla="*/ 2147483647 h 808"/>
                <a:gd name="T86" fmla="*/ 2147483647 w 4320"/>
                <a:gd name="T87" fmla="*/ 2147483647 h 808"/>
                <a:gd name="T88" fmla="*/ 2147483647 w 4320"/>
                <a:gd name="T89" fmla="*/ 2147483647 h 808"/>
                <a:gd name="T90" fmla="*/ 2147483647 w 4320"/>
                <a:gd name="T91" fmla="*/ 2147483647 h 808"/>
                <a:gd name="T92" fmla="*/ 2147483647 w 4320"/>
                <a:gd name="T93" fmla="*/ 2147483647 h 808"/>
                <a:gd name="T94" fmla="*/ 2147483647 w 4320"/>
                <a:gd name="T95" fmla="*/ 2147483647 h 808"/>
                <a:gd name="T96" fmla="*/ 2147483647 w 4320"/>
                <a:gd name="T97" fmla="*/ 2147483647 h 808"/>
                <a:gd name="T98" fmla="*/ 2147483647 w 4320"/>
                <a:gd name="T99" fmla="*/ 2147483647 h 808"/>
                <a:gd name="T100" fmla="*/ 2147483647 w 4320"/>
                <a:gd name="T101" fmla="*/ 2147483647 h 808"/>
                <a:gd name="T102" fmla="*/ 2147483647 w 4320"/>
                <a:gd name="T103" fmla="*/ 2147483647 h 808"/>
                <a:gd name="T104" fmla="*/ 2147483647 w 4320"/>
                <a:gd name="T105" fmla="*/ 2147483647 h 808"/>
                <a:gd name="T106" fmla="*/ 2147483647 w 4320"/>
                <a:gd name="T107" fmla="*/ 2147483647 h 8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20"/>
                <a:gd name="T163" fmla="*/ 0 h 808"/>
                <a:gd name="T164" fmla="*/ 4320 w 4320"/>
                <a:gd name="T165" fmla="*/ 808 h 80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20" h="808">
                  <a:moveTo>
                    <a:pt x="40" y="792"/>
                  </a:moveTo>
                  <a:cubicBezTo>
                    <a:pt x="18" y="759"/>
                    <a:pt x="12" y="725"/>
                    <a:pt x="0" y="688"/>
                  </a:cubicBezTo>
                  <a:cubicBezTo>
                    <a:pt x="12" y="591"/>
                    <a:pt x="8" y="486"/>
                    <a:pt x="32" y="392"/>
                  </a:cubicBezTo>
                  <a:cubicBezTo>
                    <a:pt x="41" y="357"/>
                    <a:pt x="66" y="328"/>
                    <a:pt x="80" y="296"/>
                  </a:cubicBezTo>
                  <a:cubicBezTo>
                    <a:pt x="87" y="281"/>
                    <a:pt x="96" y="248"/>
                    <a:pt x="96" y="248"/>
                  </a:cubicBezTo>
                  <a:cubicBezTo>
                    <a:pt x="104" y="178"/>
                    <a:pt x="98" y="143"/>
                    <a:pt x="168" y="120"/>
                  </a:cubicBezTo>
                  <a:cubicBezTo>
                    <a:pt x="232" y="56"/>
                    <a:pt x="273" y="91"/>
                    <a:pt x="384" y="96"/>
                  </a:cubicBezTo>
                  <a:cubicBezTo>
                    <a:pt x="414" y="103"/>
                    <a:pt x="442" y="113"/>
                    <a:pt x="472" y="120"/>
                  </a:cubicBezTo>
                  <a:cubicBezTo>
                    <a:pt x="567" y="113"/>
                    <a:pt x="652" y="103"/>
                    <a:pt x="744" y="80"/>
                  </a:cubicBezTo>
                  <a:cubicBezTo>
                    <a:pt x="791" y="49"/>
                    <a:pt x="1006" y="91"/>
                    <a:pt x="1080" y="96"/>
                  </a:cubicBezTo>
                  <a:cubicBezTo>
                    <a:pt x="1190" y="118"/>
                    <a:pt x="1292" y="68"/>
                    <a:pt x="1400" y="56"/>
                  </a:cubicBezTo>
                  <a:cubicBezTo>
                    <a:pt x="1477" y="30"/>
                    <a:pt x="1514" y="30"/>
                    <a:pt x="1608" y="24"/>
                  </a:cubicBezTo>
                  <a:cubicBezTo>
                    <a:pt x="1632" y="19"/>
                    <a:pt x="1655" y="8"/>
                    <a:pt x="1680" y="8"/>
                  </a:cubicBezTo>
                  <a:cubicBezTo>
                    <a:pt x="1744" y="8"/>
                    <a:pt x="1796" y="37"/>
                    <a:pt x="1856" y="48"/>
                  </a:cubicBezTo>
                  <a:cubicBezTo>
                    <a:pt x="1952" y="65"/>
                    <a:pt x="2047" y="93"/>
                    <a:pt x="2144" y="104"/>
                  </a:cubicBezTo>
                  <a:cubicBezTo>
                    <a:pt x="2200" y="93"/>
                    <a:pt x="2250" y="74"/>
                    <a:pt x="2304" y="56"/>
                  </a:cubicBezTo>
                  <a:cubicBezTo>
                    <a:pt x="2346" y="14"/>
                    <a:pt x="2407" y="8"/>
                    <a:pt x="2464" y="0"/>
                  </a:cubicBezTo>
                  <a:cubicBezTo>
                    <a:pt x="2595" y="5"/>
                    <a:pt x="2726" y="5"/>
                    <a:pt x="2856" y="24"/>
                  </a:cubicBezTo>
                  <a:cubicBezTo>
                    <a:pt x="3044" y="14"/>
                    <a:pt x="3155" y="18"/>
                    <a:pt x="3352" y="24"/>
                  </a:cubicBezTo>
                  <a:cubicBezTo>
                    <a:pt x="3408" y="43"/>
                    <a:pt x="3461" y="50"/>
                    <a:pt x="3520" y="56"/>
                  </a:cubicBezTo>
                  <a:cubicBezTo>
                    <a:pt x="3625" y="82"/>
                    <a:pt x="3562" y="71"/>
                    <a:pt x="3712" y="80"/>
                  </a:cubicBezTo>
                  <a:cubicBezTo>
                    <a:pt x="3821" y="116"/>
                    <a:pt x="3989" y="91"/>
                    <a:pt x="4080" y="88"/>
                  </a:cubicBezTo>
                  <a:cubicBezTo>
                    <a:pt x="4147" y="66"/>
                    <a:pt x="4151" y="88"/>
                    <a:pt x="4200" y="112"/>
                  </a:cubicBezTo>
                  <a:cubicBezTo>
                    <a:pt x="4215" y="120"/>
                    <a:pt x="4248" y="128"/>
                    <a:pt x="4248" y="128"/>
                  </a:cubicBezTo>
                  <a:cubicBezTo>
                    <a:pt x="4258" y="201"/>
                    <a:pt x="4250" y="166"/>
                    <a:pt x="4272" y="232"/>
                  </a:cubicBezTo>
                  <a:cubicBezTo>
                    <a:pt x="4278" y="250"/>
                    <a:pt x="4293" y="264"/>
                    <a:pt x="4304" y="280"/>
                  </a:cubicBezTo>
                  <a:cubicBezTo>
                    <a:pt x="4309" y="287"/>
                    <a:pt x="4319" y="332"/>
                    <a:pt x="4320" y="336"/>
                  </a:cubicBezTo>
                  <a:cubicBezTo>
                    <a:pt x="4315" y="409"/>
                    <a:pt x="4312" y="487"/>
                    <a:pt x="4296" y="560"/>
                  </a:cubicBezTo>
                  <a:cubicBezTo>
                    <a:pt x="4292" y="576"/>
                    <a:pt x="4285" y="592"/>
                    <a:pt x="4280" y="608"/>
                  </a:cubicBezTo>
                  <a:cubicBezTo>
                    <a:pt x="4277" y="616"/>
                    <a:pt x="4272" y="632"/>
                    <a:pt x="4272" y="632"/>
                  </a:cubicBezTo>
                  <a:cubicBezTo>
                    <a:pt x="4269" y="669"/>
                    <a:pt x="4268" y="707"/>
                    <a:pt x="4264" y="744"/>
                  </a:cubicBezTo>
                  <a:cubicBezTo>
                    <a:pt x="4263" y="755"/>
                    <a:pt x="4263" y="767"/>
                    <a:pt x="4256" y="776"/>
                  </a:cubicBezTo>
                  <a:cubicBezTo>
                    <a:pt x="4240" y="796"/>
                    <a:pt x="4185" y="792"/>
                    <a:pt x="4160" y="800"/>
                  </a:cubicBezTo>
                  <a:cubicBezTo>
                    <a:pt x="4080" y="797"/>
                    <a:pt x="4000" y="784"/>
                    <a:pt x="3920" y="784"/>
                  </a:cubicBezTo>
                  <a:cubicBezTo>
                    <a:pt x="3790" y="784"/>
                    <a:pt x="3597" y="805"/>
                    <a:pt x="3480" y="808"/>
                  </a:cubicBezTo>
                  <a:cubicBezTo>
                    <a:pt x="3431" y="802"/>
                    <a:pt x="3384" y="796"/>
                    <a:pt x="3336" y="784"/>
                  </a:cubicBezTo>
                  <a:cubicBezTo>
                    <a:pt x="3210" y="797"/>
                    <a:pt x="3142" y="797"/>
                    <a:pt x="3000" y="792"/>
                  </a:cubicBezTo>
                  <a:cubicBezTo>
                    <a:pt x="2869" y="766"/>
                    <a:pt x="2730" y="767"/>
                    <a:pt x="2600" y="800"/>
                  </a:cubicBezTo>
                  <a:cubicBezTo>
                    <a:pt x="2536" y="792"/>
                    <a:pt x="2472" y="783"/>
                    <a:pt x="2408" y="776"/>
                  </a:cubicBezTo>
                  <a:cubicBezTo>
                    <a:pt x="2302" y="789"/>
                    <a:pt x="2195" y="797"/>
                    <a:pt x="2088" y="808"/>
                  </a:cubicBezTo>
                  <a:cubicBezTo>
                    <a:pt x="2022" y="801"/>
                    <a:pt x="1959" y="789"/>
                    <a:pt x="1896" y="768"/>
                  </a:cubicBezTo>
                  <a:cubicBezTo>
                    <a:pt x="1838" y="776"/>
                    <a:pt x="1839" y="784"/>
                    <a:pt x="1792" y="800"/>
                  </a:cubicBezTo>
                  <a:cubicBezTo>
                    <a:pt x="1751" y="786"/>
                    <a:pt x="1716" y="781"/>
                    <a:pt x="1672" y="776"/>
                  </a:cubicBezTo>
                  <a:cubicBezTo>
                    <a:pt x="1599" y="752"/>
                    <a:pt x="1700" y="778"/>
                    <a:pt x="1624" y="784"/>
                  </a:cubicBezTo>
                  <a:cubicBezTo>
                    <a:pt x="1526" y="791"/>
                    <a:pt x="1427" y="789"/>
                    <a:pt x="1328" y="792"/>
                  </a:cubicBezTo>
                  <a:cubicBezTo>
                    <a:pt x="1242" y="798"/>
                    <a:pt x="1179" y="796"/>
                    <a:pt x="1096" y="784"/>
                  </a:cubicBezTo>
                  <a:cubicBezTo>
                    <a:pt x="1050" y="796"/>
                    <a:pt x="867" y="791"/>
                    <a:pt x="848" y="792"/>
                  </a:cubicBezTo>
                  <a:cubicBezTo>
                    <a:pt x="780" y="800"/>
                    <a:pt x="784" y="786"/>
                    <a:pt x="728" y="784"/>
                  </a:cubicBezTo>
                  <a:cubicBezTo>
                    <a:pt x="608" y="779"/>
                    <a:pt x="488" y="779"/>
                    <a:pt x="368" y="776"/>
                  </a:cubicBezTo>
                  <a:cubicBezTo>
                    <a:pt x="344" y="773"/>
                    <a:pt x="320" y="766"/>
                    <a:pt x="296" y="768"/>
                  </a:cubicBezTo>
                  <a:cubicBezTo>
                    <a:pt x="279" y="769"/>
                    <a:pt x="248" y="784"/>
                    <a:pt x="248" y="784"/>
                  </a:cubicBezTo>
                  <a:cubicBezTo>
                    <a:pt x="185" y="775"/>
                    <a:pt x="169" y="768"/>
                    <a:pt x="104" y="776"/>
                  </a:cubicBezTo>
                  <a:cubicBezTo>
                    <a:pt x="96" y="779"/>
                    <a:pt x="88" y="784"/>
                    <a:pt x="80" y="784"/>
                  </a:cubicBezTo>
                  <a:cubicBezTo>
                    <a:pt x="31" y="784"/>
                    <a:pt x="23" y="758"/>
                    <a:pt x="40" y="79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algn="ctr"/>
              <a:endParaRPr lang="en-US" dirty="0" smtClean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97175" y="5508051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Biofilm converts arsenic species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-7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0576" y="152400"/>
            <a:ext cx="626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Biofilm modulates As toxicity to fish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772585" y="53616"/>
            <a:ext cx="2327871" cy="360040"/>
          </a:xfrm>
          <a:solidFill>
            <a:srgbClr val="CCECFF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7" y="914400"/>
            <a:ext cx="228035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325876" y="2993568"/>
            <a:ext cx="3672353" cy="1537048"/>
            <a:chOff x="2801876" y="1774368"/>
            <a:chExt cx="3672353" cy="1537048"/>
          </a:xfrm>
        </p:grpSpPr>
        <p:sp>
          <p:nvSpPr>
            <p:cNvPr id="5" name="Right Arrow 4"/>
            <p:cNvSpPr/>
            <p:nvPr/>
          </p:nvSpPr>
          <p:spPr>
            <a:xfrm>
              <a:off x="4005626" y="1907156"/>
              <a:ext cx="472649" cy="61080"/>
            </a:xfrm>
            <a:prstGeom prst="rightArrow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12157" y="1798959"/>
              <a:ext cx="908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iAs</a:t>
              </a:r>
              <a:r>
                <a:rPr lang="en-US" dirty="0" smtClean="0"/>
                <a:t> (V)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65072" y="2203420"/>
              <a:ext cx="1232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MMA (V)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38351" y="2572752"/>
              <a:ext cx="1263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DMA (III)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14976" y="2556335"/>
              <a:ext cx="1182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DMA (V)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01876" y="2942084"/>
              <a:ext cx="13249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TMAO (V)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06876" y="2187003"/>
              <a:ext cx="1307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MMA (III)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78884" y="2942084"/>
              <a:ext cx="1223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TMA (III)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37230" y="1774368"/>
              <a:ext cx="988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iAs</a:t>
              </a:r>
              <a:r>
                <a:rPr lang="en-US" dirty="0" smtClean="0"/>
                <a:t> (III)</a:t>
              </a:r>
              <a:endParaRPr lang="en-US" dirty="0"/>
            </a:p>
          </p:txBody>
        </p:sp>
        <p:sp>
          <p:nvSpPr>
            <p:cNvPr id="32" name="Right Arrow 31"/>
            <p:cNvSpPr/>
            <p:nvPr/>
          </p:nvSpPr>
          <p:spPr>
            <a:xfrm rot="10800000">
              <a:off x="4158026" y="1988403"/>
              <a:ext cx="472649" cy="53366"/>
            </a:xfrm>
            <a:prstGeom prst="rightArrow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 rot="9190681">
              <a:off x="4093182" y="2251652"/>
              <a:ext cx="629107" cy="81678"/>
            </a:xfrm>
            <a:prstGeom prst="rightArrow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4175551" y="2689323"/>
              <a:ext cx="472649" cy="61080"/>
            </a:xfrm>
            <a:prstGeom prst="rightArrow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Arrow 35"/>
            <p:cNvSpPr/>
            <p:nvPr/>
          </p:nvSpPr>
          <p:spPr>
            <a:xfrm rot="9190681">
              <a:off x="4093183" y="2964143"/>
              <a:ext cx="629107" cy="81678"/>
            </a:xfrm>
            <a:prstGeom prst="rightArrow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4249676" y="3146523"/>
              <a:ext cx="472649" cy="61080"/>
            </a:xfrm>
            <a:prstGeom prst="rightArrow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6001580" y="3121862"/>
              <a:ext cx="472649" cy="61080"/>
            </a:xfrm>
            <a:prstGeom prst="rightArrow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/>
          <p:cNvSpPr/>
          <p:nvPr/>
        </p:nvSpPr>
        <p:spPr>
          <a:xfrm>
            <a:off x="4267200" y="2460729"/>
            <a:ext cx="1279950" cy="2438400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096000" y="2768170"/>
            <a:ext cx="1442859" cy="149903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8" y="2977159"/>
            <a:ext cx="2617859" cy="250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712696" y="4278868"/>
            <a:ext cx="103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Biofilms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 rot="18171632">
            <a:off x="6618252" y="2660116"/>
            <a:ext cx="552902" cy="109978"/>
          </a:xfrm>
          <a:prstGeom prst="rightArrow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394845" y="1882956"/>
            <a:ext cx="242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toxic to fish and other animals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379084" y="4191000"/>
            <a:ext cx="2155316" cy="312762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QuadreDeText 55"/>
          <p:cNvSpPr txBox="1"/>
          <p:nvPr/>
        </p:nvSpPr>
        <p:spPr>
          <a:xfrm>
            <a:off x="2950030" y="4552890"/>
            <a:ext cx="1241174" cy="27699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b="1" dirty="0" err="1" smtClean="0"/>
              <a:t>Epipsammon</a:t>
            </a:r>
            <a:endParaRPr lang="en-US" b="1" dirty="0"/>
          </a:p>
        </p:txBody>
      </p:sp>
      <p:sp>
        <p:nvSpPr>
          <p:cNvPr id="47" name="QuadreDeText 55"/>
          <p:cNvSpPr txBox="1"/>
          <p:nvPr/>
        </p:nvSpPr>
        <p:spPr>
          <a:xfrm>
            <a:off x="2954622" y="4188023"/>
            <a:ext cx="13125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err="1" smtClean="0"/>
              <a:t>Periphyton</a:t>
            </a:r>
            <a:endParaRPr lang="en-US" b="1" dirty="0"/>
          </a:p>
        </p:txBody>
      </p:sp>
      <p:sp>
        <p:nvSpPr>
          <p:cNvPr id="2" name="Left Brace 1"/>
          <p:cNvSpPr/>
          <p:nvPr/>
        </p:nvSpPr>
        <p:spPr>
          <a:xfrm>
            <a:off x="2743200" y="4132648"/>
            <a:ext cx="265258" cy="673441"/>
          </a:xfrm>
          <a:prstGeom prst="leftBrac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2719" y="5515844"/>
            <a:ext cx="2662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(© Stream Biofilm Project, </a:t>
            </a:r>
            <a:endParaRPr lang="en-US" sz="1400" dirty="0" smtClean="0"/>
          </a:p>
          <a:p>
            <a:r>
              <a:rPr lang="en-US" sz="1400" dirty="0" smtClean="0"/>
              <a:t>The </a:t>
            </a:r>
            <a:r>
              <a:rPr lang="en-US" sz="1400" dirty="0"/>
              <a:t>University of Auckland)  </a:t>
            </a:r>
          </a:p>
        </p:txBody>
      </p:sp>
    </p:spTree>
    <p:extLst>
      <p:ext uri="{BB962C8B-B14F-4D97-AF65-F5344CB8AC3E}">
        <p14:creationId xmlns:p14="http://schemas.microsoft.com/office/powerpoint/2010/main" val="37578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524001"/>
            <a:ext cx="7745505" cy="4602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this study was to evaluate if environmentally-realistic arsenic exposure causes toxicity to aquatic organisms.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investigated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The fate of arsenic  </a:t>
            </a:r>
          </a:p>
          <a:p>
            <a:pPr marL="573088" indent="-573088">
              <a:tabLst>
                <a:tab pos="573088" algn="l"/>
              </a:tabLs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on biofilms structure and function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Effects on fish growth and physiology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using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simplified fluvial system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Flowchart: Punched Tape 4"/>
          <p:cNvSpPr/>
          <p:nvPr/>
        </p:nvSpPr>
        <p:spPr>
          <a:xfrm>
            <a:off x="1066800" y="381000"/>
            <a:ext cx="2667000" cy="838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Objective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35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8534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2971800" cy="685800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 up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43" y="599420"/>
            <a:ext cx="7010400" cy="407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86600" y="76200"/>
            <a:ext cx="1981200" cy="52322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en-US" sz="2800" dirty="0">
              <a:solidFill>
                <a:srgbClr val="1D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2819400" y="14478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4938215" y="4082534"/>
            <a:ext cx="3526681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    </a:t>
            </a:r>
            <a:r>
              <a:rPr lang="en-US" dirty="0" err="1" smtClean="0"/>
              <a:t>epipsammon</a:t>
            </a:r>
            <a:r>
              <a:rPr lang="en-US" dirty="0" smtClean="0"/>
              <a:t> </a:t>
            </a:r>
            <a:r>
              <a:rPr lang="en-US" dirty="0"/>
              <a:t>was </a:t>
            </a:r>
            <a:r>
              <a:rPr lang="en-US" dirty="0" smtClean="0"/>
              <a:t>developed on it </a:t>
            </a:r>
            <a:endParaRPr lang="en-US" dirty="0"/>
          </a:p>
        </p:txBody>
      </p:sp>
      <p:cxnSp>
        <p:nvCxnSpPr>
          <p:cNvPr id="11" name="10 Conector recto de flecha"/>
          <p:cNvCxnSpPr/>
          <p:nvPr/>
        </p:nvCxnSpPr>
        <p:spPr>
          <a:xfrm flipH="1">
            <a:off x="4495800" y="4267200"/>
            <a:ext cx="533400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eft Brace 1"/>
          <p:cNvSpPr/>
          <p:nvPr/>
        </p:nvSpPr>
        <p:spPr>
          <a:xfrm>
            <a:off x="381000" y="4451866"/>
            <a:ext cx="304800" cy="2253734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374944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9933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4066667" y="729768"/>
            <a:ext cx="4674823" cy="4648565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30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1784">
            <a:off x="4929384" y="934866"/>
            <a:ext cx="1932911" cy="1786733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179" y="4327780"/>
            <a:ext cx="4674821" cy="115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Freeform 8"/>
          <p:cNvSpPr>
            <a:spLocks noChangeAspect="1"/>
          </p:cNvSpPr>
          <p:nvPr/>
        </p:nvSpPr>
        <p:spPr bwMode="auto">
          <a:xfrm>
            <a:off x="4066665" y="3907505"/>
            <a:ext cx="4696333" cy="574485"/>
          </a:xfrm>
          <a:custGeom>
            <a:avLst/>
            <a:gdLst>
              <a:gd name="T0" fmla="*/ 2147483647 w 4320"/>
              <a:gd name="T1" fmla="*/ 2147483647 h 808"/>
              <a:gd name="T2" fmla="*/ 0 w 4320"/>
              <a:gd name="T3" fmla="*/ 2147483647 h 808"/>
              <a:gd name="T4" fmla="*/ 2147483647 w 4320"/>
              <a:gd name="T5" fmla="*/ 2147483647 h 808"/>
              <a:gd name="T6" fmla="*/ 2147483647 w 4320"/>
              <a:gd name="T7" fmla="*/ 2147483647 h 808"/>
              <a:gd name="T8" fmla="*/ 2147483647 w 4320"/>
              <a:gd name="T9" fmla="*/ 2147483647 h 808"/>
              <a:gd name="T10" fmla="*/ 2147483647 w 4320"/>
              <a:gd name="T11" fmla="*/ 2147483647 h 808"/>
              <a:gd name="T12" fmla="*/ 2147483647 w 4320"/>
              <a:gd name="T13" fmla="*/ 2147483647 h 808"/>
              <a:gd name="T14" fmla="*/ 2147483647 w 4320"/>
              <a:gd name="T15" fmla="*/ 2147483647 h 808"/>
              <a:gd name="T16" fmla="*/ 2147483647 w 4320"/>
              <a:gd name="T17" fmla="*/ 2147483647 h 808"/>
              <a:gd name="T18" fmla="*/ 2147483647 w 4320"/>
              <a:gd name="T19" fmla="*/ 2147483647 h 808"/>
              <a:gd name="T20" fmla="*/ 2147483647 w 4320"/>
              <a:gd name="T21" fmla="*/ 2147483647 h 808"/>
              <a:gd name="T22" fmla="*/ 2147483647 w 4320"/>
              <a:gd name="T23" fmla="*/ 2147483647 h 808"/>
              <a:gd name="T24" fmla="*/ 2147483647 w 4320"/>
              <a:gd name="T25" fmla="*/ 2147483647 h 808"/>
              <a:gd name="T26" fmla="*/ 2147483647 w 4320"/>
              <a:gd name="T27" fmla="*/ 2147483647 h 808"/>
              <a:gd name="T28" fmla="*/ 2147483647 w 4320"/>
              <a:gd name="T29" fmla="*/ 2147483647 h 808"/>
              <a:gd name="T30" fmla="*/ 2147483647 w 4320"/>
              <a:gd name="T31" fmla="*/ 2147483647 h 808"/>
              <a:gd name="T32" fmla="*/ 2147483647 w 4320"/>
              <a:gd name="T33" fmla="*/ 0 h 808"/>
              <a:gd name="T34" fmla="*/ 2147483647 w 4320"/>
              <a:gd name="T35" fmla="*/ 2147483647 h 808"/>
              <a:gd name="T36" fmla="*/ 2147483647 w 4320"/>
              <a:gd name="T37" fmla="*/ 2147483647 h 808"/>
              <a:gd name="T38" fmla="*/ 2147483647 w 4320"/>
              <a:gd name="T39" fmla="*/ 2147483647 h 808"/>
              <a:gd name="T40" fmla="*/ 2147483647 w 4320"/>
              <a:gd name="T41" fmla="*/ 2147483647 h 808"/>
              <a:gd name="T42" fmla="*/ 2147483647 w 4320"/>
              <a:gd name="T43" fmla="*/ 2147483647 h 808"/>
              <a:gd name="T44" fmla="*/ 2147483647 w 4320"/>
              <a:gd name="T45" fmla="*/ 2147483647 h 808"/>
              <a:gd name="T46" fmla="*/ 2147483647 w 4320"/>
              <a:gd name="T47" fmla="*/ 2147483647 h 808"/>
              <a:gd name="T48" fmla="*/ 2147483647 w 4320"/>
              <a:gd name="T49" fmla="*/ 2147483647 h 808"/>
              <a:gd name="T50" fmla="*/ 2147483647 w 4320"/>
              <a:gd name="T51" fmla="*/ 2147483647 h 808"/>
              <a:gd name="T52" fmla="*/ 2147483647 w 4320"/>
              <a:gd name="T53" fmla="*/ 2147483647 h 808"/>
              <a:gd name="T54" fmla="*/ 2147483647 w 4320"/>
              <a:gd name="T55" fmla="*/ 2147483647 h 808"/>
              <a:gd name="T56" fmla="*/ 2147483647 w 4320"/>
              <a:gd name="T57" fmla="*/ 2147483647 h 808"/>
              <a:gd name="T58" fmla="*/ 2147483647 w 4320"/>
              <a:gd name="T59" fmla="*/ 2147483647 h 808"/>
              <a:gd name="T60" fmla="*/ 2147483647 w 4320"/>
              <a:gd name="T61" fmla="*/ 2147483647 h 808"/>
              <a:gd name="T62" fmla="*/ 2147483647 w 4320"/>
              <a:gd name="T63" fmla="*/ 2147483647 h 808"/>
              <a:gd name="T64" fmla="*/ 2147483647 w 4320"/>
              <a:gd name="T65" fmla="*/ 2147483647 h 808"/>
              <a:gd name="T66" fmla="*/ 2147483647 w 4320"/>
              <a:gd name="T67" fmla="*/ 2147483647 h 808"/>
              <a:gd name="T68" fmla="*/ 2147483647 w 4320"/>
              <a:gd name="T69" fmla="*/ 2147483647 h 808"/>
              <a:gd name="T70" fmla="*/ 2147483647 w 4320"/>
              <a:gd name="T71" fmla="*/ 2147483647 h 808"/>
              <a:gd name="T72" fmla="*/ 2147483647 w 4320"/>
              <a:gd name="T73" fmla="*/ 2147483647 h 808"/>
              <a:gd name="T74" fmla="*/ 2147483647 w 4320"/>
              <a:gd name="T75" fmla="*/ 2147483647 h 808"/>
              <a:gd name="T76" fmla="*/ 2147483647 w 4320"/>
              <a:gd name="T77" fmla="*/ 2147483647 h 808"/>
              <a:gd name="T78" fmla="*/ 2147483647 w 4320"/>
              <a:gd name="T79" fmla="*/ 2147483647 h 808"/>
              <a:gd name="T80" fmla="*/ 2147483647 w 4320"/>
              <a:gd name="T81" fmla="*/ 2147483647 h 808"/>
              <a:gd name="T82" fmla="*/ 2147483647 w 4320"/>
              <a:gd name="T83" fmla="*/ 2147483647 h 808"/>
              <a:gd name="T84" fmla="*/ 2147483647 w 4320"/>
              <a:gd name="T85" fmla="*/ 2147483647 h 808"/>
              <a:gd name="T86" fmla="*/ 2147483647 w 4320"/>
              <a:gd name="T87" fmla="*/ 2147483647 h 808"/>
              <a:gd name="T88" fmla="*/ 2147483647 w 4320"/>
              <a:gd name="T89" fmla="*/ 2147483647 h 808"/>
              <a:gd name="T90" fmla="*/ 2147483647 w 4320"/>
              <a:gd name="T91" fmla="*/ 2147483647 h 808"/>
              <a:gd name="T92" fmla="*/ 2147483647 w 4320"/>
              <a:gd name="T93" fmla="*/ 2147483647 h 808"/>
              <a:gd name="T94" fmla="*/ 2147483647 w 4320"/>
              <a:gd name="T95" fmla="*/ 2147483647 h 808"/>
              <a:gd name="T96" fmla="*/ 2147483647 w 4320"/>
              <a:gd name="T97" fmla="*/ 2147483647 h 808"/>
              <a:gd name="T98" fmla="*/ 2147483647 w 4320"/>
              <a:gd name="T99" fmla="*/ 2147483647 h 808"/>
              <a:gd name="T100" fmla="*/ 2147483647 w 4320"/>
              <a:gd name="T101" fmla="*/ 2147483647 h 808"/>
              <a:gd name="T102" fmla="*/ 2147483647 w 4320"/>
              <a:gd name="T103" fmla="*/ 2147483647 h 808"/>
              <a:gd name="T104" fmla="*/ 2147483647 w 4320"/>
              <a:gd name="T105" fmla="*/ 2147483647 h 808"/>
              <a:gd name="T106" fmla="*/ 2147483647 w 4320"/>
              <a:gd name="T107" fmla="*/ 2147483647 h 80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320"/>
              <a:gd name="T163" fmla="*/ 0 h 808"/>
              <a:gd name="T164" fmla="*/ 4320 w 4320"/>
              <a:gd name="T165" fmla="*/ 808 h 80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320" h="808">
                <a:moveTo>
                  <a:pt x="40" y="792"/>
                </a:moveTo>
                <a:cubicBezTo>
                  <a:pt x="18" y="759"/>
                  <a:pt x="12" y="725"/>
                  <a:pt x="0" y="688"/>
                </a:cubicBezTo>
                <a:cubicBezTo>
                  <a:pt x="12" y="591"/>
                  <a:pt x="8" y="486"/>
                  <a:pt x="32" y="392"/>
                </a:cubicBezTo>
                <a:cubicBezTo>
                  <a:pt x="41" y="357"/>
                  <a:pt x="66" y="328"/>
                  <a:pt x="80" y="296"/>
                </a:cubicBezTo>
                <a:cubicBezTo>
                  <a:pt x="87" y="281"/>
                  <a:pt x="96" y="248"/>
                  <a:pt x="96" y="248"/>
                </a:cubicBezTo>
                <a:cubicBezTo>
                  <a:pt x="104" y="178"/>
                  <a:pt x="98" y="143"/>
                  <a:pt x="168" y="120"/>
                </a:cubicBezTo>
                <a:cubicBezTo>
                  <a:pt x="232" y="56"/>
                  <a:pt x="273" y="91"/>
                  <a:pt x="384" y="96"/>
                </a:cubicBezTo>
                <a:cubicBezTo>
                  <a:pt x="414" y="103"/>
                  <a:pt x="442" y="113"/>
                  <a:pt x="472" y="120"/>
                </a:cubicBezTo>
                <a:cubicBezTo>
                  <a:pt x="567" y="113"/>
                  <a:pt x="652" y="103"/>
                  <a:pt x="744" y="80"/>
                </a:cubicBezTo>
                <a:cubicBezTo>
                  <a:pt x="791" y="49"/>
                  <a:pt x="1006" y="91"/>
                  <a:pt x="1080" y="96"/>
                </a:cubicBezTo>
                <a:cubicBezTo>
                  <a:pt x="1190" y="118"/>
                  <a:pt x="1292" y="68"/>
                  <a:pt x="1400" y="56"/>
                </a:cubicBezTo>
                <a:cubicBezTo>
                  <a:pt x="1477" y="30"/>
                  <a:pt x="1514" y="30"/>
                  <a:pt x="1608" y="24"/>
                </a:cubicBezTo>
                <a:cubicBezTo>
                  <a:pt x="1632" y="19"/>
                  <a:pt x="1655" y="8"/>
                  <a:pt x="1680" y="8"/>
                </a:cubicBezTo>
                <a:cubicBezTo>
                  <a:pt x="1744" y="8"/>
                  <a:pt x="1796" y="37"/>
                  <a:pt x="1856" y="48"/>
                </a:cubicBezTo>
                <a:cubicBezTo>
                  <a:pt x="1952" y="65"/>
                  <a:pt x="2047" y="93"/>
                  <a:pt x="2144" y="104"/>
                </a:cubicBezTo>
                <a:cubicBezTo>
                  <a:pt x="2200" y="93"/>
                  <a:pt x="2250" y="74"/>
                  <a:pt x="2304" y="56"/>
                </a:cubicBezTo>
                <a:cubicBezTo>
                  <a:pt x="2346" y="14"/>
                  <a:pt x="2407" y="8"/>
                  <a:pt x="2464" y="0"/>
                </a:cubicBezTo>
                <a:cubicBezTo>
                  <a:pt x="2595" y="5"/>
                  <a:pt x="2726" y="5"/>
                  <a:pt x="2856" y="24"/>
                </a:cubicBezTo>
                <a:cubicBezTo>
                  <a:pt x="3044" y="14"/>
                  <a:pt x="3155" y="18"/>
                  <a:pt x="3352" y="24"/>
                </a:cubicBezTo>
                <a:cubicBezTo>
                  <a:pt x="3408" y="43"/>
                  <a:pt x="3461" y="50"/>
                  <a:pt x="3520" y="56"/>
                </a:cubicBezTo>
                <a:cubicBezTo>
                  <a:pt x="3625" y="82"/>
                  <a:pt x="3562" y="71"/>
                  <a:pt x="3712" y="80"/>
                </a:cubicBezTo>
                <a:cubicBezTo>
                  <a:pt x="3821" y="116"/>
                  <a:pt x="3989" y="91"/>
                  <a:pt x="4080" y="88"/>
                </a:cubicBezTo>
                <a:cubicBezTo>
                  <a:pt x="4147" y="66"/>
                  <a:pt x="4151" y="88"/>
                  <a:pt x="4200" y="112"/>
                </a:cubicBezTo>
                <a:cubicBezTo>
                  <a:pt x="4215" y="120"/>
                  <a:pt x="4248" y="128"/>
                  <a:pt x="4248" y="128"/>
                </a:cubicBezTo>
                <a:cubicBezTo>
                  <a:pt x="4258" y="201"/>
                  <a:pt x="4250" y="166"/>
                  <a:pt x="4272" y="232"/>
                </a:cubicBezTo>
                <a:cubicBezTo>
                  <a:pt x="4278" y="250"/>
                  <a:pt x="4293" y="264"/>
                  <a:pt x="4304" y="280"/>
                </a:cubicBezTo>
                <a:cubicBezTo>
                  <a:pt x="4309" y="287"/>
                  <a:pt x="4319" y="332"/>
                  <a:pt x="4320" y="336"/>
                </a:cubicBezTo>
                <a:cubicBezTo>
                  <a:pt x="4315" y="409"/>
                  <a:pt x="4312" y="487"/>
                  <a:pt x="4296" y="560"/>
                </a:cubicBezTo>
                <a:cubicBezTo>
                  <a:pt x="4292" y="576"/>
                  <a:pt x="4285" y="592"/>
                  <a:pt x="4280" y="608"/>
                </a:cubicBezTo>
                <a:cubicBezTo>
                  <a:pt x="4277" y="616"/>
                  <a:pt x="4272" y="632"/>
                  <a:pt x="4272" y="632"/>
                </a:cubicBezTo>
                <a:cubicBezTo>
                  <a:pt x="4269" y="669"/>
                  <a:pt x="4268" y="707"/>
                  <a:pt x="4264" y="744"/>
                </a:cubicBezTo>
                <a:cubicBezTo>
                  <a:pt x="4263" y="755"/>
                  <a:pt x="4263" y="767"/>
                  <a:pt x="4256" y="776"/>
                </a:cubicBezTo>
                <a:cubicBezTo>
                  <a:pt x="4240" y="796"/>
                  <a:pt x="4185" y="792"/>
                  <a:pt x="4160" y="800"/>
                </a:cubicBezTo>
                <a:cubicBezTo>
                  <a:pt x="4080" y="797"/>
                  <a:pt x="4000" y="784"/>
                  <a:pt x="3920" y="784"/>
                </a:cubicBezTo>
                <a:cubicBezTo>
                  <a:pt x="3790" y="784"/>
                  <a:pt x="3597" y="805"/>
                  <a:pt x="3480" y="808"/>
                </a:cubicBezTo>
                <a:cubicBezTo>
                  <a:pt x="3431" y="802"/>
                  <a:pt x="3384" y="796"/>
                  <a:pt x="3336" y="784"/>
                </a:cubicBezTo>
                <a:cubicBezTo>
                  <a:pt x="3210" y="797"/>
                  <a:pt x="3142" y="797"/>
                  <a:pt x="3000" y="792"/>
                </a:cubicBezTo>
                <a:cubicBezTo>
                  <a:pt x="2869" y="766"/>
                  <a:pt x="2730" y="767"/>
                  <a:pt x="2600" y="800"/>
                </a:cubicBezTo>
                <a:cubicBezTo>
                  <a:pt x="2536" y="792"/>
                  <a:pt x="2472" y="783"/>
                  <a:pt x="2408" y="776"/>
                </a:cubicBezTo>
                <a:cubicBezTo>
                  <a:pt x="2302" y="789"/>
                  <a:pt x="2195" y="797"/>
                  <a:pt x="2088" y="808"/>
                </a:cubicBezTo>
                <a:cubicBezTo>
                  <a:pt x="2022" y="801"/>
                  <a:pt x="1959" y="789"/>
                  <a:pt x="1896" y="768"/>
                </a:cubicBezTo>
                <a:cubicBezTo>
                  <a:pt x="1838" y="776"/>
                  <a:pt x="1839" y="784"/>
                  <a:pt x="1792" y="800"/>
                </a:cubicBezTo>
                <a:cubicBezTo>
                  <a:pt x="1751" y="786"/>
                  <a:pt x="1716" y="781"/>
                  <a:pt x="1672" y="776"/>
                </a:cubicBezTo>
                <a:cubicBezTo>
                  <a:pt x="1599" y="752"/>
                  <a:pt x="1700" y="778"/>
                  <a:pt x="1624" y="784"/>
                </a:cubicBezTo>
                <a:cubicBezTo>
                  <a:pt x="1526" y="791"/>
                  <a:pt x="1427" y="789"/>
                  <a:pt x="1328" y="792"/>
                </a:cubicBezTo>
                <a:cubicBezTo>
                  <a:pt x="1242" y="798"/>
                  <a:pt x="1179" y="796"/>
                  <a:pt x="1096" y="784"/>
                </a:cubicBezTo>
                <a:cubicBezTo>
                  <a:pt x="1050" y="796"/>
                  <a:pt x="867" y="791"/>
                  <a:pt x="848" y="792"/>
                </a:cubicBezTo>
                <a:cubicBezTo>
                  <a:pt x="780" y="800"/>
                  <a:pt x="784" y="786"/>
                  <a:pt x="728" y="784"/>
                </a:cubicBezTo>
                <a:cubicBezTo>
                  <a:pt x="608" y="779"/>
                  <a:pt x="488" y="779"/>
                  <a:pt x="368" y="776"/>
                </a:cubicBezTo>
                <a:cubicBezTo>
                  <a:pt x="344" y="773"/>
                  <a:pt x="320" y="766"/>
                  <a:pt x="296" y="768"/>
                </a:cubicBezTo>
                <a:cubicBezTo>
                  <a:pt x="279" y="769"/>
                  <a:pt x="248" y="784"/>
                  <a:pt x="248" y="784"/>
                </a:cubicBezTo>
                <a:cubicBezTo>
                  <a:pt x="185" y="775"/>
                  <a:pt x="169" y="768"/>
                  <a:pt x="104" y="776"/>
                </a:cubicBezTo>
                <a:cubicBezTo>
                  <a:pt x="96" y="779"/>
                  <a:pt x="88" y="784"/>
                  <a:pt x="80" y="784"/>
                </a:cubicBezTo>
                <a:cubicBezTo>
                  <a:pt x="31" y="784"/>
                  <a:pt x="23" y="758"/>
                  <a:pt x="40" y="79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pPr algn="ctr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239000" y="-7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2" y="1600202"/>
            <a:ext cx="2834931" cy="227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6781800" y="4142096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Periphyton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QuadreDeText 1"/>
          <p:cNvSpPr txBox="1"/>
          <p:nvPr/>
        </p:nvSpPr>
        <p:spPr>
          <a:xfrm>
            <a:off x="567848" y="878413"/>
            <a:ext cx="1311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120 µg/L</a:t>
            </a:r>
            <a:endParaRPr lang="en-US" sz="2400" b="1" dirty="0"/>
          </a:p>
        </p:txBody>
      </p:sp>
      <p:cxnSp>
        <p:nvCxnSpPr>
          <p:cNvPr id="16" name="Connector de fletxa recta 15"/>
          <p:cNvCxnSpPr/>
          <p:nvPr/>
        </p:nvCxnSpPr>
        <p:spPr>
          <a:xfrm>
            <a:off x="1103198" y="1278523"/>
            <a:ext cx="0" cy="702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QuadreDeText 46"/>
          <p:cNvSpPr txBox="1"/>
          <p:nvPr/>
        </p:nvSpPr>
        <p:spPr>
          <a:xfrm>
            <a:off x="5475508" y="4104358"/>
            <a:ext cx="888385" cy="300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0.32 %</a:t>
            </a:r>
            <a:endParaRPr lang="en-US" sz="2000" dirty="0"/>
          </a:p>
        </p:txBody>
      </p:sp>
      <p:sp>
        <p:nvSpPr>
          <p:cNvPr id="55" name="QuadreDeText 54"/>
          <p:cNvSpPr txBox="1"/>
          <p:nvPr/>
        </p:nvSpPr>
        <p:spPr>
          <a:xfrm>
            <a:off x="5464465" y="4893895"/>
            <a:ext cx="878767" cy="3006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b="0" dirty="0" smtClean="0">
                <a:solidFill>
                  <a:schemeClr val="tx1"/>
                </a:solidFill>
                <a:effectLst/>
              </a:rPr>
              <a:t>79.7 %</a:t>
            </a:r>
            <a:endParaRPr lang="en-US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56" name="QuadreDeText 55"/>
          <p:cNvSpPr txBox="1"/>
          <p:nvPr/>
        </p:nvSpPr>
        <p:spPr>
          <a:xfrm>
            <a:off x="6868301" y="4857690"/>
            <a:ext cx="1198598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Sediment</a:t>
            </a:r>
            <a:endParaRPr lang="en-US" sz="2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QuadreDeText 56"/>
          <p:cNvSpPr txBox="1"/>
          <p:nvPr/>
        </p:nvSpPr>
        <p:spPr>
          <a:xfrm>
            <a:off x="5450581" y="3154806"/>
            <a:ext cx="878767" cy="330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19.1 %</a:t>
            </a:r>
            <a:endParaRPr lang="en-US" sz="2000" dirty="0"/>
          </a:p>
        </p:txBody>
      </p:sp>
      <p:sp>
        <p:nvSpPr>
          <p:cNvPr id="58" name="QuadreDeText 57"/>
          <p:cNvSpPr txBox="1"/>
          <p:nvPr/>
        </p:nvSpPr>
        <p:spPr>
          <a:xfrm>
            <a:off x="7048447" y="3124200"/>
            <a:ext cx="838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Water</a:t>
            </a:r>
            <a:endParaRPr lang="en-US" sz="2000" b="1" dirty="0"/>
          </a:p>
        </p:txBody>
      </p:sp>
      <p:sp>
        <p:nvSpPr>
          <p:cNvPr id="59" name="QuadreDeText 58"/>
          <p:cNvSpPr txBox="1"/>
          <p:nvPr/>
        </p:nvSpPr>
        <p:spPr>
          <a:xfrm>
            <a:off x="7165274" y="1535680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Fish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Fletxa a la dreta ratllada 18"/>
          <p:cNvSpPr/>
          <p:nvPr/>
        </p:nvSpPr>
        <p:spPr>
          <a:xfrm>
            <a:off x="3330903" y="2514600"/>
            <a:ext cx="631497" cy="53578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17"/>
          <p:cNvSpPr txBox="1">
            <a:spLocks noChangeArrowheads="1"/>
          </p:cNvSpPr>
          <p:nvPr/>
        </p:nvSpPr>
        <p:spPr bwMode="auto">
          <a:xfrm>
            <a:off x="430213" y="5589588"/>
            <a:ext cx="70215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000" dirty="0"/>
              <a:t>Most Arsenic </a:t>
            </a:r>
            <a:r>
              <a:rPr lang="en-US" altLang="en-US" sz="2000" dirty="0" smtClean="0"/>
              <a:t>was retained to sediment </a:t>
            </a:r>
            <a:endParaRPr lang="en-US" altLang="en-US" sz="2000" dirty="0"/>
          </a:p>
          <a:p>
            <a:pPr algn="ctr"/>
            <a:r>
              <a:rPr lang="es-ES" altLang="en-US" sz="2000" dirty="0" err="1" smtClean="0"/>
              <a:t>The</a:t>
            </a:r>
            <a:r>
              <a:rPr lang="es-ES" altLang="en-US" sz="2000" dirty="0" smtClean="0"/>
              <a:t> </a:t>
            </a:r>
            <a:r>
              <a:rPr lang="en-US" altLang="en-US" sz="2000" dirty="0"/>
              <a:t>contribution</a:t>
            </a:r>
            <a:r>
              <a:rPr lang="es-ES" altLang="en-US" sz="2000" dirty="0"/>
              <a:t> of biofilm to </a:t>
            </a:r>
            <a:r>
              <a:rPr lang="es-ES" altLang="en-US" sz="2000" dirty="0" err="1"/>
              <a:t>Arsenic</a:t>
            </a:r>
            <a:r>
              <a:rPr lang="es-ES" altLang="en-US" sz="2000" dirty="0"/>
              <a:t> </a:t>
            </a:r>
            <a:r>
              <a:rPr lang="es-ES" altLang="en-US" sz="2000" dirty="0" err="1"/>
              <a:t>retention</a:t>
            </a:r>
            <a:r>
              <a:rPr lang="es-ES" altLang="en-US" sz="2000" dirty="0"/>
              <a:t> </a:t>
            </a:r>
            <a:r>
              <a:rPr lang="es-ES" altLang="en-US" sz="2000" dirty="0" err="1" smtClean="0"/>
              <a:t>was</a:t>
            </a:r>
            <a:r>
              <a:rPr lang="es-ES" altLang="en-US" sz="2000" dirty="0" smtClean="0"/>
              <a:t> </a:t>
            </a:r>
            <a:r>
              <a:rPr lang="es-ES" altLang="en-US" sz="2000" dirty="0" err="1"/>
              <a:t>low</a:t>
            </a:r>
            <a:endParaRPr lang="es-ES" altLang="en-US" sz="2000" dirty="0"/>
          </a:p>
          <a:p>
            <a:pPr algn="ctr"/>
            <a:r>
              <a:rPr lang="es-ES" altLang="en-US" sz="2000" dirty="0" err="1"/>
              <a:t>Accumulation</a:t>
            </a:r>
            <a:r>
              <a:rPr lang="es-ES" altLang="en-US" sz="2000" dirty="0"/>
              <a:t> in </a:t>
            </a:r>
            <a:r>
              <a:rPr lang="es-ES" altLang="en-US" sz="2000" dirty="0" err="1"/>
              <a:t>fish</a:t>
            </a:r>
            <a:r>
              <a:rPr lang="es-ES" altLang="en-US" sz="2000" dirty="0"/>
              <a:t> </a:t>
            </a:r>
            <a:r>
              <a:rPr lang="es-ES" altLang="en-US" sz="2000" dirty="0" err="1" smtClean="0"/>
              <a:t>was</a:t>
            </a:r>
            <a:r>
              <a:rPr lang="es-ES" altLang="en-US" sz="2000" dirty="0" smtClean="0"/>
              <a:t> </a:t>
            </a:r>
            <a:r>
              <a:rPr lang="es-ES" altLang="en-US" sz="2000" dirty="0" err="1"/>
              <a:t>very</a:t>
            </a:r>
            <a:r>
              <a:rPr lang="es-ES" altLang="en-US" sz="2000" dirty="0"/>
              <a:t> </a:t>
            </a:r>
            <a:r>
              <a:rPr lang="es-ES" altLang="en-US" sz="2000" dirty="0" err="1"/>
              <a:t>low</a:t>
            </a:r>
            <a:endParaRPr lang="es-ES" altLang="en-US" sz="2000" dirty="0"/>
          </a:p>
          <a:p>
            <a:pPr algn="ctr"/>
            <a:endParaRPr lang="es-ES" altLang="en-US" dirty="0"/>
          </a:p>
          <a:p>
            <a:pPr algn="ctr"/>
            <a:r>
              <a:rPr lang="es-ES" altLang="en-US" dirty="0"/>
              <a:t> </a:t>
            </a:r>
            <a:endParaRPr lang="en-US" altLang="en-US" dirty="0"/>
          </a:p>
        </p:txBody>
      </p:sp>
      <p:sp>
        <p:nvSpPr>
          <p:cNvPr id="65" name="TextBox 23"/>
          <p:cNvSpPr txBox="1"/>
          <p:nvPr/>
        </p:nvSpPr>
        <p:spPr>
          <a:xfrm>
            <a:off x="7108372" y="54428"/>
            <a:ext cx="1981200" cy="52322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2800" dirty="0">
              <a:solidFill>
                <a:srgbClr val="1D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itle 3"/>
          <p:cNvSpPr txBox="1">
            <a:spLocks noGrp="1"/>
          </p:cNvSpPr>
          <p:nvPr>
            <p:ph type="title"/>
          </p:nvPr>
        </p:nvSpPr>
        <p:spPr>
          <a:xfrm>
            <a:off x="1722148" y="188640"/>
            <a:ext cx="2037641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en-US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Arsenic fate</a:t>
            </a:r>
            <a:endParaRPr lang="en-US" sz="2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Connector de fletxa recta 66"/>
          <p:cNvCxnSpPr/>
          <p:nvPr/>
        </p:nvCxnSpPr>
        <p:spPr>
          <a:xfrm flipV="1">
            <a:off x="1752600" y="3485475"/>
            <a:ext cx="0" cy="4405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Agrupa 22"/>
          <p:cNvGrpSpPr/>
          <p:nvPr/>
        </p:nvGrpSpPr>
        <p:grpSpPr>
          <a:xfrm>
            <a:off x="5453744" y="2240441"/>
            <a:ext cx="866639" cy="300608"/>
            <a:chOff x="6600961" y="2468676"/>
            <a:chExt cx="866639" cy="300608"/>
          </a:xfrm>
        </p:grpSpPr>
        <p:sp>
          <p:nvSpPr>
            <p:cNvPr id="22" name="QuadreDeText 21"/>
            <p:cNvSpPr txBox="1"/>
            <p:nvPr/>
          </p:nvSpPr>
          <p:spPr>
            <a:xfrm>
              <a:off x="6600961" y="2468676"/>
              <a:ext cx="866639" cy="3006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0.89</a:t>
              </a:r>
              <a:endParaRPr lang="en-US" dirty="0"/>
            </a:p>
          </p:txBody>
        </p:sp>
        <p:pic>
          <p:nvPicPr>
            <p:cNvPr id="21" name="Imatg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770" y="2573671"/>
              <a:ext cx="182816" cy="182816"/>
            </a:xfrm>
            <a:prstGeom prst="rect">
              <a:avLst/>
            </a:prstGeom>
          </p:spPr>
        </p:pic>
      </p:grpSp>
      <p:sp>
        <p:nvSpPr>
          <p:cNvPr id="25" name="QuadreDeText 24"/>
          <p:cNvSpPr txBox="1"/>
          <p:nvPr/>
        </p:nvSpPr>
        <p:spPr>
          <a:xfrm>
            <a:off x="1124970" y="3873525"/>
            <a:ext cx="969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60 days</a:t>
            </a:r>
            <a:endParaRPr lang="en-US" sz="2000" dirty="0"/>
          </a:p>
        </p:txBody>
      </p:sp>
      <p:sp>
        <p:nvSpPr>
          <p:cNvPr id="26" name="QuadreDeText 25"/>
          <p:cNvSpPr txBox="1"/>
          <p:nvPr/>
        </p:nvSpPr>
        <p:spPr>
          <a:xfrm>
            <a:off x="1609686" y="4168914"/>
            <a:ext cx="995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28</a:t>
            </a:r>
            <a:r>
              <a:rPr lang="en-US" sz="2000" dirty="0" smtClean="0"/>
              <a:t> </a:t>
            </a:r>
            <a:r>
              <a:rPr lang="en-US" sz="2000" b="1" dirty="0" smtClean="0"/>
              <a:t>µg/L</a:t>
            </a:r>
            <a:endParaRPr lang="en-US" sz="2000" b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98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15616" y="3539919"/>
            <a:ext cx="3606422" cy="2759240"/>
            <a:chOff x="1115616" y="3793960"/>
            <a:chExt cx="3606422" cy="275924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4" b="14277"/>
            <a:stretch/>
          </p:blipFill>
          <p:spPr bwMode="auto">
            <a:xfrm>
              <a:off x="1115616" y="3793960"/>
              <a:ext cx="3533302" cy="2560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29"/>
            <p:cNvSpPr>
              <a:spLocks/>
            </p:cNvSpPr>
            <p:nvPr/>
          </p:nvSpPr>
          <p:spPr>
            <a:xfrm>
              <a:off x="3562230" y="6027754"/>
              <a:ext cx="9428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=0.007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>
              <a:spLocks/>
            </p:cNvSpPr>
            <p:nvPr/>
          </p:nvSpPr>
          <p:spPr>
            <a:xfrm>
              <a:off x="1840135" y="6047212"/>
              <a:ext cx="9316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=0.568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>
              <a:spLocks/>
            </p:cNvSpPr>
            <p:nvPr/>
          </p:nvSpPr>
          <p:spPr>
            <a:xfrm>
              <a:off x="1832243" y="6335244"/>
              <a:ext cx="106132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periphyton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>
              <a:spLocks/>
            </p:cNvSpPr>
            <p:nvPr/>
          </p:nvSpPr>
          <p:spPr>
            <a:xfrm>
              <a:off x="3329358" y="6337756"/>
              <a:ext cx="139268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epipsammon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948190" y="3852446"/>
              <a:ext cx="220180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Autotrophic index</a:t>
              </a:r>
              <a:endParaRPr lang="en-US" sz="1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14520" y="3534635"/>
            <a:ext cx="3339904" cy="2750474"/>
            <a:chOff x="4914520" y="3788676"/>
            <a:chExt cx="3339904" cy="275047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8" b="11188"/>
            <a:stretch/>
          </p:blipFill>
          <p:spPr bwMode="auto">
            <a:xfrm>
              <a:off x="4914520" y="3788676"/>
              <a:ext cx="3339904" cy="2560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>
              <a:spLocks/>
            </p:cNvSpPr>
            <p:nvPr/>
          </p:nvSpPr>
          <p:spPr>
            <a:xfrm>
              <a:off x="5432032" y="6323706"/>
              <a:ext cx="106132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periphyton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>
              <a:spLocks/>
            </p:cNvSpPr>
            <p:nvPr/>
          </p:nvSpPr>
          <p:spPr>
            <a:xfrm>
              <a:off x="6837319" y="6323706"/>
              <a:ext cx="139268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s-E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epipsammon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>
              <a:spLocks/>
            </p:cNvSpPr>
            <p:nvPr/>
          </p:nvSpPr>
          <p:spPr>
            <a:xfrm>
              <a:off x="5522989" y="6089023"/>
              <a:ext cx="633187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=0.35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>
              <a:spLocks/>
            </p:cNvSpPr>
            <p:nvPr/>
          </p:nvSpPr>
          <p:spPr>
            <a:xfrm>
              <a:off x="7030749" y="6068698"/>
              <a:ext cx="9428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=0.018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389503" y="3799272"/>
              <a:ext cx="276389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 smtClean="0"/>
                <a:t>Live to dead bacteria ratio</a:t>
              </a:r>
              <a:endParaRPr lang="en-US" sz="16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06744" y="685800"/>
            <a:ext cx="3751148" cy="2789089"/>
            <a:chOff x="4606744" y="939841"/>
            <a:chExt cx="3751148" cy="2789089"/>
          </a:xfrm>
        </p:grpSpPr>
        <p:sp>
          <p:nvSpPr>
            <p:cNvPr id="36" name="TextBox 35"/>
            <p:cNvSpPr txBox="1">
              <a:spLocks/>
            </p:cNvSpPr>
            <p:nvPr/>
          </p:nvSpPr>
          <p:spPr>
            <a:xfrm>
              <a:off x="6965212" y="3513486"/>
              <a:ext cx="139268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epipsammon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606744" y="939841"/>
              <a:ext cx="3647680" cy="2789089"/>
              <a:chOff x="4606744" y="939841"/>
              <a:chExt cx="3647680" cy="2789089"/>
            </a:xfrm>
          </p:grpSpPr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90" b="11117"/>
              <a:stretch/>
            </p:blipFill>
            <p:spPr bwMode="auto">
              <a:xfrm>
                <a:off x="4914521" y="954036"/>
                <a:ext cx="3339903" cy="2560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2" name="TextBox 31"/>
              <p:cNvSpPr txBox="1">
                <a:spLocks/>
              </p:cNvSpPr>
              <p:nvPr/>
            </p:nvSpPr>
            <p:spPr>
              <a:xfrm>
                <a:off x="5423297" y="3513486"/>
                <a:ext cx="106132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ES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periphyton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/>
              <p:cNvSpPr txBox="1">
                <a:spLocks/>
              </p:cNvSpPr>
              <p:nvPr/>
            </p:nvSpPr>
            <p:spPr>
              <a:xfrm rot="16200000">
                <a:off x="4349805" y="1921049"/>
                <a:ext cx="8216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µg/cm</a:t>
                </a:r>
                <a:r>
                  <a:rPr lang="en-US" sz="14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416605" y="3200450"/>
                <a:ext cx="94288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=0.007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7155783" y="3210960"/>
                <a:ext cx="81785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=0.63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/>
              <p:cNvSpPr txBox="1">
                <a:spLocks/>
              </p:cNvSpPr>
              <p:nvPr/>
            </p:nvSpPr>
            <p:spPr>
              <a:xfrm>
                <a:off x="7070119" y="939841"/>
                <a:ext cx="98918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1" dirty="0" smtClean="0"/>
                  <a:t>  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AFDW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0" name="50 Grupo"/>
              <p:cNvGrpSpPr/>
              <p:nvPr/>
            </p:nvGrpSpPr>
            <p:grpSpPr>
              <a:xfrm>
                <a:off x="5334000" y="999756"/>
                <a:ext cx="737575" cy="533400"/>
                <a:chOff x="1850509" y="685800"/>
                <a:chExt cx="737575" cy="533400"/>
              </a:xfrm>
            </p:grpSpPr>
            <p:sp>
              <p:nvSpPr>
                <p:cNvPr id="43" name="51 Rectángulo"/>
                <p:cNvSpPr/>
                <p:nvPr/>
              </p:nvSpPr>
              <p:spPr>
                <a:xfrm rot="2555789">
                  <a:off x="1851101" y="784099"/>
                  <a:ext cx="108000" cy="1080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52 CuadroTexto"/>
                <p:cNvSpPr txBox="1"/>
                <p:nvPr/>
              </p:nvSpPr>
              <p:spPr>
                <a:xfrm>
                  <a:off x="2118172" y="685800"/>
                  <a:ext cx="1298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ca-ES" b="1" dirty="0" smtClean="0"/>
                    <a:t>B</a:t>
                  </a:r>
                  <a:endParaRPr lang="en-US" b="1" dirty="0"/>
                </a:p>
              </p:txBody>
            </p:sp>
            <p:sp>
              <p:nvSpPr>
                <p:cNvPr id="45" name="53 CuadroTexto"/>
                <p:cNvSpPr txBox="1"/>
                <p:nvPr/>
              </p:nvSpPr>
              <p:spPr>
                <a:xfrm>
                  <a:off x="2111992" y="942201"/>
                  <a:ext cx="4760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ca-ES" b="1" dirty="0" smtClean="0"/>
                    <a:t>B</a:t>
                  </a:r>
                  <a:r>
                    <a:rPr lang="en-US" b="1" dirty="0" smtClean="0"/>
                    <a:t>+As</a:t>
                  </a:r>
                  <a:endParaRPr lang="en-US" b="1" dirty="0"/>
                </a:p>
              </p:txBody>
            </p:sp>
            <p:sp>
              <p:nvSpPr>
                <p:cNvPr id="46" name="54 Conector"/>
                <p:cNvSpPr/>
                <p:nvPr/>
              </p:nvSpPr>
              <p:spPr>
                <a:xfrm>
                  <a:off x="1850509" y="1039504"/>
                  <a:ext cx="108000" cy="10800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" name="Group 3"/>
          <p:cNvGrpSpPr/>
          <p:nvPr/>
        </p:nvGrpSpPr>
        <p:grpSpPr>
          <a:xfrm>
            <a:off x="1041435" y="699995"/>
            <a:ext cx="3788457" cy="2774894"/>
            <a:chOff x="1041435" y="954036"/>
            <a:chExt cx="3788457" cy="2774894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0" b="11336"/>
            <a:stretch/>
          </p:blipFill>
          <p:spPr bwMode="auto">
            <a:xfrm>
              <a:off x="1323020" y="954036"/>
              <a:ext cx="3325898" cy="2560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>
              <a:spLocks/>
            </p:cNvSpPr>
            <p:nvPr/>
          </p:nvSpPr>
          <p:spPr>
            <a:xfrm rot="16200000">
              <a:off x="768523" y="1656000"/>
              <a:ext cx="8536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µg/cm</a:t>
              </a:r>
              <a:r>
                <a:rPr lang="en-US" sz="14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>
              <a:spLocks/>
            </p:cNvSpPr>
            <p:nvPr/>
          </p:nvSpPr>
          <p:spPr>
            <a:xfrm>
              <a:off x="3786041" y="990959"/>
              <a:ext cx="53309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Chl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-a</a:t>
              </a:r>
              <a:endParaRPr lang="en-US" sz="1600" dirty="0"/>
            </a:p>
          </p:txBody>
        </p:sp>
        <p:sp>
          <p:nvSpPr>
            <p:cNvPr id="20" name="TextBox 19"/>
            <p:cNvSpPr txBox="1">
              <a:spLocks/>
            </p:cNvSpPr>
            <p:nvPr/>
          </p:nvSpPr>
          <p:spPr>
            <a:xfrm>
              <a:off x="1889212" y="3513486"/>
              <a:ext cx="106132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periphyton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>
              <a:spLocks/>
            </p:cNvSpPr>
            <p:nvPr/>
          </p:nvSpPr>
          <p:spPr>
            <a:xfrm>
              <a:off x="3437212" y="3513486"/>
              <a:ext cx="139268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epipsammon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/>
            </p:cNvSpPr>
            <p:nvPr/>
          </p:nvSpPr>
          <p:spPr>
            <a:xfrm>
              <a:off x="1832243" y="3199984"/>
              <a:ext cx="8290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=0.69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>
              <a:spLocks/>
            </p:cNvSpPr>
            <p:nvPr/>
          </p:nvSpPr>
          <p:spPr>
            <a:xfrm>
              <a:off x="3459795" y="3189474"/>
              <a:ext cx="9428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=0.035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7" name="50 Grupo"/>
            <p:cNvGrpSpPr/>
            <p:nvPr/>
          </p:nvGrpSpPr>
          <p:grpSpPr>
            <a:xfrm>
              <a:off x="1752600" y="999756"/>
              <a:ext cx="737575" cy="533400"/>
              <a:chOff x="1850509" y="685800"/>
              <a:chExt cx="737575" cy="533400"/>
            </a:xfrm>
          </p:grpSpPr>
          <p:sp>
            <p:nvSpPr>
              <p:cNvPr id="48" name="51 Rectángulo"/>
              <p:cNvSpPr/>
              <p:nvPr/>
            </p:nvSpPr>
            <p:spPr>
              <a:xfrm rot="2555789">
                <a:off x="1851101" y="784099"/>
                <a:ext cx="108000" cy="1080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52 CuadroTexto"/>
              <p:cNvSpPr txBox="1"/>
              <p:nvPr/>
            </p:nvSpPr>
            <p:spPr>
              <a:xfrm>
                <a:off x="2118172" y="685800"/>
                <a:ext cx="1298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ca-ES" b="1" dirty="0" smtClean="0"/>
                  <a:t>B</a:t>
                </a:r>
                <a:endParaRPr lang="en-US" b="1" dirty="0"/>
              </a:p>
            </p:txBody>
          </p:sp>
          <p:sp>
            <p:nvSpPr>
              <p:cNvPr id="55" name="53 CuadroTexto"/>
              <p:cNvSpPr txBox="1"/>
              <p:nvPr/>
            </p:nvSpPr>
            <p:spPr>
              <a:xfrm>
                <a:off x="2111992" y="942201"/>
                <a:ext cx="4760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ca-ES" b="1" dirty="0" smtClean="0"/>
                  <a:t>B</a:t>
                </a:r>
                <a:r>
                  <a:rPr lang="en-US" b="1" dirty="0" smtClean="0"/>
                  <a:t>+As</a:t>
                </a:r>
                <a:endParaRPr lang="en-US" b="1" dirty="0"/>
              </a:p>
            </p:txBody>
          </p:sp>
          <p:sp>
            <p:nvSpPr>
              <p:cNvPr id="56" name="54 Conector"/>
              <p:cNvSpPr/>
              <p:nvPr/>
            </p:nvSpPr>
            <p:spPr>
              <a:xfrm>
                <a:off x="1850509" y="1039504"/>
                <a:ext cx="108000" cy="1080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9" name="TextBox 22"/>
          <p:cNvSpPr txBox="1"/>
          <p:nvPr/>
        </p:nvSpPr>
        <p:spPr>
          <a:xfrm>
            <a:off x="179512" y="106330"/>
            <a:ext cx="6297488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000" u="sng" dirty="0" smtClean="0">
                <a:cs typeface="Arial" panose="020B0604020202020204" pitchFamily="34" charset="0"/>
              </a:rPr>
              <a:t>As effect </a:t>
            </a:r>
            <a:r>
              <a:rPr lang="en-US" sz="2000" u="sng" dirty="0">
                <a:cs typeface="Times New Roman" panose="02020603050405020304" pitchFamily="18" charset="0"/>
              </a:rPr>
              <a:t>on </a:t>
            </a:r>
            <a:r>
              <a:rPr lang="en-US" sz="2000" b="1" u="sng" dirty="0">
                <a:cs typeface="Times New Roman" panose="02020603050405020304" pitchFamily="18" charset="0"/>
              </a:rPr>
              <a:t>structural and functional attributes of </a:t>
            </a:r>
            <a:r>
              <a:rPr lang="en-US" sz="2000" b="1" u="sng" dirty="0" smtClean="0">
                <a:cs typeface="Times New Roman" panose="02020603050405020304" pitchFamily="18" charset="0"/>
              </a:rPr>
              <a:t>biofilm</a:t>
            </a:r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08372" y="54428"/>
            <a:ext cx="1981200" cy="52322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2800" dirty="0">
              <a:solidFill>
                <a:srgbClr val="1D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199" y="6280351"/>
            <a:ext cx="2410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Tuulaikhuu</a:t>
            </a:r>
            <a:r>
              <a:rPr lang="en-US" sz="1400" b="1" dirty="0" smtClean="0"/>
              <a:t> et al., 2015 Aquatic toxicology 166, 72-82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7787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388834"/>
              </p:ext>
            </p:extLst>
          </p:nvPr>
        </p:nvGraphicFramePr>
        <p:xfrm>
          <a:off x="379073" y="1371600"/>
          <a:ext cx="7774327" cy="4824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1724"/>
                <a:gridCol w="1096603"/>
                <a:gridCol w="1295400"/>
                <a:gridCol w="990600"/>
              </a:tblGrid>
              <a:tr h="5090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Calculated total </a:t>
                      </a:r>
                      <a:r>
                        <a:rPr lang="en-GB" sz="2000" dirty="0" smtClean="0">
                          <a:effectLst/>
                        </a:rPr>
                        <a:t>amount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B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B+As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i="1" dirty="0" smtClean="0">
                          <a:effectLst/>
                        </a:rPr>
                        <a:t>p</a:t>
                      </a:r>
                      <a:endParaRPr lang="en-US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90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Excreted +Egested P by fish </a:t>
                      </a:r>
                      <a:r>
                        <a:rPr lang="en-GB" sz="1800" dirty="0" smtClean="0">
                          <a:effectLst/>
                        </a:rPr>
                        <a:t>(</a:t>
                      </a:r>
                      <a:r>
                        <a:rPr lang="en-GB" sz="1800" dirty="0">
                          <a:effectLst/>
                        </a:rPr>
                        <a:t>mg in 56 days per </a:t>
                      </a:r>
                      <a:r>
                        <a:rPr lang="en-GB" sz="1800" dirty="0" err="1">
                          <a:effectLst/>
                        </a:rPr>
                        <a:t>Eu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9.57±0.29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8.36±0.87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0.079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0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 in </a:t>
                      </a:r>
                      <a:r>
                        <a:rPr lang="en-GB" sz="1800" dirty="0" err="1">
                          <a:effectLst/>
                        </a:rPr>
                        <a:t>periphyton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smtClean="0">
                          <a:effectLst/>
                        </a:rPr>
                        <a:t> (</a:t>
                      </a:r>
                      <a:r>
                        <a:rPr lang="en-GB" sz="1800" dirty="0">
                          <a:effectLst/>
                        </a:rPr>
                        <a:t>mg)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1.78±0.9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 </a:t>
                      </a:r>
                      <a:r>
                        <a:rPr lang="en-GB" sz="1800" dirty="0" smtClean="0">
                          <a:effectLst/>
                        </a:rPr>
                        <a:t>61±0.19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0.092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0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 in </a:t>
                      </a:r>
                      <a:r>
                        <a:rPr lang="en-GB" sz="1800" dirty="0" err="1" smtClean="0">
                          <a:effectLst/>
                        </a:rPr>
                        <a:t>epipsammon</a:t>
                      </a:r>
                      <a:r>
                        <a:rPr lang="en-GB" sz="1800" dirty="0" smtClean="0">
                          <a:effectLst/>
                        </a:rPr>
                        <a:t>  </a:t>
                      </a:r>
                      <a:r>
                        <a:rPr lang="en-GB" sz="1800" dirty="0">
                          <a:effectLst/>
                        </a:rPr>
                        <a:t>(mg)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3.7±1.1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2.3±0.26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0.094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0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Total P in </a:t>
                      </a:r>
                      <a:r>
                        <a:rPr lang="en-GB" sz="1800" dirty="0" smtClean="0">
                          <a:effectLst/>
                        </a:rPr>
                        <a:t>water  </a:t>
                      </a:r>
                      <a:r>
                        <a:rPr lang="en-GB" sz="1800" dirty="0">
                          <a:effectLst/>
                        </a:rPr>
                        <a:t>(90L)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0.23±0.05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0.23±0.05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1.000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0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Excreted +Egested N by fish </a:t>
                      </a:r>
                      <a:r>
                        <a:rPr lang="en-GB" sz="1800" dirty="0" smtClean="0">
                          <a:effectLst/>
                        </a:rPr>
                        <a:t>(</a:t>
                      </a:r>
                      <a:r>
                        <a:rPr lang="en-GB" sz="1800" dirty="0">
                          <a:effectLst/>
                        </a:rPr>
                        <a:t>mg in 56 days per </a:t>
                      </a:r>
                      <a:r>
                        <a:rPr lang="en-GB" sz="1800" dirty="0" err="1">
                          <a:effectLst/>
                        </a:rPr>
                        <a:t>Eu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118.5±4.9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103.9±10.8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0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N in whole </a:t>
                      </a:r>
                      <a:r>
                        <a:rPr lang="en-GB" sz="1800" b="1" dirty="0" err="1">
                          <a:effectLst/>
                        </a:rPr>
                        <a:t>periphyton</a:t>
                      </a:r>
                      <a:r>
                        <a:rPr lang="en-GB" sz="1800" b="1" dirty="0">
                          <a:effectLst/>
                        </a:rPr>
                        <a:t> </a:t>
                      </a:r>
                      <a:r>
                        <a:rPr lang="en-GB" sz="1800" b="1" dirty="0" smtClean="0">
                          <a:effectLst/>
                        </a:rPr>
                        <a:t>(</a:t>
                      </a:r>
                      <a:r>
                        <a:rPr lang="en-GB" sz="1800" b="1" dirty="0">
                          <a:effectLst/>
                        </a:rPr>
                        <a:t>mg)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31.3±8.2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13.6±4.0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0.028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0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 in </a:t>
                      </a:r>
                      <a:r>
                        <a:rPr lang="en-GB" sz="1800" dirty="0" err="1">
                          <a:effectLst/>
                        </a:rPr>
                        <a:t>epipsammon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smtClean="0">
                          <a:effectLst/>
                        </a:rPr>
                        <a:t>(</a:t>
                      </a:r>
                      <a:r>
                        <a:rPr lang="en-GB" sz="1800" dirty="0">
                          <a:effectLst/>
                        </a:rPr>
                        <a:t>mg)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50.9±24.6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31.0±9.3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0.262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0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Total N in water </a:t>
                      </a:r>
                      <a:r>
                        <a:rPr lang="en-GB" sz="1800" dirty="0" smtClean="0">
                          <a:effectLst/>
                        </a:rPr>
                        <a:t>(</a:t>
                      </a:r>
                      <a:r>
                        <a:rPr lang="en-GB" sz="1800" dirty="0">
                          <a:effectLst/>
                        </a:rPr>
                        <a:t>90L)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8.37±2.5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4.0±4.0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0.191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Rounded Rectangle 55"/>
          <p:cNvSpPr/>
          <p:nvPr/>
        </p:nvSpPr>
        <p:spPr>
          <a:xfrm>
            <a:off x="4808174" y="1292925"/>
            <a:ext cx="4183426" cy="2745675"/>
          </a:xfrm>
          <a:prstGeom prst="roundRect">
            <a:avLst/>
          </a:prstGeom>
          <a:gradFill flip="none" rotWithShape="0">
            <a:gsLst>
              <a:gs pos="93000">
                <a:schemeClr val="bg2">
                  <a:lumMod val="25000"/>
                </a:schemeClr>
              </a:gs>
              <a:gs pos="37498">
                <a:schemeClr val="bg2">
                  <a:lumMod val="75000"/>
                </a:schemeClr>
              </a:gs>
              <a:gs pos="15000">
                <a:schemeClr val="bg2">
                  <a:lumMod val="90000"/>
                </a:schemeClr>
              </a:gs>
              <a:gs pos="32083">
                <a:schemeClr val="bg2">
                  <a:lumMod val="75000"/>
                </a:schemeClr>
              </a:gs>
              <a:gs pos="55414">
                <a:schemeClr val="bg2">
                  <a:lumMod val="75000"/>
                </a:schemeClr>
              </a:gs>
              <a:gs pos="47000">
                <a:schemeClr val="bg2">
                  <a:lumMod val="75000"/>
                </a:schemeClr>
              </a:gs>
              <a:gs pos="61000">
                <a:schemeClr val="bg2">
                  <a:lumMod val="75000"/>
                </a:schemeClr>
              </a:gs>
              <a:gs pos="82000">
                <a:srgbClr val="847E5E"/>
              </a:gs>
              <a:gs pos="72000">
                <a:schemeClr val="bg2">
                  <a:lumMod val="75000"/>
                </a:schemeClr>
              </a:gs>
              <a:gs pos="100000">
                <a:srgbClr val="663012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178451"/>
              </p:ext>
            </p:extLst>
          </p:nvPr>
        </p:nvGraphicFramePr>
        <p:xfrm>
          <a:off x="5135691" y="1754188"/>
          <a:ext cx="3528391" cy="2088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9"/>
                <a:gridCol w="1006420"/>
                <a:gridCol w="838200"/>
                <a:gridCol w="891682"/>
              </a:tblGrid>
              <a:tr h="7739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mean±SD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B+As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mean±SD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Change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1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 (%)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355" marR="4635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15.2±5.5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11.6±1.8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baseline="0" dirty="0" smtClean="0">
                          <a:effectLst/>
                        </a:rPr>
                        <a:t> -  </a:t>
                      </a:r>
                      <a:r>
                        <a:rPr lang="en-US" sz="1600" dirty="0" smtClean="0">
                          <a:effectLst/>
                        </a:rPr>
                        <a:t>23.7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51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 (%)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355" marR="4635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0.99±0.35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0.68±0.17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- 31.3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481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 (%)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355" marR="4635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0.07±0.02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0.06±0.01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- 14.3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Rounded Rectangle 54"/>
          <p:cNvSpPr/>
          <p:nvPr/>
        </p:nvSpPr>
        <p:spPr>
          <a:xfrm>
            <a:off x="169724" y="1315695"/>
            <a:ext cx="4392488" cy="2707031"/>
          </a:xfrm>
          <a:prstGeom prst="roundRect">
            <a:avLst/>
          </a:prstGeom>
          <a:gradFill>
            <a:gsLst>
              <a:gs pos="0">
                <a:srgbClr val="DDEBCF">
                  <a:lumMod val="32000"/>
                  <a:lumOff val="68000"/>
                </a:srgbClr>
              </a:gs>
              <a:gs pos="66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5107" y="12934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Periphyton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89796" y="1315695"/>
            <a:ext cx="326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Epipsammon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559142"/>
              </p:ext>
            </p:extLst>
          </p:nvPr>
        </p:nvGraphicFramePr>
        <p:xfrm>
          <a:off x="525918" y="1714571"/>
          <a:ext cx="3680100" cy="2122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9482"/>
                <a:gridCol w="1066800"/>
                <a:gridCol w="1066800"/>
                <a:gridCol w="777018"/>
              </a:tblGrid>
              <a:tr h="7949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55" marR="4635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mean±SD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55" marR="4635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B+As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mean±SD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55" marR="4635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Change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55" marR="46355" marT="9525" marB="0"/>
                </a:tc>
              </a:tr>
              <a:tr h="394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 (%)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355" marR="4635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23.4±2.6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355" marR="4635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19.7±2.5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355" marR="4635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-15.8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355" marR="4635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3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N (%)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355" marR="4635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0.72±0.16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355" marR="4635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0.64±0.1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355" marR="4635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- 11.1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355" marR="4635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8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P (%)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355" marR="4635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0.04±0.02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355" marR="4635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0.028±0.01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355" marR="4635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- 30.0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355" marR="4635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H="1">
            <a:off x="3610275" y="2558813"/>
            <a:ext cx="1" cy="27890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615166" y="2953436"/>
            <a:ext cx="1" cy="27890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605384" y="3404895"/>
            <a:ext cx="1" cy="27890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8004122" y="2509269"/>
            <a:ext cx="9783" cy="1174529"/>
            <a:chOff x="8076254" y="2544479"/>
            <a:chExt cx="9783" cy="1174529"/>
          </a:xfrm>
        </p:grpSpPr>
        <p:cxnSp>
          <p:nvCxnSpPr>
            <p:cNvPr id="27" name="Straight Arrow Connector 26"/>
            <p:cNvCxnSpPr/>
            <p:nvPr/>
          </p:nvCxnSpPr>
          <p:spPr>
            <a:xfrm flipH="1">
              <a:off x="8086036" y="2544479"/>
              <a:ext cx="1" cy="30679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8081145" y="3002041"/>
              <a:ext cx="1" cy="30679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8076254" y="3412215"/>
              <a:ext cx="1" cy="30679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648072" y="5450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i="1" dirty="0"/>
              <a:t>Nutrient cycling and stoichiometry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867060" y="892815"/>
            <a:ext cx="4855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Measured C,N, and P in the biofilm (%) 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106330"/>
            <a:ext cx="6297488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000" u="sng" dirty="0" smtClean="0">
                <a:cs typeface="Arial" panose="020B0604020202020204" pitchFamily="34" charset="0"/>
              </a:rPr>
              <a:t>As effect </a:t>
            </a:r>
            <a:r>
              <a:rPr lang="en-US" sz="2000" u="sng" dirty="0">
                <a:cs typeface="Times New Roman" panose="02020603050405020304" pitchFamily="18" charset="0"/>
              </a:rPr>
              <a:t>on </a:t>
            </a:r>
            <a:r>
              <a:rPr lang="en-US" sz="2000" b="1" u="sng" dirty="0">
                <a:cs typeface="Times New Roman" panose="02020603050405020304" pitchFamily="18" charset="0"/>
              </a:rPr>
              <a:t>structural and functional attributes of </a:t>
            </a:r>
            <a:r>
              <a:rPr lang="en-US" sz="2000" b="1" u="sng" dirty="0" smtClean="0">
                <a:cs typeface="Times New Roman" panose="02020603050405020304" pitchFamily="18" charset="0"/>
              </a:rPr>
              <a:t>biofilm</a:t>
            </a:r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8"/>
          <p:cNvSpPr txBox="1"/>
          <p:nvPr/>
        </p:nvSpPr>
        <p:spPr>
          <a:xfrm>
            <a:off x="7108372" y="54428"/>
            <a:ext cx="1981200" cy="52322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2800" dirty="0">
              <a:solidFill>
                <a:srgbClr val="1D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512" y="4648200"/>
            <a:ext cx="8126288" cy="5334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1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/>
      <p:bldP spid="12" grpId="0"/>
      <p:bldP spid="33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b="13424"/>
          <a:stretch/>
        </p:blipFill>
        <p:spPr bwMode="auto">
          <a:xfrm>
            <a:off x="2135864" y="3698031"/>
            <a:ext cx="3103181" cy="262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b="13929"/>
          <a:stretch/>
        </p:blipFill>
        <p:spPr bwMode="auto">
          <a:xfrm>
            <a:off x="2161326" y="902994"/>
            <a:ext cx="3077719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b="13955"/>
          <a:stretch/>
        </p:blipFill>
        <p:spPr bwMode="auto">
          <a:xfrm>
            <a:off x="5642758" y="898448"/>
            <a:ext cx="3138504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" b="14446"/>
          <a:stretch/>
        </p:blipFill>
        <p:spPr bwMode="auto">
          <a:xfrm>
            <a:off x="5642759" y="3698544"/>
            <a:ext cx="3051093" cy="254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 rot="16200000">
            <a:off x="730904" y="1937379"/>
            <a:ext cx="250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nmol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MUF/cm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h)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4253240" y="4796598"/>
            <a:ext cx="25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nmol</a:t>
            </a:r>
            <a:r>
              <a:rPr lang="en-GB" sz="1600" dirty="0"/>
              <a:t> </a:t>
            </a:r>
            <a:r>
              <a:rPr lang="en-GB" sz="1600" dirty="0" smtClean="0"/>
              <a:t>MUF/g AFDW. h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711736" y="4806837"/>
            <a:ext cx="2509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nmol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MUF/g AFDW. 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2523155" y="6261556"/>
            <a:ext cx="2805417" cy="223938"/>
            <a:chOff x="2523155" y="6261556"/>
            <a:chExt cx="2805417" cy="223938"/>
          </a:xfrm>
        </p:grpSpPr>
        <p:sp>
          <p:nvSpPr>
            <p:cNvPr id="29" name="TextBox 28"/>
            <p:cNvSpPr txBox="1"/>
            <p:nvPr/>
          </p:nvSpPr>
          <p:spPr>
            <a:xfrm>
              <a:off x="2523155" y="6270050"/>
              <a:ext cx="106132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periphyton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35892" y="6261556"/>
              <a:ext cx="139268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epipsammon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021703" y="6249180"/>
            <a:ext cx="106132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periphyton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6008" y="6261556"/>
            <a:ext cx="139268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epipsammon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37430" y="3045686"/>
            <a:ext cx="926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=0.04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67342" y="3045686"/>
            <a:ext cx="1197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&lt;0.001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28581" y="3045686"/>
            <a:ext cx="926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=0.67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12758" y="3045686"/>
            <a:ext cx="926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=0.32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37430" y="6009237"/>
            <a:ext cx="926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=0.31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98528" y="6009237"/>
            <a:ext cx="926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=0.092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21703" y="556872"/>
            <a:ext cx="2510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Glucosidase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86252" y="533400"/>
            <a:ext cx="25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Phosphatase</a:t>
            </a:r>
          </a:p>
        </p:txBody>
      </p:sp>
      <p:sp>
        <p:nvSpPr>
          <p:cNvPr id="39" name="TextBox 38"/>
          <p:cNvSpPr txBox="1"/>
          <p:nvPr/>
        </p:nvSpPr>
        <p:spPr>
          <a:xfrm rot="16200000">
            <a:off x="4243251" y="1937379"/>
            <a:ext cx="250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nmol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MUF/cm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h)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56574" y="5915743"/>
            <a:ext cx="926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=0.04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387144"/>
            <a:ext cx="1492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Extracellular</a:t>
            </a:r>
          </a:p>
          <a:p>
            <a:pPr lvl="0"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enzyme</a:t>
            </a:r>
          </a:p>
          <a:p>
            <a:pPr lvl="0"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activities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108372" y="54428"/>
            <a:ext cx="1981200" cy="52322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D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2800" dirty="0">
              <a:solidFill>
                <a:srgbClr val="1D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199" y="6280351"/>
            <a:ext cx="2410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Tuulaikhuu</a:t>
            </a:r>
            <a:r>
              <a:rPr lang="en-US" sz="1400" b="1" dirty="0" smtClean="0"/>
              <a:t> et al., 2015 Aquatic toxicology 166, 72-82</a:t>
            </a:r>
            <a:endParaRPr lang="en-US" sz="1400" b="1" dirty="0"/>
          </a:p>
        </p:txBody>
      </p:sp>
      <p:sp>
        <p:nvSpPr>
          <p:cNvPr id="46" name="TextBox 22"/>
          <p:cNvSpPr txBox="1"/>
          <p:nvPr/>
        </p:nvSpPr>
        <p:spPr>
          <a:xfrm>
            <a:off x="179512" y="0"/>
            <a:ext cx="6297488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000" u="sng" dirty="0" smtClean="0">
                <a:cs typeface="Arial" panose="020B0604020202020204" pitchFamily="34" charset="0"/>
              </a:rPr>
              <a:t>As effect </a:t>
            </a:r>
            <a:r>
              <a:rPr lang="en-US" sz="2000" u="sng" dirty="0">
                <a:cs typeface="Times New Roman" panose="02020603050405020304" pitchFamily="18" charset="0"/>
              </a:rPr>
              <a:t>on </a:t>
            </a:r>
            <a:r>
              <a:rPr lang="en-US" sz="2000" b="1" u="sng" dirty="0">
                <a:cs typeface="Times New Roman" panose="02020603050405020304" pitchFamily="18" charset="0"/>
              </a:rPr>
              <a:t>structural and functional attributes of </a:t>
            </a:r>
            <a:r>
              <a:rPr lang="en-US" sz="2000" b="1" u="sng" dirty="0" smtClean="0">
                <a:cs typeface="Times New Roman" panose="02020603050405020304" pitchFamily="18" charset="0"/>
              </a:rPr>
              <a:t>biofilm</a:t>
            </a:r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48 Grupo"/>
          <p:cNvGrpSpPr/>
          <p:nvPr/>
        </p:nvGrpSpPr>
        <p:grpSpPr>
          <a:xfrm>
            <a:off x="4343400" y="988712"/>
            <a:ext cx="737575" cy="533400"/>
            <a:chOff x="1850509" y="685800"/>
            <a:chExt cx="737575" cy="533400"/>
          </a:xfrm>
        </p:grpSpPr>
        <p:sp>
          <p:nvSpPr>
            <p:cNvPr id="50" name="49 Rectángulo"/>
            <p:cNvSpPr/>
            <p:nvPr/>
          </p:nvSpPr>
          <p:spPr>
            <a:xfrm rot="2555789">
              <a:off x="1851101" y="784099"/>
              <a:ext cx="108000" cy="108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2118172" y="685800"/>
              <a:ext cx="12984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ca-ES" b="1" dirty="0" smtClean="0"/>
                <a:t>B</a:t>
              </a:r>
              <a:endParaRPr lang="en-US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2111992" y="942201"/>
              <a:ext cx="47609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ca-ES" b="1" dirty="0" smtClean="0"/>
                <a:t>B</a:t>
              </a:r>
              <a:r>
                <a:rPr lang="en-US" b="1" dirty="0" smtClean="0"/>
                <a:t>+As</a:t>
              </a:r>
              <a:endParaRPr lang="en-US" b="1" dirty="0"/>
            </a:p>
          </p:txBody>
        </p:sp>
        <p:sp>
          <p:nvSpPr>
            <p:cNvPr id="53" name="52 Conector"/>
            <p:cNvSpPr/>
            <p:nvPr/>
          </p:nvSpPr>
          <p:spPr>
            <a:xfrm>
              <a:off x="1850509" y="1039504"/>
              <a:ext cx="108000" cy="10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53 Grupo"/>
          <p:cNvGrpSpPr/>
          <p:nvPr/>
        </p:nvGrpSpPr>
        <p:grpSpPr>
          <a:xfrm>
            <a:off x="7873025" y="988712"/>
            <a:ext cx="737575" cy="533400"/>
            <a:chOff x="1850509" y="685800"/>
            <a:chExt cx="737575" cy="533400"/>
          </a:xfrm>
        </p:grpSpPr>
        <p:sp>
          <p:nvSpPr>
            <p:cNvPr id="55" name="54 Rectángulo"/>
            <p:cNvSpPr/>
            <p:nvPr/>
          </p:nvSpPr>
          <p:spPr>
            <a:xfrm rot="2555789">
              <a:off x="1851101" y="784099"/>
              <a:ext cx="108000" cy="108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2118172" y="685800"/>
              <a:ext cx="12984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ca-ES" b="1" dirty="0" smtClean="0"/>
                <a:t>B</a:t>
              </a:r>
              <a:endParaRPr lang="en-US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111992" y="942201"/>
              <a:ext cx="47609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ca-ES" b="1" dirty="0" smtClean="0"/>
                <a:t>B</a:t>
              </a:r>
              <a:r>
                <a:rPr lang="en-US" b="1" dirty="0" smtClean="0"/>
                <a:t>+As</a:t>
              </a:r>
              <a:endParaRPr lang="en-US" b="1" dirty="0"/>
            </a:p>
          </p:txBody>
        </p:sp>
        <p:sp>
          <p:nvSpPr>
            <p:cNvPr id="58" name="57 Conector"/>
            <p:cNvSpPr/>
            <p:nvPr/>
          </p:nvSpPr>
          <p:spPr>
            <a:xfrm>
              <a:off x="1850509" y="1039504"/>
              <a:ext cx="108000" cy="108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58 Grupo"/>
          <p:cNvGrpSpPr/>
          <p:nvPr/>
        </p:nvGrpSpPr>
        <p:grpSpPr>
          <a:xfrm>
            <a:off x="2632079" y="3352800"/>
            <a:ext cx="2805417" cy="223938"/>
            <a:chOff x="2523155" y="6261556"/>
            <a:chExt cx="2805417" cy="223938"/>
          </a:xfrm>
        </p:grpSpPr>
        <p:sp>
          <p:nvSpPr>
            <p:cNvPr id="60" name="TextBox 28"/>
            <p:cNvSpPr txBox="1"/>
            <p:nvPr/>
          </p:nvSpPr>
          <p:spPr>
            <a:xfrm>
              <a:off x="2523155" y="6270050"/>
              <a:ext cx="106132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periphyton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29"/>
            <p:cNvSpPr txBox="1"/>
            <p:nvPr/>
          </p:nvSpPr>
          <p:spPr>
            <a:xfrm>
              <a:off x="3935892" y="6261556"/>
              <a:ext cx="139268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epipsammon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62 Grupo"/>
          <p:cNvGrpSpPr/>
          <p:nvPr/>
        </p:nvGrpSpPr>
        <p:grpSpPr>
          <a:xfrm>
            <a:off x="6041743" y="3339152"/>
            <a:ext cx="2805417" cy="223938"/>
            <a:chOff x="2523155" y="6261556"/>
            <a:chExt cx="2805417" cy="223938"/>
          </a:xfrm>
        </p:grpSpPr>
        <p:sp>
          <p:nvSpPr>
            <p:cNvPr id="64" name="TextBox 28"/>
            <p:cNvSpPr txBox="1"/>
            <p:nvPr/>
          </p:nvSpPr>
          <p:spPr>
            <a:xfrm>
              <a:off x="2523155" y="6270050"/>
              <a:ext cx="106132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periphyton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29"/>
            <p:cNvSpPr txBox="1"/>
            <p:nvPr/>
          </p:nvSpPr>
          <p:spPr>
            <a:xfrm>
              <a:off x="3935892" y="6261556"/>
              <a:ext cx="139268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epipsammon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750396" y="5987751"/>
            <a:ext cx="926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=0.36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41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31" grpId="0"/>
      <p:bldP spid="32" grpId="0"/>
      <p:bldP spid="27" grpId="0"/>
      <p:bldP spid="28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5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4242</TotalTime>
  <Words>1033</Words>
  <Application>Microsoft Office PowerPoint</Application>
  <PresentationFormat>On-screen Show (4:3)</PresentationFormat>
  <Paragraphs>266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INFLUENCES OF ARSENIC ON FRESHWATER BIOFILMS, FISH AND THEIR NUTRIENT CYCLING INTERACTIONS</vt:lpstr>
      <vt:lpstr>Background </vt:lpstr>
      <vt:lpstr>Background </vt:lpstr>
      <vt:lpstr>PowerPoint Presentation</vt:lpstr>
      <vt:lpstr>Experimental set up</vt:lpstr>
      <vt:lpstr>Arsenic fate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Concluding remarks</vt:lpstr>
      <vt:lpstr>Thank you for your attention</vt:lpstr>
    </vt:vector>
  </TitlesOfParts>
  <Company>Universitat de Girona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INFLUENCES OF TOXICANTS ON FRESHWATER BIOFILMS AND FISH: FROM EXPERIMENTAL APPROACHES TO STATISTICAL MODELS</dc:title>
  <dc:creator>Facultat de Ciencies</dc:creator>
  <cp:lastModifiedBy>Facultat de Ciencies</cp:lastModifiedBy>
  <cp:revision>287</cp:revision>
  <dcterms:created xsi:type="dcterms:W3CDTF">2016-02-24T11:57:24Z</dcterms:created>
  <dcterms:modified xsi:type="dcterms:W3CDTF">2016-05-12T17:49:14Z</dcterms:modified>
</cp:coreProperties>
</file>